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Lst>
  <p:sldSz cx="18288000" cy="10287000"/>
  <p:notesSz cx="6858000" cy="9144000"/>
  <p:embeddedFontLst>
    <p:embeddedFont>
      <p:font typeface="Shadows Into Light Two" charset="1" panose="02000506000000020004"/>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Adumu Regular" charset="1" panose="02000503000000000000"/>
      <p:regular r:id="rId11"/>
    </p:embeddedFont>
    <p:embeddedFont>
      <p:font typeface="Adumu Regular Italics" charset="1" panose="02000503000000000000"/>
      <p:regular r:id="rId12"/>
    </p:embeddedFont>
    <p:embeddedFont>
      <p:font typeface="DM Sans" charset="1" panose="00000000000000000000"/>
      <p:regular r:id="rId13"/>
    </p:embeddedFont>
    <p:embeddedFont>
      <p:font typeface="DM Sans Bold" charset="1" panose="00000000000000000000"/>
      <p:regular r:id="rId14"/>
    </p:embeddedFont>
    <p:embeddedFont>
      <p:font typeface="DM Sans Italics" charset="1" panose="00000000000000000000"/>
      <p:regular r:id="rId15"/>
    </p:embeddedFont>
    <p:embeddedFont>
      <p:font typeface="DM Sans Bold Italics"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28" Target="slides/slide12.xml" Type="http://schemas.openxmlformats.org/officeDocument/2006/relationships/slide"/><Relationship Id="rId29" Target="slides/slide13.xml" Type="http://schemas.openxmlformats.org/officeDocument/2006/relationships/slide"/><Relationship Id="rId3" Target="viewProps.xml" Type="http://schemas.openxmlformats.org/officeDocument/2006/relationships/viewProps"/><Relationship Id="rId30" Target="slides/slide14.xml" Type="http://schemas.openxmlformats.org/officeDocument/2006/relationships/slide"/><Relationship Id="rId31" Target="slides/slide15.xml" Type="http://schemas.openxmlformats.org/officeDocument/2006/relationships/slide"/><Relationship Id="rId32" Target="slides/slide16.xml" Type="http://schemas.openxmlformats.org/officeDocument/2006/relationships/slide"/><Relationship Id="rId33" Target="slides/slide17.xml" Type="http://schemas.openxmlformats.org/officeDocument/2006/relationships/slide"/><Relationship Id="rId34" Target="slides/slide18.xml" Type="http://schemas.openxmlformats.org/officeDocument/2006/relationships/slide"/><Relationship Id="rId35" Target="slides/slide19.xml" Type="http://schemas.openxmlformats.org/officeDocument/2006/relationships/slide"/><Relationship Id="rId36" Target="slides/slide20.xml" Type="http://schemas.openxmlformats.org/officeDocument/2006/relationships/slide"/><Relationship Id="rId37" Target="slides/slide2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34.png" Type="http://schemas.openxmlformats.org/officeDocument/2006/relationships/image"/><Relationship Id="rId5" Target="../media/image35.png" Type="http://schemas.openxmlformats.org/officeDocument/2006/relationships/image"/><Relationship Id="rId6" Target="../media/image36.png" Type="http://schemas.openxmlformats.org/officeDocument/2006/relationships/image"/><Relationship Id="rId7" Target="../media/image3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10.png" Type="http://schemas.openxmlformats.org/officeDocument/2006/relationships/image"/><Relationship Id="rId5" Target="../media/image33.png" Type="http://schemas.openxmlformats.org/officeDocument/2006/relationships/image"/><Relationship Id="rId6" Target="../media/image38.png" Type="http://schemas.openxmlformats.org/officeDocument/2006/relationships/image"/><Relationship Id="rId7" Target="../media/image39.png" Type="http://schemas.openxmlformats.org/officeDocument/2006/relationships/image"/><Relationship Id="rId8" Target="../media/image3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png" Type="http://schemas.openxmlformats.org/officeDocument/2006/relationships/image"/><Relationship Id="rId4" Target="../media/image33.png" Type="http://schemas.openxmlformats.org/officeDocument/2006/relationships/image"/><Relationship Id="rId5" Target="../media/image42.png" Type="http://schemas.openxmlformats.org/officeDocument/2006/relationships/image"/><Relationship Id="rId6" Target="../media/image43.png" Type="http://schemas.openxmlformats.org/officeDocument/2006/relationships/image"/><Relationship Id="rId7"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4.png" Type="http://schemas.openxmlformats.org/officeDocument/2006/relationships/image"/><Relationship Id="rId4" Target="../media/image45.png" Type="http://schemas.openxmlformats.org/officeDocument/2006/relationships/image"/><Relationship Id="rId5" Target="../media/image46.png" Type="http://schemas.openxmlformats.org/officeDocument/2006/relationships/image"/><Relationship Id="rId6" Target="../media/image8.png" Type="http://schemas.openxmlformats.org/officeDocument/2006/relationships/image"/><Relationship Id="rId7" Target="../media/image4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4.png" Type="http://schemas.openxmlformats.org/officeDocument/2006/relationships/image"/><Relationship Id="rId4" Target="../media/image45.png" Type="http://schemas.openxmlformats.org/officeDocument/2006/relationships/image"/><Relationship Id="rId5" Target="../media/image48.png" Type="http://schemas.openxmlformats.org/officeDocument/2006/relationships/image"/><Relationship Id="rId6" Target="../media/image8.png" Type="http://schemas.openxmlformats.org/officeDocument/2006/relationships/image"/><Relationship Id="rId7" Target="../media/image4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8.png" Type="http://schemas.openxmlformats.org/officeDocument/2006/relationships/image"/><Relationship Id="rId4" Target="../media/image50.png" Type="http://schemas.openxmlformats.org/officeDocument/2006/relationships/image"/><Relationship Id="rId5" Target="../media/image51.png" Type="http://schemas.openxmlformats.org/officeDocument/2006/relationships/image"/><Relationship Id="rId6" Target="../media/image52.png" Type="http://schemas.openxmlformats.org/officeDocument/2006/relationships/image"/><Relationship Id="rId7" Target="../media/image5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4.png" Type="http://schemas.openxmlformats.org/officeDocument/2006/relationships/image"/><Relationship Id="rId4" Target="../media/image5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7.png" Type="http://schemas.openxmlformats.org/officeDocument/2006/relationships/image"/><Relationship Id="rId4" Target="../media/image6.png" Type="http://schemas.openxmlformats.org/officeDocument/2006/relationships/image"/><Relationship Id="rId5" Target="../media/image45.png" Type="http://schemas.openxmlformats.org/officeDocument/2006/relationships/image"/><Relationship Id="rId6" Target="../media/image10.png" Type="http://schemas.openxmlformats.org/officeDocument/2006/relationships/image"/><Relationship Id="rId7" Target="../media/image5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7.png" Type="http://schemas.openxmlformats.org/officeDocument/2006/relationships/image"/><Relationship Id="rId4" Target="../media/image6.png" Type="http://schemas.openxmlformats.org/officeDocument/2006/relationships/image"/><Relationship Id="rId5" Target="../media/image45.png" Type="http://schemas.openxmlformats.org/officeDocument/2006/relationships/image"/><Relationship Id="rId6" Target="../media/image59.png" Type="http://schemas.openxmlformats.org/officeDocument/2006/relationships/image"/><Relationship Id="rId7" Target="../media/image3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0.png" Type="http://schemas.openxmlformats.org/officeDocument/2006/relationships/image"/><Relationship Id="rId3" Target="../media/image61.png" Type="http://schemas.openxmlformats.org/officeDocument/2006/relationships/image"/><Relationship Id="rId4" Target="../media/image6.png" Type="http://schemas.openxmlformats.org/officeDocument/2006/relationships/image"/><Relationship Id="rId5" Target="../media/image62.png" Type="http://schemas.openxmlformats.org/officeDocument/2006/relationships/image"/><Relationship Id="rId6" Target="../media/image6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 Id="rId3" Target="../media/image65.png" Type="http://schemas.openxmlformats.org/officeDocument/2006/relationships/image"/><Relationship Id="rId4" Target="../media/image66.png" Type="http://schemas.openxmlformats.org/officeDocument/2006/relationships/image"/><Relationship Id="rId5" Target="../media/image67.png" Type="http://schemas.openxmlformats.org/officeDocument/2006/relationships/image"/><Relationship Id="rId6" Target="../media/image4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6.png" Type="http://schemas.openxmlformats.org/officeDocument/2006/relationships/image"/><Relationship Id="rId11" Target="../media/image77.png" Type="http://schemas.openxmlformats.org/officeDocument/2006/relationships/image"/><Relationship Id="rId12" Target="../media/image45.png" Type="http://schemas.openxmlformats.org/officeDocument/2006/relationships/image"/><Relationship Id="rId2" Target="../media/image68.png" Type="http://schemas.openxmlformats.org/officeDocument/2006/relationships/image"/><Relationship Id="rId3" Target="../media/image69.png" Type="http://schemas.openxmlformats.org/officeDocument/2006/relationships/image"/><Relationship Id="rId4" Target="../media/image70.png" Type="http://schemas.openxmlformats.org/officeDocument/2006/relationships/image"/><Relationship Id="rId5" Target="../media/image71.png" Type="http://schemas.openxmlformats.org/officeDocument/2006/relationships/image"/><Relationship Id="rId6" Target="../media/image72.png" Type="http://schemas.openxmlformats.org/officeDocument/2006/relationships/image"/><Relationship Id="rId7" Target="../media/image73.png" Type="http://schemas.openxmlformats.org/officeDocument/2006/relationships/image"/><Relationship Id="rId8" Target="../media/image74.png" Type="http://schemas.openxmlformats.org/officeDocument/2006/relationships/image"/><Relationship Id="rId9" Target="../media/image7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6.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6.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5.png" Type="http://schemas.openxmlformats.org/officeDocument/2006/relationships/image"/><Relationship Id="rId7"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6.png" Type="http://schemas.openxmlformats.org/officeDocument/2006/relationships/image"/><Relationship Id="rId5" Target="../media/image22.pn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 Id="rId8"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 Id="rId5" Target="../media/image25.png" Type="http://schemas.openxmlformats.org/officeDocument/2006/relationships/image"/><Relationship Id="rId6" Target="../media/image6.png" Type="http://schemas.openxmlformats.org/officeDocument/2006/relationships/image"/><Relationship Id="rId7" Target="../media/image26.png" Type="http://schemas.openxmlformats.org/officeDocument/2006/relationships/image"/><Relationship Id="rId8"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 Id="rId5"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32.png" Type="http://schemas.openxmlformats.org/officeDocument/2006/relationships/image"/><Relationship Id="rId5" Target="../media/image10.png" Type="http://schemas.openxmlformats.org/officeDocument/2006/relationships/image"/><Relationship Id="rId6" Target="../media/image3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C69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5015658">
            <a:off x="8355664" y="1021504"/>
            <a:ext cx="14031222" cy="8495267"/>
          </a:xfrm>
          <a:prstGeom prst="rect">
            <a:avLst/>
          </a:prstGeom>
        </p:spPr>
      </p:pic>
      <p:grpSp>
        <p:nvGrpSpPr>
          <p:cNvPr name="Group 3" id="3"/>
          <p:cNvGrpSpPr/>
          <p:nvPr/>
        </p:nvGrpSpPr>
        <p:grpSpPr>
          <a:xfrm rot="0">
            <a:off x="745140" y="1608101"/>
            <a:ext cx="10477281" cy="6325658"/>
            <a:chOff x="0" y="0"/>
            <a:chExt cx="13969708" cy="8434210"/>
          </a:xfrm>
        </p:grpSpPr>
        <p:sp>
          <p:nvSpPr>
            <p:cNvPr name="TextBox 4" id="4"/>
            <p:cNvSpPr txBox="true"/>
            <p:nvPr/>
          </p:nvSpPr>
          <p:spPr>
            <a:xfrm rot="0">
              <a:off x="0" y="128585"/>
              <a:ext cx="13969708" cy="7669650"/>
            </a:xfrm>
            <a:prstGeom prst="rect">
              <a:avLst/>
            </a:prstGeom>
          </p:spPr>
          <p:txBody>
            <a:bodyPr anchor="t" rtlCol="false" tIns="0" lIns="0" bIns="0" rIns="0">
              <a:spAutoFit/>
            </a:bodyPr>
            <a:lstStyle/>
            <a:p>
              <a:pPr>
                <a:lnSpc>
                  <a:spcPts val="14400"/>
                </a:lnSpc>
              </a:pPr>
              <a:r>
                <a:rPr lang="en-US" sz="14400" spc="144">
                  <a:solidFill>
                    <a:srgbClr val="FFF9F9"/>
                  </a:solidFill>
                  <a:latin typeface="Adumu Regular Bold"/>
                </a:rPr>
                <a:t>ERRORES TÍPICOS AL PROGRAMAR </a:t>
              </a:r>
            </a:p>
          </p:txBody>
        </p:sp>
        <p:sp>
          <p:nvSpPr>
            <p:cNvPr name="TextBox 5" id="5"/>
            <p:cNvSpPr txBox="true"/>
            <p:nvPr/>
          </p:nvSpPr>
          <p:spPr>
            <a:xfrm rot="0">
              <a:off x="0" y="7944061"/>
              <a:ext cx="13969708" cy="498221"/>
            </a:xfrm>
            <a:prstGeom prst="rect">
              <a:avLst/>
            </a:prstGeom>
          </p:spPr>
          <p:txBody>
            <a:bodyPr anchor="t" rtlCol="false" tIns="0" lIns="0" bIns="0" rIns="0">
              <a:spAutoFit/>
            </a:bodyPr>
            <a:lstStyle/>
            <a:p>
              <a:pPr>
                <a:lnSpc>
                  <a:spcPts val="2604"/>
                </a:lnSpc>
              </a:pPr>
              <a:r>
                <a:rPr lang="en-US" sz="2800">
                  <a:solidFill>
                    <a:srgbClr val="003D2F"/>
                  </a:solidFill>
                  <a:latin typeface="DM Sans"/>
                </a:rPr>
                <a:t>CC-1002</a:t>
              </a:r>
            </a:p>
          </p:txBody>
        </p:sp>
      </p:grpSp>
      <p:pic>
        <p:nvPicPr>
          <p:cNvPr name="Picture 6" id="6"/>
          <p:cNvPicPr>
            <a:picLocks noChangeAspect="true"/>
          </p:cNvPicPr>
          <p:nvPr/>
        </p:nvPicPr>
        <p:blipFill>
          <a:blip r:embed="rId3"/>
          <a:srcRect l="0" t="0" r="0" b="0"/>
          <a:stretch>
            <a:fillRect/>
          </a:stretch>
        </p:blipFill>
        <p:spPr>
          <a:xfrm flipH="false" flipV="false" rot="0">
            <a:off x="12353103" y="3878638"/>
            <a:ext cx="4906197" cy="5609997"/>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13068000" y="1374368"/>
            <a:ext cx="3476402" cy="2698952"/>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704850" y="5784871"/>
            <a:ext cx="2321751" cy="4003019"/>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6577642">
            <a:off x="1099786" y="414167"/>
            <a:ext cx="545401" cy="535485"/>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1078644">
            <a:off x="10305471" y="8529935"/>
            <a:ext cx="654903" cy="642996"/>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6545746" y="1230549"/>
            <a:ext cx="4497869" cy="5267466"/>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9478860">
            <a:off x="5292739" y="3368787"/>
            <a:ext cx="1397945" cy="498177"/>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7225733">
            <a:off x="5293061" y="6264633"/>
            <a:ext cx="1397945" cy="498177"/>
          </a:xfrm>
          <a:prstGeom prst="rect">
            <a:avLst/>
          </a:prstGeom>
        </p:spPr>
      </p:pic>
      <p:sp>
        <p:nvSpPr>
          <p:cNvPr name="TextBox 8" id="8"/>
          <p:cNvSpPr txBox="true"/>
          <p:nvPr/>
        </p:nvSpPr>
        <p:spPr>
          <a:xfrm rot="0">
            <a:off x="6560820" y="681909"/>
            <a:ext cx="11254281" cy="1097280"/>
          </a:xfrm>
          <a:prstGeom prst="rect">
            <a:avLst/>
          </a:prstGeom>
        </p:spPr>
        <p:txBody>
          <a:bodyPr anchor="t" rtlCol="false" tIns="0" lIns="0" bIns="0" rIns="0">
            <a:spAutoFit/>
          </a:bodyPr>
          <a:lstStyle/>
          <a:p>
            <a:pPr algn="r">
              <a:lnSpc>
                <a:spcPts val="8640"/>
              </a:lnSpc>
            </a:pPr>
            <a:r>
              <a:rPr lang="en-US" sz="7200" spc="-144">
                <a:solidFill>
                  <a:srgbClr val="00765B"/>
                </a:solidFill>
                <a:latin typeface="DM Sans Bold"/>
              </a:rPr>
              <a:t>Condiciones  </a:t>
            </a:r>
          </a:p>
        </p:txBody>
      </p:sp>
      <p:sp>
        <p:nvSpPr>
          <p:cNvPr name="TextBox 9" id="9"/>
          <p:cNvSpPr txBox="true"/>
          <p:nvPr/>
        </p:nvSpPr>
        <p:spPr>
          <a:xfrm rot="0">
            <a:off x="704850" y="2001714"/>
            <a:ext cx="4545486" cy="2265426"/>
          </a:xfrm>
          <a:prstGeom prst="rect">
            <a:avLst/>
          </a:prstGeom>
        </p:spPr>
        <p:txBody>
          <a:bodyPr anchor="t" rtlCol="false" tIns="0" lIns="0" bIns="0" rIns="0">
            <a:spAutoFit/>
          </a:bodyPr>
          <a:lstStyle/>
          <a:p>
            <a:pPr algn="ctr">
              <a:lnSpc>
                <a:spcPts val="3552"/>
              </a:lnSpc>
            </a:pPr>
            <a:r>
              <a:rPr lang="en-US" sz="3200">
                <a:solidFill>
                  <a:srgbClr val="00C699"/>
                </a:solidFill>
                <a:latin typeface="Shadows Into Light Two Bold"/>
              </a:rPr>
              <a:t>Aquí son tres preguntas distintas que se hacen, se verifica las tres veces si n es menor que el número indicado</a:t>
            </a:r>
          </a:p>
        </p:txBody>
      </p:sp>
      <p:sp>
        <p:nvSpPr>
          <p:cNvPr name="TextBox 10" id="10"/>
          <p:cNvSpPr txBox="true"/>
          <p:nvPr/>
        </p:nvSpPr>
        <p:spPr>
          <a:xfrm rot="0">
            <a:off x="5048898" y="7494843"/>
            <a:ext cx="4545486" cy="1366266"/>
          </a:xfrm>
          <a:prstGeom prst="rect">
            <a:avLst/>
          </a:prstGeom>
        </p:spPr>
        <p:txBody>
          <a:bodyPr anchor="t" rtlCol="false" tIns="0" lIns="0" bIns="0" rIns="0">
            <a:spAutoFit/>
          </a:bodyPr>
          <a:lstStyle/>
          <a:p>
            <a:pPr algn="ctr">
              <a:lnSpc>
                <a:spcPts val="3552"/>
              </a:lnSpc>
            </a:pPr>
            <a:r>
              <a:rPr lang="en-US" sz="3200">
                <a:solidFill>
                  <a:srgbClr val="00C699"/>
                </a:solidFill>
                <a:latin typeface="Shadows Into Light Two Bold"/>
              </a:rPr>
              <a:t>Como se cumplen las tres condiciones, se imprime tres veces</a:t>
            </a:r>
          </a:p>
        </p:txBody>
      </p:sp>
      <p:pic>
        <p:nvPicPr>
          <p:cNvPr name="Picture 11" id="11"/>
          <p:cNvPicPr>
            <a:picLocks noChangeAspect="true"/>
          </p:cNvPicPr>
          <p:nvPr/>
        </p:nvPicPr>
        <p:blipFill>
          <a:blip r:embed="rId7"/>
          <a:srcRect l="0" t="0" r="0" b="0"/>
          <a:stretch>
            <a:fillRect/>
          </a:stretch>
        </p:blipFill>
        <p:spPr>
          <a:xfrm flipH="false" flipV="false" rot="0">
            <a:off x="14937549" y="5784871"/>
            <a:ext cx="2321751" cy="4003019"/>
          </a:xfrm>
          <a:prstGeom prst="rect">
            <a:avLst/>
          </a:prstGeom>
        </p:spPr>
      </p:pic>
      <p:pic>
        <p:nvPicPr>
          <p:cNvPr name="Picture 12" id="12"/>
          <p:cNvPicPr>
            <a:picLocks noChangeAspect="true"/>
          </p:cNvPicPr>
          <p:nvPr/>
        </p:nvPicPr>
        <p:blipFill>
          <a:blip r:embed="rId3"/>
          <a:srcRect l="0" t="0" r="0" b="0"/>
          <a:stretch>
            <a:fillRect/>
          </a:stretch>
        </p:blipFill>
        <p:spPr>
          <a:xfrm flipH="false" flipV="false" rot="-1078644">
            <a:off x="13781263" y="3751605"/>
            <a:ext cx="1025891" cy="1007238"/>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704850" y="5784871"/>
            <a:ext cx="2321751" cy="4003019"/>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6577642">
            <a:off x="1099786" y="414167"/>
            <a:ext cx="545401" cy="535485"/>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1078644">
            <a:off x="10305471" y="8529935"/>
            <a:ext cx="654903" cy="642996"/>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9478860">
            <a:off x="5292739" y="3368787"/>
            <a:ext cx="1397945" cy="498177"/>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7225733">
            <a:off x="5293061" y="6264633"/>
            <a:ext cx="1397945" cy="498177"/>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0">
            <a:off x="7048956" y="3124902"/>
            <a:ext cx="5090854" cy="3007156"/>
          </a:xfrm>
          <a:prstGeom prst="rect">
            <a:avLst/>
          </a:prstGeom>
        </p:spPr>
      </p:pic>
      <p:pic>
        <p:nvPicPr>
          <p:cNvPr name="Picture 8" id="8"/>
          <p:cNvPicPr>
            <a:picLocks noChangeAspect="true"/>
          </p:cNvPicPr>
          <p:nvPr/>
        </p:nvPicPr>
        <p:blipFill>
          <a:blip r:embed="rId7"/>
          <a:srcRect l="0" t="0" r="0" b="0"/>
          <a:stretch>
            <a:fillRect/>
          </a:stretch>
        </p:blipFill>
        <p:spPr>
          <a:xfrm flipH="false" flipV="false" rot="0">
            <a:off x="11851331" y="7273453"/>
            <a:ext cx="2661068" cy="1886939"/>
          </a:xfrm>
          <a:prstGeom prst="rect">
            <a:avLst/>
          </a:prstGeom>
        </p:spPr>
      </p:pic>
      <p:sp>
        <p:nvSpPr>
          <p:cNvPr name="TextBox 9" id="9"/>
          <p:cNvSpPr txBox="true"/>
          <p:nvPr/>
        </p:nvSpPr>
        <p:spPr>
          <a:xfrm rot="0">
            <a:off x="6560820" y="681909"/>
            <a:ext cx="11254281" cy="1097280"/>
          </a:xfrm>
          <a:prstGeom prst="rect">
            <a:avLst/>
          </a:prstGeom>
        </p:spPr>
        <p:txBody>
          <a:bodyPr anchor="t" rtlCol="false" tIns="0" lIns="0" bIns="0" rIns="0">
            <a:spAutoFit/>
          </a:bodyPr>
          <a:lstStyle/>
          <a:p>
            <a:pPr algn="r">
              <a:lnSpc>
                <a:spcPts val="8640"/>
              </a:lnSpc>
            </a:pPr>
            <a:r>
              <a:rPr lang="en-US" sz="7200" spc="-144">
                <a:solidFill>
                  <a:srgbClr val="00765B"/>
                </a:solidFill>
                <a:latin typeface="DM Sans Bold"/>
              </a:rPr>
              <a:t>Condiciones  </a:t>
            </a:r>
          </a:p>
        </p:txBody>
      </p:sp>
      <p:sp>
        <p:nvSpPr>
          <p:cNvPr name="TextBox 10" id="10"/>
          <p:cNvSpPr txBox="true"/>
          <p:nvPr/>
        </p:nvSpPr>
        <p:spPr>
          <a:xfrm rot="0">
            <a:off x="355053" y="1249599"/>
            <a:ext cx="4895283" cy="4063746"/>
          </a:xfrm>
          <a:prstGeom prst="rect">
            <a:avLst/>
          </a:prstGeom>
        </p:spPr>
        <p:txBody>
          <a:bodyPr anchor="t" rtlCol="false" tIns="0" lIns="0" bIns="0" rIns="0">
            <a:spAutoFit/>
          </a:bodyPr>
          <a:lstStyle/>
          <a:p>
            <a:pPr algn="ctr">
              <a:lnSpc>
                <a:spcPts val="3552"/>
              </a:lnSpc>
            </a:pPr>
            <a:r>
              <a:rPr lang="en-US" sz="3200">
                <a:solidFill>
                  <a:srgbClr val="EB5D4A"/>
                </a:solidFill>
                <a:latin typeface="Shadows Into Light Two Bold"/>
              </a:rPr>
              <a:t>Aquí es una pregunta la que responde la función, si es un 0 o un 1, pero núnca será ambos así que no es necesario poner un elif </a:t>
            </a:r>
          </a:p>
          <a:p>
            <a:pPr algn="ctr">
              <a:lnSpc>
                <a:spcPts val="3552"/>
              </a:lnSpc>
            </a:pPr>
          </a:p>
          <a:p>
            <a:pPr algn="ctr">
              <a:lnSpc>
                <a:spcPts val="3552"/>
              </a:lnSpc>
            </a:pPr>
            <a:r>
              <a:rPr lang="en-US" sz="3200">
                <a:solidFill>
                  <a:srgbClr val="EB5D4A"/>
                </a:solidFill>
                <a:latin typeface="Shadows Into Light Two Bold"/>
              </a:rPr>
              <a:t>De todas formas si usted quiere puede poner elif y funciona igual</a:t>
            </a:r>
          </a:p>
        </p:txBody>
      </p:sp>
      <p:sp>
        <p:nvSpPr>
          <p:cNvPr name="TextBox 11" id="11"/>
          <p:cNvSpPr txBox="true"/>
          <p:nvPr/>
        </p:nvSpPr>
        <p:spPr>
          <a:xfrm rot="0">
            <a:off x="5048898" y="7045263"/>
            <a:ext cx="4545486" cy="2265426"/>
          </a:xfrm>
          <a:prstGeom prst="rect">
            <a:avLst/>
          </a:prstGeom>
        </p:spPr>
        <p:txBody>
          <a:bodyPr anchor="t" rtlCol="false" tIns="0" lIns="0" bIns="0" rIns="0">
            <a:spAutoFit/>
          </a:bodyPr>
          <a:lstStyle/>
          <a:p>
            <a:pPr algn="ctr">
              <a:lnSpc>
                <a:spcPts val="3552"/>
              </a:lnSpc>
            </a:pPr>
            <a:r>
              <a:rPr lang="en-US" sz="3200">
                <a:solidFill>
                  <a:srgbClr val="EB5D4A"/>
                </a:solidFill>
                <a:latin typeface="Shadows Into Light Two Bold"/>
              </a:rPr>
              <a:t>Recuerda que en este caso solo se imprime la respuesta, si defines a=unoOcero(1), a será del tipo None</a:t>
            </a:r>
          </a:p>
        </p:txBody>
      </p:sp>
      <p:pic>
        <p:nvPicPr>
          <p:cNvPr name="Picture 12" id="12"/>
          <p:cNvPicPr>
            <a:picLocks noChangeAspect="true"/>
          </p:cNvPicPr>
          <p:nvPr/>
        </p:nvPicPr>
        <p:blipFill>
          <a:blip r:embed="rId5"/>
          <a:srcRect l="0" t="0" r="0" b="0"/>
          <a:stretch>
            <a:fillRect/>
          </a:stretch>
        </p:blipFill>
        <p:spPr>
          <a:xfrm flipH="false" flipV="false" rot="9848884">
            <a:off x="9773142" y="7537292"/>
            <a:ext cx="1397945" cy="498177"/>
          </a:xfrm>
          <a:prstGeom prst="rect">
            <a:avLst/>
          </a:prstGeom>
        </p:spPr>
      </p:pic>
      <p:pic>
        <p:nvPicPr>
          <p:cNvPr name="Picture 13" id="13"/>
          <p:cNvPicPr>
            <a:picLocks noChangeAspect="true"/>
          </p:cNvPicPr>
          <p:nvPr/>
        </p:nvPicPr>
        <p:blipFill>
          <a:blip r:embed="rId8"/>
          <a:srcRect l="0" t="0" r="0" b="0"/>
          <a:stretch>
            <a:fillRect/>
          </a:stretch>
        </p:blipFill>
        <p:spPr>
          <a:xfrm flipH="false" flipV="false" rot="0">
            <a:off x="14937549" y="5784871"/>
            <a:ext cx="2321751" cy="4003019"/>
          </a:xfrm>
          <a:prstGeom prst="rect">
            <a:avLst/>
          </a:prstGeom>
        </p:spPr>
      </p:pic>
      <p:pic>
        <p:nvPicPr>
          <p:cNvPr name="Picture 14" id="14"/>
          <p:cNvPicPr>
            <a:picLocks noChangeAspect="true"/>
          </p:cNvPicPr>
          <p:nvPr/>
        </p:nvPicPr>
        <p:blipFill>
          <a:blip r:embed="rId3"/>
          <a:srcRect l="0" t="0" r="0" b="0"/>
          <a:stretch>
            <a:fillRect/>
          </a:stretch>
        </p:blipFill>
        <p:spPr>
          <a:xfrm flipH="false" flipV="false" rot="-1078644">
            <a:off x="13781263" y="3751605"/>
            <a:ext cx="1025891" cy="1007238"/>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899871" y="-1426765"/>
            <a:ext cx="8858890" cy="2137013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4084958" y="4590589"/>
            <a:ext cx="3652748" cy="5125030"/>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9848884">
            <a:off x="11356717" y="431386"/>
            <a:ext cx="899586" cy="320580"/>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2282981" y="314619"/>
            <a:ext cx="5805317" cy="2930840"/>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6827291" y="3616403"/>
            <a:ext cx="5667993" cy="1948373"/>
          </a:xfrm>
          <a:prstGeom prst="rect">
            <a:avLst/>
          </a:prstGeom>
        </p:spPr>
      </p:pic>
      <p:sp>
        <p:nvSpPr>
          <p:cNvPr name="TextBox 7" id="7"/>
          <p:cNvSpPr txBox="true"/>
          <p:nvPr/>
        </p:nvSpPr>
        <p:spPr>
          <a:xfrm rot="0">
            <a:off x="1028700" y="1023937"/>
            <a:ext cx="11254281" cy="1097280"/>
          </a:xfrm>
          <a:prstGeom prst="rect">
            <a:avLst/>
          </a:prstGeom>
        </p:spPr>
        <p:txBody>
          <a:bodyPr anchor="t" rtlCol="false" tIns="0" lIns="0" bIns="0" rIns="0">
            <a:spAutoFit/>
          </a:bodyPr>
          <a:lstStyle/>
          <a:p>
            <a:pPr>
              <a:lnSpc>
                <a:spcPts val="8640"/>
              </a:lnSpc>
            </a:pPr>
            <a:r>
              <a:rPr lang="en-US" sz="7200" spc="-144">
                <a:solidFill>
                  <a:srgbClr val="FFFFFF"/>
                </a:solidFill>
                <a:latin typeface="DM Sans Bold"/>
              </a:rPr>
              <a:t>AND / OR / NOT</a:t>
            </a:r>
          </a:p>
        </p:txBody>
      </p:sp>
      <p:grpSp>
        <p:nvGrpSpPr>
          <p:cNvPr name="Group 8" id="8"/>
          <p:cNvGrpSpPr/>
          <p:nvPr/>
        </p:nvGrpSpPr>
        <p:grpSpPr>
          <a:xfrm rot="0">
            <a:off x="974740" y="2523359"/>
            <a:ext cx="5109669" cy="1328584"/>
            <a:chOff x="0" y="0"/>
            <a:chExt cx="6812892" cy="1771445"/>
          </a:xfrm>
        </p:grpSpPr>
        <p:sp>
          <p:nvSpPr>
            <p:cNvPr name="TextBox 9" id="9"/>
            <p:cNvSpPr txBox="true"/>
            <p:nvPr/>
          </p:nvSpPr>
          <p:spPr>
            <a:xfrm rot="0">
              <a:off x="0" y="-57150"/>
              <a:ext cx="6812892" cy="622723"/>
            </a:xfrm>
            <a:prstGeom prst="rect">
              <a:avLst/>
            </a:prstGeom>
          </p:spPr>
          <p:txBody>
            <a:bodyPr anchor="t" rtlCol="false" tIns="0" lIns="0" bIns="0" rIns="0">
              <a:spAutoFit/>
            </a:bodyPr>
            <a:lstStyle/>
            <a:p>
              <a:pPr>
                <a:lnSpc>
                  <a:spcPts val="3919"/>
                </a:lnSpc>
                <a:spcBef>
                  <a:spcPct val="0"/>
                </a:spcBef>
              </a:pPr>
              <a:r>
                <a:rPr lang="en-US" sz="2800">
                  <a:solidFill>
                    <a:srgbClr val="EB5D4A"/>
                  </a:solidFill>
                  <a:latin typeface="DM Sans"/>
                </a:rPr>
                <a:t>and</a:t>
              </a:r>
            </a:p>
          </p:txBody>
        </p:sp>
        <p:sp>
          <p:nvSpPr>
            <p:cNvPr name="TextBox 10" id="10"/>
            <p:cNvSpPr txBox="true"/>
            <p:nvPr/>
          </p:nvSpPr>
          <p:spPr>
            <a:xfrm rot="0">
              <a:off x="0" y="803705"/>
              <a:ext cx="6812892" cy="924560"/>
            </a:xfrm>
            <a:prstGeom prst="rect">
              <a:avLst/>
            </a:prstGeom>
          </p:spPr>
          <p:txBody>
            <a:bodyPr anchor="t" rtlCol="false" tIns="0" lIns="0" bIns="0" rIns="0">
              <a:spAutoFit/>
            </a:bodyPr>
            <a:lstStyle/>
            <a:p>
              <a:pPr>
                <a:lnSpc>
                  <a:spcPts val="2835"/>
                </a:lnSpc>
                <a:spcBef>
                  <a:spcPct val="0"/>
                </a:spcBef>
              </a:pPr>
              <a:r>
                <a:rPr lang="en-US" sz="2025">
                  <a:solidFill>
                    <a:srgbClr val="FFFFFF"/>
                  </a:solidFill>
                  <a:latin typeface="DM Sans"/>
                </a:rPr>
                <a:t>Es verdadero solo cuando todas las condiciones que une son verdaderas</a:t>
              </a:r>
            </a:p>
          </p:txBody>
        </p:sp>
      </p:grpSp>
      <p:grpSp>
        <p:nvGrpSpPr>
          <p:cNvPr name="Group 11" id="11"/>
          <p:cNvGrpSpPr/>
          <p:nvPr/>
        </p:nvGrpSpPr>
        <p:grpSpPr>
          <a:xfrm rot="0">
            <a:off x="974740" y="4871425"/>
            <a:ext cx="5109669" cy="1328584"/>
            <a:chOff x="0" y="0"/>
            <a:chExt cx="6812892" cy="1771445"/>
          </a:xfrm>
        </p:grpSpPr>
        <p:sp>
          <p:nvSpPr>
            <p:cNvPr name="TextBox 12" id="12"/>
            <p:cNvSpPr txBox="true"/>
            <p:nvPr/>
          </p:nvSpPr>
          <p:spPr>
            <a:xfrm rot="0">
              <a:off x="0" y="-57150"/>
              <a:ext cx="6812892" cy="622723"/>
            </a:xfrm>
            <a:prstGeom prst="rect">
              <a:avLst/>
            </a:prstGeom>
          </p:spPr>
          <p:txBody>
            <a:bodyPr anchor="t" rtlCol="false" tIns="0" lIns="0" bIns="0" rIns="0">
              <a:spAutoFit/>
            </a:bodyPr>
            <a:lstStyle/>
            <a:p>
              <a:pPr>
                <a:lnSpc>
                  <a:spcPts val="3919"/>
                </a:lnSpc>
                <a:spcBef>
                  <a:spcPct val="0"/>
                </a:spcBef>
              </a:pPr>
              <a:r>
                <a:rPr lang="en-US" sz="2800">
                  <a:solidFill>
                    <a:srgbClr val="EB5D4A"/>
                  </a:solidFill>
                  <a:latin typeface="DM Sans"/>
                </a:rPr>
                <a:t>or</a:t>
              </a:r>
            </a:p>
          </p:txBody>
        </p:sp>
        <p:sp>
          <p:nvSpPr>
            <p:cNvPr name="TextBox 13" id="13"/>
            <p:cNvSpPr txBox="true"/>
            <p:nvPr/>
          </p:nvSpPr>
          <p:spPr>
            <a:xfrm rot="0">
              <a:off x="0" y="803705"/>
              <a:ext cx="6812892" cy="924560"/>
            </a:xfrm>
            <a:prstGeom prst="rect">
              <a:avLst/>
            </a:prstGeom>
          </p:spPr>
          <p:txBody>
            <a:bodyPr anchor="t" rtlCol="false" tIns="0" lIns="0" bIns="0" rIns="0">
              <a:spAutoFit/>
            </a:bodyPr>
            <a:lstStyle/>
            <a:p>
              <a:pPr>
                <a:lnSpc>
                  <a:spcPts val="2835"/>
                </a:lnSpc>
                <a:spcBef>
                  <a:spcPct val="0"/>
                </a:spcBef>
              </a:pPr>
              <a:r>
                <a:rPr lang="en-US" sz="2025">
                  <a:solidFill>
                    <a:srgbClr val="FFFFFF"/>
                  </a:solidFill>
                  <a:latin typeface="DM Sans"/>
                </a:rPr>
                <a:t>Es verdadero siempre que una de las condiciones que une sea verdadera </a:t>
              </a:r>
            </a:p>
          </p:txBody>
        </p:sp>
      </p:grpSp>
      <p:grpSp>
        <p:nvGrpSpPr>
          <p:cNvPr name="Group 14" id="14"/>
          <p:cNvGrpSpPr/>
          <p:nvPr/>
        </p:nvGrpSpPr>
        <p:grpSpPr>
          <a:xfrm rot="0">
            <a:off x="974740" y="7153104"/>
            <a:ext cx="5109669" cy="1328584"/>
            <a:chOff x="0" y="0"/>
            <a:chExt cx="6812892" cy="1771445"/>
          </a:xfrm>
        </p:grpSpPr>
        <p:sp>
          <p:nvSpPr>
            <p:cNvPr name="TextBox 15" id="15"/>
            <p:cNvSpPr txBox="true"/>
            <p:nvPr/>
          </p:nvSpPr>
          <p:spPr>
            <a:xfrm rot="0">
              <a:off x="0" y="-57150"/>
              <a:ext cx="6812892" cy="622723"/>
            </a:xfrm>
            <a:prstGeom prst="rect">
              <a:avLst/>
            </a:prstGeom>
          </p:spPr>
          <p:txBody>
            <a:bodyPr anchor="t" rtlCol="false" tIns="0" lIns="0" bIns="0" rIns="0">
              <a:spAutoFit/>
            </a:bodyPr>
            <a:lstStyle/>
            <a:p>
              <a:pPr>
                <a:lnSpc>
                  <a:spcPts val="3919"/>
                </a:lnSpc>
                <a:spcBef>
                  <a:spcPct val="0"/>
                </a:spcBef>
              </a:pPr>
              <a:r>
                <a:rPr lang="en-US" sz="2800">
                  <a:solidFill>
                    <a:srgbClr val="EB5D4A"/>
                  </a:solidFill>
                  <a:latin typeface="DM Sans"/>
                </a:rPr>
                <a:t>not</a:t>
              </a:r>
            </a:p>
          </p:txBody>
        </p:sp>
        <p:sp>
          <p:nvSpPr>
            <p:cNvPr name="TextBox 16" id="16"/>
            <p:cNvSpPr txBox="true"/>
            <p:nvPr/>
          </p:nvSpPr>
          <p:spPr>
            <a:xfrm rot="0">
              <a:off x="0" y="803705"/>
              <a:ext cx="6812892" cy="924560"/>
            </a:xfrm>
            <a:prstGeom prst="rect">
              <a:avLst/>
            </a:prstGeom>
          </p:spPr>
          <p:txBody>
            <a:bodyPr anchor="t" rtlCol="false" tIns="0" lIns="0" bIns="0" rIns="0">
              <a:spAutoFit/>
            </a:bodyPr>
            <a:lstStyle/>
            <a:p>
              <a:pPr>
                <a:lnSpc>
                  <a:spcPts val="2835"/>
                </a:lnSpc>
                <a:spcBef>
                  <a:spcPct val="0"/>
                </a:spcBef>
              </a:pPr>
              <a:r>
                <a:rPr lang="en-US" sz="2025">
                  <a:solidFill>
                    <a:srgbClr val="FFFFFF"/>
                  </a:solidFill>
                  <a:latin typeface="DM Sans"/>
                </a:rPr>
                <a:t>Es verdadero cuando la condición a la que antecede es falsa </a:t>
              </a:r>
            </a:p>
          </p:txBody>
        </p:sp>
      </p:grpSp>
      <p:sp>
        <p:nvSpPr>
          <p:cNvPr name="TextBox 17" id="17"/>
          <p:cNvSpPr txBox="true"/>
          <p:nvPr/>
        </p:nvSpPr>
        <p:spPr>
          <a:xfrm rot="0">
            <a:off x="8316635" y="388722"/>
            <a:ext cx="2925049" cy="916686"/>
          </a:xfrm>
          <a:prstGeom prst="rect">
            <a:avLst/>
          </a:prstGeom>
        </p:spPr>
        <p:txBody>
          <a:bodyPr anchor="t" rtlCol="false" tIns="0" lIns="0" bIns="0" rIns="0">
            <a:spAutoFit/>
          </a:bodyPr>
          <a:lstStyle/>
          <a:p>
            <a:pPr algn="ctr">
              <a:lnSpc>
                <a:spcPts val="3552"/>
              </a:lnSpc>
            </a:pPr>
            <a:r>
              <a:rPr lang="en-US" sz="3200">
                <a:solidFill>
                  <a:srgbClr val="EB5D4A"/>
                </a:solidFill>
                <a:latin typeface="Shadows Into Light Two Bold"/>
              </a:rPr>
              <a:t>Cumplen con esta tablita </a:t>
            </a:r>
          </a:p>
        </p:txBody>
      </p:sp>
      <p:pic>
        <p:nvPicPr>
          <p:cNvPr name="Picture 18" id="18"/>
          <p:cNvPicPr>
            <a:picLocks noChangeAspect="true"/>
          </p:cNvPicPr>
          <p:nvPr/>
        </p:nvPicPr>
        <p:blipFill>
          <a:blip r:embed="rId7"/>
          <a:srcRect l="0" t="0" r="0" b="0"/>
          <a:stretch>
            <a:fillRect/>
          </a:stretch>
        </p:blipFill>
        <p:spPr>
          <a:xfrm flipH="false" flipV="false" rot="4752403">
            <a:off x="11584009" y="5315687"/>
            <a:ext cx="1397945" cy="498177"/>
          </a:xfrm>
          <a:prstGeom prst="rect">
            <a:avLst/>
          </a:prstGeom>
        </p:spPr>
      </p:pic>
      <p:sp>
        <p:nvSpPr>
          <p:cNvPr name="TextBox 19" id="19"/>
          <p:cNvSpPr txBox="true"/>
          <p:nvPr/>
        </p:nvSpPr>
        <p:spPr>
          <a:xfrm rot="0">
            <a:off x="7959019" y="6317078"/>
            <a:ext cx="5390583" cy="3164586"/>
          </a:xfrm>
          <a:prstGeom prst="rect">
            <a:avLst/>
          </a:prstGeom>
        </p:spPr>
        <p:txBody>
          <a:bodyPr anchor="t" rtlCol="false" tIns="0" lIns="0" bIns="0" rIns="0">
            <a:spAutoFit/>
          </a:bodyPr>
          <a:lstStyle/>
          <a:p>
            <a:pPr>
              <a:lnSpc>
                <a:spcPts val="3552"/>
              </a:lnSpc>
            </a:pPr>
            <a:r>
              <a:rPr lang="en-US" sz="3200">
                <a:solidFill>
                  <a:srgbClr val="EB5D4A"/>
                </a:solidFill>
                <a:latin typeface="Shadows Into Light Two Bold"/>
              </a:rPr>
              <a:t>- El primer assert nunca se va a cumplir, ya que n no puede ser 1 y 2 al mismo tiempo</a:t>
            </a:r>
          </a:p>
          <a:p>
            <a:pPr>
              <a:lnSpc>
                <a:spcPts val="3552"/>
              </a:lnSpc>
            </a:pPr>
            <a:r>
              <a:rPr lang="en-US" sz="3200">
                <a:solidFill>
                  <a:srgbClr val="EB5D4A"/>
                </a:solidFill>
                <a:latin typeface="Shadows Into Light Two Bold"/>
              </a:rPr>
              <a:t>- El segundo assert se cumplirá cuando n sea 1 o 2 </a:t>
            </a:r>
          </a:p>
          <a:p>
            <a:pPr>
              <a:lnSpc>
                <a:spcPts val="3552"/>
              </a:lnSpc>
            </a:pPr>
            <a:r>
              <a:rPr lang="en-US" sz="3200">
                <a:solidFill>
                  <a:srgbClr val="EB5D4A"/>
                </a:solidFill>
                <a:latin typeface="Shadows Into Light Two Bold"/>
              </a:rPr>
              <a:t>- El ultimo assert se cumplira cuando n sea distinto de 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3D2F"/>
        </a:solidFill>
      </p:bgPr>
    </p:bg>
    <p:spTree>
      <p:nvGrpSpPr>
        <p:cNvPr id="1" name=""/>
        <p:cNvGrpSpPr/>
        <p:nvPr/>
      </p:nvGrpSpPr>
      <p:grpSpPr>
        <a:xfrm>
          <a:off x="0" y="0"/>
          <a:ext cx="0" cy="0"/>
          <a:chOff x="0" y="0"/>
          <a:chExt cx="0" cy="0"/>
        </a:xfrm>
      </p:grpSpPr>
      <p:grpSp>
        <p:nvGrpSpPr>
          <p:cNvPr name="Group 2" id="2"/>
          <p:cNvGrpSpPr/>
          <p:nvPr/>
        </p:nvGrpSpPr>
        <p:grpSpPr>
          <a:xfrm rot="0">
            <a:off x="12012291" y="8135599"/>
            <a:ext cx="1882104" cy="1882104"/>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B5D4A"/>
            </a:solidFill>
          </p:spPr>
        </p:sp>
      </p:grpSp>
      <p:pic>
        <p:nvPicPr>
          <p:cNvPr name="Picture 4" id="4"/>
          <p:cNvPicPr>
            <a:picLocks noChangeAspect="true"/>
          </p:cNvPicPr>
          <p:nvPr/>
        </p:nvPicPr>
        <p:blipFill>
          <a:blip r:embed="rId2"/>
          <a:srcRect l="0" t="0" r="0" b="0"/>
          <a:stretch>
            <a:fillRect/>
          </a:stretch>
        </p:blipFill>
        <p:spPr>
          <a:xfrm flipH="false" flipV="false" rot="5036368">
            <a:off x="7340866" y="850972"/>
            <a:ext cx="15560440" cy="9421139"/>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417553">
            <a:off x="14550814" y="5724639"/>
            <a:ext cx="2958930" cy="4386554"/>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6577642">
            <a:off x="13167030" y="8330499"/>
            <a:ext cx="823428" cy="808456"/>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6577642">
            <a:off x="16388505" y="4693506"/>
            <a:ext cx="770385" cy="756378"/>
          </a:xfrm>
          <a:prstGeom prst="rect">
            <a:avLst/>
          </a:prstGeom>
        </p:spPr>
      </p:pic>
      <p:pic>
        <p:nvPicPr>
          <p:cNvPr name="Picture 8" id="8"/>
          <p:cNvPicPr>
            <a:picLocks noChangeAspect="true"/>
          </p:cNvPicPr>
          <p:nvPr/>
        </p:nvPicPr>
        <p:blipFill>
          <a:blip r:embed="rId4"/>
          <a:srcRect l="0" t="0" r="0" b="0"/>
          <a:stretch>
            <a:fillRect/>
          </a:stretch>
        </p:blipFill>
        <p:spPr>
          <a:xfrm flipH="false" flipV="false" rot="-1078644">
            <a:off x="13265815" y="5396693"/>
            <a:ext cx="625857" cy="614477"/>
          </a:xfrm>
          <a:prstGeom prst="rect">
            <a:avLst/>
          </a:prstGeom>
        </p:spPr>
      </p:pic>
      <p:pic>
        <p:nvPicPr>
          <p:cNvPr name="Picture 9" id="9"/>
          <p:cNvPicPr>
            <a:picLocks noChangeAspect="true"/>
          </p:cNvPicPr>
          <p:nvPr/>
        </p:nvPicPr>
        <p:blipFill>
          <a:blip r:embed="rId5"/>
          <a:srcRect l="0" t="0" r="0" b="0"/>
          <a:stretch>
            <a:fillRect/>
          </a:stretch>
        </p:blipFill>
        <p:spPr>
          <a:xfrm flipH="false" flipV="false" rot="0">
            <a:off x="8017789" y="1274407"/>
            <a:ext cx="4550170" cy="5126393"/>
          </a:xfrm>
          <a:prstGeom prst="rect">
            <a:avLst/>
          </a:prstGeom>
        </p:spPr>
      </p:pic>
      <p:sp>
        <p:nvSpPr>
          <p:cNvPr name="TextBox 10" id="10"/>
          <p:cNvSpPr txBox="true"/>
          <p:nvPr/>
        </p:nvSpPr>
        <p:spPr>
          <a:xfrm rot="0">
            <a:off x="1028700" y="1023937"/>
            <a:ext cx="11254281" cy="1097280"/>
          </a:xfrm>
          <a:prstGeom prst="rect">
            <a:avLst/>
          </a:prstGeom>
        </p:spPr>
        <p:txBody>
          <a:bodyPr anchor="t" rtlCol="false" tIns="0" lIns="0" bIns="0" rIns="0">
            <a:spAutoFit/>
          </a:bodyPr>
          <a:lstStyle/>
          <a:p>
            <a:pPr>
              <a:lnSpc>
                <a:spcPts val="8640"/>
              </a:lnSpc>
            </a:pPr>
            <a:r>
              <a:rPr lang="en-US" sz="7200" spc="-144">
                <a:solidFill>
                  <a:srgbClr val="FFF9F9"/>
                </a:solidFill>
                <a:latin typeface="DM Sans Bold"/>
              </a:rPr>
              <a:t>RECURRENCIA </a:t>
            </a:r>
          </a:p>
        </p:txBody>
      </p:sp>
      <p:grpSp>
        <p:nvGrpSpPr>
          <p:cNvPr name="Group 11" id="11"/>
          <p:cNvGrpSpPr/>
          <p:nvPr/>
        </p:nvGrpSpPr>
        <p:grpSpPr>
          <a:xfrm rot="0">
            <a:off x="1028700" y="2523651"/>
            <a:ext cx="4766769" cy="1686724"/>
            <a:chOff x="0" y="0"/>
            <a:chExt cx="6355692" cy="2248965"/>
          </a:xfrm>
        </p:grpSpPr>
        <p:sp>
          <p:nvSpPr>
            <p:cNvPr name="TextBox 12" id="12"/>
            <p:cNvSpPr txBox="true"/>
            <p:nvPr/>
          </p:nvSpPr>
          <p:spPr>
            <a:xfrm rot="0">
              <a:off x="0" y="-57150"/>
              <a:ext cx="6355692" cy="622723"/>
            </a:xfrm>
            <a:prstGeom prst="rect">
              <a:avLst/>
            </a:prstGeom>
          </p:spPr>
          <p:txBody>
            <a:bodyPr anchor="t" rtlCol="false" tIns="0" lIns="0" bIns="0" rIns="0">
              <a:spAutoFit/>
            </a:bodyPr>
            <a:lstStyle/>
            <a:p>
              <a:pPr>
                <a:lnSpc>
                  <a:spcPts val="3919"/>
                </a:lnSpc>
                <a:spcBef>
                  <a:spcPct val="0"/>
                </a:spcBef>
              </a:pPr>
              <a:r>
                <a:rPr lang="en-US" sz="2800">
                  <a:solidFill>
                    <a:srgbClr val="FFF9F9"/>
                  </a:solidFill>
                  <a:latin typeface="DM Sans"/>
                </a:rPr>
                <a:t>Definición</a:t>
              </a:r>
            </a:p>
          </p:txBody>
        </p:sp>
        <p:sp>
          <p:nvSpPr>
            <p:cNvPr name="TextBox 13" id="13"/>
            <p:cNvSpPr txBox="true"/>
            <p:nvPr/>
          </p:nvSpPr>
          <p:spPr>
            <a:xfrm rot="0">
              <a:off x="0" y="803705"/>
              <a:ext cx="6355692" cy="1402080"/>
            </a:xfrm>
            <a:prstGeom prst="rect">
              <a:avLst/>
            </a:prstGeom>
          </p:spPr>
          <p:txBody>
            <a:bodyPr anchor="t" rtlCol="false" tIns="0" lIns="0" bIns="0" rIns="0">
              <a:spAutoFit/>
            </a:bodyPr>
            <a:lstStyle/>
            <a:p>
              <a:pPr>
                <a:lnSpc>
                  <a:spcPts val="2835"/>
                </a:lnSpc>
                <a:spcBef>
                  <a:spcPct val="0"/>
                </a:spcBef>
              </a:pPr>
              <a:r>
                <a:rPr lang="en-US" sz="2025">
                  <a:solidFill>
                    <a:srgbClr val="FFFFFF"/>
                  </a:solidFill>
                  <a:latin typeface="DM Sans"/>
                </a:rPr>
                <a:t>Acción de volver a ocurrir o aparecer una cosa con cierta frecuencia o de manera iterativa</a:t>
              </a:r>
            </a:p>
          </p:txBody>
        </p:sp>
      </p:grpSp>
      <p:grpSp>
        <p:nvGrpSpPr>
          <p:cNvPr name="Group 14" id="14"/>
          <p:cNvGrpSpPr/>
          <p:nvPr/>
        </p:nvGrpSpPr>
        <p:grpSpPr>
          <a:xfrm rot="0">
            <a:off x="1028700" y="4753926"/>
            <a:ext cx="4766769" cy="2403004"/>
            <a:chOff x="0" y="0"/>
            <a:chExt cx="6355692" cy="3204005"/>
          </a:xfrm>
        </p:grpSpPr>
        <p:sp>
          <p:nvSpPr>
            <p:cNvPr name="TextBox 15" id="15"/>
            <p:cNvSpPr txBox="true"/>
            <p:nvPr/>
          </p:nvSpPr>
          <p:spPr>
            <a:xfrm rot="0">
              <a:off x="0" y="-57150"/>
              <a:ext cx="6355692" cy="622723"/>
            </a:xfrm>
            <a:prstGeom prst="rect">
              <a:avLst/>
            </a:prstGeom>
          </p:spPr>
          <p:txBody>
            <a:bodyPr anchor="t" rtlCol="false" tIns="0" lIns="0" bIns="0" rIns="0">
              <a:spAutoFit/>
            </a:bodyPr>
            <a:lstStyle/>
            <a:p>
              <a:pPr>
                <a:lnSpc>
                  <a:spcPts val="3919"/>
                </a:lnSpc>
                <a:spcBef>
                  <a:spcPct val="0"/>
                </a:spcBef>
              </a:pPr>
              <a:r>
                <a:rPr lang="en-US" sz="2800">
                  <a:solidFill>
                    <a:srgbClr val="FFF9F9"/>
                  </a:solidFill>
                  <a:latin typeface="DM Sans"/>
                </a:rPr>
                <a:t>Caso base </a:t>
              </a:r>
            </a:p>
          </p:txBody>
        </p:sp>
        <p:sp>
          <p:nvSpPr>
            <p:cNvPr name="TextBox 16" id="16"/>
            <p:cNvSpPr txBox="true"/>
            <p:nvPr/>
          </p:nvSpPr>
          <p:spPr>
            <a:xfrm rot="0">
              <a:off x="0" y="803705"/>
              <a:ext cx="6355692" cy="2357120"/>
            </a:xfrm>
            <a:prstGeom prst="rect">
              <a:avLst/>
            </a:prstGeom>
          </p:spPr>
          <p:txBody>
            <a:bodyPr anchor="t" rtlCol="false" tIns="0" lIns="0" bIns="0" rIns="0">
              <a:spAutoFit/>
            </a:bodyPr>
            <a:lstStyle/>
            <a:p>
              <a:pPr>
                <a:lnSpc>
                  <a:spcPts val="2835"/>
                </a:lnSpc>
                <a:spcBef>
                  <a:spcPct val="0"/>
                </a:spcBef>
              </a:pPr>
              <a:r>
                <a:rPr lang="en-US" sz="2025">
                  <a:solidFill>
                    <a:srgbClr val="FFFFFF"/>
                  </a:solidFill>
                  <a:latin typeface="DM Sans"/>
                </a:rPr>
                <a:t>Es muy importante que se defina y tenga claro el caso base, de lo contrario se entra en un loop 'eterno'. Este es el caso en el que se vaa terminar la recurrencia </a:t>
              </a:r>
            </a:p>
          </p:txBody>
        </p:sp>
      </p:grpSp>
      <p:sp>
        <p:nvSpPr>
          <p:cNvPr name="TextBox 17" id="17"/>
          <p:cNvSpPr txBox="true"/>
          <p:nvPr/>
        </p:nvSpPr>
        <p:spPr>
          <a:xfrm rot="0">
            <a:off x="12953344" y="357721"/>
            <a:ext cx="5196629" cy="916686"/>
          </a:xfrm>
          <a:prstGeom prst="rect">
            <a:avLst/>
          </a:prstGeom>
        </p:spPr>
        <p:txBody>
          <a:bodyPr anchor="t" rtlCol="false" tIns="0" lIns="0" bIns="0" rIns="0">
            <a:spAutoFit/>
          </a:bodyPr>
          <a:lstStyle/>
          <a:p>
            <a:pPr algn="ctr">
              <a:lnSpc>
                <a:spcPts val="3552"/>
              </a:lnSpc>
            </a:pPr>
            <a:r>
              <a:rPr lang="en-US" sz="3200">
                <a:solidFill>
                  <a:srgbClr val="003D2F"/>
                </a:solidFill>
                <a:latin typeface="Shadows Into Light Two Bold"/>
              </a:rPr>
              <a:t>No tiene un caso base, imprime hola mundo 'por siempre'</a:t>
            </a:r>
          </a:p>
        </p:txBody>
      </p:sp>
      <p:pic>
        <p:nvPicPr>
          <p:cNvPr name="Picture 18" id="18"/>
          <p:cNvPicPr>
            <a:picLocks noChangeAspect="true"/>
          </p:cNvPicPr>
          <p:nvPr/>
        </p:nvPicPr>
        <p:blipFill>
          <a:blip r:embed="rId6"/>
          <a:srcRect l="0" t="0" r="0" b="0"/>
          <a:stretch>
            <a:fillRect/>
          </a:stretch>
        </p:blipFill>
        <p:spPr>
          <a:xfrm flipH="false" flipV="false" rot="8428984">
            <a:off x="12952081" y="1637646"/>
            <a:ext cx="1397945" cy="498177"/>
          </a:xfrm>
          <a:prstGeom prst="rect">
            <a:avLst/>
          </a:prstGeom>
        </p:spPr>
      </p:pic>
      <p:pic>
        <p:nvPicPr>
          <p:cNvPr name="Picture 19" id="19"/>
          <p:cNvPicPr>
            <a:picLocks noChangeAspect="true"/>
          </p:cNvPicPr>
          <p:nvPr/>
        </p:nvPicPr>
        <p:blipFill>
          <a:blip r:embed="rId7"/>
          <a:srcRect l="0" t="0" r="0" b="0"/>
          <a:stretch>
            <a:fillRect/>
          </a:stretch>
        </p:blipFill>
        <p:spPr>
          <a:xfrm flipH="false" flipV="false" rot="-3863533">
            <a:off x="6689451" y="5706339"/>
            <a:ext cx="1397945" cy="498177"/>
          </a:xfrm>
          <a:prstGeom prst="rect">
            <a:avLst/>
          </a:prstGeom>
        </p:spPr>
      </p:pic>
      <p:sp>
        <p:nvSpPr>
          <p:cNvPr name="TextBox 20" id="20"/>
          <p:cNvSpPr txBox="true"/>
          <p:nvPr/>
        </p:nvSpPr>
        <p:spPr>
          <a:xfrm rot="0">
            <a:off x="7445574" y="6975152"/>
            <a:ext cx="5196629" cy="1567434"/>
          </a:xfrm>
          <a:prstGeom prst="rect">
            <a:avLst/>
          </a:prstGeom>
        </p:spPr>
        <p:txBody>
          <a:bodyPr anchor="t" rtlCol="false" tIns="0" lIns="0" bIns="0" rIns="0">
            <a:spAutoFit/>
          </a:bodyPr>
          <a:lstStyle/>
          <a:p>
            <a:pPr algn="ctr">
              <a:lnSpc>
                <a:spcPts val="3108"/>
              </a:lnSpc>
            </a:pPr>
            <a:r>
              <a:rPr lang="en-US" sz="2800">
                <a:solidFill>
                  <a:srgbClr val="FFFFFF"/>
                </a:solidFill>
                <a:latin typeface="Shadows Into Light Two Bold"/>
              </a:rPr>
              <a:t>Tiene un caso base </a:t>
            </a:r>
            <a:r>
              <a:rPr lang="en-US" sz="2800">
                <a:solidFill>
                  <a:srgbClr val="003D2F"/>
                </a:solidFill>
                <a:latin typeface="Shadows Into Light Two Bold"/>
              </a:rPr>
              <a:t>que le dice </a:t>
            </a:r>
            <a:r>
              <a:rPr lang="en-US" sz="2800">
                <a:solidFill>
                  <a:srgbClr val="FFFFFF"/>
                </a:solidFill>
                <a:latin typeface="Shadows Into Light Two Bold"/>
              </a:rPr>
              <a:t>cuando detenerse y en </a:t>
            </a:r>
            <a:r>
              <a:rPr lang="en-US" sz="2800">
                <a:solidFill>
                  <a:srgbClr val="003D2F"/>
                </a:solidFill>
                <a:latin typeface="Shadows Into Light Two Bold"/>
              </a:rPr>
              <a:t>el else esta</a:t>
            </a:r>
            <a:r>
              <a:rPr lang="en-US" sz="2800">
                <a:solidFill>
                  <a:srgbClr val="FFFFFF"/>
                </a:solidFill>
                <a:latin typeface="Shadows Into Light Two Bold"/>
              </a:rPr>
              <a:t> como se hace el pro</a:t>
            </a:r>
            <a:r>
              <a:rPr lang="en-US" sz="2800">
                <a:solidFill>
                  <a:srgbClr val="003D2F"/>
                </a:solidFill>
                <a:latin typeface="Shadows Into Light Two Bold"/>
              </a:rPr>
              <a:t>blema más</a:t>
            </a:r>
            <a:r>
              <a:rPr lang="en-US" sz="2800">
                <a:solidFill>
                  <a:srgbClr val="FFFFFF"/>
                </a:solidFill>
                <a:latin typeface="Shadows Into Light Two Bold"/>
              </a:rPr>
              <a:t> pequeño</a:t>
            </a:r>
          </a:p>
        </p:txBody>
      </p:sp>
      <p:grpSp>
        <p:nvGrpSpPr>
          <p:cNvPr name="Group 21" id="21"/>
          <p:cNvGrpSpPr/>
          <p:nvPr/>
        </p:nvGrpSpPr>
        <p:grpSpPr>
          <a:xfrm rot="0">
            <a:off x="1028700" y="7571576"/>
            <a:ext cx="4766769" cy="2044864"/>
            <a:chOff x="0" y="0"/>
            <a:chExt cx="6355692" cy="2726485"/>
          </a:xfrm>
        </p:grpSpPr>
        <p:sp>
          <p:nvSpPr>
            <p:cNvPr name="TextBox 22" id="22"/>
            <p:cNvSpPr txBox="true"/>
            <p:nvPr/>
          </p:nvSpPr>
          <p:spPr>
            <a:xfrm rot="0">
              <a:off x="0" y="-57150"/>
              <a:ext cx="6355692" cy="622723"/>
            </a:xfrm>
            <a:prstGeom prst="rect">
              <a:avLst/>
            </a:prstGeom>
          </p:spPr>
          <p:txBody>
            <a:bodyPr anchor="t" rtlCol="false" tIns="0" lIns="0" bIns="0" rIns="0">
              <a:spAutoFit/>
            </a:bodyPr>
            <a:lstStyle/>
            <a:p>
              <a:pPr>
                <a:lnSpc>
                  <a:spcPts val="3919"/>
                </a:lnSpc>
                <a:spcBef>
                  <a:spcPct val="0"/>
                </a:spcBef>
              </a:pPr>
              <a:r>
                <a:rPr lang="en-US" sz="2800">
                  <a:solidFill>
                    <a:srgbClr val="FFF9F9"/>
                  </a:solidFill>
                  <a:latin typeface="DM Sans"/>
                </a:rPr>
                <a:t>Caso recursivo</a:t>
              </a:r>
            </a:p>
          </p:txBody>
        </p:sp>
        <p:sp>
          <p:nvSpPr>
            <p:cNvPr name="TextBox 23" id="23"/>
            <p:cNvSpPr txBox="true"/>
            <p:nvPr/>
          </p:nvSpPr>
          <p:spPr>
            <a:xfrm rot="0">
              <a:off x="0" y="803705"/>
              <a:ext cx="6355692" cy="1879600"/>
            </a:xfrm>
            <a:prstGeom prst="rect">
              <a:avLst/>
            </a:prstGeom>
          </p:spPr>
          <p:txBody>
            <a:bodyPr anchor="t" rtlCol="false" tIns="0" lIns="0" bIns="0" rIns="0">
              <a:spAutoFit/>
            </a:bodyPr>
            <a:lstStyle/>
            <a:p>
              <a:pPr>
                <a:lnSpc>
                  <a:spcPts val="2835"/>
                </a:lnSpc>
                <a:spcBef>
                  <a:spcPct val="0"/>
                </a:spcBef>
              </a:pPr>
              <a:r>
                <a:rPr lang="en-US" sz="2025">
                  <a:solidFill>
                    <a:srgbClr val="FFFFFF"/>
                  </a:solidFill>
                  <a:latin typeface="DM Sans"/>
                </a:rPr>
                <a:t>Es la sección donde definimos las acciones que se toman para hacer el problema más pequeño e implementar la recursividad en si </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3D2F"/>
        </a:solidFill>
      </p:bgPr>
    </p:bg>
    <p:spTree>
      <p:nvGrpSpPr>
        <p:cNvPr id="1" name=""/>
        <p:cNvGrpSpPr/>
        <p:nvPr/>
      </p:nvGrpSpPr>
      <p:grpSpPr>
        <a:xfrm>
          <a:off x="0" y="0"/>
          <a:ext cx="0" cy="0"/>
          <a:chOff x="0" y="0"/>
          <a:chExt cx="0" cy="0"/>
        </a:xfrm>
      </p:grpSpPr>
      <p:grpSp>
        <p:nvGrpSpPr>
          <p:cNvPr name="Group 2" id="2"/>
          <p:cNvGrpSpPr/>
          <p:nvPr/>
        </p:nvGrpSpPr>
        <p:grpSpPr>
          <a:xfrm rot="0">
            <a:off x="12012291" y="8135599"/>
            <a:ext cx="1882104" cy="1882104"/>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B5D4A"/>
            </a:solidFill>
          </p:spPr>
        </p:sp>
      </p:grpSp>
      <p:pic>
        <p:nvPicPr>
          <p:cNvPr name="Picture 4" id="4"/>
          <p:cNvPicPr>
            <a:picLocks noChangeAspect="true"/>
          </p:cNvPicPr>
          <p:nvPr/>
        </p:nvPicPr>
        <p:blipFill>
          <a:blip r:embed="rId2"/>
          <a:srcRect l="0" t="0" r="0" b="0"/>
          <a:stretch>
            <a:fillRect/>
          </a:stretch>
        </p:blipFill>
        <p:spPr>
          <a:xfrm flipH="false" flipV="false" rot="5036368">
            <a:off x="7340866" y="850972"/>
            <a:ext cx="15560440" cy="9421139"/>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417553">
            <a:off x="14550814" y="5724639"/>
            <a:ext cx="2958930" cy="4386554"/>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6577642">
            <a:off x="13167030" y="8330499"/>
            <a:ext cx="823428" cy="808456"/>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6577642">
            <a:off x="16388505" y="4693506"/>
            <a:ext cx="770385" cy="756378"/>
          </a:xfrm>
          <a:prstGeom prst="rect">
            <a:avLst/>
          </a:prstGeom>
        </p:spPr>
      </p:pic>
      <p:pic>
        <p:nvPicPr>
          <p:cNvPr name="Picture 8" id="8"/>
          <p:cNvPicPr>
            <a:picLocks noChangeAspect="true"/>
          </p:cNvPicPr>
          <p:nvPr/>
        </p:nvPicPr>
        <p:blipFill>
          <a:blip r:embed="rId4"/>
          <a:srcRect l="0" t="0" r="0" b="0"/>
          <a:stretch>
            <a:fillRect/>
          </a:stretch>
        </p:blipFill>
        <p:spPr>
          <a:xfrm flipH="false" flipV="false" rot="-1078644">
            <a:off x="13265815" y="5396693"/>
            <a:ext cx="625857" cy="614477"/>
          </a:xfrm>
          <a:prstGeom prst="rect">
            <a:avLst/>
          </a:prstGeom>
        </p:spPr>
      </p:pic>
      <p:pic>
        <p:nvPicPr>
          <p:cNvPr name="Picture 9" id="9"/>
          <p:cNvPicPr>
            <a:picLocks noChangeAspect="true"/>
          </p:cNvPicPr>
          <p:nvPr/>
        </p:nvPicPr>
        <p:blipFill>
          <a:blip r:embed="rId5"/>
          <a:srcRect l="0" t="0" r="0" b="0"/>
          <a:stretch>
            <a:fillRect/>
          </a:stretch>
        </p:blipFill>
        <p:spPr>
          <a:xfrm flipH="false" flipV="false" rot="0">
            <a:off x="7125504" y="2456405"/>
            <a:ext cx="7995583" cy="4635120"/>
          </a:xfrm>
          <a:prstGeom prst="rect">
            <a:avLst/>
          </a:prstGeom>
        </p:spPr>
      </p:pic>
      <p:sp>
        <p:nvSpPr>
          <p:cNvPr name="TextBox 10" id="10"/>
          <p:cNvSpPr txBox="true"/>
          <p:nvPr/>
        </p:nvSpPr>
        <p:spPr>
          <a:xfrm rot="0">
            <a:off x="1028700" y="1023937"/>
            <a:ext cx="11254281" cy="1097280"/>
          </a:xfrm>
          <a:prstGeom prst="rect">
            <a:avLst/>
          </a:prstGeom>
        </p:spPr>
        <p:txBody>
          <a:bodyPr anchor="t" rtlCol="false" tIns="0" lIns="0" bIns="0" rIns="0">
            <a:spAutoFit/>
          </a:bodyPr>
          <a:lstStyle/>
          <a:p>
            <a:pPr>
              <a:lnSpc>
                <a:spcPts val="8640"/>
              </a:lnSpc>
            </a:pPr>
            <a:r>
              <a:rPr lang="en-US" sz="7200" spc="-144">
                <a:solidFill>
                  <a:srgbClr val="FFF9F9"/>
                </a:solidFill>
                <a:latin typeface="DM Sans Bold"/>
              </a:rPr>
              <a:t>RECURRENCIA </a:t>
            </a:r>
          </a:p>
        </p:txBody>
      </p:sp>
      <p:grpSp>
        <p:nvGrpSpPr>
          <p:cNvPr name="Group 11" id="11"/>
          <p:cNvGrpSpPr/>
          <p:nvPr/>
        </p:nvGrpSpPr>
        <p:grpSpPr>
          <a:xfrm rot="0">
            <a:off x="1028700" y="2912106"/>
            <a:ext cx="4766769" cy="3835564"/>
            <a:chOff x="0" y="0"/>
            <a:chExt cx="6355692" cy="5114085"/>
          </a:xfrm>
        </p:grpSpPr>
        <p:sp>
          <p:nvSpPr>
            <p:cNvPr name="TextBox 12" id="12"/>
            <p:cNvSpPr txBox="true"/>
            <p:nvPr/>
          </p:nvSpPr>
          <p:spPr>
            <a:xfrm rot="0">
              <a:off x="0" y="-57150"/>
              <a:ext cx="6355692" cy="622723"/>
            </a:xfrm>
            <a:prstGeom prst="rect">
              <a:avLst/>
            </a:prstGeom>
          </p:spPr>
          <p:txBody>
            <a:bodyPr anchor="t" rtlCol="false" tIns="0" lIns="0" bIns="0" rIns="0">
              <a:spAutoFit/>
            </a:bodyPr>
            <a:lstStyle/>
            <a:p>
              <a:pPr>
                <a:lnSpc>
                  <a:spcPts val="3919"/>
                </a:lnSpc>
                <a:spcBef>
                  <a:spcPct val="0"/>
                </a:spcBef>
              </a:pPr>
              <a:r>
                <a:rPr lang="en-US" sz="2800">
                  <a:solidFill>
                    <a:srgbClr val="FFF9F9"/>
                  </a:solidFill>
                  <a:latin typeface="DM Sans"/>
                </a:rPr>
                <a:t>Parametro auxiliar </a:t>
              </a:r>
            </a:p>
          </p:txBody>
        </p:sp>
        <p:sp>
          <p:nvSpPr>
            <p:cNvPr name="TextBox 13" id="13"/>
            <p:cNvSpPr txBox="true"/>
            <p:nvPr/>
          </p:nvSpPr>
          <p:spPr>
            <a:xfrm rot="0">
              <a:off x="0" y="803705"/>
              <a:ext cx="6355692" cy="4267200"/>
            </a:xfrm>
            <a:prstGeom prst="rect">
              <a:avLst/>
            </a:prstGeom>
          </p:spPr>
          <p:txBody>
            <a:bodyPr anchor="t" rtlCol="false" tIns="0" lIns="0" bIns="0" rIns="0">
              <a:spAutoFit/>
            </a:bodyPr>
            <a:lstStyle/>
            <a:p>
              <a:pPr>
                <a:lnSpc>
                  <a:spcPts val="2835"/>
                </a:lnSpc>
              </a:pPr>
              <a:r>
                <a:rPr lang="en-US" sz="2025">
                  <a:solidFill>
                    <a:srgbClr val="FFFFFF"/>
                  </a:solidFill>
                  <a:latin typeface="DM Sans"/>
                </a:rPr>
                <a:t>Se puede definir un parámetro auxiliar al cual se le da un valor por default, en el caso de que no se le indique un valor en específico tomará el valor por default, ayuda mucho en la recurrencia </a:t>
              </a:r>
            </a:p>
            <a:p>
              <a:pPr>
                <a:lnSpc>
                  <a:spcPts val="2835"/>
                </a:lnSpc>
              </a:pPr>
            </a:p>
            <a:p>
              <a:pPr>
                <a:lnSpc>
                  <a:spcPts val="2835"/>
                </a:lnSpc>
                <a:spcBef>
                  <a:spcPct val="0"/>
                </a:spcBef>
              </a:pPr>
              <a:r>
                <a:rPr lang="en-US" sz="2025">
                  <a:solidFill>
                    <a:srgbClr val="FFFFFF"/>
                  </a:solidFill>
                  <a:latin typeface="DM Sans"/>
                </a:rPr>
                <a:t>Se usa comúnmente cuando necesitamos guardar un valor a lo largo de la recurrencia </a:t>
              </a:r>
            </a:p>
          </p:txBody>
        </p:sp>
      </p:grpSp>
      <p:sp>
        <p:nvSpPr>
          <p:cNvPr name="TextBox 14" id="14"/>
          <p:cNvSpPr txBox="true"/>
          <p:nvPr/>
        </p:nvSpPr>
        <p:spPr>
          <a:xfrm rot="0">
            <a:off x="12953344" y="350329"/>
            <a:ext cx="5196629" cy="1366266"/>
          </a:xfrm>
          <a:prstGeom prst="rect">
            <a:avLst/>
          </a:prstGeom>
        </p:spPr>
        <p:txBody>
          <a:bodyPr anchor="t" rtlCol="false" tIns="0" lIns="0" bIns="0" rIns="0">
            <a:spAutoFit/>
          </a:bodyPr>
          <a:lstStyle/>
          <a:p>
            <a:pPr algn="ctr">
              <a:lnSpc>
                <a:spcPts val="3552"/>
              </a:lnSpc>
            </a:pPr>
            <a:r>
              <a:rPr lang="en-US" sz="3200">
                <a:solidFill>
                  <a:srgbClr val="003D2F"/>
                </a:solidFill>
                <a:latin typeface="Shadows Into Light Two Bold"/>
              </a:rPr>
              <a:t>Al llamar a la función no es necesario escribir el parámetro cantidad, solo el n </a:t>
            </a:r>
          </a:p>
        </p:txBody>
      </p:sp>
      <p:pic>
        <p:nvPicPr>
          <p:cNvPr name="Picture 15" id="15"/>
          <p:cNvPicPr>
            <a:picLocks noChangeAspect="true"/>
          </p:cNvPicPr>
          <p:nvPr/>
        </p:nvPicPr>
        <p:blipFill>
          <a:blip r:embed="rId6"/>
          <a:srcRect l="0" t="0" r="0" b="0"/>
          <a:stretch>
            <a:fillRect/>
          </a:stretch>
        </p:blipFill>
        <p:spPr>
          <a:xfrm flipH="false" flipV="false" rot="8428984">
            <a:off x="15377016" y="2369166"/>
            <a:ext cx="1397945" cy="498177"/>
          </a:xfrm>
          <a:prstGeom prst="rect">
            <a:avLst/>
          </a:prstGeom>
        </p:spPr>
      </p:pic>
      <p:pic>
        <p:nvPicPr>
          <p:cNvPr name="Picture 16" id="16"/>
          <p:cNvPicPr>
            <a:picLocks noChangeAspect="true"/>
          </p:cNvPicPr>
          <p:nvPr/>
        </p:nvPicPr>
        <p:blipFill>
          <a:blip r:embed="rId7"/>
          <a:srcRect l="0" t="0" r="0" b="0"/>
          <a:stretch>
            <a:fillRect/>
          </a:stretch>
        </p:blipFill>
        <p:spPr>
          <a:xfrm flipH="false" flipV="false" rot="-3863533">
            <a:off x="5623219" y="6581638"/>
            <a:ext cx="1397945" cy="498177"/>
          </a:xfrm>
          <a:prstGeom prst="rect">
            <a:avLst/>
          </a:prstGeom>
        </p:spPr>
      </p:pic>
      <p:sp>
        <p:nvSpPr>
          <p:cNvPr name="TextBox 17" id="17"/>
          <p:cNvSpPr txBox="true"/>
          <p:nvPr/>
        </p:nvSpPr>
        <p:spPr>
          <a:xfrm rot="0">
            <a:off x="5068134" y="7818738"/>
            <a:ext cx="5196629" cy="1956054"/>
          </a:xfrm>
          <a:prstGeom prst="rect">
            <a:avLst/>
          </a:prstGeom>
        </p:spPr>
        <p:txBody>
          <a:bodyPr anchor="t" rtlCol="false" tIns="0" lIns="0" bIns="0" rIns="0">
            <a:spAutoFit/>
          </a:bodyPr>
          <a:lstStyle/>
          <a:p>
            <a:pPr algn="ctr">
              <a:lnSpc>
                <a:spcPts val="3108"/>
              </a:lnSpc>
            </a:pPr>
            <a:r>
              <a:rPr lang="en-US" sz="2800">
                <a:solidFill>
                  <a:srgbClr val="FFFFFF"/>
                </a:solidFill>
                <a:latin typeface="Shadows Into Light Two Bold"/>
              </a:rPr>
              <a:t>Se edita el parámetro 'cantidad', que por default es 0, dentro de la función y luego se entrega como parámetro para guardar la cantidad de 1 dentro de la recursión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765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899871" y="-1426765"/>
            <a:ext cx="8858890" cy="2137013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1804393">
            <a:off x="9609068" y="3298703"/>
            <a:ext cx="1397945" cy="498177"/>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1259561" y="2468019"/>
            <a:ext cx="5838217" cy="2159544"/>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1676366" y="5315110"/>
            <a:ext cx="5809392" cy="3129286"/>
          </a:xfrm>
          <a:prstGeom prst="rect">
            <a:avLst/>
          </a:prstGeom>
        </p:spPr>
      </p:pic>
      <p:sp>
        <p:nvSpPr>
          <p:cNvPr name="TextBox 6" id="6"/>
          <p:cNvSpPr txBox="true"/>
          <p:nvPr/>
        </p:nvSpPr>
        <p:spPr>
          <a:xfrm rot="0">
            <a:off x="1028700" y="1023937"/>
            <a:ext cx="11254281" cy="1097280"/>
          </a:xfrm>
          <a:prstGeom prst="rect">
            <a:avLst/>
          </a:prstGeom>
        </p:spPr>
        <p:txBody>
          <a:bodyPr anchor="t" rtlCol="false" tIns="0" lIns="0" bIns="0" rIns="0">
            <a:spAutoFit/>
          </a:bodyPr>
          <a:lstStyle/>
          <a:p>
            <a:pPr>
              <a:lnSpc>
                <a:spcPts val="8640"/>
              </a:lnSpc>
            </a:pPr>
            <a:r>
              <a:rPr lang="en-US" sz="7200" spc="-144">
                <a:solidFill>
                  <a:srgbClr val="003D2F"/>
                </a:solidFill>
                <a:latin typeface="DM Sans Bold"/>
              </a:rPr>
              <a:t>CORRER LAS  FU</a:t>
            </a:r>
            <a:r>
              <a:rPr lang="en-US" sz="7200" spc="-144">
                <a:solidFill>
                  <a:srgbClr val="FFF9F9"/>
                </a:solidFill>
                <a:latin typeface="DM Sans Bold"/>
              </a:rPr>
              <a:t>NCIONES </a:t>
            </a:r>
          </a:p>
        </p:txBody>
      </p:sp>
      <p:grpSp>
        <p:nvGrpSpPr>
          <p:cNvPr name="Group 7" id="7"/>
          <p:cNvGrpSpPr/>
          <p:nvPr/>
        </p:nvGrpSpPr>
        <p:grpSpPr>
          <a:xfrm rot="0">
            <a:off x="1028700" y="2912106"/>
            <a:ext cx="4766769" cy="2403004"/>
            <a:chOff x="0" y="0"/>
            <a:chExt cx="6355692" cy="3204005"/>
          </a:xfrm>
        </p:grpSpPr>
        <p:sp>
          <p:nvSpPr>
            <p:cNvPr name="TextBox 8" id="8"/>
            <p:cNvSpPr txBox="true"/>
            <p:nvPr/>
          </p:nvSpPr>
          <p:spPr>
            <a:xfrm rot="0">
              <a:off x="0" y="-57150"/>
              <a:ext cx="6355692" cy="622723"/>
            </a:xfrm>
            <a:prstGeom prst="rect">
              <a:avLst/>
            </a:prstGeom>
          </p:spPr>
          <p:txBody>
            <a:bodyPr anchor="t" rtlCol="false" tIns="0" lIns="0" bIns="0" rIns="0">
              <a:spAutoFit/>
            </a:bodyPr>
            <a:lstStyle/>
            <a:p>
              <a:pPr>
                <a:lnSpc>
                  <a:spcPts val="3919"/>
                </a:lnSpc>
                <a:spcBef>
                  <a:spcPct val="0"/>
                </a:spcBef>
              </a:pPr>
              <a:r>
                <a:rPr lang="en-US" sz="2800">
                  <a:solidFill>
                    <a:srgbClr val="003D2F"/>
                  </a:solidFill>
                  <a:latin typeface="DM Sans"/>
                </a:rPr>
                <a:t>Definir ≠ Correr </a:t>
              </a:r>
            </a:p>
          </p:txBody>
        </p:sp>
        <p:sp>
          <p:nvSpPr>
            <p:cNvPr name="TextBox 9" id="9"/>
            <p:cNvSpPr txBox="true"/>
            <p:nvPr/>
          </p:nvSpPr>
          <p:spPr>
            <a:xfrm rot="0">
              <a:off x="0" y="803705"/>
              <a:ext cx="6355692" cy="2357120"/>
            </a:xfrm>
            <a:prstGeom prst="rect">
              <a:avLst/>
            </a:prstGeom>
          </p:spPr>
          <p:txBody>
            <a:bodyPr anchor="t" rtlCol="false" tIns="0" lIns="0" bIns="0" rIns="0">
              <a:spAutoFit/>
            </a:bodyPr>
            <a:lstStyle/>
            <a:p>
              <a:pPr>
                <a:lnSpc>
                  <a:spcPts val="2835"/>
                </a:lnSpc>
                <a:spcBef>
                  <a:spcPct val="0"/>
                </a:spcBef>
              </a:pPr>
              <a:r>
                <a:rPr lang="en-US" sz="2025">
                  <a:solidFill>
                    <a:srgbClr val="000000"/>
                  </a:solidFill>
                  <a:latin typeface="DM Sans"/>
                </a:rPr>
                <a:t>Al hacer un módulo interactivo deben recordar correr las funciones, no basta con definirlas con las mismas variables que le solicitaron al usuario previamente</a:t>
              </a:r>
            </a:p>
          </p:txBody>
        </p:sp>
      </p:grpSp>
      <p:sp>
        <p:nvSpPr>
          <p:cNvPr name="TextBox 10" id="10"/>
          <p:cNvSpPr txBox="true"/>
          <p:nvPr/>
        </p:nvSpPr>
        <p:spPr>
          <a:xfrm rot="0">
            <a:off x="7959019" y="4132658"/>
            <a:ext cx="2922963" cy="1956054"/>
          </a:xfrm>
          <a:prstGeom prst="rect">
            <a:avLst/>
          </a:prstGeom>
        </p:spPr>
        <p:txBody>
          <a:bodyPr anchor="t" rtlCol="false" tIns="0" lIns="0" bIns="0" rIns="0">
            <a:spAutoFit/>
          </a:bodyPr>
          <a:lstStyle/>
          <a:p>
            <a:pPr algn="ctr">
              <a:lnSpc>
                <a:spcPts val="3108"/>
              </a:lnSpc>
            </a:pPr>
            <a:r>
              <a:rPr lang="en-US" sz="2800">
                <a:solidFill>
                  <a:srgbClr val="FFFFFF"/>
                </a:solidFill>
                <a:latin typeface="Shadows Into Light Two Bold"/>
              </a:rPr>
              <a:t>Al definir únicamente la función, el programa no me imprime el saludo que yo quería </a:t>
            </a:r>
          </a:p>
        </p:txBody>
      </p:sp>
      <p:pic>
        <p:nvPicPr>
          <p:cNvPr name="Picture 11" id="11"/>
          <p:cNvPicPr>
            <a:picLocks noChangeAspect="true"/>
          </p:cNvPicPr>
          <p:nvPr/>
        </p:nvPicPr>
        <p:blipFill>
          <a:blip r:embed="rId3"/>
          <a:srcRect l="0" t="0" r="0" b="0"/>
          <a:stretch>
            <a:fillRect/>
          </a:stretch>
        </p:blipFill>
        <p:spPr>
          <a:xfrm flipH="false" flipV="false" rot="-1804393">
            <a:off x="10036628" y="7328239"/>
            <a:ext cx="1397945" cy="498177"/>
          </a:xfrm>
          <a:prstGeom prst="rect">
            <a:avLst/>
          </a:prstGeom>
        </p:spPr>
      </p:pic>
      <p:sp>
        <p:nvSpPr>
          <p:cNvPr name="TextBox 12" id="12"/>
          <p:cNvSpPr txBox="true"/>
          <p:nvPr/>
        </p:nvSpPr>
        <p:spPr>
          <a:xfrm rot="0">
            <a:off x="7959019" y="8162195"/>
            <a:ext cx="3717347" cy="1567434"/>
          </a:xfrm>
          <a:prstGeom prst="rect">
            <a:avLst/>
          </a:prstGeom>
        </p:spPr>
        <p:txBody>
          <a:bodyPr anchor="t" rtlCol="false" tIns="0" lIns="0" bIns="0" rIns="0">
            <a:spAutoFit/>
          </a:bodyPr>
          <a:lstStyle/>
          <a:p>
            <a:pPr algn="ctr">
              <a:lnSpc>
                <a:spcPts val="3108"/>
              </a:lnSpc>
            </a:pPr>
            <a:r>
              <a:rPr lang="en-US" sz="2800">
                <a:solidFill>
                  <a:srgbClr val="FFFFFF"/>
                </a:solidFill>
                <a:latin typeface="Shadows Into Light Two Bold"/>
              </a:rPr>
              <a:t>Es necesario llamar a la función con el parámetro para que se ejecute, no solo definirla</a:t>
            </a:r>
          </a:p>
        </p:txBody>
      </p:sp>
      <p:pic>
        <p:nvPicPr>
          <p:cNvPr name="Picture 13" id="13"/>
          <p:cNvPicPr>
            <a:picLocks noChangeAspect="true"/>
          </p:cNvPicPr>
          <p:nvPr/>
        </p:nvPicPr>
        <p:blipFill>
          <a:blip r:embed="rId6"/>
          <a:srcRect l="0" t="0" r="0" b="0"/>
          <a:stretch>
            <a:fillRect/>
          </a:stretch>
        </p:blipFill>
        <p:spPr>
          <a:xfrm flipH="false" flipV="false" rot="0">
            <a:off x="818814" y="5988639"/>
            <a:ext cx="2710760" cy="4309012"/>
          </a:xfrm>
          <a:prstGeom prst="rect">
            <a:avLst/>
          </a:prstGeom>
        </p:spPr>
      </p:pic>
      <p:pic>
        <p:nvPicPr>
          <p:cNvPr name="Picture 14" id="14"/>
          <p:cNvPicPr>
            <a:picLocks noChangeAspect="true"/>
          </p:cNvPicPr>
          <p:nvPr/>
        </p:nvPicPr>
        <p:blipFill>
          <a:blip r:embed="rId7"/>
          <a:srcRect l="0" t="0" r="0" b="0"/>
          <a:stretch>
            <a:fillRect/>
          </a:stretch>
        </p:blipFill>
        <p:spPr>
          <a:xfrm flipH="false" flipV="false" rot="-6577642">
            <a:off x="4924674" y="7424419"/>
            <a:ext cx="770385" cy="756378"/>
          </a:xfrm>
          <a:prstGeom prst="rect">
            <a:avLst/>
          </a:prstGeom>
        </p:spPr>
      </p:pic>
      <p:pic>
        <p:nvPicPr>
          <p:cNvPr name="Picture 15" id="15"/>
          <p:cNvPicPr>
            <a:picLocks noChangeAspect="true"/>
          </p:cNvPicPr>
          <p:nvPr/>
        </p:nvPicPr>
        <p:blipFill>
          <a:blip r:embed="rId7"/>
          <a:srcRect l="0" t="0" r="0" b="0"/>
          <a:stretch>
            <a:fillRect/>
          </a:stretch>
        </p:blipFill>
        <p:spPr>
          <a:xfrm flipH="false" flipV="false" rot="-6577642">
            <a:off x="6490125" y="4225265"/>
            <a:ext cx="770385" cy="756378"/>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B5D4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5015658">
            <a:off x="8355664" y="1021504"/>
            <a:ext cx="14031222" cy="8495267"/>
          </a:xfrm>
          <a:prstGeom prst="rect">
            <a:avLst/>
          </a:prstGeom>
        </p:spPr>
      </p:pic>
      <p:grpSp>
        <p:nvGrpSpPr>
          <p:cNvPr name="Group 3" id="3"/>
          <p:cNvGrpSpPr/>
          <p:nvPr/>
        </p:nvGrpSpPr>
        <p:grpSpPr>
          <a:xfrm rot="0">
            <a:off x="745140" y="2522517"/>
            <a:ext cx="10477281" cy="4496827"/>
            <a:chOff x="0" y="0"/>
            <a:chExt cx="13969708" cy="5995770"/>
          </a:xfrm>
        </p:grpSpPr>
        <p:sp>
          <p:nvSpPr>
            <p:cNvPr name="TextBox 4" id="4"/>
            <p:cNvSpPr txBox="true"/>
            <p:nvPr/>
          </p:nvSpPr>
          <p:spPr>
            <a:xfrm rot="0">
              <a:off x="0" y="128585"/>
              <a:ext cx="13969708" cy="5231210"/>
            </a:xfrm>
            <a:prstGeom prst="rect">
              <a:avLst/>
            </a:prstGeom>
          </p:spPr>
          <p:txBody>
            <a:bodyPr anchor="t" rtlCol="false" tIns="0" lIns="0" bIns="0" rIns="0">
              <a:spAutoFit/>
            </a:bodyPr>
            <a:lstStyle/>
            <a:p>
              <a:pPr>
                <a:lnSpc>
                  <a:spcPts val="14400"/>
                </a:lnSpc>
              </a:pPr>
              <a:r>
                <a:rPr lang="en-US" sz="14400" spc="144">
                  <a:solidFill>
                    <a:srgbClr val="FFF9F9"/>
                  </a:solidFill>
                  <a:latin typeface="Adumu Regular Bold"/>
                </a:rPr>
                <a:t>TIPS PARA PROGRAMAR </a:t>
              </a:r>
            </a:p>
          </p:txBody>
        </p:sp>
        <p:sp>
          <p:nvSpPr>
            <p:cNvPr name="TextBox 5" id="5"/>
            <p:cNvSpPr txBox="true"/>
            <p:nvPr/>
          </p:nvSpPr>
          <p:spPr>
            <a:xfrm rot="0">
              <a:off x="0" y="5505621"/>
              <a:ext cx="13969708" cy="498221"/>
            </a:xfrm>
            <a:prstGeom prst="rect">
              <a:avLst/>
            </a:prstGeom>
          </p:spPr>
          <p:txBody>
            <a:bodyPr anchor="t" rtlCol="false" tIns="0" lIns="0" bIns="0" rIns="0">
              <a:spAutoFit/>
            </a:bodyPr>
            <a:lstStyle/>
            <a:p>
              <a:pPr>
                <a:lnSpc>
                  <a:spcPts val="2604"/>
                </a:lnSpc>
              </a:pPr>
              <a:r>
                <a:rPr lang="en-US" sz="2800">
                  <a:solidFill>
                    <a:srgbClr val="003D2F"/>
                  </a:solidFill>
                  <a:latin typeface="DM Sans"/>
                </a:rPr>
                <a:t>CC-1002</a:t>
              </a:r>
            </a:p>
          </p:txBody>
        </p:sp>
      </p:grpSp>
      <p:pic>
        <p:nvPicPr>
          <p:cNvPr name="Picture 6" id="6"/>
          <p:cNvPicPr>
            <a:picLocks noChangeAspect="true"/>
          </p:cNvPicPr>
          <p:nvPr/>
        </p:nvPicPr>
        <p:blipFill>
          <a:blip r:embed="rId3"/>
          <a:srcRect l="0" t="0" r="0" b="0"/>
          <a:stretch>
            <a:fillRect/>
          </a:stretch>
        </p:blipFill>
        <p:spPr>
          <a:xfrm flipH="false" flipV="false" rot="0">
            <a:off x="12353103" y="3878638"/>
            <a:ext cx="4906197" cy="5609997"/>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13068000" y="1374368"/>
            <a:ext cx="3476402" cy="2698952"/>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5483364">
            <a:off x="6863324" y="1098479"/>
            <a:ext cx="15560440" cy="9421139"/>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1801672" y="4502603"/>
            <a:ext cx="5457628" cy="5021018"/>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6577642">
            <a:off x="13018027" y="3289279"/>
            <a:ext cx="823428" cy="808456"/>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732745">
            <a:off x="16245335" y="2842186"/>
            <a:ext cx="770385" cy="756378"/>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955846">
            <a:off x="9574809" y="2457721"/>
            <a:ext cx="770385" cy="756378"/>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8580587">
            <a:off x="5774637" y="8655020"/>
            <a:ext cx="1397945" cy="498177"/>
          </a:xfrm>
          <a:prstGeom prst="rect">
            <a:avLst/>
          </a:prstGeom>
        </p:spPr>
      </p:pic>
      <p:pic>
        <p:nvPicPr>
          <p:cNvPr name="Picture 8" id="8"/>
          <p:cNvPicPr>
            <a:picLocks noChangeAspect="true"/>
          </p:cNvPicPr>
          <p:nvPr/>
        </p:nvPicPr>
        <p:blipFill>
          <a:blip r:embed="rId7"/>
          <a:srcRect l="0" t="0" r="0" b="0"/>
          <a:stretch>
            <a:fillRect/>
          </a:stretch>
        </p:blipFill>
        <p:spPr>
          <a:xfrm flipH="false" flipV="false" rot="0">
            <a:off x="6138369" y="4799783"/>
            <a:ext cx="5216012" cy="3149559"/>
          </a:xfrm>
          <a:prstGeom prst="rect">
            <a:avLst/>
          </a:prstGeom>
        </p:spPr>
      </p:pic>
      <p:sp>
        <p:nvSpPr>
          <p:cNvPr name="TextBox 9" id="9"/>
          <p:cNvSpPr txBox="true"/>
          <p:nvPr/>
        </p:nvSpPr>
        <p:spPr>
          <a:xfrm rot="0">
            <a:off x="1085850" y="1023937"/>
            <a:ext cx="16230600" cy="1097280"/>
          </a:xfrm>
          <a:prstGeom prst="rect">
            <a:avLst/>
          </a:prstGeom>
        </p:spPr>
        <p:txBody>
          <a:bodyPr anchor="t" rtlCol="false" tIns="0" lIns="0" bIns="0" rIns="0">
            <a:spAutoFit/>
          </a:bodyPr>
          <a:lstStyle/>
          <a:p>
            <a:pPr>
              <a:lnSpc>
                <a:spcPts val="8640"/>
              </a:lnSpc>
            </a:pPr>
            <a:r>
              <a:rPr lang="en-US" sz="7200" spc="-144">
                <a:solidFill>
                  <a:srgbClr val="7A2731"/>
                </a:solidFill>
                <a:latin typeface="DM Sans Bold"/>
              </a:rPr>
              <a:t>PRINT CUANDO NO EN</a:t>
            </a:r>
            <a:r>
              <a:rPr lang="en-US" sz="7200" spc="-144">
                <a:solidFill>
                  <a:srgbClr val="FFF9F9"/>
                </a:solidFill>
                <a:latin typeface="DM Sans Bold"/>
              </a:rPr>
              <a:t>TIENDAS ALGO</a:t>
            </a:r>
            <a:r>
              <a:rPr lang="en-US" sz="7200" spc="-144">
                <a:solidFill>
                  <a:srgbClr val="EB5D4A"/>
                </a:solidFill>
                <a:latin typeface="DM Sans Bold"/>
              </a:rPr>
              <a:t> </a:t>
            </a:r>
          </a:p>
        </p:txBody>
      </p:sp>
      <p:grpSp>
        <p:nvGrpSpPr>
          <p:cNvPr name="Group 10" id="10"/>
          <p:cNvGrpSpPr/>
          <p:nvPr/>
        </p:nvGrpSpPr>
        <p:grpSpPr>
          <a:xfrm rot="0">
            <a:off x="1028700" y="2828126"/>
            <a:ext cx="5109669" cy="2403004"/>
            <a:chOff x="0" y="0"/>
            <a:chExt cx="6812892" cy="3204005"/>
          </a:xfrm>
        </p:grpSpPr>
        <p:sp>
          <p:nvSpPr>
            <p:cNvPr name="TextBox 11" id="11"/>
            <p:cNvSpPr txBox="true"/>
            <p:nvPr/>
          </p:nvSpPr>
          <p:spPr>
            <a:xfrm rot="0">
              <a:off x="0" y="-57150"/>
              <a:ext cx="6812892" cy="622723"/>
            </a:xfrm>
            <a:prstGeom prst="rect">
              <a:avLst/>
            </a:prstGeom>
          </p:spPr>
          <p:txBody>
            <a:bodyPr anchor="t" rtlCol="false" tIns="0" lIns="0" bIns="0" rIns="0">
              <a:spAutoFit/>
            </a:bodyPr>
            <a:lstStyle/>
            <a:p>
              <a:pPr>
                <a:lnSpc>
                  <a:spcPts val="3919"/>
                </a:lnSpc>
                <a:spcBef>
                  <a:spcPct val="0"/>
                </a:spcBef>
              </a:pPr>
              <a:r>
                <a:rPr lang="en-US" sz="2800">
                  <a:solidFill>
                    <a:srgbClr val="EB5D4A"/>
                  </a:solidFill>
                  <a:latin typeface="DM Sans"/>
                </a:rPr>
                <a:t>print(</a:t>
              </a:r>
              <a:r>
                <a:rPr lang="en-US" sz="2800">
                  <a:solidFill>
                    <a:srgbClr val="00765B"/>
                  </a:solidFill>
                  <a:latin typeface="DM Sans"/>
                </a:rPr>
                <a:t>''llego''</a:t>
              </a:r>
              <a:r>
                <a:rPr lang="en-US" sz="2800">
                  <a:solidFill>
                    <a:srgbClr val="EB5D4A"/>
                  </a:solidFill>
                  <a:latin typeface="DM Sans"/>
                </a:rPr>
                <a:t>)</a:t>
              </a:r>
            </a:p>
          </p:txBody>
        </p:sp>
        <p:sp>
          <p:nvSpPr>
            <p:cNvPr name="TextBox 12" id="12"/>
            <p:cNvSpPr txBox="true"/>
            <p:nvPr/>
          </p:nvSpPr>
          <p:spPr>
            <a:xfrm rot="0">
              <a:off x="0" y="803705"/>
              <a:ext cx="6812892" cy="2357120"/>
            </a:xfrm>
            <a:prstGeom prst="rect">
              <a:avLst/>
            </a:prstGeom>
          </p:spPr>
          <p:txBody>
            <a:bodyPr anchor="t" rtlCol="false" tIns="0" lIns="0" bIns="0" rIns="0">
              <a:spAutoFit/>
            </a:bodyPr>
            <a:lstStyle/>
            <a:p>
              <a:pPr>
                <a:lnSpc>
                  <a:spcPts val="2835"/>
                </a:lnSpc>
                <a:spcBef>
                  <a:spcPct val="0"/>
                </a:spcBef>
              </a:pPr>
              <a:r>
                <a:rPr lang="en-US" sz="2025">
                  <a:solidFill>
                    <a:srgbClr val="003D2F"/>
                  </a:solidFill>
                  <a:latin typeface="DM Sans"/>
                </a:rPr>
                <a:t>Si en algún momento no entienden que está pasando en su código o si está funcionando algo, escriban un print que les muestre que se está cumpliendo la condición que debería. </a:t>
              </a:r>
            </a:p>
          </p:txBody>
        </p:sp>
      </p:grpSp>
      <p:sp>
        <p:nvSpPr>
          <p:cNvPr name="TextBox 13" id="13"/>
          <p:cNvSpPr txBox="true"/>
          <p:nvPr/>
        </p:nvSpPr>
        <p:spPr>
          <a:xfrm rot="0">
            <a:off x="422910" y="7032162"/>
            <a:ext cx="5196629" cy="3164586"/>
          </a:xfrm>
          <a:prstGeom prst="rect">
            <a:avLst/>
          </a:prstGeom>
        </p:spPr>
        <p:txBody>
          <a:bodyPr anchor="t" rtlCol="false" tIns="0" lIns="0" bIns="0" rIns="0">
            <a:spAutoFit/>
          </a:bodyPr>
          <a:lstStyle/>
          <a:p>
            <a:pPr algn="ctr">
              <a:lnSpc>
                <a:spcPts val="3552"/>
              </a:lnSpc>
            </a:pPr>
            <a:r>
              <a:rPr lang="en-US" sz="3200">
                <a:solidFill>
                  <a:srgbClr val="EB5D4A"/>
                </a:solidFill>
                <a:latin typeface="Shadows Into Light Two Bold"/>
              </a:rPr>
              <a:t>Supongamos que tengo esta función que me debe retornar 'es uno' en el caso de que el valor que se entrega es uno, como pueden ver, falla, y supongamos que no entiendo por que pasa esto</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5483364">
            <a:off x="6863324" y="1098479"/>
            <a:ext cx="15560440" cy="9421139"/>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1801672" y="4502603"/>
            <a:ext cx="5457628" cy="5021018"/>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6577642">
            <a:off x="13018027" y="3289279"/>
            <a:ext cx="823428" cy="808456"/>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732745">
            <a:off x="16245335" y="2842186"/>
            <a:ext cx="770385" cy="756378"/>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955846">
            <a:off x="9574809" y="2457721"/>
            <a:ext cx="770385" cy="756378"/>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0">
            <a:off x="6171687" y="3671488"/>
            <a:ext cx="5629984" cy="3877400"/>
          </a:xfrm>
          <a:prstGeom prst="rect">
            <a:avLst/>
          </a:prstGeom>
        </p:spPr>
      </p:pic>
      <p:pic>
        <p:nvPicPr>
          <p:cNvPr name="Picture 8" id="8"/>
          <p:cNvPicPr>
            <a:picLocks noChangeAspect="true"/>
          </p:cNvPicPr>
          <p:nvPr/>
        </p:nvPicPr>
        <p:blipFill>
          <a:blip r:embed="rId7"/>
          <a:srcRect l="0" t="0" r="0" b="0"/>
          <a:stretch>
            <a:fillRect/>
          </a:stretch>
        </p:blipFill>
        <p:spPr>
          <a:xfrm flipH="false" flipV="false" rot="-10237331">
            <a:off x="5267468" y="4613168"/>
            <a:ext cx="1397945" cy="498177"/>
          </a:xfrm>
          <a:prstGeom prst="rect">
            <a:avLst/>
          </a:prstGeom>
        </p:spPr>
      </p:pic>
      <p:sp>
        <p:nvSpPr>
          <p:cNvPr name="TextBox 9" id="9"/>
          <p:cNvSpPr txBox="true"/>
          <p:nvPr/>
        </p:nvSpPr>
        <p:spPr>
          <a:xfrm rot="0">
            <a:off x="1085850" y="1023937"/>
            <a:ext cx="16230600" cy="1097280"/>
          </a:xfrm>
          <a:prstGeom prst="rect">
            <a:avLst/>
          </a:prstGeom>
        </p:spPr>
        <p:txBody>
          <a:bodyPr anchor="t" rtlCol="false" tIns="0" lIns="0" bIns="0" rIns="0">
            <a:spAutoFit/>
          </a:bodyPr>
          <a:lstStyle/>
          <a:p>
            <a:pPr>
              <a:lnSpc>
                <a:spcPts val="8640"/>
              </a:lnSpc>
            </a:pPr>
            <a:r>
              <a:rPr lang="en-US" sz="7200" spc="-144">
                <a:solidFill>
                  <a:srgbClr val="7A2731"/>
                </a:solidFill>
                <a:latin typeface="DM Sans Bold"/>
              </a:rPr>
              <a:t>PRINT CUANDO NO EN</a:t>
            </a:r>
            <a:r>
              <a:rPr lang="en-US" sz="7200" spc="-144">
                <a:solidFill>
                  <a:srgbClr val="FFF9F9"/>
                </a:solidFill>
                <a:latin typeface="DM Sans Bold"/>
              </a:rPr>
              <a:t>TIENDAS ALGO</a:t>
            </a:r>
            <a:r>
              <a:rPr lang="en-US" sz="7200" spc="-144">
                <a:solidFill>
                  <a:srgbClr val="EB5D4A"/>
                </a:solidFill>
                <a:latin typeface="DM Sans Bold"/>
              </a:rPr>
              <a:t> </a:t>
            </a:r>
          </a:p>
        </p:txBody>
      </p:sp>
      <p:sp>
        <p:nvSpPr>
          <p:cNvPr name="TextBox 10" id="10"/>
          <p:cNvSpPr txBox="true"/>
          <p:nvPr/>
        </p:nvSpPr>
        <p:spPr>
          <a:xfrm rot="0">
            <a:off x="633953" y="3993203"/>
            <a:ext cx="4602269" cy="1815846"/>
          </a:xfrm>
          <a:prstGeom prst="rect">
            <a:avLst/>
          </a:prstGeom>
        </p:spPr>
        <p:txBody>
          <a:bodyPr anchor="t" rtlCol="false" tIns="0" lIns="0" bIns="0" rIns="0">
            <a:spAutoFit/>
          </a:bodyPr>
          <a:lstStyle/>
          <a:p>
            <a:pPr algn="ctr">
              <a:lnSpc>
                <a:spcPts val="3552"/>
              </a:lnSpc>
            </a:pPr>
            <a:r>
              <a:rPr lang="en-US" sz="3200">
                <a:solidFill>
                  <a:srgbClr val="EB5D4A"/>
                </a:solidFill>
                <a:latin typeface="Shadows Into Light Two Bold"/>
              </a:rPr>
              <a:t>Agrego un print inmediatamente después de la condición que se debería estar cumpliendo</a:t>
            </a:r>
          </a:p>
        </p:txBody>
      </p:sp>
      <p:pic>
        <p:nvPicPr>
          <p:cNvPr name="Picture 11" id="11"/>
          <p:cNvPicPr>
            <a:picLocks noChangeAspect="true"/>
          </p:cNvPicPr>
          <p:nvPr/>
        </p:nvPicPr>
        <p:blipFill>
          <a:blip r:embed="rId7"/>
          <a:srcRect l="0" t="0" r="0" b="0"/>
          <a:stretch>
            <a:fillRect/>
          </a:stretch>
        </p:blipFill>
        <p:spPr>
          <a:xfrm flipH="false" flipV="false" rot="8434568">
            <a:off x="4598607" y="7139785"/>
            <a:ext cx="1397945" cy="498177"/>
          </a:xfrm>
          <a:prstGeom prst="rect">
            <a:avLst/>
          </a:prstGeom>
        </p:spPr>
      </p:pic>
      <p:sp>
        <p:nvSpPr>
          <p:cNvPr name="TextBox 12" id="12"/>
          <p:cNvSpPr txBox="true"/>
          <p:nvPr/>
        </p:nvSpPr>
        <p:spPr>
          <a:xfrm rot="0">
            <a:off x="1085850" y="8157355"/>
            <a:ext cx="7692841" cy="1366266"/>
          </a:xfrm>
          <a:prstGeom prst="rect">
            <a:avLst/>
          </a:prstGeom>
        </p:spPr>
        <p:txBody>
          <a:bodyPr anchor="t" rtlCol="false" tIns="0" lIns="0" bIns="0" rIns="0">
            <a:spAutoFit/>
          </a:bodyPr>
          <a:lstStyle/>
          <a:p>
            <a:pPr algn="ctr">
              <a:lnSpc>
                <a:spcPts val="3552"/>
              </a:lnSpc>
            </a:pPr>
            <a:r>
              <a:rPr lang="en-US" sz="3200">
                <a:solidFill>
                  <a:srgbClr val="EB5D4A"/>
                </a:solidFill>
                <a:latin typeface="Shadows Into Light Two Bold"/>
              </a:rPr>
              <a:t>No me imprime el 'llego' así que sé que no se está cumpliendo la condición y me enfoco en  ver que está pasando que no se cumple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84805">
            <a:off x="-1160660" y="8160553"/>
            <a:ext cx="22277642" cy="134881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3222491" y="5873564"/>
            <a:ext cx="4213735" cy="4160106"/>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6577642">
            <a:off x="5227516" y="7389968"/>
            <a:ext cx="778888" cy="764726"/>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2700000">
            <a:off x="17146799" y="5283046"/>
            <a:ext cx="483605" cy="474813"/>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1078644">
            <a:off x="12178128" y="6769505"/>
            <a:ext cx="606169" cy="595147"/>
          </a:xfrm>
          <a:prstGeom prst="rect">
            <a:avLst/>
          </a:prstGeom>
        </p:spPr>
      </p:pic>
      <p:pic>
        <p:nvPicPr>
          <p:cNvPr name="Picture 7" id="7"/>
          <p:cNvPicPr>
            <a:picLocks noChangeAspect="true"/>
          </p:cNvPicPr>
          <p:nvPr/>
        </p:nvPicPr>
        <p:blipFill>
          <a:blip r:embed="rId5"/>
          <a:srcRect l="0" t="0" r="0" b="0"/>
          <a:stretch>
            <a:fillRect/>
          </a:stretch>
        </p:blipFill>
        <p:spPr>
          <a:xfrm flipH="false" flipV="false" rot="8428984">
            <a:off x="12860080" y="5370579"/>
            <a:ext cx="1397945" cy="498177"/>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6107922" y="4669189"/>
            <a:ext cx="6737666" cy="4042599"/>
          </a:xfrm>
          <a:prstGeom prst="rect">
            <a:avLst/>
          </a:prstGeom>
        </p:spPr>
      </p:pic>
      <p:sp>
        <p:nvSpPr>
          <p:cNvPr name="TextBox 9" id="9"/>
          <p:cNvSpPr txBox="true"/>
          <p:nvPr/>
        </p:nvSpPr>
        <p:spPr>
          <a:xfrm rot="0">
            <a:off x="12845588" y="2670816"/>
            <a:ext cx="5442412" cy="2265426"/>
          </a:xfrm>
          <a:prstGeom prst="rect">
            <a:avLst/>
          </a:prstGeom>
        </p:spPr>
        <p:txBody>
          <a:bodyPr anchor="t" rtlCol="false" tIns="0" lIns="0" bIns="0" rIns="0">
            <a:spAutoFit/>
          </a:bodyPr>
          <a:lstStyle/>
          <a:p>
            <a:pPr algn="ctr">
              <a:lnSpc>
                <a:spcPts val="3551"/>
              </a:lnSpc>
            </a:pPr>
            <a:r>
              <a:rPr lang="en-US" sz="3199">
                <a:solidFill>
                  <a:srgbClr val="EF7C1D"/>
                </a:solidFill>
                <a:latin typeface="Shadows Into Light Two Bold"/>
              </a:rPr>
              <a:t>Todavía no tengo definido lo que se va a hacer en cada sección, pero ya definí las condiciones y ahora puedo pasar a escribir el resto del código </a:t>
            </a:r>
          </a:p>
        </p:txBody>
      </p:sp>
      <p:sp>
        <p:nvSpPr>
          <p:cNvPr name="TextBox 10" id="10"/>
          <p:cNvSpPr txBox="true"/>
          <p:nvPr/>
        </p:nvSpPr>
        <p:spPr>
          <a:xfrm rot="0">
            <a:off x="1085850" y="1023937"/>
            <a:ext cx="16230600" cy="1097280"/>
          </a:xfrm>
          <a:prstGeom prst="rect">
            <a:avLst/>
          </a:prstGeom>
        </p:spPr>
        <p:txBody>
          <a:bodyPr anchor="t" rtlCol="false" tIns="0" lIns="0" bIns="0" rIns="0">
            <a:spAutoFit/>
          </a:bodyPr>
          <a:lstStyle/>
          <a:p>
            <a:pPr>
              <a:lnSpc>
                <a:spcPts val="8640"/>
              </a:lnSpc>
            </a:pPr>
            <a:r>
              <a:rPr lang="en-US" sz="7200" spc="-144">
                <a:solidFill>
                  <a:srgbClr val="7A2731"/>
                </a:solidFill>
                <a:latin typeface="DM Sans Bold"/>
              </a:rPr>
              <a:t>COMENTAR PARA NO PERDER EL HILO </a:t>
            </a:r>
          </a:p>
        </p:txBody>
      </p:sp>
      <p:grpSp>
        <p:nvGrpSpPr>
          <p:cNvPr name="Group 11" id="11"/>
          <p:cNvGrpSpPr/>
          <p:nvPr/>
        </p:nvGrpSpPr>
        <p:grpSpPr>
          <a:xfrm rot="0">
            <a:off x="1028700" y="2828126"/>
            <a:ext cx="5109669" cy="3119284"/>
            <a:chOff x="0" y="0"/>
            <a:chExt cx="6812892" cy="4159045"/>
          </a:xfrm>
        </p:grpSpPr>
        <p:sp>
          <p:nvSpPr>
            <p:cNvPr name="TextBox 12" id="12"/>
            <p:cNvSpPr txBox="true"/>
            <p:nvPr/>
          </p:nvSpPr>
          <p:spPr>
            <a:xfrm rot="0">
              <a:off x="0" y="-57150"/>
              <a:ext cx="6812892" cy="622723"/>
            </a:xfrm>
            <a:prstGeom prst="rect">
              <a:avLst/>
            </a:prstGeom>
          </p:spPr>
          <p:txBody>
            <a:bodyPr anchor="t" rtlCol="false" tIns="0" lIns="0" bIns="0" rIns="0">
              <a:spAutoFit/>
            </a:bodyPr>
            <a:lstStyle/>
            <a:p>
              <a:pPr>
                <a:lnSpc>
                  <a:spcPts val="3919"/>
                </a:lnSpc>
                <a:spcBef>
                  <a:spcPct val="0"/>
                </a:spcBef>
              </a:pPr>
              <a:r>
                <a:rPr lang="en-US" sz="2800">
                  <a:solidFill>
                    <a:srgbClr val="EB5D4A"/>
                  </a:solidFill>
                  <a:latin typeface="DM Sans"/>
                </a:rPr>
                <a:t>#Comentar</a:t>
              </a:r>
            </a:p>
          </p:txBody>
        </p:sp>
        <p:sp>
          <p:nvSpPr>
            <p:cNvPr name="TextBox 13" id="13"/>
            <p:cNvSpPr txBox="true"/>
            <p:nvPr/>
          </p:nvSpPr>
          <p:spPr>
            <a:xfrm rot="0">
              <a:off x="0" y="803705"/>
              <a:ext cx="6812892" cy="3312160"/>
            </a:xfrm>
            <a:prstGeom prst="rect">
              <a:avLst/>
            </a:prstGeom>
          </p:spPr>
          <p:txBody>
            <a:bodyPr anchor="t" rtlCol="false" tIns="0" lIns="0" bIns="0" rIns="0">
              <a:spAutoFit/>
            </a:bodyPr>
            <a:lstStyle/>
            <a:p>
              <a:pPr>
                <a:lnSpc>
                  <a:spcPts val="2835"/>
                </a:lnSpc>
                <a:spcBef>
                  <a:spcPct val="0"/>
                </a:spcBef>
              </a:pPr>
              <a:r>
                <a:rPr lang="en-US" sz="2025">
                  <a:solidFill>
                    <a:srgbClr val="003D2F"/>
                  </a:solidFill>
                  <a:latin typeface="DM Sans"/>
                </a:rPr>
                <a:t>Si encuentras que estás haciendo una función muy larga (o en general) puedes ir comentando partes del código para saber que es lo que se supone que pase en esa línea, también sirve para cuando estés haciendo el cuerpo de una función y tengas muchas condiciones.</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84805">
            <a:off x="-1160660" y="8160553"/>
            <a:ext cx="22277642" cy="134881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3222491" y="5873564"/>
            <a:ext cx="4213735" cy="4160106"/>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6577642">
            <a:off x="5227516" y="7389968"/>
            <a:ext cx="778888" cy="764726"/>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2700000">
            <a:off x="17146799" y="5283046"/>
            <a:ext cx="483605" cy="474813"/>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7198998" y="3074921"/>
            <a:ext cx="5662345" cy="3992157"/>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1078644">
            <a:off x="12178128" y="6769505"/>
            <a:ext cx="606169" cy="595147"/>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8428984">
            <a:off x="13221228" y="4295595"/>
            <a:ext cx="1397945" cy="498177"/>
          </a:xfrm>
          <a:prstGeom prst="rect">
            <a:avLst/>
          </a:prstGeom>
        </p:spPr>
      </p:pic>
      <p:grpSp>
        <p:nvGrpSpPr>
          <p:cNvPr name="Group 9" id="9"/>
          <p:cNvGrpSpPr/>
          <p:nvPr/>
        </p:nvGrpSpPr>
        <p:grpSpPr>
          <a:xfrm rot="0">
            <a:off x="1028700" y="2828126"/>
            <a:ext cx="4766769" cy="1686724"/>
            <a:chOff x="0" y="0"/>
            <a:chExt cx="6355692" cy="2248965"/>
          </a:xfrm>
        </p:grpSpPr>
        <p:sp>
          <p:nvSpPr>
            <p:cNvPr name="TextBox 10" id="10"/>
            <p:cNvSpPr txBox="true"/>
            <p:nvPr/>
          </p:nvSpPr>
          <p:spPr>
            <a:xfrm rot="0">
              <a:off x="0" y="-57150"/>
              <a:ext cx="6355692" cy="622723"/>
            </a:xfrm>
            <a:prstGeom prst="rect">
              <a:avLst/>
            </a:prstGeom>
          </p:spPr>
          <p:txBody>
            <a:bodyPr anchor="t" rtlCol="false" tIns="0" lIns="0" bIns="0" rIns="0">
              <a:spAutoFit/>
            </a:bodyPr>
            <a:lstStyle/>
            <a:p>
              <a:pPr>
                <a:lnSpc>
                  <a:spcPts val="3919"/>
                </a:lnSpc>
                <a:spcBef>
                  <a:spcPct val="0"/>
                </a:spcBef>
              </a:pPr>
              <a:r>
                <a:rPr lang="en-US" sz="2800">
                  <a:solidFill>
                    <a:srgbClr val="EB5D4A"/>
                  </a:solidFill>
                  <a:latin typeface="DM Sans"/>
                </a:rPr>
                <a:t>Return</a:t>
              </a:r>
            </a:p>
          </p:txBody>
        </p:sp>
        <p:sp>
          <p:nvSpPr>
            <p:cNvPr name="TextBox 11" id="11"/>
            <p:cNvSpPr txBox="true"/>
            <p:nvPr/>
          </p:nvSpPr>
          <p:spPr>
            <a:xfrm rot="0">
              <a:off x="0" y="803705"/>
              <a:ext cx="6355692" cy="1402080"/>
            </a:xfrm>
            <a:prstGeom prst="rect">
              <a:avLst/>
            </a:prstGeom>
          </p:spPr>
          <p:txBody>
            <a:bodyPr anchor="t" rtlCol="false" tIns="0" lIns="0" bIns="0" rIns="0">
              <a:spAutoFit/>
            </a:bodyPr>
            <a:lstStyle/>
            <a:p>
              <a:pPr>
                <a:lnSpc>
                  <a:spcPts val="2835"/>
                </a:lnSpc>
                <a:spcBef>
                  <a:spcPct val="0"/>
                </a:spcBef>
              </a:pPr>
              <a:r>
                <a:rPr lang="en-US" sz="2025">
                  <a:solidFill>
                    <a:srgbClr val="003D2F"/>
                  </a:solidFill>
                  <a:latin typeface="DM Sans"/>
                </a:rPr>
                <a:t>El return nos indica el fin de una función y le sigue el valor que queremos obtener a partir de la función </a:t>
              </a:r>
            </a:p>
          </p:txBody>
        </p:sp>
      </p:grpSp>
      <p:grpSp>
        <p:nvGrpSpPr>
          <p:cNvPr name="Group 12" id="12"/>
          <p:cNvGrpSpPr/>
          <p:nvPr/>
        </p:nvGrpSpPr>
        <p:grpSpPr>
          <a:xfrm rot="0">
            <a:off x="1028700" y="5372100"/>
            <a:ext cx="4766769" cy="1328584"/>
            <a:chOff x="0" y="0"/>
            <a:chExt cx="6355692" cy="1771445"/>
          </a:xfrm>
        </p:grpSpPr>
        <p:sp>
          <p:nvSpPr>
            <p:cNvPr name="TextBox 13" id="13"/>
            <p:cNvSpPr txBox="true"/>
            <p:nvPr/>
          </p:nvSpPr>
          <p:spPr>
            <a:xfrm rot="0">
              <a:off x="0" y="-57150"/>
              <a:ext cx="6355692" cy="622723"/>
            </a:xfrm>
            <a:prstGeom prst="rect">
              <a:avLst/>
            </a:prstGeom>
          </p:spPr>
          <p:txBody>
            <a:bodyPr anchor="t" rtlCol="false" tIns="0" lIns="0" bIns="0" rIns="0">
              <a:spAutoFit/>
            </a:bodyPr>
            <a:lstStyle/>
            <a:p>
              <a:pPr>
                <a:lnSpc>
                  <a:spcPts val="3919"/>
                </a:lnSpc>
                <a:spcBef>
                  <a:spcPct val="0"/>
                </a:spcBef>
              </a:pPr>
              <a:r>
                <a:rPr lang="en-US" sz="2800">
                  <a:solidFill>
                    <a:srgbClr val="EB5D4A"/>
                  </a:solidFill>
                  <a:latin typeface="DM Sans"/>
                </a:rPr>
                <a:t>Print</a:t>
              </a:r>
            </a:p>
          </p:txBody>
        </p:sp>
        <p:sp>
          <p:nvSpPr>
            <p:cNvPr name="TextBox 14" id="14"/>
            <p:cNvSpPr txBox="true"/>
            <p:nvPr/>
          </p:nvSpPr>
          <p:spPr>
            <a:xfrm rot="0">
              <a:off x="0" y="803705"/>
              <a:ext cx="6355692" cy="924560"/>
            </a:xfrm>
            <a:prstGeom prst="rect">
              <a:avLst/>
            </a:prstGeom>
          </p:spPr>
          <p:txBody>
            <a:bodyPr anchor="t" rtlCol="false" tIns="0" lIns="0" bIns="0" rIns="0">
              <a:spAutoFit/>
            </a:bodyPr>
            <a:lstStyle/>
            <a:p>
              <a:pPr>
                <a:lnSpc>
                  <a:spcPts val="2835"/>
                </a:lnSpc>
                <a:spcBef>
                  <a:spcPct val="0"/>
                </a:spcBef>
              </a:pPr>
              <a:r>
                <a:rPr lang="en-US" sz="2025">
                  <a:solidFill>
                    <a:srgbClr val="003D2F"/>
                  </a:solidFill>
                  <a:latin typeface="DM Sans"/>
                </a:rPr>
                <a:t>Solo imprime en la ventana lo que le indiquemos entre los parentesis </a:t>
              </a:r>
            </a:p>
          </p:txBody>
        </p:sp>
      </p:grpSp>
      <p:sp>
        <p:nvSpPr>
          <p:cNvPr name="TextBox 15" id="15"/>
          <p:cNvSpPr txBox="true"/>
          <p:nvPr/>
        </p:nvSpPr>
        <p:spPr>
          <a:xfrm rot="0">
            <a:off x="1028700" y="1023937"/>
            <a:ext cx="11254281" cy="1097280"/>
          </a:xfrm>
          <a:prstGeom prst="rect">
            <a:avLst/>
          </a:prstGeom>
        </p:spPr>
        <p:txBody>
          <a:bodyPr anchor="t" rtlCol="false" tIns="0" lIns="0" bIns="0" rIns="0">
            <a:spAutoFit/>
          </a:bodyPr>
          <a:lstStyle/>
          <a:p>
            <a:pPr>
              <a:lnSpc>
                <a:spcPts val="8640"/>
              </a:lnSpc>
            </a:pPr>
            <a:r>
              <a:rPr lang="en-US" sz="7200" spc="-144">
                <a:solidFill>
                  <a:srgbClr val="003D2F"/>
                </a:solidFill>
                <a:latin typeface="DM Sans Bold"/>
              </a:rPr>
              <a:t>RETURN   ≠   PRINT</a:t>
            </a:r>
          </a:p>
        </p:txBody>
      </p:sp>
      <p:sp>
        <p:nvSpPr>
          <p:cNvPr name="TextBox 16" id="16"/>
          <p:cNvSpPr txBox="true"/>
          <p:nvPr/>
        </p:nvSpPr>
        <p:spPr>
          <a:xfrm rot="0">
            <a:off x="13554005" y="1925333"/>
            <a:ext cx="4510829" cy="3145667"/>
          </a:xfrm>
          <a:prstGeom prst="rect">
            <a:avLst/>
          </a:prstGeom>
        </p:spPr>
        <p:txBody>
          <a:bodyPr anchor="t" rtlCol="false" tIns="0" lIns="0" bIns="0" rIns="0">
            <a:spAutoFit/>
          </a:bodyPr>
          <a:lstStyle/>
          <a:p>
            <a:pPr algn="ctr">
              <a:lnSpc>
                <a:spcPts val="4958"/>
              </a:lnSpc>
            </a:pPr>
            <a:r>
              <a:rPr lang="en-US" sz="4467">
                <a:solidFill>
                  <a:srgbClr val="003D2F"/>
                </a:solidFill>
                <a:latin typeface="Shadows Into Light Two Bold"/>
              </a:rPr>
              <a:t>¿Cuál es la diferencia entre a y b?</a:t>
            </a:r>
          </a:p>
          <a:p>
            <a:pPr algn="ctr">
              <a:lnSpc>
                <a:spcPts val="4958"/>
              </a:lnSpc>
            </a:pPr>
          </a:p>
          <a:p>
            <a:pPr algn="ctr">
              <a:lnSpc>
                <a:spcPts val="4958"/>
              </a:lnSpc>
            </a:pPr>
            <a:r>
              <a:rPr lang="en-US" sz="4467">
                <a:solidFill>
                  <a:srgbClr val="003D2F"/>
                </a:solidFill>
                <a:latin typeface="Shadows Into Light Two Bold"/>
              </a:rPr>
              <a:t>hint: el tipo</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899871" y="-1426765"/>
            <a:ext cx="8858890" cy="2137013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6735748" y="2784298"/>
            <a:ext cx="10729292" cy="5557920"/>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4403435" y="4937760"/>
            <a:ext cx="3884565" cy="4675079"/>
          </a:xfrm>
          <a:prstGeom prst="rect">
            <a:avLst/>
          </a:prstGeom>
        </p:spPr>
      </p:pic>
      <p:sp>
        <p:nvSpPr>
          <p:cNvPr name="TextBox 5" id="5"/>
          <p:cNvSpPr txBox="true"/>
          <p:nvPr/>
        </p:nvSpPr>
        <p:spPr>
          <a:xfrm rot="0">
            <a:off x="809625" y="1023937"/>
            <a:ext cx="16230600" cy="2194560"/>
          </a:xfrm>
          <a:prstGeom prst="rect">
            <a:avLst/>
          </a:prstGeom>
        </p:spPr>
        <p:txBody>
          <a:bodyPr anchor="t" rtlCol="false" tIns="0" lIns="0" bIns="0" rIns="0">
            <a:spAutoFit/>
          </a:bodyPr>
          <a:lstStyle/>
          <a:p>
            <a:pPr>
              <a:lnSpc>
                <a:spcPts val="8640"/>
              </a:lnSpc>
            </a:pPr>
            <a:r>
              <a:rPr lang="en-US" sz="7200" spc="-144">
                <a:solidFill>
                  <a:srgbClr val="FFF9F9"/>
                </a:solidFill>
                <a:latin typeface="DM Sans Bold"/>
              </a:rPr>
              <a:t>BACKSLASH PAR</a:t>
            </a:r>
            <a:r>
              <a:rPr lang="en-US" sz="7200" spc="-144">
                <a:solidFill>
                  <a:srgbClr val="EB5D4A"/>
                </a:solidFill>
                <a:latin typeface="DM Sans Bold"/>
              </a:rPr>
              <a:t>A DIVIDIR LÍNEAS \ </a:t>
            </a:r>
            <a:r>
              <a:rPr lang="en-US" sz="7200" spc="-144">
                <a:solidFill>
                  <a:srgbClr val="FFF9F9"/>
                </a:solidFill>
                <a:latin typeface="DM Sans Bold"/>
              </a:rPr>
              <a:t>LARGAS</a:t>
            </a:r>
          </a:p>
        </p:txBody>
      </p:sp>
      <p:grpSp>
        <p:nvGrpSpPr>
          <p:cNvPr name="Group 6" id="6"/>
          <p:cNvGrpSpPr/>
          <p:nvPr/>
        </p:nvGrpSpPr>
        <p:grpSpPr>
          <a:xfrm rot="0">
            <a:off x="1028700" y="4361756"/>
            <a:ext cx="5109669" cy="2403004"/>
            <a:chOff x="0" y="0"/>
            <a:chExt cx="6812892" cy="3204005"/>
          </a:xfrm>
        </p:grpSpPr>
        <p:sp>
          <p:nvSpPr>
            <p:cNvPr name="TextBox 7" id="7"/>
            <p:cNvSpPr txBox="true"/>
            <p:nvPr/>
          </p:nvSpPr>
          <p:spPr>
            <a:xfrm rot="0">
              <a:off x="0" y="-57150"/>
              <a:ext cx="6812892" cy="622723"/>
            </a:xfrm>
            <a:prstGeom prst="rect">
              <a:avLst/>
            </a:prstGeom>
          </p:spPr>
          <p:txBody>
            <a:bodyPr anchor="t" rtlCol="false" tIns="0" lIns="0" bIns="0" rIns="0">
              <a:spAutoFit/>
            </a:bodyPr>
            <a:lstStyle/>
            <a:p>
              <a:pPr>
                <a:lnSpc>
                  <a:spcPts val="3919"/>
                </a:lnSpc>
                <a:spcBef>
                  <a:spcPct val="0"/>
                </a:spcBef>
              </a:pPr>
              <a:r>
                <a:rPr lang="en-US" sz="2800">
                  <a:solidFill>
                    <a:srgbClr val="FFFFFF"/>
                  </a:solidFill>
                  <a:latin typeface="DM Sans"/>
                </a:rPr>
                <a:t>BACKSLASH   \</a:t>
              </a:r>
            </a:p>
          </p:txBody>
        </p:sp>
        <p:sp>
          <p:nvSpPr>
            <p:cNvPr name="TextBox 8" id="8"/>
            <p:cNvSpPr txBox="true"/>
            <p:nvPr/>
          </p:nvSpPr>
          <p:spPr>
            <a:xfrm rot="0">
              <a:off x="0" y="803705"/>
              <a:ext cx="6812892" cy="2357120"/>
            </a:xfrm>
            <a:prstGeom prst="rect">
              <a:avLst/>
            </a:prstGeom>
          </p:spPr>
          <p:txBody>
            <a:bodyPr anchor="t" rtlCol="false" tIns="0" lIns="0" bIns="0" rIns="0">
              <a:spAutoFit/>
            </a:bodyPr>
            <a:lstStyle/>
            <a:p>
              <a:pPr>
                <a:lnSpc>
                  <a:spcPts val="2835"/>
                </a:lnSpc>
                <a:spcBef>
                  <a:spcPct val="0"/>
                </a:spcBef>
              </a:pPr>
              <a:r>
                <a:rPr lang="en-US" sz="2025">
                  <a:solidFill>
                    <a:srgbClr val="FFF9F9"/>
                  </a:solidFill>
                  <a:latin typeface="DM Sans"/>
                </a:rPr>
                <a:t>Probablemente en algún momento tengan que programar algo en lo que una línea del código sea muy larga y la quieren poder visualizar completa en la pantalla, para eso pueden usar el símbolo  \</a:t>
              </a:r>
            </a:p>
          </p:txBody>
        </p:sp>
      </p:grpSp>
      <p:sp>
        <p:nvSpPr>
          <p:cNvPr name="TextBox 9" id="9"/>
          <p:cNvSpPr txBox="true"/>
          <p:nvPr/>
        </p:nvSpPr>
        <p:spPr>
          <a:xfrm rot="0">
            <a:off x="7959019" y="8304117"/>
            <a:ext cx="6678350" cy="281277"/>
          </a:xfrm>
          <a:prstGeom prst="rect">
            <a:avLst/>
          </a:prstGeom>
        </p:spPr>
        <p:txBody>
          <a:bodyPr anchor="t" rtlCol="false" tIns="0" lIns="0" bIns="0" rIns="0">
            <a:spAutoFit/>
          </a:bodyPr>
          <a:lstStyle/>
          <a:p>
            <a:pPr algn="ctr">
              <a:lnSpc>
                <a:spcPts val="2247"/>
              </a:lnSpc>
              <a:spcBef>
                <a:spcPct val="0"/>
              </a:spcBef>
            </a:pPr>
            <a:r>
              <a:rPr lang="en-US" sz="1605">
                <a:solidFill>
                  <a:srgbClr val="000000"/>
                </a:solidFill>
                <a:latin typeface="DM Sans"/>
              </a:rPr>
              <a:t>Esto es una exageración, hay mejores formas de ver si esta etre 1 y 10 </a:t>
            </a:r>
          </a:p>
        </p:txBody>
      </p:sp>
      <p:pic>
        <p:nvPicPr>
          <p:cNvPr name="Picture 10" id="10"/>
          <p:cNvPicPr>
            <a:picLocks noChangeAspect="true"/>
          </p:cNvPicPr>
          <p:nvPr/>
        </p:nvPicPr>
        <p:blipFill>
          <a:blip r:embed="rId5"/>
          <a:srcRect l="0" t="0" r="0" b="0"/>
          <a:stretch>
            <a:fillRect/>
          </a:stretch>
        </p:blipFill>
        <p:spPr>
          <a:xfrm flipH="false" flipV="false" rot="8434568">
            <a:off x="5170107" y="7252920"/>
            <a:ext cx="1397945" cy="498177"/>
          </a:xfrm>
          <a:prstGeom prst="rect">
            <a:avLst/>
          </a:prstGeom>
        </p:spPr>
      </p:pic>
      <p:sp>
        <p:nvSpPr>
          <p:cNvPr name="TextBox 11" id="11"/>
          <p:cNvSpPr txBox="true"/>
          <p:nvPr/>
        </p:nvSpPr>
        <p:spPr>
          <a:xfrm rot="0">
            <a:off x="220459" y="8361267"/>
            <a:ext cx="7041069" cy="1815846"/>
          </a:xfrm>
          <a:prstGeom prst="rect">
            <a:avLst/>
          </a:prstGeom>
        </p:spPr>
        <p:txBody>
          <a:bodyPr anchor="t" rtlCol="false" tIns="0" lIns="0" bIns="0" rIns="0">
            <a:spAutoFit/>
          </a:bodyPr>
          <a:lstStyle/>
          <a:p>
            <a:pPr algn="ctr">
              <a:lnSpc>
                <a:spcPts val="3552"/>
              </a:lnSpc>
            </a:pPr>
            <a:r>
              <a:rPr lang="en-US" sz="3200">
                <a:solidFill>
                  <a:srgbClr val="FFFFFF"/>
                </a:solidFill>
                <a:latin typeface="Shadows Into Light Two Bold"/>
              </a:rPr>
              <a:t>Ambas funciones hacen lo mismo y están escritas con las mismas condiciones, es más que nada por 'estética' y no es para nada obligatorio usarlo</a:t>
            </a:r>
          </a:p>
        </p:txBody>
      </p:sp>
      <p:pic>
        <p:nvPicPr>
          <p:cNvPr name="Picture 12" id="12"/>
          <p:cNvPicPr>
            <a:picLocks noChangeAspect="true"/>
          </p:cNvPicPr>
          <p:nvPr/>
        </p:nvPicPr>
        <p:blipFill>
          <a:blip r:embed="rId6"/>
          <a:srcRect l="0" t="0" r="0" b="0"/>
          <a:stretch>
            <a:fillRect/>
          </a:stretch>
        </p:blipFill>
        <p:spPr>
          <a:xfrm flipH="false" flipV="false" rot="-6577642">
            <a:off x="9726187" y="9208611"/>
            <a:ext cx="823428" cy="808456"/>
          </a:xfrm>
          <a:prstGeom prst="rect">
            <a:avLst/>
          </a:prstGeom>
        </p:spPr>
      </p:pic>
      <p:pic>
        <p:nvPicPr>
          <p:cNvPr name="Picture 13" id="13"/>
          <p:cNvPicPr>
            <a:picLocks noChangeAspect="true"/>
          </p:cNvPicPr>
          <p:nvPr/>
        </p:nvPicPr>
        <p:blipFill>
          <a:blip r:embed="rId6"/>
          <a:srcRect l="0" t="0" r="0" b="0"/>
          <a:stretch>
            <a:fillRect/>
          </a:stretch>
        </p:blipFill>
        <p:spPr>
          <a:xfrm flipH="false" flipV="false" rot="-6577642">
            <a:off x="17147548" y="1460479"/>
            <a:ext cx="823428" cy="808456"/>
          </a:xfrm>
          <a:prstGeom prst="rect">
            <a:avLst/>
          </a:prstGeom>
        </p:spPr>
      </p:pic>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5483364">
            <a:off x="6863324" y="1098479"/>
            <a:ext cx="15560440" cy="9421139"/>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50105" y="4884879"/>
            <a:ext cx="4717170" cy="5393854"/>
          </a:xfrm>
          <a:prstGeom prst="rect">
            <a:avLst/>
          </a:prstGeom>
        </p:spPr>
      </p:pic>
      <p:sp>
        <p:nvSpPr>
          <p:cNvPr name="TextBox 4" id="4"/>
          <p:cNvSpPr txBox="true"/>
          <p:nvPr/>
        </p:nvSpPr>
        <p:spPr>
          <a:xfrm rot="0">
            <a:off x="809625" y="1023937"/>
            <a:ext cx="16230600" cy="1097280"/>
          </a:xfrm>
          <a:prstGeom prst="rect">
            <a:avLst/>
          </a:prstGeom>
        </p:spPr>
        <p:txBody>
          <a:bodyPr anchor="t" rtlCol="false" tIns="0" lIns="0" bIns="0" rIns="0">
            <a:spAutoFit/>
          </a:bodyPr>
          <a:lstStyle/>
          <a:p>
            <a:pPr>
              <a:lnSpc>
                <a:spcPts val="8640"/>
              </a:lnSpc>
            </a:pPr>
            <a:r>
              <a:rPr lang="en-US" sz="7200" spc="-144">
                <a:solidFill>
                  <a:srgbClr val="7A2731"/>
                </a:solidFill>
                <a:latin typeface="DM Sans Bold"/>
              </a:rPr>
              <a:t>RE DEFINIR VARIABLES </a:t>
            </a:r>
          </a:p>
        </p:txBody>
      </p:sp>
      <p:grpSp>
        <p:nvGrpSpPr>
          <p:cNvPr name="Group 5" id="5"/>
          <p:cNvGrpSpPr/>
          <p:nvPr/>
        </p:nvGrpSpPr>
        <p:grpSpPr>
          <a:xfrm rot="0">
            <a:off x="809625" y="2490143"/>
            <a:ext cx="8115300" cy="2044864"/>
            <a:chOff x="0" y="0"/>
            <a:chExt cx="10820400" cy="2726485"/>
          </a:xfrm>
        </p:grpSpPr>
        <p:sp>
          <p:nvSpPr>
            <p:cNvPr name="TextBox 6" id="6"/>
            <p:cNvSpPr txBox="true"/>
            <p:nvPr/>
          </p:nvSpPr>
          <p:spPr>
            <a:xfrm rot="0">
              <a:off x="0" y="-57150"/>
              <a:ext cx="10820400" cy="622723"/>
            </a:xfrm>
            <a:prstGeom prst="rect">
              <a:avLst/>
            </a:prstGeom>
          </p:spPr>
          <p:txBody>
            <a:bodyPr anchor="t" rtlCol="false" tIns="0" lIns="0" bIns="0" rIns="0">
              <a:spAutoFit/>
            </a:bodyPr>
            <a:lstStyle/>
            <a:p>
              <a:pPr>
                <a:lnSpc>
                  <a:spcPts val="3919"/>
                </a:lnSpc>
                <a:spcBef>
                  <a:spcPct val="0"/>
                </a:spcBef>
              </a:pPr>
              <a:r>
                <a:rPr lang="en-US" sz="2800">
                  <a:solidFill>
                    <a:srgbClr val="7A2731"/>
                  </a:solidFill>
                  <a:latin typeface="DM Sans"/>
                </a:rPr>
                <a:t>+= , -= y *=</a:t>
              </a:r>
            </a:p>
          </p:txBody>
        </p:sp>
        <p:sp>
          <p:nvSpPr>
            <p:cNvPr name="TextBox 7" id="7"/>
            <p:cNvSpPr txBox="true"/>
            <p:nvPr/>
          </p:nvSpPr>
          <p:spPr>
            <a:xfrm rot="0">
              <a:off x="0" y="803705"/>
              <a:ext cx="10820400" cy="1879600"/>
            </a:xfrm>
            <a:prstGeom prst="rect">
              <a:avLst/>
            </a:prstGeom>
          </p:spPr>
          <p:txBody>
            <a:bodyPr anchor="t" rtlCol="false" tIns="0" lIns="0" bIns="0" rIns="0">
              <a:spAutoFit/>
            </a:bodyPr>
            <a:lstStyle/>
            <a:p>
              <a:pPr>
                <a:lnSpc>
                  <a:spcPts val="2835"/>
                </a:lnSpc>
                <a:spcBef>
                  <a:spcPct val="0"/>
                </a:spcBef>
              </a:pPr>
              <a:r>
                <a:rPr lang="en-US" sz="2025">
                  <a:solidFill>
                    <a:srgbClr val="7A2731"/>
                  </a:solidFill>
                  <a:latin typeface="DM Sans"/>
                </a:rPr>
                <a:t>Cuando se está programando muchas veces es necesario hacer cambios en una variable utilizando esta misma, como por ejemplo cuando queremos ir aumentando o disminuyendo un número en una recurrencia, para eso se pueden usar los comandos +=, -= o *=</a:t>
              </a:r>
            </a:p>
          </p:txBody>
        </p:sp>
      </p:grpSp>
      <p:pic>
        <p:nvPicPr>
          <p:cNvPr name="Picture 8" id="8"/>
          <p:cNvPicPr>
            <a:picLocks noChangeAspect="true"/>
          </p:cNvPicPr>
          <p:nvPr/>
        </p:nvPicPr>
        <p:blipFill>
          <a:blip r:embed="rId4"/>
          <a:srcRect l="0" t="0" r="15410" b="0"/>
          <a:stretch>
            <a:fillRect/>
          </a:stretch>
        </p:blipFill>
        <p:spPr>
          <a:xfrm flipH="false" flipV="false" rot="0">
            <a:off x="12091467" y="549221"/>
            <a:ext cx="1756690" cy="2352402"/>
          </a:xfrm>
          <a:prstGeom prst="rect">
            <a:avLst/>
          </a:prstGeom>
        </p:spPr>
      </p:pic>
      <p:pic>
        <p:nvPicPr>
          <p:cNvPr name="Picture 9" id="9"/>
          <p:cNvPicPr>
            <a:picLocks noChangeAspect="true"/>
          </p:cNvPicPr>
          <p:nvPr/>
        </p:nvPicPr>
        <p:blipFill>
          <a:blip r:embed="rId5"/>
          <a:srcRect l="0" t="0" r="10511" b="0"/>
          <a:stretch>
            <a:fillRect/>
          </a:stretch>
        </p:blipFill>
        <p:spPr>
          <a:xfrm flipH="false" flipV="false" rot="0">
            <a:off x="12096698" y="3708678"/>
            <a:ext cx="1751458" cy="2352402"/>
          </a:xfrm>
          <a:prstGeom prst="rect">
            <a:avLst/>
          </a:prstGeom>
        </p:spPr>
      </p:pic>
      <p:pic>
        <p:nvPicPr>
          <p:cNvPr name="Picture 10" id="10"/>
          <p:cNvPicPr>
            <a:picLocks noChangeAspect="true"/>
          </p:cNvPicPr>
          <p:nvPr/>
        </p:nvPicPr>
        <p:blipFill>
          <a:blip r:embed="rId6"/>
          <a:srcRect l="0" t="0" r="10313" b="0"/>
          <a:stretch>
            <a:fillRect/>
          </a:stretch>
        </p:blipFill>
        <p:spPr>
          <a:xfrm flipH="false" flipV="false" rot="0">
            <a:off x="16146579" y="3725212"/>
            <a:ext cx="1789125" cy="2335868"/>
          </a:xfrm>
          <a:prstGeom prst="rect">
            <a:avLst/>
          </a:prstGeom>
        </p:spPr>
      </p:pic>
      <p:pic>
        <p:nvPicPr>
          <p:cNvPr name="Picture 11" id="11"/>
          <p:cNvPicPr>
            <a:picLocks noChangeAspect="true"/>
          </p:cNvPicPr>
          <p:nvPr/>
        </p:nvPicPr>
        <p:blipFill>
          <a:blip r:embed="rId7"/>
          <a:srcRect l="0" t="0" r="25817" b="0"/>
          <a:stretch>
            <a:fillRect/>
          </a:stretch>
        </p:blipFill>
        <p:spPr>
          <a:xfrm flipH="false" flipV="false" rot="0">
            <a:off x="16146579" y="549221"/>
            <a:ext cx="1787293" cy="2352402"/>
          </a:xfrm>
          <a:prstGeom prst="rect">
            <a:avLst/>
          </a:prstGeom>
        </p:spPr>
      </p:pic>
      <p:pic>
        <p:nvPicPr>
          <p:cNvPr name="Picture 12" id="12"/>
          <p:cNvPicPr>
            <a:picLocks noChangeAspect="true"/>
          </p:cNvPicPr>
          <p:nvPr/>
        </p:nvPicPr>
        <p:blipFill>
          <a:blip r:embed="rId8"/>
          <a:srcRect l="0" t="0" r="8804" b="0"/>
          <a:stretch>
            <a:fillRect/>
          </a:stretch>
        </p:blipFill>
        <p:spPr>
          <a:xfrm flipH="false" flipV="false" rot="0">
            <a:off x="12096698" y="7282884"/>
            <a:ext cx="1802474" cy="2335868"/>
          </a:xfrm>
          <a:prstGeom prst="rect">
            <a:avLst/>
          </a:prstGeom>
        </p:spPr>
      </p:pic>
      <p:pic>
        <p:nvPicPr>
          <p:cNvPr name="Picture 13" id="13"/>
          <p:cNvPicPr>
            <a:picLocks noChangeAspect="true"/>
          </p:cNvPicPr>
          <p:nvPr/>
        </p:nvPicPr>
        <p:blipFill>
          <a:blip r:embed="rId9"/>
          <a:srcRect l="0" t="2716" r="5432" b="2716"/>
          <a:stretch>
            <a:fillRect/>
          </a:stretch>
        </p:blipFill>
        <p:spPr>
          <a:xfrm flipH="false" flipV="false" rot="0">
            <a:off x="16146579" y="7282884"/>
            <a:ext cx="1787293" cy="2335868"/>
          </a:xfrm>
          <a:prstGeom prst="rect">
            <a:avLst/>
          </a:prstGeom>
        </p:spPr>
      </p:pic>
      <p:pic>
        <p:nvPicPr>
          <p:cNvPr name="Picture 14" id="14"/>
          <p:cNvPicPr>
            <a:picLocks noChangeAspect="true"/>
          </p:cNvPicPr>
          <p:nvPr/>
        </p:nvPicPr>
        <p:blipFill>
          <a:blip r:embed="rId10"/>
          <a:srcRect l="0" t="0" r="0" b="0"/>
          <a:stretch>
            <a:fillRect/>
          </a:stretch>
        </p:blipFill>
        <p:spPr>
          <a:xfrm flipH="false" flipV="false" rot="0">
            <a:off x="14369224" y="1141971"/>
            <a:ext cx="1503035" cy="1166901"/>
          </a:xfrm>
          <a:prstGeom prst="rect">
            <a:avLst/>
          </a:prstGeom>
        </p:spPr>
      </p:pic>
      <p:pic>
        <p:nvPicPr>
          <p:cNvPr name="Picture 15" id="15"/>
          <p:cNvPicPr>
            <a:picLocks noChangeAspect="true"/>
          </p:cNvPicPr>
          <p:nvPr/>
        </p:nvPicPr>
        <p:blipFill>
          <a:blip r:embed="rId10"/>
          <a:srcRect l="0" t="0" r="0" b="0"/>
          <a:stretch>
            <a:fillRect/>
          </a:stretch>
        </p:blipFill>
        <p:spPr>
          <a:xfrm flipH="false" flipV="false" rot="0">
            <a:off x="14369224" y="4309695"/>
            <a:ext cx="1503035" cy="1166901"/>
          </a:xfrm>
          <a:prstGeom prst="rect">
            <a:avLst/>
          </a:prstGeom>
        </p:spPr>
      </p:pic>
      <p:pic>
        <p:nvPicPr>
          <p:cNvPr name="Picture 16" id="16"/>
          <p:cNvPicPr>
            <a:picLocks noChangeAspect="true"/>
          </p:cNvPicPr>
          <p:nvPr/>
        </p:nvPicPr>
        <p:blipFill>
          <a:blip r:embed="rId10"/>
          <a:srcRect l="0" t="0" r="0" b="0"/>
          <a:stretch>
            <a:fillRect/>
          </a:stretch>
        </p:blipFill>
        <p:spPr>
          <a:xfrm flipH="false" flipV="false" rot="0">
            <a:off x="14369224" y="7867367"/>
            <a:ext cx="1503035" cy="1166901"/>
          </a:xfrm>
          <a:prstGeom prst="rect">
            <a:avLst/>
          </a:prstGeom>
        </p:spPr>
      </p:pic>
      <p:pic>
        <p:nvPicPr>
          <p:cNvPr name="Picture 17" id="17"/>
          <p:cNvPicPr>
            <a:picLocks noChangeAspect="true"/>
          </p:cNvPicPr>
          <p:nvPr/>
        </p:nvPicPr>
        <p:blipFill>
          <a:blip r:embed="rId11"/>
          <a:srcRect l="0" t="0" r="0" b="0"/>
          <a:stretch>
            <a:fillRect/>
          </a:stretch>
        </p:blipFill>
        <p:spPr>
          <a:xfrm flipH="false" flipV="false" rot="9767262">
            <a:off x="9954570" y="4449644"/>
            <a:ext cx="1397945" cy="498177"/>
          </a:xfrm>
          <a:prstGeom prst="rect">
            <a:avLst/>
          </a:prstGeom>
        </p:spPr>
      </p:pic>
      <p:sp>
        <p:nvSpPr>
          <p:cNvPr name="TextBox 18" id="18"/>
          <p:cNvSpPr txBox="true"/>
          <p:nvPr/>
        </p:nvSpPr>
        <p:spPr>
          <a:xfrm rot="0">
            <a:off x="5675656" y="4903929"/>
            <a:ext cx="4236509" cy="4513326"/>
          </a:xfrm>
          <a:prstGeom prst="rect">
            <a:avLst/>
          </a:prstGeom>
        </p:spPr>
        <p:txBody>
          <a:bodyPr anchor="t" rtlCol="false" tIns="0" lIns="0" bIns="0" rIns="0">
            <a:spAutoFit/>
          </a:bodyPr>
          <a:lstStyle/>
          <a:p>
            <a:pPr algn="ctr">
              <a:lnSpc>
                <a:spcPts val="3552"/>
              </a:lnSpc>
            </a:pPr>
            <a:r>
              <a:rPr lang="en-US" sz="3200">
                <a:solidFill>
                  <a:srgbClr val="EB5D4A"/>
                </a:solidFill>
                <a:latin typeface="Shadows Into Light Two Bold"/>
              </a:rPr>
              <a:t>Todas estas operaciones son equivalentes con las que tienen al lado, con la notación mostrada se ahorra el tener que volver a escribir la variable. Nuevamente esto no es algo obligatorio, pero algunas veces hace las cosas más fáciles </a:t>
            </a:r>
          </a:p>
        </p:txBody>
      </p:sp>
      <p:pic>
        <p:nvPicPr>
          <p:cNvPr name="Picture 19" id="19"/>
          <p:cNvPicPr>
            <a:picLocks noChangeAspect="true"/>
          </p:cNvPicPr>
          <p:nvPr/>
        </p:nvPicPr>
        <p:blipFill>
          <a:blip r:embed="rId12"/>
          <a:srcRect l="0" t="0" r="0" b="0"/>
          <a:stretch>
            <a:fillRect/>
          </a:stretch>
        </p:blipFill>
        <p:spPr>
          <a:xfrm flipH="false" flipV="false" rot="-6577642">
            <a:off x="916948" y="5004224"/>
            <a:ext cx="823428" cy="808456"/>
          </a:xfrm>
          <a:prstGeom prst="rect">
            <a:avLst/>
          </a:prstGeom>
        </p:spPr>
      </p:pic>
      <p:pic>
        <p:nvPicPr>
          <p:cNvPr name="Picture 20" id="20"/>
          <p:cNvPicPr>
            <a:picLocks noChangeAspect="true"/>
          </p:cNvPicPr>
          <p:nvPr/>
        </p:nvPicPr>
        <p:blipFill>
          <a:blip r:embed="rId12"/>
          <a:srcRect l="0" t="0" r="0" b="0"/>
          <a:stretch>
            <a:fillRect/>
          </a:stretch>
        </p:blipFill>
        <p:spPr>
          <a:xfrm flipH="false" flipV="false" rot="-6577642">
            <a:off x="4744906" y="9350932"/>
            <a:ext cx="823428" cy="808456"/>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84805">
            <a:off x="-1160660" y="8160553"/>
            <a:ext cx="22277642" cy="134881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2700000">
            <a:off x="17146799" y="5283046"/>
            <a:ext cx="483605" cy="474813"/>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1078644">
            <a:off x="12178128" y="6769505"/>
            <a:ext cx="606169" cy="59514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8428984">
            <a:off x="13932677" y="3972489"/>
            <a:ext cx="1397945" cy="498177"/>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9478860">
            <a:off x="1071103" y="7145786"/>
            <a:ext cx="1397945" cy="498177"/>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0">
            <a:off x="2785266" y="2272336"/>
            <a:ext cx="11003541" cy="5742327"/>
          </a:xfrm>
          <a:prstGeom prst="rect">
            <a:avLst/>
          </a:prstGeom>
        </p:spPr>
      </p:pic>
      <p:pic>
        <p:nvPicPr>
          <p:cNvPr name="Picture 8" id="8"/>
          <p:cNvPicPr>
            <a:picLocks noChangeAspect="true"/>
          </p:cNvPicPr>
          <p:nvPr/>
        </p:nvPicPr>
        <p:blipFill>
          <a:blip r:embed="rId7"/>
          <a:srcRect l="0" t="0" r="0" b="0"/>
          <a:stretch>
            <a:fillRect/>
          </a:stretch>
        </p:blipFill>
        <p:spPr>
          <a:xfrm flipH="false" flipV="false" rot="0">
            <a:off x="13222491" y="5873564"/>
            <a:ext cx="4213735" cy="4160106"/>
          </a:xfrm>
          <a:prstGeom prst="rect">
            <a:avLst/>
          </a:prstGeom>
        </p:spPr>
      </p:pic>
      <p:sp>
        <p:nvSpPr>
          <p:cNvPr name="TextBox 9" id="9"/>
          <p:cNvSpPr txBox="true"/>
          <p:nvPr/>
        </p:nvSpPr>
        <p:spPr>
          <a:xfrm rot="0">
            <a:off x="1028700" y="1023937"/>
            <a:ext cx="11254281" cy="1097280"/>
          </a:xfrm>
          <a:prstGeom prst="rect">
            <a:avLst/>
          </a:prstGeom>
        </p:spPr>
        <p:txBody>
          <a:bodyPr anchor="t" rtlCol="false" tIns="0" lIns="0" bIns="0" rIns="0">
            <a:spAutoFit/>
          </a:bodyPr>
          <a:lstStyle/>
          <a:p>
            <a:pPr>
              <a:lnSpc>
                <a:spcPts val="8640"/>
              </a:lnSpc>
            </a:pPr>
            <a:r>
              <a:rPr lang="en-US" sz="7200" spc="-144">
                <a:solidFill>
                  <a:srgbClr val="003D2F"/>
                </a:solidFill>
                <a:latin typeface="DM Sans Bold"/>
              </a:rPr>
              <a:t>RETURN   ≠   PRINT</a:t>
            </a:r>
          </a:p>
        </p:txBody>
      </p:sp>
      <p:sp>
        <p:nvSpPr>
          <p:cNvPr name="TextBox 10" id="10"/>
          <p:cNvSpPr txBox="true"/>
          <p:nvPr/>
        </p:nvSpPr>
        <p:spPr>
          <a:xfrm rot="0">
            <a:off x="14274138" y="1591628"/>
            <a:ext cx="3162089" cy="1815846"/>
          </a:xfrm>
          <a:prstGeom prst="rect">
            <a:avLst/>
          </a:prstGeom>
        </p:spPr>
        <p:txBody>
          <a:bodyPr anchor="t" rtlCol="false" tIns="0" lIns="0" bIns="0" rIns="0">
            <a:spAutoFit/>
          </a:bodyPr>
          <a:lstStyle/>
          <a:p>
            <a:pPr algn="ctr">
              <a:lnSpc>
                <a:spcPts val="3552"/>
              </a:lnSpc>
            </a:pPr>
            <a:r>
              <a:rPr lang="en-US" sz="3200">
                <a:solidFill>
                  <a:srgbClr val="EB5D4A"/>
                </a:solidFill>
                <a:latin typeface="Shadows Into Light Two Bold"/>
              </a:rPr>
              <a:t>La variable a es del tipo str, mientras que la b es un NoneType </a:t>
            </a:r>
          </a:p>
        </p:txBody>
      </p:sp>
      <p:sp>
        <p:nvSpPr>
          <p:cNvPr name="TextBox 11" id="11"/>
          <p:cNvSpPr txBox="true"/>
          <p:nvPr/>
        </p:nvSpPr>
        <p:spPr>
          <a:xfrm rot="0">
            <a:off x="0" y="3076322"/>
            <a:ext cx="2236626" cy="3614166"/>
          </a:xfrm>
          <a:prstGeom prst="rect">
            <a:avLst/>
          </a:prstGeom>
        </p:spPr>
        <p:txBody>
          <a:bodyPr anchor="t" rtlCol="false" tIns="0" lIns="0" bIns="0" rIns="0">
            <a:spAutoFit/>
          </a:bodyPr>
          <a:lstStyle/>
          <a:p>
            <a:pPr algn="ctr">
              <a:lnSpc>
                <a:spcPts val="3552"/>
              </a:lnSpc>
            </a:pPr>
            <a:r>
              <a:rPr lang="en-US" sz="3200">
                <a:solidFill>
                  <a:srgbClr val="EB5D4A"/>
                </a:solidFill>
                <a:latin typeface="Shadows Into Light Two Bold"/>
              </a:rPr>
              <a:t>La variable a contiene el str 'Hola mundo' mientras que la variable b contiene un None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84805">
            <a:off x="-1160660" y="8160553"/>
            <a:ext cx="22277642" cy="134881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2700000">
            <a:off x="17146799" y="5283046"/>
            <a:ext cx="483605" cy="474813"/>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1078644">
            <a:off x="12178128" y="6769505"/>
            <a:ext cx="606169" cy="59514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8428984">
            <a:off x="13221228" y="5271364"/>
            <a:ext cx="1397945" cy="498177"/>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9478860">
            <a:off x="3310877" y="7638761"/>
            <a:ext cx="1397945" cy="498177"/>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0">
            <a:off x="13222491" y="5873564"/>
            <a:ext cx="4213735" cy="4160106"/>
          </a:xfrm>
          <a:prstGeom prst="rect">
            <a:avLst/>
          </a:prstGeom>
        </p:spPr>
      </p:pic>
      <p:pic>
        <p:nvPicPr>
          <p:cNvPr name="Picture 8" id="8"/>
          <p:cNvPicPr>
            <a:picLocks noChangeAspect="true"/>
          </p:cNvPicPr>
          <p:nvPr/>
        </p:nvPicPr>
        <p:blipFill>
          <a:blip r:embed="rId7"/>
          <a:srcRect l="0" t="0" r="0" b="0"/>
          <a:stretch>
            <a:fillRect/>
          </a:stretch>
        </p:blipFill>
        <p:spPr>
          <a:xfrm flipH="false" flipV="false" rot="0">
            <a:off x="5048293" y="2235273"/>
            <a:ext cx="8191415" cy="5816454"/>
          </a:xfrm>
          <a:prstGeom prst="rect">
            <a:avLst/>
          </a:prstGeom>
        </p:spPr>
      </p:pic>
      <p:sp>
        <p:nvSpPr>
          <p:cNvPr name="TextBox 9" id="9"/>
          <p:cNvSpPr txBox="true"/>
          <p:nvPr/>
        </p:nvSpPr>
        <p:spPr>
          <a:xfrm rot="0">
            <a:off x="1028700" y="1023937"/>
            <a:ext cx="11254281" cy="1097280"/>
          </a:xfrm>
          <a:prstGeom prst="rect">
            <a:avLst/>
          </a:prstGeom>
        </p:spPr>
        <p:txBody>
          <a:bodyPr anchor="t" rtlCol="false" tIns="0" lIns="0" bIns="0" rIns="0">
            <a:spAutoFit/>
          </a:bodyPr>
          <a:lstStyle/>
          <a:p>
            <a:pPr>
              <a:lnSpc>
                <a:spcPts val="8640"/>
              </a:lnSpc>
            </a:pPr>
            <a:r>
              <a:rPr lang="en-US" sz="7200" spc="-144">
                <a:solidFill>
                  <a:srgbClr val="003D2F"/>
                </a:solidFill>
                <a:latin typeface="DM Sans Bold"/>
              </a:rPr>
              <a:t>RETURN   ≠   PRINT</a:t>
            </a:r>
          </a:p>
        </p:txBody>
      </p:sp>
      <p:sp>
        <p:nvSpPr>
          <p:cNvPr name="TextBox 10" id="10"/>
          <p:cNvSpPr txBox="true"/>
          <p:nvPr/>
        </p:nvSpPr>
        <p:spPr>
          <a:xfrm rot="0">
            <a:off x="13702595" y="2770510"/>
            <a:ext cx="4190789" cy="1815846"/>
          </a:xfrm>
          <a:prstGeom prst="rect">
            <a:avLst/>
          </a:prstGeom>
        </p:spPr>
        <p:txBody>
          <a:bodyPr anchor="t" rtlCol="false" tIns="0" lIns="0" bIns="0" rIns="0">
            <a:spAutoFit/>
          </a:bodyPr>
          <a:lstStyle/>
          <a:p>
            <a:pPr algn="ctr">
              <a:lnSpc>
                <a:spcPts val="3552"/>
              </a:lnSpc>
            </a:pPr>
            <a:r>
              <a:rPr lang="en-US" sz="3200">
                <a:solidFill>
                  <a:srgbClr val="00765B"/>
                </a:solidFill>
                <a:latin typeface="Shadows Into Light Two Bold"/>
              </a:rPr>
              <a:t>Por otro lado, al hacer el mismo print con la variable a, obtenemos el resultado que queríamos </a:t>
            </a:r>
          </a:p>
        </p:txBody>
      </p:sp>
      <p:sp>
        <p:nvSpPr>
          <p:cNvPr name="TextBox 11" id="11"/>
          <p:cNvSpPr txBox="true"/>
          <p:nvPr/>
        </p:nvSpPr>
        <p:spPr>
          <a:xfrm rot="0">
            <a:off x="182880" y="5129449"/>
            <a:ext cx="4751226" cy="2265426"/>
          </a:xfrm>
          <a:prstGeom prst="rect">
            <a:avLst/>
          </a:prstGeom>
        </p:spPr>
        <p:txBody>
          <a:bodyPr anchor="t" rtlCol="false" tIns="0" lIns="0" bIns="0" rIns="0">
            <a:spAutoFit/>
          </a:bodyPr>
          <a:lstStyle/>
          <a:p>
            <a:pPr algn="ctr">
              <a:lnSpc>
                <a:spcPts val="3552"/>
              </a:lnSpc>
            </a:pPr>
            <a:r>
              <a:rPr lang="en-US" sz="3200">
                <a:solidFill>
                  <a:srgbClr val="00765B"/>
                </a:solidFill>
                <a:latin typeface="Shadows Into Light Two Bold"/>
              </a:rPr>
              <a:t>Si quisiéramos usar b para hacer un print(b + '¿Cómo están?') nos arrojaría error, ya que estamos concatenando un None con un str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C69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83506">
            <a:off x="-820202" y="8198174"/>
            <a:ext cx="20267146" cy="6411788"/>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6577642">
            <a:off x="15677427" y="4739272"/>
            <a:ext cx="823428" cy="808456"/>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1078644">
            <a:off x="10802168" y="7108553"/>
            <a:ext cx="770385" cy="756378"/>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6257404" y="671665"/>
            <a:ext cx="7613529" cy="4941231"/>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83028">
            <a:off x="13053416" y="6038320"/>
            <a:ext cx="4407955" cy="4143478"/>
          </a:xfrm>
          <a:prstGeom prst="rect">
            <a:avLst/>
          </a:prstGeom>
        </p:spPr>
      </p:pic>
      <p:sp>
        <p:nvSpPr>
          <p:cNvPr name="TextBox 7" id="7"/>
          <p:cNvSpPr txBox="true"/>
          <p:nvPr/>
        </p:nvSpPr>
        <p:spPr>
          <a:xfrm rot="0">
            <a:off x="1028700" y="1023937"/>
            <a:ext cx="11254281" cy="1097280"/>
          </a:xfrm>
          <a:prstGeom prst="rect">
            <a:avLst/>
          </a:prstGeom>
        </p:spPr>
        <p:txBody>
          <a:bodyPr anchor="t" rtlCol="false" tIns="0" lIns="0" bIns="0" rIns="0">
            <a:spAutoFit/>
          </a:bodyPr>
          <a:lstStyle/>
          <a:p>
            <a:pPr>
              <a:lnSpc>
                <a:spcPts val="8640"/>
              </a:lnSpc>
            </a:pPr>
            <a:r>
              <a:rPr lang="en-US" sz="7200" spc="-144">
                <a:solidFill>
                  <a:srgbClr val="FFF9F9"/>
                </a:solidFill>
                <a:latin typeface="DM Sans Bold"/>
              </a:rPr>
              <a:t>PRINT</a:t>
            </a:r>
          </a:p>
        </p:txBody>
      </p:sp>
      <p:grpSp>
        <p:nvGrpSpPr>
          <p:cNvPr name="Group 8" id="8"/>
          <p:cNvGrpSpPr/>
          <p:nvPr/>
        </p:nvGrpSpPr>
        <p:grpSpPr>
          <a:xfrm rot="0">
            <a:off x="1028700" y="2828126"/>
            <a:ext cx="4766769" cy="2403004"/>
            <a:chOff x="0" y="0"/>
            <a:chExt cx="6355692" cy="3204005"/>
          </a:xfrm>
        </p:grpSpPr>
        <p:sp>
          <p:nvSpPr>
            <p:cNvPr name="TextBox 9" id="9"/>
            <p:cNvSpPr txBox="true"/>
            <p:nvPr/>
          </p:nvSpPr>
          <p:spPr>
            <a:xfrm rot="0">
              <a:off x="0" y="-57150"/>
              <a:ext cx="6355692" cy="622723"/>
            </a:xfrm>
            <a:prstGeom prst="rect">
              <a:avLst/>
            </a:prstGeom>
          </p:spPr>
          <p:txBody>
            <a:bodyPr anchor="t" rtlCol="false" tIns="0" lIns="0" bIns="0" rIns="0">
              <a:spAutoFit/>
            </a:bodyPr>
            <a:lstStyle/>
            <a:p>
              <a:pPr>
                <a:lnSpc>
                  <a:spcPts val="3919"/>
                </a:lnSpc>
                <a:spcBef>
                  <a:spcPct val="0"/>
                </a:spcBef>
              </a:pPr>
              <a:r>
                <a:rPr lang="en-US" sz="2800">
                  <a:solidFill>
                    <a:srgbClr val="FFF9F9"/>
                  </a:solidFill>
                  <a:latin typeface="DM Sans"/>
                </a:rPr>
                <a:t>Separado por coma</a:t>
              </a:r>
            </a:p>
          </p:txBody>
        </p:sp>
        <p:sp>
          <p:nvSpPr>
            <p:cNvPr name="TextBox 10" id="10"/>
            <p:cNvSpPr txBox="true"/>
            <p:nvPr/>
          </p:nvSpPr>
          <p:spPr>
            <a:xfrm rot="0">
              <a:off x="0" y="803705"/>
              <a:ext cx="6355692" cy="2357120"/>
            </a:xfrm>
            <a:prstGeom prst="rect">
              <a:avLst/>
            </a:prstGeom>
          </p:spPr>
          <p:txBody>
            <a:bodyPr anchor="t" rtlCol="false" tIns="0" lIns="0" bIns="0" rIns="0">
              <a:spAutoFit/>
            </a:bodyPr>
            <a:lstStyle/>
            <a:p>
              <a:pPr>
                <a:lnSpc>
                  <a:spcPts val="2835"/>
                </a:lnSpc>
                <a:spcBef>
                  <a:spcPct val="0"/>
                </a:spcBef>
              </a:pPr>
              <a:r>
                <a:rPr lang="en-US" sz="2025">
                  <a:solidFill>
                    <a:srgbClr val="003D2F"/>
                  </a:solidFill>
                  <a:latin typeface="DM Sans"/>
                </a:rPr>
                <a:t>Cuando escribimos un print separado por comas no importa el tipo de variable que le estemos ingresando y todas serán impresas con espacios de separación</a:t>
              </a:r>
            </a:p>
          </p:txBody>
        </p:sp>
      </p:grpSp>
      <p:grpSp>
        <p:nvGrpSpPr>
          <p:cNvPr name="Group 11" id="11"/>
          <p:cNvGrpSpPr/>
          <p:nvPr/>
        </p:nvGrpSpPr>
        <p:grpSpPr>
          <a:xfrm rot="0">
            <a:off x="1028700" y="5985699"/>
            <a:ext cx="4766769" cy="2044864"/>
            <a:chOff x="0" y="0"/>
            <a:chExt cx="6355692" cy="2726485"/>
          </a:xfrm>
        </p:grpSpPr>
        <p:sp>
          <p:nvSpPr>
            <p:cNvPr name="TextBox 12" id="12"/>
            <p:cNvSpPr txBox="true"/>
            <p:nvPr/>
          </p:nvSpPr>
          <p:spPr>
            <a:xfrm rot="0">
              <a:off x="0" y="-57150"/>
              <a:ext cx="6355692" cy="622723"/>
            </a:xfrm>
            <a:prstGeom prst="rect">
              <a:avLst/>
            </a:prstGeom>
          </p:spPr>
          <p:txBody>
            <a:bodyPr anchor="t" rtlCol="false" tIns="0" lIns="0" bIns="0" rIns="0">
              <a:spAutoFit/>
            </a:bodyPr>
            <a:lstStyle/>
            <a:p>
              <a:pPr>
                <a:lnSpc>
                  <a:spcPts val="3919"/>
                </a:lnSpc>
                <a:spcBef>
                  <a:spcPct val="0"/>
                </a:spcBef>
              </a:pPr>
              <a:r>
                <a:rPr lang="en-US" sz="2800">
                  <a:solidFill>
                    <a:srgbClr val="FFF9F9"/>
                  </a:solidFill>
                  <a:latin typeface="DM Sans"/>
                </a:rPr>
                <a:t>Separado por +</a:t>
              </a:r>
            </a:p>
          </p:txBody>
        </p:sp>
        <p:sp>
          <p:nvSpPr>
            <p:cNvPr name="TextBox 13" id="13"/>
            <p:cNvSpPr txBox="true"/>
            <p:nvPr/>
          </p:nvSpPr>
          <p:spPr>
            <a:xfrm rot="0">
              <a:off x="0" y="803705"/>
              <a:ext cx="6355692" cy="1879600"/>
            </a:xfrm>
            <a:prstGeom prst="rect">
              <a:avLst/>
            </a:prstGeom>
          </p:spPr>
          <p:txBody>
            <a:bodyPr anchor="t" rtlCol="false" tIns="0" lIns="0" bIns="0" rIns="0">
              <a:spAutoFit/>
            </a:bodyPr>
            <a:lstStyle/>
            <a:p>
              <a:pPr>
                <a:lnSpc>
                  <a:spcPts val="2835"/>
                </a:lnSpc>
                <a:spcBef>
                  <a:spcPct val="0"/>
                </a:spcBef>
              </a:pPr>
              <a:r>
                <a:rPr lang="en-US" sz="2025">
                  <a:solidFill>
                    <a:srgbClr val="003D2F"/>
                  </a:solidFill>
                  <a:latin typeface="DM Sans"/>
                </a:rPr>
                <a:t>Cuando escribimos el print mezclando cosas con un '+' todos los elementos deben ser del tipo str y se deben escribir los espacios de separación</a:t>
              </a:r>
            </a:p>
          </p:txBody>
        </p:sp>
      </p:grpSp>
      <p:pic>
        <p:nvPicPr>
          <p:cNvPr name="Picture 14" id="14"/>
          <p:cNvPicPr>
            <a:picLocks noChangeAspect="true"/>
          </p:cNvPicPr>
          <p:nvPr/>
        </p:nvPicPr>
        <p:blipFill>
          <a:blip r:embed="rId6"/>
          <a:srcRect l="0" t="0" r="0" b="0"/>
          <a:stretch>
            <a:fillRect/>
          </a:stretch>
        </p:blipFill>
        <p:spPr>
          <a:xfrm flipH="false" flipV="false" rot="8428984">
            <a:off x="14173423" y="3733922"/>
            <a:ext cx="1397945" cy="498177"/>
          </a:xfrm>
          <a:prstGeom prst="rect">
            <a:avLst/>
          </a:prstGeom>
        </p:spPr>
      </p:pic>
      <p:sp>
        <p:nvSpPr>
          <p:cNvPr name="TextBox 15" id="15"/>
          <p:cNvSpPr txBox="true"/>
          <p:nvPr/>
        </p:nvSpPr>
        <p:spPr>
          <a:xfrm rot="0">
            <a:off x="14199487" y="1326434"/>
            <a:ext cx="3779309" cy="1815846"/>
          </a:xfrm>
          <a:prstGeom prst="rect">
            <a:avLst/>
          </a:prstGeom>
        </p:spPr>
        <p:txBody>
          <a:bodyPr anchor="t" rtlCol="false" tIns="0" lIns="0" bIns="0" rIns="0">
            <a:spAutoFit/>
          </a:bodyPr>
          <a:lstStyle/>
          <a:p>
            <a:pPr algn="ctr">
              <a:lnSpc>
                <a:spcPts val="3552"/>
              </a:lnSpc>
            </a:pPr>
            <a:r>
              <a:rPr lang="en-US" sz="3200">
                <a:solidFill>
                  <a:srgbClr val="FFFFFF"/>
                </a:solidFill>
                <a:latin typeface="Shadows Into Light Two Bold"/>
              </a:rPr>
              <a:t>En el primer print se explicitan los espacios mientras que en el segundo no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5483364">
            <a:off x="6863324" y="1098479"/>
            <a:ext cx="15560440" cy="9421139"/>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1801672" y="4502603"/>
            <a:ext cx="5457628" cy="5021018"/>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6577642">
            <a:off x="13018027" y="3289279"/>
            <a:ext cx="823428" cy="808456"/>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732745">
            <a:off x="16108175" y="1857691"/>
            <a:ext cx="770385" cy="756378"/>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955846">
            <a:off x="9574809" y="2457721"/>
            <a:ext cx="770385" cy="756378"/>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0">
            <a:off x="7012761" y="3649009"/>
            <a:ext cx="4262478" cy="2160040"/>
          </a:xfrm>
          <a:prstGeom prst="rect">
            <a:avLst/>
          </a:prstGeom>
        </p:spPr>
      </p:pic>
      <p:pic>
        <p:nvPicPr>
          <p:cNvPr name="Picture 8" id="8"/>
          <p:cNvPicPr>
            <a:picLocks noChangeAspect="true"/>
          </p:cNvPicPr>
          <p:nvPr/>
        </p:nvPicPr>
        <p:blipFill>
          <a:blip r:embed="rId7"/>
          <a:srcRect l="0" t="0" r="0" b="0"/>
          <a:stretch>
            <a:fillRect/>
          </a:stretch>
        </p:blipFill>
        <p:spPr>
          <a:xfrm flipH="false" flipV="false" rot="0">
            <a:off x="7012761" y="7536685"/>
            <a:ext cx="4262478" cy="2575625"/>
          </a:xfrm>
          <a:prstGeom prst="rect">
            <a:avLst/>
          </a:prstGeom>
        </p:spPr>
      </p:pic>
      <p:sp>
        <p:nvSpPr>
          <p:cNvPr name="TextBox 9" id="9"/>
          <p:cNvSpPr txBox="true"/>
          <p:nvPr/>
        </p:nvSpPr>
        <p:spPr>
          <a:xfrm rot="0">
            <a:off x="1028700" y="1023937"/>
            <a:ext cx="11254281" cy="1097280"/>
          </a:xfrm>
          <a:prstGeom prst="rect">
            <a:avLst/>
          </a:prstGeom>
        </p:spPr>
        <p:txBody>
          <a:bodyPr anchor="t" rtlCol="false" tIns="0" lIns="0" bIns="0" rIns="0">
            <a:spAutoFit/>
          </a:bodyPr>
          <a:lstStyle/>
          <a:p>
            <a:pPr>
              <a:lnSpc>
                <a:spcPts val="8640"/>
              </a:lnSpc>
            </a:pPr>
            <a:r>
              <a:rPr lang="en-US" sz="7200" spc="-144">
                <a:solidFill>
                  <a:srgbClr val="00765B"/>
                </a:solidFill>
                <a:latin typeface="DM Sans Bold"/>
              </a:rPr>
              <a:t>IMPORTAR MODULOS</a:t>
            </a:r>
          </a:p>
        </p:txBody>
      </p:sp>
      <p:grpSp>
        <p:nvGrpSpPr>
          <p:cNvPr name="Group 10" id="10"/>
          <p:cNvGrpSpPr/>
          <p:nvPr/>
        </p:nvGrpSpPr>
        <p:grpSpPr>
          <a:xfrm rot="0">
            <a:off x="1028700" y="2828126"/>
            <a:ext cx="5109669" cy="1686724"/>
            <a:chOff x="0" y="0"/>
            <a:chExt cx="6812892" cy="2248965"/>
          </a:xfrm>
        </p:grpSpPr>
        <p:sp>
          <p:nvSpPr>
            <p:cNvPr name="TextBox 11" id="11"/>
            <p:cNvSpPr txBox="true"/>
            <p:nvPr/>
          </p:nvSpPr>
          <p:spPr>
            <a:xfrm rot="0">
              <a:off x="0" y="-57150"/>
              <a:ext cx="6812892" cy="622723"/>
            </a:xfrm>
            <a:prstGeom prst="rect">
              <a:avLst/>
            </a:prstGeom>
          </p:spPr>
          <p:txBody>
            <a:bodyPr anchor="t" rtlCol="false" tIns="0" lIns="0" bIns="0" rIns="0">
              <a:spAutoFit/>
            </a:bodyPr>
            <a:lstStyle/>
            <a:p>
              <a:pPr>
                <a:lnSpc>
                  <a:spcPts val="3919"/>
                </a:lnSpc>
                <a:spcBef>
                  <a:spcPct val="0"/>
                </a:spcBef>
              </a:pPr>
              <a:r>
                <a:rPr lang="en-US" sz="2800">
                  <a:solidFill>
                    <a:srgbClr val="EB5D4A"/>
                  </a:solidFill>
                  <a:latin typeface="DM Sans"/>
                </a:rPr>
                <a:t>from </a:t>
              </a:r>
              <a:r>
                <a:rPr lang="en-US" sz="2800">
                  <a:solidFill>
                    <a:srgbClr val="003D2F"/>
                  </a:solidFill>
                  <a:latin typeface="DM Sans"/>
                </a:rPr>
                <a:t>modulo </a:t>
              </a:r>
              <a:r>
                <a:rPr lang="en-US" sz="2800">
                  <a:solidFill>
                    <a:srgbClr val="EB5D4A"/>
                  </a:solidFill>
                  <a:latin typeface="DM Sans"/>
                </a:rPr>
                <a:t>import</a:t>
              </a:r>
              <a:r>
                <a:rPr lang="en-US" sz="2800">
                  <a:solidFill>
                    <a:srgbClr val="003D2F"/>
                  </a:solidFill>
                  <a:latin typeface="DM Sans"/>
                </a:rPr>
                <a:t> funcion</a:t>
              </a:r>
            </a:p>
          </p:txBody>
        </p:sp>
        <p:sp>
          <p:nvSpPr>
            <p:cNvPr name="TextBox 12" id="12"/>
            <p:cNvSpPr txBox="true"/>
            <p:nvPr/>
          </p:nvSpPr>
          <p:spPr>
            <a:xfrm rot="0">
              <a:off x="0" y="803705"/>
              <a:ext cx="6812892" cy="1402080"/>
            </a:xfrm>
            <a:prstGeom prst="rect">
              <a:avLst/>
            </a:prstGeom>
          </p:spPr>
          <p:txBody>
            <a:bodyPr anchor="t" rtlCol="false" tIns="0" lIns="0" bIns="0" rIns="0">
              <a:spAutoFit/>
            </a:bodyPr>
            <a:lstStyle/>
            <a:p>
              <a:pPr>
                <a:lnSpc>
                  <a:spcPts val="2835"/>
                </a:lnSpc>
                <a:spcBef>
                  <a:spcPct val="0"/>
                </a:spcBef>
              </a:pPr>
              <a:r>
                <a:rPr lang="en-US" sz="2025">
                  <a:solidFill>
                    <a:srgbClr val="003D2F"/>
                  </a:solidFill>
                  <a:latin typeface="DM Sans"/>
                </a:rPr>
                <a:t>Al escribir este comando se va a importar solo la función indicada desde el módulo con el nombre original </a:t>
              </a:r>
            </a:p>
          </p:txBody>
        </p:sp>
      </p:grpSp>
      <p:grpSp>
        <p:nvGrpSpPr>
          <p:cNvPr name="Group 13" id="13"/>
          <p:cNvGrpSpPr/>
          <p:nvPr/>
        </p:nvGrpSpPr>
        <p:grpSpPr>
          <a:xfrm rot="0">
            <a:off x="1028700" y="6514253"/>
            <a:ext cx="5109669" cy="2044864"/>
            <a:chOff x="0" y="0"/>
            <a:chExt cx="6812892" cy="2726485"/>
          </a:xfrm>
        </p:grpSpPr>
        <p:sp>
          <p:nvSpPr>
            <p:cNvPr name="TextBox 14" id="14"/>
            <p:cNvSpPr txBox="true"/>
            <p:nvPr/>
          </p:nvSpPr>
          <p:spPr>
            <a:xfrm rot="0">
              <a:off x="0" y="-57150"/>
              <a:ext cx="6812892" cy="622723"/>
            </a:xfrm>
            <a:prstGeom prst="rect">
              <a:avLst/>
            </a:prstGeom>
          </p:spPr>
          <p:txBody>
            <a:bodyPr anchor="t" rtlCol="false" tIns="0" lIns="0" bIns="0" rIns="0">
              <a:spAutoFit/>
            </a:bodyPr>
            <a:lstStyle/>
            <a:p>
              <a:pPr>
                <a:lnSpc>
                  <a:spcPts val="3919"/>
                </a:lnSpc>
                <a:spcBef>
                  <a:spcPct val="0"/>
                </a:spcBef>
              </a:pPr>
              <a:r>
                <a:rPr lang="en-US" sz="2800">
                  <a:solidFill>
                    <a:srgbClr val="EB5D4A"/>
                  </a:solidFill>
                  <a:latin typeface="DM Sans"/>
                </a:rPr>
                <a:t>from </a:t>
              </a:r>
              <a:r>
                <a:rPr lang="en-US" sz="2800">
                  <a:solidFill>
                    <a:srgbClr val="003D2F"/>
                  </a:solidFill>
                  <a:latin typeface="DM Sans"/>
                </a:rPr>
                <a:t>modulo</a:t>
              </a:r>
              <a:r>
                <a:rPr lang="en-US" sz="2800">
                  <a:solidFill>
                    <a:srgbClr val="EB5D4A"/>
                  </a:solidFill>
                  <a:latin typeface="DM Sans"/>
                </a:rPr>
                <a:t> import</a:t>
              </a:r>
              <a:r>
                <a:rPr lang="en-US" sz="2800">
                  <a:solidFill>
                    <a:srgbClr val="003D2F"/>
                  </a:solidFill>
                  <a:latin typeface="DM Sans"/>
                </a:rPr>
                <a:t> *</a:t>
              </a:r>
            </a:p>
          </p:txBody>
        </p:sp>
        <p:sp>
          <p:nvSpPr>
            <p:cNvPr name="TextBox 15" id="15"/>
            <p:cNvSpPr txBox="true"/>
            <p:nvPr/>
          </p:nvSpPr>
          <p:spPr>
            <a:xfrm rot="0">
              <a:off x="0" y="803705"/>
              <a:ext cx="6812892" cy="1879600"/>
            </a:xfrm>
            <a:prstGeom prst="rect">
              <a:avLst/>
            </a:prstGeom>
          </p:spPr>
          <p:txBody>
            <a:bodyPr anchor="t" rtlCol="false" tIns="0" lIns="0" bIns="0" rIns="0">
              <a:spAutoFit/>
            </a:bodyPr>
            <a:lstStyle/>
            <a:p>
              <a:pPr>
                <a:lnSpc>
                  <a:spcPts val="2835"/>
                </a:lnSpc>
                <a:spcBef>
                  <a:spcPct val="0"/>
                </a:spcBef>
              </a:pPr>
              <a:r>
                <a:rPr lang="en-US" sz="2025">
                  <a:solidFill>
                    <a:srgbClr val="003D2F"/>
                  </a:solidFill>
                  <a:latin typeface="DM Sans"/>
                </a:rPr>
                <a:t>Con este comando se van a importar todas las funciones desde el módulo indicado y se pueden usar con los mismos nombres que estan en el modulo </a:t>
              </a:r>
            </a:p>
          </p:txBody>
        </p:sp>
      </p:grpSp>
      <p:pic>
        <p:nvPicPr>
          <p:cNvPr name="Picture 16" id="16"/>
          <p:cNvPicPr>
            <a:picLocks noChangeAspect="true"/>
          </p:cNvPicPr>
          <p:nvPr/>
        </p:nvPicPr>
        <p:blipFill>
          <a:blip r:embed="rId8"/>
          <a:srcRect l="0" t="0" r="0" b="0"/>
          <a:stretch>
            <a:fillRect/>
          </a:stretch>
        </p:blipFill>
        <p:spPr>
          <a:xfrm flipH="false" flipV="false" rot="-9478860">
            <a:off x="4949839" y="4607037"/>
            <a:ext cx="1397945" cy="498177"/>
          </a:xfrm>
          <a:prstGeom prst="rect">
            <a:avLst/>
          </a:prstGeom>
        </p:spPr>
      </p:pic>
      <p:pic>
        <p:nvPicPr>
          <p:cNvPr name="Picture 17" id="17"/>
          <p:cNvPicPr>
            <a:picLocks noChangeAspect="true"/>
          </p:cNvPicPr>
          <p:nvPr/>
        </p:nvPicPr>
        <p:blipFill>
          <a:blip r:embed="rId8"/>
          <a:srcRect l="0" t="0" r="0" b="0"/>
          <a:stretch>
            <a:fillRect/>
          </a:stretch>
        </p:blipFill>
        <p:spPr>
          <a:xfrm flipH="false" flipV="false" rot="-9478860">
            <a:off x="4949839" y="9274533"/>
            <a:ext cx="1397945" cy="498177"/>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5483364">
            <a:off x="6863324" y="1098479"/>
            <a:ext cx="15560440" cy="9421139"/>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1801672" y="4502603"/>
            <a:ext cx="5457628" cy="5021018"/>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955846">
            <a:off x="9574809" y="2457721"/>
            <a:ext cx="770385" cy="756378"/>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6655841" y="3693507"/>
            <a:ext cx="4488832" cy="2657389"/>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6577642">
            <a:off x="13018027" y="3289279"/>
            <a:ext cx="823428" cy="808456"/>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732745">
            <a:off x="16108175" y="1857691"/>
            <a:ext cx="770385" cy="756378"/>
          </a:xfrm>
          <a:prstGeom prst="rect">
            <a:avLst/>
          </a:prstGeom>
        </p:spPr>
      </p:pic>
      <p:pic>
        <p:nvPicPr>
          <p:cNvPr name="Picture 8" id="8"/>
          <p:cNvPicPr>
            <a:picLocks noChangeAspect="true"/>
          </p:cNvPicPr>
          <p:nvPr/>
        </p:nvPicPr>
        <p:blipFill>
          <a:blip r:embed="rId7"/>
          <a:srcRect l="0" t="0" r="0" b="0"/>
          <a:stretch>
            <a:fillRect/>
          </a:stretch>
        </p:blipFill>
        <p:spPr>
          <a:xfrm flipH="false" flipV="false" rot="0">
            <a:off x="6655841" y="7264535"/>
            <a:ext cx="4488832" cy="2851015"/>
          </a:xfrm>
          <a:prstGeom prst="rect">
            <a:avLst/>
          </a:prstGeom>
        </p:spPr>
      </p:pic>
      <p:sp>
        <p:nvSpPr>
          <p:cNvPr name="TextBox 9" id="9"/>
          <p:cNvSpPr txBox="true"/>
          <p:nvPr/>
        </p:nvSpPr>
        <p:spPr>
          <a:xfrm rot="0">
            <a:off x="1028700" y="1023937"/>
            <a:ext cx="11254281" cy="1097280"/>
          </a:xfrm>
          <a:prstGeom prst="rect">
            <a:avLst/>
          </a:prstGeom>
        </p:spPr>
        <p:txBody>
          <a:bodyPr anchor="t" rtlCol="false" tIns="0" lIns="0" bIns="0" rIns="0">
            <a:spAutoFit/>
          </a:bodyPr>
          <a:lstStyle/>
          <a:p>
            <a:pPr>
              <a:lnSpc>
                <a:spcPts val="8640"/>
              </a:lnSpc>
            </a:pPr>
            <a:r>
              <a:rPr lang="en-US" sz="7200" spc="-144">
                <a:solidFill>
                  <a:srgbClr val="00765B"/>
                </a:solidFill>
                <a:latin typeface="DM Sans Bold"/>
              </a:rPr>
              <a:t>IMPORTAR MODULOS</a:t>
            </a:r>
          </a:p>
        </p:txBody>
      </p:sp>
      <p:grpSp>
        <p:nvGrpSpPr>
          <p:cNvPr name="Group 10" id="10"/>
          <p:cNvGrpSpPr/>
          <p:nvPr/>
        </p:nvGrpSpPr>
        <p:grpSpPr>
          <a:xfrm rot="0">
            <a:off x="1028700" y="6514253"/>
            <a:ext cx="5109669" cy="2403004"/>
            <a:chOff x="0" y="0"/>
            <a:chExt cx="6812892" cy="3204005"/>
          </a:xfrm>
        </p:grpSpPr>
        <p:sp>
          <p:nvSpPr>
            <p:cNvPr name="TextBox 11" id="11"/>
            <p:cNvSpPr txBox="true"/>
            <p:nvPr/>
          </p:nvSpPr>
          <p:spPr>
            <a:xfrm rot="0">
              <a:off x="0" y="-57150"/>
              <a:ext cx="6812892" cy="622723"/>
            </a:xfrm>
            <a:prstGeom prst="rect">
              <a:avLst/>
            </a:prstGeom>
          </p:spPr>
          <p:txBody>
            <a:bodyPr anchor="t" rtlCol="false" tIns="0" lIns="0" bIns="0" rIns="0">
              <a:spAutoFit/>
            </a:bodyPr>
            <a:lstStyle/>
            <a:p>
              <a:pPr>
                <a:lnSpc>
                  <a:spcPts val="3919"/>
                </a:lnSpc>
                <a:spcBef>
                  <a:spcPct val="0"/>
                </a:spcBef>
              </a:pPr>
              <a:r>
                <a:rPr lang="en-US" sz="2800">
                  <a:solidFill>
                    <a:srgbClr val="EB5D4A"/>
                  </a:solidFill>
                  <a:latin typeface="DM Sans"/>
                </a:rPr>
                <a:t>import </a:t>
              </a:r>
              <a:r>
                <a:rPr lang="en-US" sz="2800">
                  <a:solidFill>
                    <a:srgbClr val="003D2F"/>
                  </a:solidFill>
                  <a:latin typeface="DM Sans"/>
                </a:rPr>
                <a:t>modulo</a:t>
              </a:r>
              <a:r>
                <a:rPr lang="en-US" sz="2800">
                  <a:solidFill>
                    <a:srgbClr val="EB5D4A"/>
                  </a:solidFill>
                  <a:latin typeface="DM Sans"/>
                </a:rPr>
                <a:t> as </a:t>
              </a:r>
              <a:r>
                <a:rPr lang="en-US" sz="2800">
                  <a:solidFill>
                    <a:srgbClr val="003D2F"/>
                  </a:solidFill>
                  <a:latin typeface="DM Sans"/>
                </a:rPr>
                <a:t>mod</a:t>
              </a:r>
            </a:p>
          </p:txBody>
        </p:sp>
        <p:sp>
          <p:nvSpPr>
            <p:cNvPr name="TextBox 12" id="12"/>
            <p:cNvSpPr txBox="true"/>
            <p:nvPr/>
          </p:nvSpPr>
          <p:spPr>
            <a:xfrm rot="0">
              <a:off x="0" y="803705"/>
              <a:ext cx="6812892" cy="2357120"/>
            </a:xfrm>
            <a:prstGeom prst="rect">
              <a:avLst/>
            </a:prstGeom>
          </p:spPr>
          <p:txBody>
            <a:bodyPr anchor="t" rtlCol="false" tIns="0" lIns="0" bIns="0" rIns="0">
              <a:spAutoFit/>
            </a:bodyPr>
            <a:lstStyle/>
            <a:p>
              <a:pPr>
                <a:lnSpc>
                  <a:spcPts val="2835"/>
                </a:lnSpc>
                <a:spcBef>
                  <a:spcPct val="0"/>
                </a:spcBef>
              </a:pPr>
              <a:r>
                <a:rPr lang="en-US" sz="2025">
                  <a:solidFill>
                    <a:srgbClr val="003D2F"/>
                  </a:solidFill>
                  <a:latin typeface="DM Sans"/>
                </a:rPr>
                <a:t>Al importar un módulo así, pasa lo mismo que en el caso anterior con la pequeña diferencia que tendremos que escribir el nombre que le asignamos para referenciarlo </a:t>
              </a:r>
            </a:p>
          </p:txBody>
        </p:sp>
      </p:grpSp>
      <p:grpSp>
        <p:nvGrpSpPr>
          <p:cNvPr name="Group 13" id="13"/>
          <p:cNvGrpSpPr/>
          <p:nvPr/>
        </p:nvGrpSpPr>
        <p:grpSpPr>
          <a:xfrm rot="0">
            <a:off x="1028700" y="2835910"/>
            <a:ext cx="5109669" cy="2044864"/>
            <a:chOff x="0" y="0"/>
            <a:chExt cx="6812892" cy="2726485"/>
          </a:xfrm>
        </p:grpSpPr>
        <p:sp>
          <p:nvSpPr>
            <p:cNvPr name="TextBox 14" id="14"/>
            <p:cNvSpPr txBox="true"/>
            <p:nvPr/>
          </p:nvSpPr>
          <p:spPr>
            <a:xfrm rot="0">
              <a:off x="0" y="-57150"/>
              <a:ext cx="6812892" cy="622723"/>
            </a:xfrm>
            <a:prstGeom prst="rect">
              <a:avLst/>
            </a:prstGeom>
          </p:spPr>
          <p:txBody>
            <a:bodyPr anchor="t" rtlCol="false" tIns="0" lIns="0" bIns="0" rIns="0">
              <a:spAutoFit/>
            </a:bodyPr>
            <a:lstStyle/>
            <a:p>
              <a:pPr>
                <a:lnSpc>
                  <a:spcPts val="3919"/>
                </a:lnSpc>
                <a:spcBef>
                  <a:spcPct val="0"/>
                </a:spcBef>
              </a:pPr>
              <a:r>
                <a:rPr lang="en-US" sz="2800">
                  <a:solidFill>
                    <a:srgbClr val="EB5D4A"/>
                  </a:solidFill>
                  <a:latin typeface="DM Sans"/>
                </a:rPr>
                <a:t>import </a:t>
              </a:r>
              <a:r>
                <a:rPr lang="en-US" sz="2800">
                  <a:solidFill>
                    <a:srgbClr val="003D2F"/>
                  </a:solidFill>
                  <a:latin typeface="DM Sans"/>
                </a:rPr>
                <a:t>modulo </a:t>
              </a:r>
            </a:p>
          </p:txBody>
        </p:sp>
        <p:sp>
          <p:nvSpPr>
            <p:cNvPr name="TextBox 15" id="15"/>
            <p:cNvSpPr txBox="true"/>
            <p:nvPr/>
          </p:nvSpPr>
          <p:spPr>
            <a:xfrm rot="0">
              <a:off x="0" y="803705"/>
              <a:ext cx="6812892" cy="1879600"/>
            </a:xfrm>
            <a:prstGeom prst="rect">
              <a:avLst/>
            </a:prstGeom>
          </p:spPr>
          <p:txBody>
            <a:bodyPr anchor="t" rtlCol="false" tIns="0" lIns="0" bIns="0" rIns="0">
              <a:spAutoFit/>
            </a:bodyPr>
            <a:lstStyle/>
            <a:p>
              <a:pPr>
                <a:lnSpc>
                  <a:spcPts val="2835"/>
                </a:lnSpc>
                <a:spcBef>
                  <a:spcPct val="0"/>
                </a:spcBef>
              </a:pPr>
              <a:r>
                <a:rPr lang="en-US" sz="2025">
                  <a:solidFill>
                    <a:srgbClr val="003D2F"/>
                  </a:solidFill>
                  <a:latin typeface="DM Sans"/>
                </a:rPr>
                <a:t>Con este comando se importará el módulo completo y para usar sus funciones se deberá referenciar el módulo antes de usarla </a:t>
              </a:r>
            </a:p>
          </p:txBody>
        </p:sp>
      </p:grpSp>
      <p:pic>
        <p:nvPicPr>
          <p:cNvPr name="Picture 16" id="16"/>
          <p:cNvPicPr>
            <a:picLocks noChangeAspect="true"/>
          </p:cNvPicPr>
          <p:nvPr/>
        </p:nvPicPr>
        <p:blipFill>
          <a:blip r:embed="rId8"/>
          <a:srcRect l="0" t="0" r="0" b="0"/>
          <a:stretch>
            <a:fillRect/>
          </a:stretch>
        </p:blipFill>
        <p:spPr>
          <a:xfrm flipH="false" flipV="false" rot="-9478860">
            <a:off x="4816489" y="4894412"/>
            <a:ext cx="1397945" cy="498177"/>
          </a:xfrm>
          <a:prstGeom prst="rect">
            <a:avLst/>
          </a:prstGeom>
        </p:spPr>
      </p:pic>
      <p:pic>
        <p:nvPicPr>
          <p:cNvPr name="Picture 17" id="17"/>
          <p:cNvPicPr>
            <a:picLocks noChangeAspect="true"/>
          </p:cNvPicPr>
          <p:nvPr/>
        </p:nvPicPr>
        <p:blipFill>
          <a:blip r:embed="rId8"/>
          <a:srcRect l="0" t="0" r="0" b="0"/>
          <a:stretch>
            <a:fillRect/>
          </a:stretch>
        </p:blipFill>
        <p:spPr>
          <a:xfrm flipH="false" flipV="false" rot="-9478860">
            <a:off x="4698021" y="9161143"/>
            <a:ext cx="1397945" cy="498177"/>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3D2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5483364">
            <a:off x="6863324" y="1098479"/>
            <a:ext cx="15560440" cy="9421139"/>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2646274" y="4338730"/>
            <a:ext cx="3421721" cy="5439152"/>
          </a:xfrm>
          <a:prstGeom prst="rect">
            <a:avLst/>
          </a:prstGeom>
        </p:spPr>
      </p:pic>
      <p:grpSp>
        <p:nvGrpSpPr>
          <p:cNvPr name="Group 4" id="4"/>
          <p:cNvGrpSpPr/>
          <p:nvPr/>
        </p:nvGrpSpPr>
        <p:grpSpPr>
          <a:xfrm rot="0">
            <a:off x="1028700" y="3891267"/>
            <a:ext cx="5109669" cy="3835564"/>
            <a:chOff x="0" y="0"/>
            <a:chExt cx="6812892" cy="5114085"/>
          </a:xfrm>
        </p:grpSpPr>
        <p:sp>
          <p:nvSpPr>
            <p:cNvPr name="TextBox 5" id="5"/>
            <p:cNvSpPr txBox="true"/>
            <p:nvPr/>
          </p:nvSpPr>
          <p:spPr>
            <a:xfrm rot="0">
              <a:off x="0" y="-57150"/>
              <a:ext cx="6812892" cy="622723"/>
            </a:xfrm>
            <a:prstGeom prst="rect">
              <a:avLst/>
            </a:prstGeom>
          </p:spPr>
          <p:txBody>
            <a:bodyPr anchor="t" rtlCol="false" tIns="0" lIns="0" bIns="0" rIns="0">
              <a:spAutoFit/>
            </a:bodyPr>
            <a:lstStyle/>
            <a:p>
              <a:pPr>
                <a:lnSpc>
                  <a:spcPts val="3919"/>
                </a:lnSpc>
                <a:spcBef>
                  <a:spcPct val="0"/>
                </a:spcBef>
              </a:pPr>
              <a:r>
                <a:rPr lang="en-US" sz="2800">
                  <a:solidFill>
                    <a:srgbClr val="FFFFFF"/>
                  </a:solidFill>
                  <a:latin typeface="DM Sans"/>
                </a:rPr>
                <a:t>Ingreso del </a:t>
              </a:r>
              <a:r>
                <a:rPr lang="en-US" sz="2800">
                  <a:solidFill>
                    <a:srgbClr val="EB5D4A"/>
                  </a:solidFill>
                  <a:latin typeface="DM Sans"/>
                </a:rPr>
                <a:t>input</a:t>
              </a:r>
            </a:p>
          </p:txBody>
        </p:sp>
        <p:sp>
          <p:nvSpPr>
            <p:cNvPr name="TextBox 6" id="6"/>
            <p:cNvSpPr txBox="true"/>
            <p:nvPr/>
          </p:nvSpPr>
          <p:spPr>
            <a:xfrm rot="0">
              <a:off x="0" y="803705"/>
              <a:ext cx="6812892" cy="4267200"/>
            </a:xfrm>
            <a:prstGeom prst="rect">
              <a:avLst/>
            </a:prstGeom>
          </p:spPr>
          <p:txBody>
            <a:bodyPr anchor="t" rtlCol="false" tIns="0" lIns="0" bIns="0" rIns="0">
              <a:spAutoFit/>
            </a:bodyPr>
            <a:lstStyle/>
            <a:p>
              <a:pPr>
                <a:lnSpc>
                  <a:spcPts val="2835"/>
                </a:lnSpc>
              </a:pPr>
              <a:r>
                <a:rPr lang="en-US" sz="2025">
                  <a:solidFill>
                    <a:srgbClr val="FFFFFF"/>
                  </a:solidFill>
                  <a:latin typeface="DM Sans"/>
                </a:rPr>
                <a:t>Cada vez que usen un input para interactuar con el usuario, lo que este escriba se va a recibir como un str.</a:t>
              </a:r>
            </a:p>
            <a:p>
              <a:pPr>
                <a:lnSpc>
                  <a:spcPts val="2835"/>
                </a:lnSpc>
              </a:pPr>
            </a:p>
            <a:p>
              <a:pPr>
                <a:lnSpc>
                  <a:spcPts val="2835"/>
                </a:lnSpc>
              </a:pPr>
              <a:r>
                <a:rPr lang="en-US" sz="2025">
                  <a:solidFill>
                    <a:srgbClr val="FFFFFF"/>
                  </a:solidFill>
                  <a:latin typeface="DM Sans"/>
                </a:rPr>
                <a:t>En el caso de que usted necesite un int y lo este obteniendo a través de un input, es necesario que le cambie el tipo de variable que es </a:t>
              </a:r>
            </a:p>
            <a:p>
              <a:pPr>
                <a:lnSpc>
                  <a:spcPts val="2835"/>
                </a:lnSpc>
                <a:spcBef>
                  <a:spcPct val="0"/>
                </a:spcBef>
              </a:pPr>
            </a:p>
          </p:txBody>
        </p:sp>
      </p:grpSp>
      <p:pic>
        <p:nvPicPr>
          <p:cNvPr name="Picture 7" id="7"/>
          <p:cNvPicPr>
            <a:picLocks noChangeAspect="true"/>
          </p:cNvPicPr>
          <p:nvPr/>
        </p:nvPicPr>
        <p:blipFill>
          <a:blip r:embed="rId4"/>
          <a:srcRect l="0" t="0" r="0" b="0"/>
          <a:stretch>
            <a:fillRect/>
          </a:stretch>
        </p:blipFill>
        <p:spPr>
          <a:xfrm flipH="false" flipV="false" rot="0">
            <a:off x="5794023" y="3058614"/>
            <a:ext cx="6086612" cy="1119377"/>
          </a:xfrm>
          <a:prstGeom prst="rect">
            <a:avLst/>
          </a:prstGeom>
        </p:spPr>
      </p:pic>
      <p:sp>
        <p:nvSpPr>
          <p:cNvPr name="TextBox 8" id="8"/>
          <p:cNvSpPr txBox="true"/>
          <p:nvPr/>
        </p:nvSpPr>
        <p:spPr>
          <a:xfrm rot="0">
            <a:off x="1028700" y="1023937"/>
            <a:ext cx="11254281" cy="1097280"/>
          </a:xfrm>
          <a:prstGeom prst="rect">
            <a:avLst/>
          </a:prstGeom>
        </p:spPr>
        <p:txBody>
          <a:bodyPr anchor="t" rtlCol="false" tIns="0" lIns="0" bIns="0" rIns="0">
            <a:spAutoFit/>
          </a:bodyPr>
          <a:lstStyle/>
          <a:p>
            <a:pPr>
              <a:lnSpc>
                <a:spcPts val="8640"/>
              </a:lnSpc>
            </a:pPr>
            <a:r>
              <a:rPr lang="en-US" sz="7200" spc="-144">
                <a:solidFill>
                  <a:srgbClr val="FFFFFF"/>
                </a:solidFill>
                <a:latin typeface="DM Sans Bold"/>
              </a:rPr>
              <a:t>TIPO DE UN INPUT</a:t>
            </a:r>
          </a:p>
        </p:txBody>
      </p:sp>
      <p:pic>
        <p:nvPicPr>
          <p:cNvPr name="Picture 9" id="9"/>
          <p:cNvPicPr>
            <a:picLocks noChangeAspect="true"/>
          </p:cNvPicPr>
          <p:nvPr/>
        </p:nvPicPr>
        <p:blipFill>
          <a:blip r:embed="rId5"/>
          <a:srcRect l="0" t="0" r="0" b="0"/>
          <a:stretch>
            <a:fillRect/>
          </a:stretch>
        </p:blipFill>
        <p:spPr>
          <a:xfrm flipH="false" flipV="false" rot="8428984">
            <a:off x="12281718" y="3005262"/>
            <a:ext cx="1397945" cy="498177"/>
          </a:xfrm>
          <a:prstGeom prst="rect">
            <a:avLst/>
          </a:prstGeom>
        </p:spPr>
      </p:pic>
      <p:sp>
        <p:nvSpPr>
          <p:cNvPr name="TextBox 10" id="10"/>
          <p:cNvSpPr txBox="true"/>
          <p:nvPr/>
        </p:nvSpPr>
        <p:spPr>
          <a:xfrm rot="0">
            <a:off x="12865310" y="343608"/>
            <a:ext cx="4266073" cy="2715006"/>
          </a:xfrm>
          <a:prstGeom prst="rect">
            <a:avLst/>
          </a:prstGeom>
        </p:spPr>
        <p:txBody>
          <a:bodyPr anchor="t" rtlCol="false" tIns="0" lIns="0" bIns="0" rIns="0">
            <a:spAutoFit/>
          </a:bodyPr>
          <a:lstStyle/>
          <a:p>
            <a:pPr algn="ctr">
              <a:lnSpc>
                <a:spcPts val="3552"/>
              </a:lnSpc>
            </a:pPr>
            <a:r>
              <a:rPr lang="en-US" sz="3200">
                <a:solidFill>
                  <a:srgbClr val="00765B"/>
                </a:solidFill>
                <a:latin typeface="Shadows Into Light Two Bold"/>
              </a:rPr>
              <a:t>El tipo de la variable a va a ser  un str aunque se le ingrese un número, mientras que el tipo de la variable b si va a ser un número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704850" y="5784871"/>
            <a:ext cx="2321751" cy="4003019"/>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6577642">
            <a:off x="1099786" y="414167"/>
            <a:ext cx="545401" cy="535485"/>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1078644">
            <a:off x="10305471" y="8529935"/>
            <a:ext cx="654903" cy="642996"/>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6560820" y="1230549"/>
            <a:ext cx="5011315" cy="5163751"/>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9478860">
            <a:off x="5292739" y="3368787"/>
            <a:ext cx="1397945" cy="498177"/>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7225733">
            <a:off x="5293061" y="6264633"/>
            <a:ext cx="1397945" cy="498177"/>
          </a:xfrm>
          <a:prstGeom prst="rect">
            <a:avLst/>
          </a:prstGeom>
        </p:spPr>
      </p:pic>
      <p:sp>
        <p:nvSpPr>
          <p:cNvPr name="TextBox 8" id="8"/>
          <p:cNvSpPr txBox="true"/>
          <p:nvPr/>
        </p:nvSpPr>
        <p:spPr>
          <a:xfrm rot="0">
            <a:off x="6560820" y="681909"/>
            <a:ext cx="11254281" cy="1097280"/>
          </a:xfrm>
          <a:prstGeom prst="rect">
            <a:avLst/>
          </a:prstGeom>
        </p:spPr>
        <p:txBody>
          <a:bodyPr anchor="t" rtlCol="false" tIns="0" lIns="0" bIns="0" rIns="0">
            <a:spAutoFit/>
          </a:bodyPr>
          <a:lstStyle/>
          <a:p>
            <a:pPr algn="r">
              <a:lnSpc>
                <a:spcPts val="8640"/>
              </a:lnSpc>
            </a:pPr>
            <a:r>
              <a:rPr lang="en-US" sz="7200" spc="-144">
                <a:solidFill>
                  <a:srgbClr val="00765B"/>
                </a:solidFill>
                <a:latin typeface="DM Sans Bold"/>
              </a:rPr>
              <a:t>Condiciones  </a:t>
            </a:r>
          </a:p>
        </p:txBody>
      </p:sp>
      <p:grpSp>
        <p:nvGrpSpPr>
          <p:cNvPr name="Group 9" id="9"/>
          <p:cNvGrpSpPr/>
          <p:nvPr/>
        </p:nvGrpSpPr>
        <p:grpSpPr>
          <a:xfrm rot="0">
            <a:off x="12847320" y="2289492"/>
            <a:ext cx="4766769" cy="2044864"/>
            <a:chOff x="0" y="0"/>
            <a:chExt cx="6355692" cy="2726485"/>
          </a:xfrm>
        </p:grpSpPr>
        <p:sp>
          <p:nvSpPr>
            <p:cNvPr name="TextBox 10" id="10"/>
            <p:cNvSpPr txBox="true"/>
            <p:nvPr/>
          </p:nvSpPr>
          <p:spPr>
            <a:xfrm rot="0">
              <a:off x="0" y="-57150"/>
              <a:ext cx="6355692" cy="622723"/>
            </a:xfrm>
            <a:prstGeom prst="rect">
              <a:avLst/>
            </a:prstGeom>
          </p:spPr>
          <p:txBody>
            <a:bodyPr anchor="t" rtlCol="false" tIns="0" lIns="0" bIns="0" rIns="0">
              <a:spAutoFit/>
            </a:bodyPr>
            <a:lstStyle/>
            <a:p>
              <a:pPr algn="r">
                <a:lnSpc>
                  <a:spcPts val="3919"/>
                </a:lnSpc>
                <a:spcBef>
                  <a:spcPct val="0"/>
                </a:spcBef>
              </a:pPr>
              <a:r>
                <a:rPr lang="en-US" sz="2800">
                  <a:solidFill>
                    <a:srgbClr val="EB5D4A"/>
                  </a:solidFill>
                  <a:latin typeface="DM Sans"/>
                </a:rPr>
                <a:t>if</a:t>
              </a:r>
            </a:p>
          </p:txBody>
        </p:sp>
        <p:sp>
          <p:nvSpPr>
            <p:cNvPr name="TextBox 11" id="11"/>
            <p:cNvSpPr txBox="true"/>
            <p:nvPr/>
          </p:nvSpPr>
          <p:spPr>
            <a:xfrm rot="0">
              <a:off x="0" y="803705"/>
              <a:ext cx="6355692" cy="1879600"/>
            </a:xfrm>
            <a:prstGeom prst="rect">
              <a:avLst/>
            </a:prstGeom>
          </p:spPr>
          <p:txBody>
            <a:bodyPr anchor="t" rtlCol="false" tIns="0" lIns="0" bIns="0" rIns="0">
              <a:spAutoFit/>
            </a:bodyPr>
            <a:lstStyle/>
            <a:p>
              <a:pPr algn="r">
                <a:lnSpc>
                  <a:spcPts val="2835"/>
                </a:lnSpc>
              </a:pPr>
              <a:r>
                <a:rPr lang="en-US" sz="2025">
                  <a:solidFill>
                    <a:srgbClr val="00765B"/>
                  </a:solidFill>
                  <a:latin typeface="DM Sans"/>
                </a:rPr>
                <a:t>Se usa para evaluar una condición que queremos que sea verdadera. </a:t>
              </a:r>
            </a:p>
            <a:p>
              <a:pPr algn="r">
                <a:lnSpc>
                  <a:spcPts val="2835"/>
                </a:lnSpc>
                <a:spcBef>
                  <a:spcPct val="0"/>
                </a:spcBef>
              </a:pPr>
              <a:r>
                <a:rPr lang="en-US" sz="2025">
                  <a:solidFill>
                    <a:srgbClr val="00765B"/>
                  </a:solidFill>
                  <a:latin typeface="DM Sans"/>
                </a:rPr>
                <a:t>Corresponde a una de las posibles respuestas de una pregunta</a:t>
              </a:r>
            </a:p>
          </p:txBody>
        </p:sp>
      </p:grpSp>
      <p:grpSp>
        <p:nvGrpSpPr>
          <p:cNvPr name="Group 12" id="12"/>
          <p:cNvGrpSpPr/>
          <p:nvPr/>
        </p:nvGrpSpPr>
        <p:grpSpPr>
          <a:xfrm rot="0">
            <a:off x="12847320" y="4941510"/>
            <a:ext cx="4766769" cy="2044864"/>
            <a:chOff x="0" y="0"/>
            <a:chExt cx="6355692" cy="2726485"/>
          </a:xfrm>
        </p:grpSpPr>
        <p:sp>
          <p:nvSpPr>
            <p:cNvPr name="TextBox 13" id="13"/>
            <p:cNvSpPr txBox="true"/>
            <p:nvPr/>
          </p:nvSpPr>
          <p:spPr>
            <a:xfrm rot="0">
              <a:off x="0" y="-57150"/>
              <a:ext cx="6355692" cy="622723"/>
            </a:xfrm>
            <a:prstGeom prst="rect">
              <a:avLst/>
            </a:prstGeom>
          </p:spPr>
          <p:txBody>
            <a:bodyPr anchor="t" rtlCol="false" tIns="0" lIns="0" bIns="0" rIns="0">
              <a:spAutoFit/>
            </a:bodyPr>
            <a:lstStyle/>
            <a:p>
              <a:pPr algn="r">
                <a:lnSpc>
                  <a:spcPts val="3919"/>
                </a:lnSpc>
                <a:spcBef>
                  <a:spcPct val="0"/>
                </a:spcBef>
              </a:pPr>
              <a:r>
                <a:rPr lang="en-US" sz="2800">
                  <a:solidFill>
                    <a:srgbClr val="EB5D4A"/>
                  </a:solidFill>
                  <a:latin typeface="DM Sans"/>
                </a:rPr>
                <a:t>elif</a:t>
              </a:r>
            </a:p>
          </p:txBody>
        </p:sp>
        <p:sp>
          <p:nvSpPr>
            <p:cNvPr name="TextBox 14" id="14"/>
            <p:cNvSpPr txBox="true"/>
            <p:nvPr/>
          </p:nvSpPr>
          <p:spPr>
            <a:xfrm rot="0">
              <a:off x="0" y="803705"/>
              <a:ext cx="6355692" cy="1879600"/>
            </a:xfrm>
            <a:prstGeom prst="rect">
              <a:avLst/>
            </a:prstGeom>
          </p:spPr>
          <p:txBody>
            <a:bodyPr anchor="t" rtlCol="false" tIns="0" lIns="0" bIns="0" rIns="0">
              <a:spAutoFit/>
            </a:bodyPr>
            <a:lstStyle/>
            <a:p>
              <a:pPr algn="r">
                <a:lnSpc>
                  <a:spcPts val="2835"/>
                </a:lnSpc>
                <a:spcBef>
                  <a:spcPct val="0"/>
                </a:spcBef>
              </a:pPr>
              <a:r>
                <a:rPr lang="en-US" sz="2025">
                  <a:solidFill>
                    <a:srgbClr val="00765B"/>
                  </a:solidFill>
                  <a:latin typeface="DM Sans"/>
                </a:rPr>
                <a:t>Continúa con la 'pregunta' que se hizo en el if y da una posible segunda, tercera, cuarta, etc. respuesta a la pregunta indicada </a:t>
              </a:r>
            </a:p>
          </p:txBody>
        </p:sp>
      </p:grpSp>
      <p:grpSp>
        <p:nvGrpSpPr>
          <p:cNvPr name="Group 15" id="15"/>
          <p:cNvGrpSpPr/>
          <p:nvPr/>
        </p:nvGrpSpPr>
        <p:grpSpPr>
          <a:xfrm rot="0">
            <a:off x="12847320" y="7571576"/>
            <a:ext cx="4766769" cy="1686724"/>
            <a:chOff x="0" y="0"/>
            <a:chExt cx="6355692" cy="2248965"/>
          </a:xfrm>
        </p:grpSpPr>
        <p:sp>
          <p:nvSpPr>
            <p:cNvPr name="TextBox 16" id="16"/>
            <p:cNvSpPr txBox="true"/>
            <p:nvPr/>
          </p:nvSpPr>
          <p:spPr>
            <a:xfrm rot="0">
              <a:off x="0" y="-57150"/>
              <a:ext cx="6355692" cy="622723"/>
            </a:xfrm>
            <a:prstGeom prst="rect">
              <a:avLst/>
            </a:prstGeom>
          </p:spPr>
          <p:txBody>
            <a:bodyPr anchor="t" rtlCol="false" tIns="0" lIns="0" bIns="0" rIns="0">
              <a:spAutoFit/>
            </a:bodyPr>
            <a:lstStyle/>
            <a:p>
              <a:pPr algn="r">
                <a:lnSpc>
                  <a:spcPts val="3919"/>
                </a:lnSpc>
                <a:spcBef>
                  <a:spcPct val="0"/>
                </a:spcBef>
              </a:pPr>
              <a:r>
                <a:rPr lang="en-US" sz="2800">
                  <a:solidFill>
                    <a:srgbClr val="EB5D4A"/>
                  </a:solidFill>
                  <a:latin typeface="DM Sans"/>
                </a:rPr>
                <a:t>else</a:t>
              </a:r>
            </a:p>
          </p:txBody>
        </p:sp>
        <p:sp>
          <p:nvSpPr>
            <p:cNvPr name="TextBox 17" id="17"/>
            <p:cNvSpPr txBox="true"/>
            <p:nvPr/>
          </p:nvSpPr>
          <p:spPr>
            <a:xfrm rot="0">
              <a:off x="0" y="803705"/>
              <a:ext cx="6355692" cy="1402080"/>
            </a:xfrm>
            <a:prstGeom prst="rect">
              <a:avLst/>
            </a:prstGeom>
          </p:spPr>
          <p:txBody>
            <a:bodyPr anchor="t" rtlCol="false" tIns="0" lIns="0" bIns="0" rIns="0">
              <a:spAutoFit/>
            </a:bodyPr>
            <a:lstStyle/>
            <a:p>
              <a:pPr algn="r">
                <a:lnSpc>
                  <a:spcPts val="2835"/>
                </a:lnSpc>
                <a:spcBef>
                  <a:spcPct val="0"/>
                </a:spcBef>
              </a:pPr>
              <a:r>
                <a:rPr lang="en-US" sz="2025">
                  <a:solidFill>
                    <a:srgbClr val="00765B"/>
                  </a:solidFill>
                  <a:latin typeface="DM Sans"/>
                </a:rPr>
                <a:t>Corresponde a todos los casos que no se mencionaron en los if o elif anteriores </a:t>
              </a:r>
            </a:p>
          </p:txBody>
        </p:sp>
      </p:grpSp>
      <p:sp>
        <p:nvSpPr>
          <p:cNvPr name="TextBox 18" id="18"/>
          <p:cNvSpPr txBox="true"/>
          <p:nvPr/>
        </p:nvSpPr>
        <p:spPr>
          <a:xfrm rot="0">
            <a:off x="704850" y="1327344"/>
            <a:ext cx="4545486" cy="3614166"/>
          </a:xfrm>
          <a:prstGeom prst="rect">
            <a:avLst/>
          </a:prstGeom>
        </p:spPr>
        <p:txBody>
          <a:bodyPr anchor="t" rtlCol="false" tIns="0" lIns="0" bIns="0" rIns="0">
            <a:spAutoFit/>
          </a:bodyPr>
          <a:lstStyle/>
          <a:p>
            <a:pPr algn="ctr">
              <a:lnSpc>
                <a:spcPts val="3552"/>
              </a:lnSpc>
            </a:pPr>
            <a:r>
              <a:rPr lang="en-US" sz="3200">
                <a:solidFill>
                  <a:srgbClr val="EB5D4A"/>
                </a:solidFill>
                <a:latin typeface="Shadows Into Light Two Bold"/>
              </a:rPr>
              <a:t>La pregunta aquí correspondería a si el número es menor a algunos de los tres valores indicados y en caso de serlo, cuál es el menor número que es mayor que n entre el 10, el 20 y el 30 </a:t>
            </a:r>
          </a:p>
        </p:txBody>
      </p:sp>
      <p:sp>
        <p:nvSpPr>
          <p:cNvPr name="TextBox 19" id="19"/>
          <p:cNvSpPr txBox="true"/>
          <p:nvPr/>
        </p:nvSpPr>
        <p:spPr>
          <a:xfrm rot="0">
            <a:off x="5048898" y="7045263"/>
            <a:ext cx="4545486" cy="2265426"/>
          </a:xfrm>
          <a:prstGeom prst="rect">
            <a:avLst/>
          </a:prstGeom>
        </p:spPr>
        <p:txBody>
          <a:bodyPr anchor="t" rtlCol="false" tIns="0" lIns="0" bIns="0" rIns="0">
            <a:spAutoFit/>
          </a:bodyPr>
          <a:lstStyle/>
          <a:p>
            <a:pPr algn="ctr">
              <a:lnSpc>
                <a:spcPts val="3552"/>
              </a:lnSpc>
            </a:pPr>
            <a:r>
              <a:rPr lang="en-US" sz="3200">
                <a:solidFill>
                  <a:srgbClr val="EB5D4A"/>
                </a:solidFill>
                <a:latin typeface="Shadows Into Light Two Bold"/>
              </a:rPr>
              <a:t>Si bien 7 también es menor a 20 y 30, solo imprime que es menor a 10 por la forma en la que escribimos el código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DAEJOO7iAN4</dc:identifier>
  <dcterms:modified xsi:type="dcterms:W3CDTF">2011-08-01T06:04:30Z</dcterms:modified>
  <cp:revision>1</cp:revision>
  <dc:title>Errores comunes </dc:title>
</cp:coreProperties>
</file>