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presProps.xml" ContentType="application/vnd.openxmlformats-officedocument.presentationml.presProps+xml"/>
  <Override PartName="/ppt/media/image1.png" ContentType="image/png"/>
  <Override PartName="/ppt/media/image7.jpeg" ContentType="image/jpeg"/>
  <Override PartName="/ppt/media/image2.jpeg" ContentType="image/jpeg"/>
  <Override PartName="/ppt/media/image3.jpeg" ContentType="image/jpeg"/>
  <Override PartName="/ppt/media/image4.jpeg" ContentType="image/jpeg"/>
  <Override PartName="/ppt/media/image11.png" ContentType="image/png"/>
  <Override PartName="/ppt/media/image5.jpeg" ContentType="image/jpeg"/>
  <Override PartName="/ppt/media/image6.jpeg" ContentType="image/jpeg"/>
  <Override PartName="/ppt/media/image8.jpeg" ContentType="image/jpeg"/>
  <Override PartName="/ppt/media/image9.png" ContentType="image/png"/>
  <Override PartName="/ppt/media/image10.png" ContentType="image/png"/>
  <Override PartName="/ppt/media/image12.png" ContentType="image/png"/>
  <Override PartName="/ppt/media/image1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ru-RU"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D9E4906-3A98-461C-BD0F-73982AF21C16}" type="slidenum">
              <a:t>&lt;#&gt;</a:t>
            </a:fld>
          </a:p>
        </p:txBody>
      </p:sp>
      <p:sp>
        <p:nvSpPr>
          <p:cNvPr id="6" name="PlaceHolder 5"/>
          <p:cNvSpPr>
            <a:spLocks noGrp="1"/>
          </p:cNvSpPr>
          <p:nvPr>
            <p:ph type="dt" idx="1"/>
          </p:nvPr>
        </p:nvSpPr>
        <p:spPr/>
        <p:txBody>
          <a:bodyPr/>
          <a:p>
            <a:r>
              <a:rPr lang="ru-R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E94C119-479A-495A-8C7D-690EC3998D44}" type="slidenum">
              <a:t>&lt;#&gt;</a:t>
            </a:fld>
          </a:p>
        </p:txBody>
      </p:sp>
      <p:sp>
        <p:nvSpPr>
          <p:cNvPr id="6" name="PlaceHolder 5"/>
          <p:cNvSpPr>
            <a:spLocks noGrp="1"/>
          </p:cNvSpPr>
          <p:nvPr>
            <p:ph type="dt" idx="1"/>
          </p:nvPr>
        </p:nvSpPr>
        <p:spPr/>
        <p:txBody>
          <a:bodyPr/>
          <a:p>
            <a:r>
              <a:rPr lang="ru-R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ru-RU" sz="4400" strike="noStrike" u="none">
                <a:solidFill>
                  <a:srgbClr val="000000"/>
                </a:solidFill>
                <a:uFillTx/>
                <a:latin typeface="Arial"/>
              </a:rPr>
              <a:t>Click to edit the title text format</a:t>
            </a:r>
            <a:endParaRPr b="0" lang="ru-RU" sz="4400" strike="noStrike" u="none">
              <a:solidFill>
                <a:srgbClr val="000000"/>
              </a:solidFill>
              <a:uFillTx/>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trike="noStrike" u="none">
                <a:solidFill>
                  <a:srgbClr val="000000"/>
                </a:solidFill>
                <a:uFillTx/>
                <a:latin typeface="Arial"/>
              </a:rPr>
              <a:t>Click to edit the outline text format</a:t>
            </a:r>
            <a:endParaRPr b="0" lang="ru-RU"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2800" strike="noStrike" u="none">
                <a:solidFill>
                  <a:srgbClr val="000000"/>
                </a:solidFill>
                <a:uFillTx/>
                <a:latin typeface="Arial"/>
              </a:rPr>
              <a:t>Second Outline Level</a:t>
            </a:r>
            <a:endParaRPr b="0" lang="ru-RU"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ru-RU" sz="2400" strike="noStrike" u="none">
                <a:solidFill>
                  <a:srgbClr val="000000"/>
                </a:solidFill>
                <a:uFillTx/>
                <a:latin typeface="Arial"/>
              </a:rPr>
              <a:t>Third Outline Level</a:t>
            </a:r>
            <a:endParaRPr b="0" lang="ru-RU"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ru-RU" sz="2000" strike="noStrike" u="none">
                <a:solidFill>
                  <a:srgbClr val="000000"/>
                </a:solidFill>
                <a:uFillTx/>
                <a:latin typeface="Arial"/>
              </a:rPr>
              <a:t>Fourth Outline Level</a:t>
            </a:r>
            <a:endParaRPr b="0" lang="ru-RU"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ru-RU" sz="2000" strike="noStrike" u="none">
                <a:solidFill>
                  <a:srgbClr val="000000"/>
                </a:solidFill>
                <a:uFillTx/>
                <a:latin typeface="Arial"/>
              </a:rPr>
              <a:t>Fifth Outline Level</a:t>
            </a:r>
            <a:endParaRPr b="0" lang="ru-RU"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ru-RU" sz="2000" strike="noStrike" u="none">
                <a:solidFill>
                  <a:srgbClr val="000000"/>
                </a:solidFill>
                <a:uFillTx/>
                <a:latin typeface="Arial"/>
              </a:rPr>
              <a:t>Sixth Outline Level</a:t>
            </a:r>
            <a:endParaRPr b="0" lang="ru-RU"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ru-RU" sz="2000" strike="noStrike" u="none">
                <a:solidFill>
                  <a:srgbClr val="000000"/>
                </a:solidFill>
                <a:uFillTx/>
                <a:latin typeface="Arial"/>
              </a:rPr>
              <a:t>Seventh Outline Level</a:t>
            </a:r>
            <a:endParaRPr b="0" lang="ru-RU" sz="2000" strike="noStrike" u="none">
              <a:solidFill>
                <a:srgbClr val="000000"/>
              </a:solidFill>
              <a:uFillTx/>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&lt;date/time&gt;</a:t>
            </a:r>
            <a:endParaRPr b="0" lang="ru-RU" sz="1400" strike="noStrike" u="none">
              <a:solidFill>
                <a:srgbClr val="000000"/>
              </a:solidFill>
              <a:uFillTx/>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ru-RU" sz="1400" strike="noStrike" u="none">
                <a:solidFill>
                  <a:srgbClr val="000000"/>
                </a:solidFill>
                <a:uFillTx/>
                <a:latin typeface="Times New Roman"/>
              </a:defRPr>
            </a:lvl1pPr>
          </a:lstStyle>
          <a:p>
            <a:pPr indent="0" algn="ctr">
              <a:buNone/>
            </a:pPr>
            <a:r>
              <a:rPr b="0" lang="ru-RU" sz="1400" strike="noStrike" u="none">
                <a:solidFill>
                  <a:srgbClr val="000000"/>
                </a:solidFill>
                <a:uFillTx/>
                <a:latin typeface="Times New Roman"/>
              </a:rPr>
              <a:t>&lt;footer&gt;</a:t>
            </a:r>
            <a:endParaRPr b="0" lang="ru-RU" sz="1400" strike="noStrike" u="none">
              <a:solidFill>
                <a:srgbClr val="000000"/>
              </a:solidFill>
              <a:uFillTx/>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ru-RU" sz="1400" strike="noStrike" u="none">
                <a:solidFill>
                  <a:srgbClr val="000000"/>
                </a:solidFill>
                <a:uFillTx/>
                <a:latin typeface="Times New Roman"/>
              </a:defRPr>
            </a:lvl1pPr>
          </a:lstStyle>
          <a:p>
            <a:pPr indent="0" algn="r">
              <a:buNone/>
            </a:pPr>
            <a:fld id="{1573BF4D-2CCF-4D22-B01F-0B3A20224E13}" type="slidenum">
              <a:rPr b="0" lang="ru-RU" sz="1400" strike="noStrike" u="none">
                <a:solidFill>
                  <a:srgbClr val="000000"/>
                </a:solidFill>
                <a:uFillTx/>
                <a:latin typeface="Times New Roman"/>
              </a:rPr>
              <a:t>&lt;number&gt;</a:t>
            </a:fld>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hyperlink" Target="https://github.com/bpodchezertsev/MOD" TargetMode="Externa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ru-RU" sz="4400" strike="noStrike" u="none">
                <a:solidFill>
                  <a:srgbClr val="000000"/>
                </a:solidFill>
                <a:uFillTx/>
                <a:latin typeface="Arial"/>
              </a:rPr>
              <a:t>MOD</a:t>
            </a:r>
            <a:endParaRPr b="0" lang="ru-RU" sz="4400" strike="noStrike" u="none">
              <a:solidFill>
                <a:srgbClr val="000000"/>
              </a:solidFill>
              <a:uFillTx/>
              <a:latin typeface="Arial"/>
            </a:endParaRPr>
          </a:p>
        </p:txBody>
      </p:sp>
      <p:sp>
        <p:nvSpPr>
          <p:cNvPr id="10"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r>
              <a:rPr b="0" lang="ru-RU" sz="3200" strike="noStrike" u="none">
                <a:solidFill>
                  <a:srgbClr val="000000"/>
                </a:solidFill>
                <a:uFillTx/>
                <a:latin typeface="Arial"/>
              </a:rPr>
              <a:t>Multipurpose Omnidirectional Drone platform</a:t>
            </a:r>
            <a:endParaRPr b="0" lang="ru-R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ru-RU" sz="4400" strike="noStrike" u="none">
                <a:solidFill>
                  <a:srgbClr val="000000"/>
                </a:solidFill>
                <a:uFillTx/>
                <a:latin typeface="Arial"/>
              </a:rPr>
              <a:t>Definition of omnicopter</a:t>
            </a:r>
            <a:endParaRPr b="0" lang="ru-RU" sz="4400" strike="noStrike" u="none">
              <a:solidFill>
                <a:srgbClr val="000000"/>
              </a:solidFill>
              <a:uFillTx/>
              <a:latin typeface="Arial"/>
            </a:endParaRPr>
          </a:p>
        </p:txBody>
      </p:sp>
      <p:sp>
        <p:nvSpPr>
          <p:cNvPr id="35"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55000" lnSpcReduction="19999"/>
          </a:bodyPr>
          <a:p>
            <a:pPr marL="432000" indent="0">
              <a:spcBef>
                <a:spcPts val="1417"/>
              </a:spcBef>
              <a:buNone/>
            </a:pPr>
            <a:r>
              <a:rPr b="0" lang="ru-RU" sz="3200" strike="noStrike" u="none">
                <a:solidFill>
                  <a:srgbClr val="000000"/>
                </a:solidFill>
                <a:uFillTx/>
                <a:latin typeface="Arial"/>
              </a:rPr>
              <a:t>An omnicopter is a type of aircraft capable of full six-degree-of-freedom (6DoF) movement,</a:t>
            </a:r>
            <a:endParaRPr b="0" lang="ru-RU" sz="3200" strike="noStrike" u="none">
              <a:solidFill>
                <a:srgbClr val="000000"/>
              </a:solidFill>
              <a:uFillTx/>
              <a:latin typeface="Arial"/>
            </a:endParaRPr>
          </a:p>
          <a:p>
            <a:pPr marL="432000" indent="0">
              <a:spcBef>
                <a:spcPts val="1417"/>
              </a:spcBef>
              <a:buNone/>
            </a:pPr>
            <a:r>
              <a:rPr b="0" lang="ru-RU" sz="3200" strike="noStrike" u="none">
                <a:solidFill>
                  <a:srgbClr val="000000"/>
                </a:solidFill>
                <a:uFillTx/>
                <a:latin typeface="Arial"/>
              </a:rPr>
              <a:t>meaning it can independently control its position and orientation in all directions:</a:t>
            </a:r>
            <a:endParaRPr b="0" lang="ru-RU"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2800" strike="noStrike" u="none">
                <a:solidFill>
                  <a:srgbClr val="000000"/>
                </a:solidFill>
                <a:uFillTx/>
                <a:latin typeface="Arial"/>
              </a:rPr>
              <a:t>Translation: Forward/backward, left/right, up/down</a:t>
            </a:r>
            <a:endParaRPr b="0" lang="ru-RU" sz="2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2800" strike="noStrike" u="none">
                <a:solidFill>
                  <a:srgbClr val="000000"/>
                </a:solidFill>
                <a:uFillTx/>
                <a:latin typeface="Arial"/>
              </a:rPr>
              <a:t>Rotation: Pitch, yaw, roll</a:t>
            </a:r>
            <a:endParaRPr b="0" lang="ru-RU" sz="2800" strike="noStrike" u="none">
              <a:solidFill>
                <a:srgbClr val="000000"/>
              </a:solidFill>
              <a:uFillTx/>
              <a:latin typeface="Arial"/>
            </a:endParaRPr>
          </a:p>
          <a:p>
            <a:pPr marL="432000" indent="0">
              <a:spcBef>
                <a:spcPts val="1417"/>
              </a:spcBef>
              <a:buNone/>
            </a:pPr>
            <a:endParaRPr b="0" lang="ru-RU"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2800" strike="noStrike" u="none">
                <a:solidFill>
                  <a:srgbClr val="000000"/>
                </a:solidFill>
                <a:uFillTx/>
                <a:latin typeface="Arial"/>
              </a:rPr>
              <a:t>An omnicopter can change direction without tilting, unlike drones that tilt to move.</a:t>
            </a:r>
            <a:endParaRPr b="0" lang="ru-RU" sz="2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2800" strike="noStrike" u="none">
                <a:solidFill>
                  <a:srgbClr val="000000"/>
                </a:solidFill>
                <a:uFillTx/>
                <a:latin typeface="Arial"/>
              </a:rPr>
              <a:t>An omnicopter can move without changing its orientation.</a:t>
            </a:r>
            <a:endParaRPr b="0" lang="ru-RU" sz="2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2800" strike="noStrike" u="none">
                <a:solidFill>
                  <a:srgbClr val="000000"/>
                </a:solidFill>
                <a:uFillTx/>
                <a:latin typeface="Arial"/>
              </a:rPr>
              <a:t>An omnicopter can change orientation without changing its position.</a:t>
            </a:r>
            <a:endParaRPr b="0" lang="ru-RU" sz="2800" strike="noStrike" u="none">
              <a:solidFill>
                <a:srgbClr val="000000"/>
              </a:solidFill>
              <a:uFillTx/>
              <a:latin typeface="Arial"/>
            </a:endParaRPr>
          </a:p>
          <a:p>
            <a:pPr marL="432000" indent="0">
              <a:spcBef>
                <a:spcPts val="1417"/>
              </a:spcBef>
              <a:buNone/>
            </a:pPr>
            <a:endParaRPr b="0" lang="ru-R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ru-RU" sz="4400" strike="noStrike" u="none">
                <a:solidFill>
                  <a:srgbClr val="000000"/>
                </a:solidFill>
                <a:uFillTx/>
                <a:latin typeface="Arial"/>
              </a:rPr>
              <a:t>Omnicopter vs. regular drone</a:t>
            </a:r>
            <a:endParaRPr b="0" lang="ru-RU" sz="4400" strike="noStrike" u="none">
              <a:solidFill>
                <a:srgbClr val="000000"/>
              </a:solidFill>
              <a:uFillTx/>
              <a:latin typeface="Arial"/>
            </a:endParaRPr>
          </a:p>
        </p:txBody>
      </p:sp>
      <p:graphicFrame>
        <p:nvGraphicFramePr>
          <p:cNvPr id="37" name=""/>
          <p:cNvGraphicFramePr/>
          <p:nvPr/>
        </p:nvGraphicFramePr>
        <p:xfrm>
          <a:off x="900000" y="1172520"/>
          <a:ext cx="8251200" cy="2247120"/>
        </p:xfrm>
        <a:graphic>
          <a:graphicData uri="http://schemas.openxmlformats.org/drawingml/2006/table">
            <a:tbl>
              <a:tblPr/>
              <a:tblGrid>
                <a:gridCol w="3537360"/>
                <a:gridCol w="2103120"/>
                <a:gridCol w="2611080"/>
              </a:tblGrid>
              <a:tr h="280800">
                <a:tc>
                  <a:txBody>
                    <a:bodyPr lIns="36000" rIns="36000" tIns="36000" bIns="36000" anchor="t">
                      <a:noAutofit/>
                    </a:bodyPr>
                    <a:p>
                      <a:pPr indent="0">
                        <a:buNone/>
                      </a:pPr>
                      <a:r>
                        <a:rPr b="0" lang="ru-RU" sz="1300" strike="noStrike" u="none">
                          <a:solidFill>
                            <a:srgbClr val="000000"/>
                          </a:solidFill>
                          <a:uFillTx/>
                          <a:latin typeface="Times New Roman"/>
                        </a:rPr>
                        <a:t>Problem</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r>
                        <a:rPr b="0" lang="ru-RU" sz="1300" strike="noStrike" u="none">
                          <a:solidFill>
                            <a:srgbClr val="000000"/>
                          </a:solidFill>
                          <a:uFillTx/>
                          <a:latin typeface="Times New Roman"/>
                        </a:rPr>
                        <a:t>Ordinary drone</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r>
                        <a:rPr b="0" lang="ru-RU" sz="1300" strike="noStrike" u="none">
                          <a:solidFill>
                            <a:srgbClr val="000000"/>
                          </a:solidFill>
                          <a:uFillTx/>
                          <a:latin typeface="Times New Roman"/>
                        </a:rPr>
                        <a:t>Omnicopter</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280800">
                <a:tc>
                  <a:txBody>
                    <a:bodyPr lIns="36000" rIns="36000" tIns="36000" bIns="36000" anchor="t">
                      <a:noAutofit/>
                    </a:bodyPr>
                    <a:p>
                      <a:pPr indent="0">
                        <a:buNone/>
                      </a:pPr>
                      <a:r>
                        <a:rPr b="0" lang="ru-RU" sz="1300" strike="noStrike" u="none">
                          <a:solidFill>
                            <a:srgbClr val="000000"/>
                          </a:solidFill>
                          <a:uFillTx/>
                          <a:latin typeface="Times New Roman"/>
                        </a:rPr>
                        <a:t>Operating in windy conditions</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r>
                        <a:rPr b="0" lang="ru-RU" sz="1300" strike="noStrike" u="none">
                          <a:solidFill>
                            <a:srgbClr val="000000"/>
                          </a:solidFill>
                          <a:uFillTx/>
                          <a:latin typeface="Times New Roman"/>
                        </a:rPr>
                        <a:t>May be unstable</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r>
                        <a:rPr b="0" lang="ru-RU" sz="1300" strike="noStrike" u="none">
                          <a:solidFill>
                            <a:srgbClr val="000000"/>
                          </a:solidFill>
                          <a:uFillTx/>
                          <a:latin typeface="Times New Roman"/>
                        </a:rPr>
                        <a:t>Still maintains position and orientation</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280800">
                <a:tc>
                  <a:txBody>
                    <a:bodyPr lIns="36000" rIns="36000" tIns="36000" bIns="36000" anchor="t">
                      <a:noAutofit/>
                    </a:bodyPr>
                    <a:p>
                      <a:pPr indent="0">
                        <a:buNone/>
                      </a:pPr>
                      <a:r>
                        <a:rPr b="0" lang="ru-RU" sz="1300" strike="noStrike" u="none">
                          <a:solidFill>
                            <a:srgbClr val="000000"/>
                          </a:solidFill>
                          <a:uFillTx/>
                          <a:latin typeface="Times New Roman"/>
                        </a:rPr>
                        <a:t>Work in strong airflow gradients near obstacles</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r>
                        <a:rPr b="0" lang="ru-RU" sz="1300" strike="noStrike" u="none">
                          <a:solidFill>
                            <a:srgbClr val="000000"/>
                          </a:solidFill>
                          <a:uFillTx/>
                          <a:latin typeface="Times New Roman"/>
                        </a:rPr>
                        <a:t>May be unstable or fall</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r>
                        <a:rPr b="0" lang="ru-RU" sz="1300" strike="noStrike" u="none">
                          <a:solidFill>
                            <a:srgbClr val="000000"/>
                          </a:solidFill>
                          <a:uFillTx/>
                          <a:latin typeface="Times New Roman"/>
                        </a:rPr>
                        <a:t>May change orientation but still fly</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280800">
                <a:tc>
                  <a:txBody>
                    <a:bodyPr lIns="36000" rIns="36000" tIns="36000" bIns="36000" anchor="t">
                      <a:noAutofit/>
                    </a:bodyPr>
                    <a:p>
                      <a:pPr indent="0">
                        <a:buNone/>
                      </a:pPr>
                      <a:r>
                        <a:rPr b="0" lang="ru-RU" sz="1300" strike="noStrike" u="none">
                          <a:solidFill>
                            <a:srgbClr val="000000"/>
                          </a:solidFill>
                          <a:uFillTx/>
                          <a:latin typeface="Times New Roman"/>
                        </a:rPr>
                        <a:t>Counteracts the forces caused by implements</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r>
                        <a:rPr b="0" lang="ru-RU" sz="1300" strike="noStrike" u="none">
                          <a:solidFill>
                            <a:srgbClr val="000000"/>
                          </a:solidFill>
                          <a:uFillTx/>
                          <a:latin typeface="Times New Roman"/>
                        </a:rPr>
                        <a:t>May be unstable or fall</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r>
                        <a:rPr b="0" lang="ru-RU" sz="1300" strike="noStrike" u="none">
                          <a:solidFill>
                            <a:srgbClr val="000000"/>
                          </a:solidFill>
                          <a:uFillTx/>
                          <a:latin typeface="Times New Roman"/>
                        </a:rPr>
                        <a:t>May change orientation but still fly</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280800">
                <a:tc>
                  <a:txBody>
                    <a:bodyPr lIns="36000" rIns="36000" tIns="36000" bIns="36000" anchor="t">
                      <a:noAutofit/>
                    </a:bodyPr>
                    <a:p>
                      <a:pPr indent="0">
                        <a:buNone/>
                      </a:pPr>
                      <a:r>
                        <a:rPr b="0" lang="ru-RU" sz="1300" strike="noStrike" u="none">
                          <a:solidFill>
                            <a:srgbClr val="000000"/>
                          </a:solidFill>
                          <a:uFillTx/>
                          <a:latin typeface="Times New Roman"/>
                        </a:rPr>
                        <a:t>Hit an obstacle</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r>
                        <a:rPr b="0" lang="ru-RU" sz="1300" strike="noStrike" u="none">
                          <a:solidFill>
                            <a:srgbClr val="000000"/>
                          </a:solidFill>
                          <a:uFillTx/>
                          <a:latin typeface="Times New Roman"/>
                        </a:rPr>
                        <a:t>Falls in most cases</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r>
                        <a:rPr b="0" lang="ru-RU" sz="1300" strike="noStrike" u="none">
                          <a:solidFill>
                            <a:srgbClr val="000000"/>
                          </a:solidFill>
                          <a:uFillTx/>
                          <a:latin typeface="Times New Roman"/>
                        </a:rPr>
                        <a:t>Changes orientation and still flies</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280800">
                <a:tc>
                  <a:txBody>
                    <a:bodyPr lIns="36000" rIns="36000" tIns="36000" bIns="36000" anchor="t">
                      <a:noAutofit/>
                    </a:bodyPr>
                    <a:p>
                      <a:pPr indent="0">
                        <a:buNone/>
                      </a:pPr>
                      <a:r>
                        <a:rPr b="0" lang="ru-RU" sz="1300" strike="noStrike" u="none">
                          <a:solidFill>
                            <a:srgbClr val="000000"/>
                          </a:solidFill>
                          <a:uFillTx/>
                          <a:latin typeface="Times New Roman"/>
                        </a:rPr>
                        <a:t>Damage one of the rotors</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r>
                        <a:rPr b="0" lang="ru-RU" sz="1300" strike="noStrike" u="none">
                          <a:solidFill>
                            <a:srgbClr val="000000"/>
                          </a:solidFill>
                          <a:uFillTx/>
                          <a:latin typeface="Times New Roman"/>
                        </a:rPr>
                        <a:t>Falls in most cases</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r>
                        <a:rPr b="0" lang="ru-RU" sz="1300" strike="noStrike" u="none">
                          <a:solidFill>
                            <a:srgbClr val="000000"/>
                          </a:solidFill>
                          <a:uFillTx/>
                          <a:latin typeface="Times New Roman"/>
                        </a:rPr>
                        <a:t>Changes orientation and still flies</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280800">
                <a:tc>
                  <a:txBody>
                    <a:bodyPr lIns="36000" rIns="36000" tIns="36000" bIns="36000" anchor="t">
                      <a:noAutofit/>
                    </a:bodyPr>
                    <a:p>
                      <a:pPr indent="0">
                        <a:buNone/>
                      </a:pPr>
                      <a:r>
                        <a:rPr b="0" lang="ru-RU" sz="1300" strike="noStrike" u="none">
                          <a:solidFill>
                            <a:srgbClr val="000000"/>
                          </a:solidFill>
                          <a:uFillTx/>
                          <a:latin typeface="Times New Roman"/>
                        </a:rPr>
                        <a:t>Get caught on an obstacle</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r>
                        <a:rPr b="0" lang="ru-RU" sz="1300" strike="noStrike" u="none">
                          <a:solidFill>
                            <a:srgbClr val="000000"/>
                          </a:solidFill>
                          <a:uFillTx/>
                          <a:latin typeface="Times New Roman"/>
                        </a:rPr>
                        <a:t>Falls</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r>
                        <a:rPr b="0" lang="ru-RU" sz="1300" strike="noStrike" u="none">
                          <a:solidFill>
                            <a:srgbClr val="000000"/>
                          </a:solidFill>
                          <a:uFillTx/>
                          <a:latin typeface="Times New Roman"/>
                        </a:rPr>
                        <a:t>Changes orientation and still flies</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281880">
                <a:tc>
                  <a:txBody>
                    <a:bodyPr lIns="36000" rIns="36000" tIns="36000" bIns="36000" anchor="t">
                      <a:noAutofit/>
                    </a:bodyPr>
                    <a:p>
                      <a:pPr indent="0">
                        <a:buNone/>
                      </a:pPr>
                      <a:r>
                        <a:rPr b="0" lang="ru-RU" sz="1300" strike="noStrike" u="none">
                          <a:solidFill>
                            <a:srgbClr val="000000"/>
                          </a:solidFill>
                          <a:uFillTx/>
                          <a:latin typeface="Times New Roman"/>
                        </a:rPr>
                        <a:t>Carries a long additional load and loses balance</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r>
                        <a:rPr b="0" lang="ru-RU" sz="1300" strike="noStrike" u="none">
                          <a:solidFill>
                            <a:srgbClr val="000000"/>
                          </a:solidFill>
                          <a:uFillTx/>
                          <a:latin typeface="Times New Roman"/>
                        </a:rPr>
                        <a:t>Falls</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r>
                        <a:rPr b="0" lang="ru-RU" sz="1300" strike="noStrike" u="none">
                          <a:solidFill>
                            <a:srgbClr val="000000"/>
                          </a:solidFill>
                          <a:uFillTx/>
                          <a:latin typeface="Times New Roman"/>
                        </a:rPr>
                        <a:t>Changes orientation and still flies</a:t>
                      </a:r>
                      <a:endParaRPr b="0" lang="ru-RU" sz="13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38" name=""/>
          <p:cNvSpPr txBox="1"/>
          <p:nvPr/>
        </p:nvSpPr>
        <p:spPr>
          <a:xfrm>
            <a:off x="504360" y="3600000"/>
            <a:ext cx="9071640" cy="101520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ru-RU" sz="1200" strike="noStrike" u="none">
                <a:solidFill>
                  <a:srgbClr val="000000"/>
                </a:solidFill>
                <a:uFillTx/>
                <a:latin typeface="Arial"/>
              </a:rPr>
              <a:t>As you can see, only omnicopters allow you to work between obstacles and carry large implements.</a:t>
            </a:r>
            <a:endParaRPr b="0" lang="ru-RU" sz="12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ru-RU" sz="1200" strike="noStrike" u="none">
                <a:solidFill>
                  <a:srgbClr val="000000"/>
                </a:solidFill>
                <a:uFillTx/>
                <a:latin typeface="Arial"/>
              </a:rPr>
              <a:t>It's like a tractor that can work on rough terrain in all weather conditions, carrying large implements.</a:t>
            </a:r>
            <a:endParaRPr b="0" lang="ru-RU" sz="12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ru-RU" sz="1200" strike="noStrike" u="none">
                <a:solidFill>
                  <a:srgbClr val="000000"/>
                </a:solidFill>
                <a:uFillTx/>
                <a:latin typeface="Arial"/>
              </a:rPr>
              <a:t>Omnicopters are safer by design. Without cameras and collision detectors.</a:t>
            </a:r>
            <a:endParaRPr b="0" lang="ru-RU" sz="12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ru-RU" sz="1200" strike="noStrike" u="none">
                <a:solidFill>
                  <a:srgbClr val="000000"/>
                </a:solidFill>
                <a:uFillTx/>
                <a:latin typeface="Arial"/>
              </a:rPr>
              <a:t>With cameras and collision detectors, omnicopters can become much safer.</a:t>
            </a:r>
            <a:endParaRPr b="0" lang="ru-RU"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ru-RU" sz="4400" strike="noStrike" u="none">
                <a:solidFill>
                  <a:srgbClr val="000000"/>
                </a:solidFill>
                <a:uFillTx/>
                <a:latin typeface="Arial"/>
              </a:rPr>
              <a:t>MOD platform description</a:t>
            </a:r>
            <a:endParaRPr b="0" lang="ru-RU" sz="4400" strike="noStrike" u="none">
              <a:solidFill>
                <a:srgbClr val="000000"/>
              </a:solidFill>
              <a:uFillTx/>
              <a:latin typeface="Arial"/>
            </a:endParaRPr>
          </a:p>
        </p:txBody>
      </p:sp>
      <p:sp>
        <p:nvSpPr>
          <p:cNvPr id="4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ru-RU" sz="3200" strike="noStrike" u="none">
                <a:solidFill>
                  <a:srgbClr val="000000"/>
                </a:solidFill>
                <a:uFillTx/>
                <a:latin typeface="Arial"/>
              </a:rPr>
              <a:t>The MOD platform consists of two main parts:</a:t>
            </a:r>
            <a:endParaRPr b="0" lang="ru-RU" sz="32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ru-RU" sz="3200" strike="noStrike" u="none">
                <a:solidFill>
                  <a:srgbClr val="000000"/>
                </a:solidFill>
                <a:uFillTx/>
                <a:latin typeface="Arial"/>
              </a:rPr>
              <a:t>thrust-vectoring node (TVN)</a:t>
            </a:r>
            <a:endParaRPr b="0" lang="ru-RU" sz="32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ru-RU" sz="3200" strike="noStrike" u="none">
                <a:solidFill>
                  <a:srgbClr val="000000"/>
                </a:solidFill>
                <a:uFillTx/>
                <a:latin typeface="Arial"/>
              </a:rPr>
              <a:t>common base frame</a:t>
            </a:r>
            <a:endParaRPr b="0" lang="ru-RU" sz="3200" strike="noStrike" u="none">
              <a:solidFill>
                <a:srgbClr val="000000"/>
              </a:solidFill>
              <a:uFillTx/>
              <a:latin typeface="Arial"/>
            </a:endParaRPr>
          </a:p>
          <a:p>
            <a:pPr marL="432000" indent="0">
              <a:spcBef>
                <a:spcPts val="1417"/>
              </a:spcBef>
              <a:buNone/>
            </a:pPr>
            <a:endParaRPr b="0" lang="ru-R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ru-RU" sz="4400" strike="noStrike" u="none">
                <a:solidFill>
                  <a:srgbClr val="000000"/>
                </a:solidFill>
                <a:uFillTx/>
                <a:latin typeface="Arial"/>
              </a:rPr>
              <a:t>Common Base Frame</a:t>
            </a:r>
            <a:r>
              <a:rPr b="0" lang="ru-RU" sz="4400" strike="noStrike" u="none">
                <a:solidFill>
                  <a:srgbClr val="000000"/>
                </a:solidFill>
                <a:uFillTx/>
                <a:latin typeface="Arial"/>
              </a:rPr>
              <a:t>	</a:t>
            </a:r>
            <a:endParaRPr b="0" lang="ru-RU" sz="4400" strike="noStrike" u="none">
              <a:solidFill>
                <a:srgbClr val="000000"/>
              </a:solidFill>
              <a:uFillTx/>
              <a:latin typeface="Arial"/>
            </a:endParaRPr>
          </a:p>
        </p:txBody>
      </p:sp>
      <p:sp>
        <p:nvSpPr>
          <p:cNvPr id="42"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55000" lnSpcReduction="19999"/>
          </a:bodyPr>
          <a:p>
            <a:pPr marL="432000" indent="0">
              <a:spcBef>
                <a:spcPts val="1417"/>
              </a:spcBef>
              <a:buNone/>
            </a:pPr>
            <a:r>
              <a:rPr b="0" lang="ru-RU" sz="3200" strike="noStrike" u="none">
                <a:solidFill>
                  <a:srgbClr val="000000"/>
                </a:solidFill>
                <a:uFillTx/>
                <a:latin typeface="Arial"/>
              </a:rPr>
              <a:t>The family of base frames may vary in size, but have common properties:</a:t>
            </a:r>
            <a:endParaRPr b="0" lang="ru-RU" sz="32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ru-RU" sz="3200" strike="noStrike" u="none">
                <a:solidFill>
                  <a:srgbClr val="000000"/>
                </a:solidFill>
                <a:uFillTx/>
                <a:latin typeface="Arial"/>
              </a:rPr>
              <a:t>very simple and lightweight</a:t>
            </a:r>
            <a:endParaRPr b="0" lang="ru-RU" sz="32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ru-RU" sz="3200" strike="noStrike" u="none">
                <a:solidFill>
                  <a:srgbClr val="000000"/>
                </a:solidFill>
                <a:uFillTx/>
                <a:latin typeface="Arial"/>
              </a:rPr>
              <a:t>foldable without losing in weight or strength at the joints</a:t>
            </a:r>
            <a:endParaRPr b="0" lang="ru-RU" sz="32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ru-RU" sz="3200" strike="noStrike" u="none">
                <a:solidFill>
                  <a:srgbClr val="000000"/>
                </a:solidFill>
                <a:uFillTx/>
                <a:latin typeface="Arial"/>
              </a:rPr>
              <a:t>allow connection to other frames</a:t>
            </a:r>
            <a:endParaRPr b="0" lang="ru-RU" sz="32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ru-RU" sz="3200" strike="noStrike" u="none">
                <a:solidFill>
                  <a:srgbClr val="000000"/>
                </a:solidFill>
                <a:uFillTx/>
                <a:latin typeface="Arial"/>
              </a:rPr>
              <a:t>allow mounting of implements on either side of the frame and through the frame</a:t>
            </a:r>
            <a:endParaRPr b="0" lang="ru-RU" sz="3200" strike="noStrike" u="none">
              <a:solidFill>
                <a:srgbClr val="000000"/>
              </a:solidFill>
              <a:uFillTx/>
              <a:latin typeface="Arial"/>
            </a:endParaRPr>
          </a:p>
          <a:p>
            <a:pPr marL="432000" indent="0">
              <a:spcBef>
                <a:spcPts val="1417"/>
              </a:spcBef>
              <a:buNone/>
            </a:pPr>
            <a:endParaRPr b="0" lang="ru-RU" sz="3200" strike="noStrike" u="none">
              <a:solidFill>
                <a:srgbClr val="000000"/>
              </a:solidFill>
              <a:uFillTx/>
              <a:latin typeface="Arial"/>
            </a:endParaRPr>
          </a:p>
          <a:p>
            <a:pPr marL="432000" indent="0">
              <a:spcBef>
                <a:spcPts val="1417"/>
              </a:spcBef>
              <a:buNone/>
            </a:pPr>
            <a:r>
              <a:rPr b="0" lang="ru-RU" sz="3200" strike="noStrike" u="none">
                <a:solidFill>
                  <a:srgbClr val="000000"/>
                </a:solidFill>
                <a:uFillTx/>
                <a:latin typeface="Arial"/>
              </a:rPr>
              <a:t>About the latter: mounting implements through the frame is a key feature for balancing large implements.</a:t>
            </a:r>
            <a:endParaRPr b="0" lang="ru-RU" sz="3200" strike="noStrike" u="none">
              <a:solidFill>
                <a:srgbClr val="000000"/>
              </a:solidFill>
              <a:uFillTx/>
              <a:latin typeface="Arial"/>
            </a:endParaRPr>
          </a:p>
          <a:p>
            <a:pPr marL="432000" indent="0">
              <a:spcBef>
                <a:spcPts val="1417"/>
              </a:spcBef>
              <a:buNone/>
            </a:pPr>
            <a:endParaRPr b="0" lang="ru-R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ru-RU" sz="4400" strike="noStrike" u="none">
                <a:solidFill>
                  <a:srgbClr val="000000"/>
                </a:solidFill>
                <a:uFillTx/>
                <a:latin typeface="Arial"/>
              </a:rPr>
              <a:t>Thrust-vectoring node (TVN)</a:t>
            </a:r>
            <a:endParaRPr b="0" lang="ru-RU" sz="4400" strike="noStrike" u="none">
              <a:solidFill>
                <a:srgbClr val="000000"/>
              </a:solidFill>
              <a:uFillTx/>
              <a:latin typeface="Arial"/>
            </a:endParaRPr>
          </a:p>
        </p:txBody>
      </p:sp>
      <p:sp>
        <p:nvSpPr>
          <p:cNvPr id="44" name="PlaceHolder 2"/>
          <p:cNvSpPr>
            <a:spLocks noGrp="1"/>
          </p:cNvSpPr>
          <p:nvPr>
            <p:ph/>
          </p:nvPr>
        </p:nvSpPr>
        <p:spPr>
          <a:xfrm>
            <a:off x="504000" y="1326600"/>
            <a:ext cx="8676000" cy="3288240"/>
          </a:xfrm>
          <a:prstGeom prst="rect">
            <a:avLst/>
          </a:prstGeom>
          <a:noFill/>
          <a:ln w="0">
            <a:noFill/>
          </a:ln>
        </p:spPr>
        <p:txBody>
          <a:bodyPr lIns="0" rIns="0" tIns="0" bIns="0" anchor="t">
            <a:normAutofit/>
          </a:bodyPr>
          <a:p>
            <a:pPr marL="432000" indent="0">
              <a:spcBef>
                <a:spcPts val="1191"/>
              </a:spcBef>
              <a:spcAft>
                <a:spcPts val="992"/>
              </a:spcAft>
              <a:buNone/>
            </a:pPr>
            <a:r>
              <a:rPr b="0" lang="ru-RU" sz="1200" strike="noStrike" u="none">
                <a:solidFill>
                  <a:srgbClr val="000000"/>
                </a:solidFill>
                <a:uFillTx/>
                <a:latin typeface="Arial"/>
              </a:rPr>
              <a:t>Each TVN type is a combination of a different number of motors and different types of rotors or other propulsion systems.  Some types of TVN are interchangeable, just like a tractor, you can change the types of wheels or even replace them with tracks. Look how many different TVN there can be (what is not marked as "ref" is developed by me).</a:t>
            </a:r>
            <a:endParaRPr b="0" lang="ru-RU" sz="1200" strike="noStrike" u="none">
              <a:solidFill>
                <a:srgbClr val="000000"/>
              </a:solidFill>
              <a:uFillTx/>
              <a:latin typeface="Arial"/>
            </a:endParaRPr>
          </a:p>
          <a:p>
            <a:pPr marL="432000" indent="0">
              <a:spcBef>
                <a:spcPts val="1417"/>
              </a:spcBef>
              <a:buNone/>
            </a:pPr>
            <a:endParaRPr b="0" lang="ru-RU" sz="1300" strike="noStrike" u="none">
              <a:solidFill>
                <a:srgbClr val="000000"/>
              </a:solidFill>
              <a:uFillTx/>
              <a:latin typeface="Arial"/>
            </a:endParaRPr>
          </a:p>
        </p:txBody>
      </p:sp>
      <p:graphicFrame>
        <p:nvGraphicFramePr>
          <p:cNvPr id="45" name=""/>
          <p:cNvGraphicFramePr/>
          <p:nvPr/>
        </p:nvGraphicFramePr>
        <p:xfrm>
          <a:off x="874440" y="1878480"/>
          <a:ext cx="8301960" cy="3116520"/>
        </p:xfrm>
        <a:graphic>
          <a:graphicData uri="http://schemas.openxmlformats.org/drawingml/2006/table">
            <a:tbl>
              <a:tblPr/>
              <a:tblGrid>
                <a:gridCol w="1231200"/>
                <a:gridCol w="1881000"/>
                <a:gridCol w="974520"/>
                <a:gridCol w="1120680"/>
                <a:gridCol w="1059480"/>
                <a:gridCol w="2035080"/>
              </a:tblGrid>
              <a:tr h="227880">
                <a:tc>
                  <a:txBody>
                    <a:bodyPr lIns="36000" rIns="36000" tIns="36000" bIns="36000" anchor="t">
                      <a:noAutofit/>
                    </a:bodyPr>
                    <a:p>
                      <a:r>
                        <a:rPr b="0" lang="ru-RU" sz="1300" strike="noStrike" u="none">
                          <a:solidFill>
                            <a:srgbClr val="000000"/>
                          </a:solidFill>
                          <a:uFillTx/>
                          <a:latin typeface="Arial"/>
                        </a:rPr>
                        <a:t>Type</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Reorientation speed</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Complexity</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Thrust / weight</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Dimensions</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Usage proposal</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227880">
                <a:tc>
                  <a:txBody>
                    <a:bodyPr lIns="36000" rIns="36000" tIns="36000" bIns="36000" anchor="t">
                      <a:noAutofit/>
                    </a:bodyPr>
                    <a:p>
                      <a:r>
                        <a:rPr b="0" lang="ru-RU" sz="1300" strike="noStrike" u="none">
                          <a:solidFill>
                            <a:srgbClr val="000000"/>
                          </a:solidFill>
                          <a:uFillTx/>
                          <a:latin typeface="Arial"/>
                        </a:rPr>
                        <a:t>Hex</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Medium</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1" lang="ru-RU" sz="1300" strike="noStrike" u="none">
                          <a:solidFill>
                            <a:srgbClr val="000000"/>
                          </a:solidFill>
                          <a:uFillTx/>
                          <a:latin typeface="Arial"/>
                        </a:rPr>
                        <a:t>Low</a:t>
                      </a:r>
                      <a:endParaRPr b="1"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Low-medium</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XS-L</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Multipurpose</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227880">
                <a:tc>
                  <a:txBody>
                    <a:bodyPr lIns="36000" rIns="36000" tIns="36000" bIns="36000" anchor="t">
                      <a:noAutofit/>
                    </a:bodyPr>
                    <a:p>
                      <a:r>
                        <a:rPr b="0" lang="ru-RU" sz="1300" strike="noStrike" u="none">
                          <a:solidFill>
                            <a:srgbClr val="000000"/>
                          </a:solidFill>
                          <a:uFillTx/>
                          <a:latin typeface="Arial"/>
                        </a:rPr>
                        <a:t>Square</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1" lang="ru-RU" sz="1300" strike="noStrike" u="none">
                          <a:solidFill>
                            <a:srgbClr val="000000"/>
                          </a:solidFill>
                          <a:uFillTx/>
                          <a:latin typeface="Arial"/>
                        </a:rPr>
                        <a:t>Fast</a:t>
                      </a:r>
                      <a:endParaRPr b="1"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Medium</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Low-medium</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XS-XL</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Multipurpose, auxillary</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227880">
                <a:tc>
                  <a:txBody>
                    <a:bodyPr lIns="36000" rIns="36000" tIns="36000" bIns="36000" anchor="t">
                      <a:noAutofit/>
                    </a:bodyPr>
                    <a:p>
                      <a:r>
                        <a:rPr b="0" lang="ru-RU" sz="1300" strike="noStrike" u="none">
                          <a:solidFill>
                            <a:srgbClr val="000000"/>
                          </a:solidFill>
                          <a:uFillTx/>
                          <a:latin typeface="Arial"/>
                        </a:rPr>
                        <a:t>DoubleJoint</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Slow</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Medium+</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Low</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XS-XL</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Multipurpose</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227880">
                <a:tc>
                  <a:txBody>
                    <a:bodyPr lIns="36000" rIns="36000" tIns="36000" bIns="36000" anchor="t">
                      <a:noAutofit/>
                    </a:bodyPr>
                    <a:p>
                      <a:r>
                        <a:rPr b="0" lang="ru-RU" sz="1300" strike="noStrike" u="none">
                          <a:solidFill>
                            <a:srgbClr val="000000"/>
                          </a:solidFill>
                          <a:uFillTx/>
                          <a:latin typeface="Arial"/>
                        </a:rPr>
                        <a:t>FullTilt</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Slow</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High</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High</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XS-XXL</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Multipurpose, toys, auxillary</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227880">
                <a:tc>
                  <a:txBody>
                    <a:bodyPr lIns="36000" rIns="36000" tIns="36000" bIns="36000" anchor="t">
                      <a:noAutofit/>
                    </a:bodyPr>
                    <a:p>
                      <a:r>
                        <a:rPr b="0" lang="ru-RU" sz="1300" strike="noStrike" u="none">
                          <a:solidFill>
                            <a:srgbClr val="000000"/>
                          </a:solidFill>
                          <a:uFillTx/>
                          <a:latin typeface="Arial"/>
                        </a:rPr>
                        <a:t>Ref: Cyclorotor</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1" lang="ru-RU" sz="1300" strike="noStrike" u="none">
                          <a:solidFill>
                            <a:srgbClr val="000000"/>
                          </a:solidFill>
                          <a:uFillTx/>
                          <a:latin typeface="Arial"/>
                        </a:rPr>
                        <a:t>Fast</a:t>
                      </a:r>
                      <a:endParaRPr b="1"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High+</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Medium</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XXS-L</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Multipurpose, auxillary</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227880">
                <a:tc>
                  <a:txBody>
                    <a:bodyPr lIns="36000" rIns="36000" tIns="36000" bIns="36000" anchor="t">
                      <a:noAutofit/>
                    </a:bodyPr>
                    <a:p>
                      <a:r>
                        <a:rPr b="0" lang="ru-RU" sz="1300" strike="noStrike" u="none">
                          <a:solidFill>
                            <a:srgbClr val="000000"/>
                          </a:solidFill>
                          <a:uFillTx/>
                          <a:latin typeface="Arial"/>
                        </a:rPr>
                        <a:t>TrueOmni</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Slow</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Ultra+</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Low</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XXS-S</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Camera, toys, auxillary</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227880">
                <a:tc>
                  <a:txBody>
                    <a:bodyPr lIns="36000" rIns="36000" tIns="36000" bIns="36000" anchor="t">
                      <a:noAutofit/>
                    </a:bodyPr>
                    <a:p>
                      <a:r>
                        <a:rPr b="0" lang="ru-RU" sz="1300" strike="noStrike" u="none">
                          <a:solidFill>
                            <a:srgbClr val="000000"/>
                          </a:solidFill>
                          <a:uFillTx/>
                          <a:latin typeface="Arial"/>
                        </a:rPr>
                        <a:t>OmniFlapper</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Fast</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Ultra</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Low</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XXS</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Camera, indoor, toys</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83400">
                <a:tc>
                  <a:txBody>
                    <a:bodyPr lIns="36000" rIns="36000" tIns="36000" bIns="36000" anchor="t">
                      <a:noAutofit/>
                    </a:bodyPr>
                    <a:p>
                      <a:r>
                        <a:rPr b="0" lang="ru-RU" sz="1300" strike="noStrike" u="none">
                          <a:solidFill>
                            <a:srgbClr val="000000"/>
                          </a:solidFill>
                          <a:uFillTx/>
                          <a:latin typeface="Arial"/>
                        </a:rPr>
                        <a:t>Ref: ETH Avero</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Prototype is very slow but can be medium</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Medium</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Very low</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XS</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ru-RU" sz="1300" strike="noStrike" u="none">
                          <a:solidFill>
                            <a:srgbClr val="000000"/>
                          </a:solidFill>
                          <a:uFillTx/>
                          <a:latin typeface="Arial"/>
                        </a:rPr>
                        <a:t>Multipurpose, indoor, toys</a:t>
                      </a:r>
                      <a:endParaRPr b="0" lang="ru-RU" sz="13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ru-RU" sz="4400" strike="noStrike" u="none">
                <a:solidFill>
                  <a:srgbClr val="000000"/>
                </a:solidFill>
                <a:uFillTx/>
                <a:latin typeface="Arial"/>
              </a:rPr>
              <a:t>Benefits for markets</a:t>
            </a:r>
            <a:endParaRPr b="0" lang="ru-RU" sz="4400" strike="noStrike" u="none">
              <a:solidFill>
                <a:srgbClr val="000000"/>
              </a:solidFill>
              <a:uFillTx/>
              <a:latin typeface="Arial"/>
            </a:endParaRPr>
          </a:p>
        </p:txBody>
      </p:sp>
      <p:sp>
        <p:nvSpPr>
          <p:cNvPr id="47"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47500" lnSpcReduction="19999"/>
          </a:bodyPr>
          <a:p>
            <a:pPr marL="432000" indent="-324000">
              <a:spcBef>
                <a:spcPts val="1417"/>
              </a:spcBef>
              <a:buClr>
                <a:srgbClr val="000000"/>
              </a:buClr>
              <a:buSzPct val="45000"/>
              <a:buFont typeface="Wingdings" charset="2"/>
              <a:buChar char=""/>
            </a:pPr>
            <a:r>
              <a:rPr b="0" lang="ru-RU" sz="3200" strike="noStrike" u="none">
                <a:solidFill>
                  <a:srgbClr val="000000"/>
                </a:solidFill>
                <a:uFillTx/>
                <a:latin typeface="Arial"/>
              </a:rPr>
              <a:t>Agriculture and services: safe, predictable and precise operation in difficult conditions with various types of implements.</a:t>
            </a:r>
            <a:endParaRPr b="0" lang="ru-RU" sz="32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ru-RU" sz="3200" strike="noStrike" u="none">
                <a:solidFill>
                  <a:srgbClr val="000000"/>
                </a:solidFill>
                <a:uFillTx/>
                <a:latin typeface="Arial"/>
              </a:rPr>
              <a:t>Pro camera operator: safe, predictable and precise operation in difficult conditions at high speeds, allows large cameras to be aimed at any angle.</a:t>
            </a:r>
            <a:endParaRPr b="0" lang="ru-RU" sz="32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ru-RU" sz="3200" strike="noStrike" u="none">
                <a:solidFill>
                  <a:srgbClr val="000000"/>
                </a:solidFill>
                <a:uFillTx/>
                <a:latin typeface="Arial"/>
              </a:rPr>
              <a:t>Non-pro camera operator, toys, entertainment, education: safe, predictable and precise operation with speed limiters opens up endless possibilities for enjoyment.</a:t>
            </a:r>
            <a:endParaRPr b="0" lang="ru-RU" sz="32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ru-RU" sz="3200" strike="noStrike" u="none">
                <a:solidFill>
                  <a:srgbClr val="000000"/>
                </a:solidFill>
                <a:uFillTx/>
                <a:latin typeface="Arial"/>
              </a:rPr>
              <a:t>Drone shows: safe, fastest and most precise drones and drone chains. Large versions allow visibility in daylight.</a:t>
            </a:r>
            <a:endParaRPr b="0" lang="ru-RU" sz="3200" strike="noStrike" u="none">
              <a:solidFill>
                <a:srgbClr val="000000"/>
              </a:solidFill>
              <a:uFillTx/>
              <a:latin typeface="Arial"/>
            </a:endParaRPr>
          </a:p>
          <a:p>
            <a:pPr marL="432000" indent="0">
              <a:spcBef>
                <a:spcPts val="1417"/>
              </a:spcBef>
              <a:buNone/>
            </a:pPr>
            <a:endParaRPr b="0" lang="ru-RU" sz="3200" strike="noStrike" u="none">
              <a:solidFill>
                <a:srgbClr val="000000"/>
              </a:solidFill>
              <a:uFillTx/>
              <a:latin typeface="Arial"/>
            </a:endParaRPr>
          </a:p>
          <a:p>
            <a:pPr marL="432000" indent="0">
              <a:spcBef>
                <a:spcPts val="1417"/>
              </a:spcBef>
              <a:buNone/>
            </a:pPr>
            <a:r>
              <a:rPr b="0" lang="ru-RU" sz="3200" strike="noStrike" u="none">
                <a:solidFill>
                  <a:srgbClr val="000000"/>
                </a:solidFill>
                <a:uFillTx/>
                <a:latin typeface="Arial"/>
              </a:rPr>
              <a:t>All of these capabilities are based on just the basic frame type with add-ons.</a:t>
            </a:r>
            <a:endParaRPr b="0" lang="ru-RU" sz="3200" strike="noStrike" u="none">
              <a:solidFill>
                <a:srgbClr val="000000"/>
              </a:solidFill>
              <a:uFillTx/>
              <a:latin typeface="Arial"/>
            </a:endParaRPr>
          </a:p>
          <a:p>
            <a:pPr marL="432000" indent="0">
              <a:spcBef>
                <a:spcPts val="1417"/>
              </a:spcBef>
              <a:buNone/>
            </a:pPr>
            <a:r>
              <a:rPr b="0" lang="ru-RU" sz="3200" strike="noStrike" u="none">
                <a:solidFill>
                  <a:srgbClr val="000000"/>
                </a:solidFill>
                <a:uFillTx/>
                <a:latin typeface="Arial"/>
              </a:rPr>
              <a:t>Many of these features do not require much study.</a:t>
            </a:r>
            <a:endParaRPr b="0" lang="ru-RU" sz="3200" strike="noStrike" u="none">
              <a:solidFill>
                <a:srgbClr val="000000"/>
              </a:solidFill>
              <a:uFillTx/>
              <a:latin typeface="Arial"/>
            </a:endParaRPr>
          </a:p>
          <a:p>
            <a:pPr marL="432000" indent="0">
              <a:spcBef>
                <a:spcPts val="1417"/>
              </a:spcBef>
              <a:buNone/>
            </a:pPr>
            <a:endParaRPr b="0" lang="ru-R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7f7f7"/>
        </a:solid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ru-RU" sz="4400" strike="noStrike" u="none">
                <a:solidFill>
                  <a:srgbClr val="000000"/>
                </a:solidFill>
                <a:uFillTx/>
                <a:latin typeface="Arial"/>
              </a:rPr>
              <a:t>More info and my contacts </a:t>
            </a:r>
            <a:endParaRPr b="0" lang="ru-RU" sz="4400" strike="noStrike" u="none">
              <a:solidFill>
                <a:srgbClr val="000000"/>
              </a:solidFill>
              <a:uFillTx/>
              <a:latin typeface="Arial"/>
            </a:endParaRPr>
          </a:p>
        </p:txBody>
      </p:sp>
      <p:sp>
        <p:nvSpPr>
          <p:cNvPr id="49" name="PlaceHolder 2"/>
          <p:cNvSpPr>
            <a:spLocks noGrp="1"/>
          </p:cNvSpPr>
          <p:nvPr>
            <p:ph/>
          </p:nvPr>
        </p:nvSpPr>
        <p:spPr>
          <a:xfrm>
            <a:off x="504000" y="1080000"/>
            <a:ext cx="3816000" cy="3534840"/>
          </a:xfrm>
          <a:prstGeom prst="rect">
            <a:avLst/>
          </a:prstGeom>
          <a:noFill/>
          <a:ln w="0">
            <a:noFill/>
          </a:ln>
        </p:spPr>
        <p:txBody>
          <a:bodyPr lIns="0" rIns="0" tIns="0" bIns="0" anchor="t">
            <a:normAutofit/>
          </a:bodyPr>
          <a:p>
            <a:pPr marL="432000" indent="0">
              <a:spcBef>
                <a:spcPts val="1417"/>
              </a:spcBef>
              <a:buNone/>
            </a:pPr>
            <a:r>
              <a:rPr b="0" lang="ru-RU" sz="1100" strike="noStrike" u="none">
                <a:solidFill>
                  <a:srgbClr val="000000"/>
                </a:solidFill>
                <a:uFillTx/>
                <a:latin typeface="Arial"/>
              </a:rPr>
              <a:t>All public MOD files, links to omnicopter projects and my contacts are available on my github:</a:t>
            </a:r>
            <a:endParaRPr b="0" lang="ru-RU" sz="1100" strike="noStrike" u="none">
              <a:solidFill>
                <a:srgbClr val="000000"/>
              </a:solidFill>
              <a:uFillTx/>
              <a:latin typeface="Arial"/>
            </a:endParaRPr>
          </a:p>
          <a:p>
            <a:pPr marL="432000" indent="0">
              <a:spcBef>
                <a:spcPts val="1417"/>
              </a:spcBef>
              <a:buNone/>
            </a:pPr>
            <a:r>
              <a:rPr b="0" lang="ru-RU" sz="1100" strike="noStrike" u="none">
                <a:solidFill>
                  <a:srgbClr val="000000"/>
                </a:solidFill>
                <a:uFillTx/>
                <a:latin typeface="Arial"/>
                <a:hlinkClick r:id="rId1"/>
              </a:rPr>
              <a:t>https://github.com/bpodchezertsev/MOD</a:t>
            </a:r>
            <a:endParaRPr b="0" lang="ru-RU" sz="1100" strike="noStrike" u="none">
              <a:solidFill>
                <a:srgbClr val="000000"/>
              </a:solidFill>
              <a:uFillTx/>
              <a:latin typeface="Arial"/>
            </a:endParaRPr>
          </a:p>
        </p:txBody>
      </p:sp>
      <p:sp>
        <p:nvSpPr>
          <p:cNvPr id="50" name=""/>
          <p:cNvSpPr txBox="1"/>
          <p:nvPr/>
        </p:nvSpPr>
        <p:spPr>
          <a:xfrm>
            <a:off x="4284000" y="1080000"/>
            <a:ext cx="5076000" cy="39600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200" strike="noStrike" u="none">
                <a:solidFill>
                  <a:srgbClr val="000000"/>
                </a:solidFill>
                <a:uFillTx/>
                <a:latin typeface="Arial"/>
              </a:rPr>
              <a:t>Also, you can look short article "How AI understands omnicopters".</a:t>
            </a:r>
            <a:endParaRPr b="0" lang="ru-RU" sz="1200" strike="noStrike" u="none">
              <a:solidFill>
                <a:srgbClr val="000000"/>
              </a:solidFill>
              <a:uFillTx/>
              <a:latin typeface="Arial"/>
            </a:endParaRPr>
          </a:p>
          <a:p>
            <a:pPr marL="432000" indent="-324000">
              <a:spcBef>
                <a:spcPts val="1417"/>
              </a:spcBef>
              <a:buClr>
                <a:srgbClr val="000000"/>
              </a:buClr>
              <a:buSzPct val="45000"/>
              <a:buFont typeface="Wingdings" charset="2"/>
              <a:buChar char=""/>
            </a:pPr>
            <a:endParaRPr b="0" lang="ru-RU" sz="1300" strike="noStrike" u="none">
              <a:solidFill>
                <a:srgbClr val="000000"/>
              </a:solidFill>
              <a:uFillTx/>
              <a:latin typeface="Arial"/>
            </a:endParaRPr>
          </a:p>
        </p:txBody>
      </p:sp>
      <p:pic>
        <p:nvPicPr>
          <p:cNvPr id="51" name="" descr=""/>
          <p:cNvPicPr/>
          <p:nvPr/>
        </p:nvPicPr>
        <p:blipFill>
          <a:blip r:embed="rId2"/>
          <a:stretch/>
        </p:blipFill>
        <p:spPr>
          <a:xfrm>
            <a:off x="720000" y="1800000"/>
            <a:ext cx="3354480" cy="3354480"/>
          </a:xfrm>
          <a:prstGeom prst="rect">
            <a:avLst/>
          </a:prstGeom>
          <a:noFill/>
          <a:ln w="0">
            <a:noFill/>
          </a:ln>
        </p:spPr>
      </p:pic>
      <p:pic>
        <p:nvPicPr>
          <p:cNvPr id="52" name="" descr=""/>
          <p:cNvPicPr/>
          <p:nvPr/>
        </p:nvPicPr>
        <p:blipFill>
          <a:blip r:embed="rId3"/>
          <a:stretch/>
        </p:blipFill>
        <p:spPr>
          <a:xfrm>
            <a:off x="4254480" y="1346760"/>
            <a:ext cx="2585520" cy="1757160"/>
          </a:xfrm>
          <a:prstGeom prst="rect">
            <a:avLst/>
          </a:prstGeom>
          <a:noFill/>
          <a:ln w="0">
            <a:noFill/>
          </a:ln>
        </p:spPr>
      </p:pic>
      <p:pic>
        <p:nvPicPr>
          <p:cNvPr id="53" name="" descr=""/>
          <p:cNvPicPr/>
          <p:nvPr/>
        </p:nvPicPr>
        <p:blipFill>
          <a:blip r:embed="rId4"/>
          <a:stretch/>
        </p:blipFill>
        <p:spPr>
          <a:xfrm>
            <a:off x="6856920" y="1303920"/>
            <a:ext cx="2752200" cy="1800000"/>
          </a:xfrm>
          <a:prstGeom prst="rect">
            <a:avLst/>
          </a:prstGeom>
          <a:noFill/>
          <a:ln w="0">
            <a:noFill/>
          </a:ln>
        </p:spPr>
      </p:pic>
      <p:pic>
        <p:nvPicPr>
          <p:cNvPr id="54" name="" descr=""/>
          <p:cNvPicPr/>
          <p:nvPr/>
        </p:nvPicPr>
        <p:blipFill>
          <a:blip r:embed="rId5"/>
          <a:stretch/>
        </p:blipFill>
        <p:spPr>
          <a:xfrm>
            <a:off x="4165560" y="3060000"/>
            <a:ext cx="2854440" cy="1980000"/>
          </a:xfrm>
          <a:prstGeom prst="rect">
            <a:avLst/>
          </a:prstGeom>
          <a:noFill/>
          <a:ln w="0">
            <a:noFill/>
          </a:ln>
        </p:spPr>
      </p:pic>
      <p:pic>
        <p:nvPicPr>
          <p:cNvPr id="55" name="" descr=""/>
          <p:cNvPicPr/>
          <p:nvPr/>
        </p:nvPicPr>
        <p:blipFill>
          <a:blip r:embed="rId6"/>
          <a:stretch/>
        </p:blipFill>
        <p:spPr>
          <a:xfrm>
            <a:off x="6631560" y="3240000"/>
            <a:ext cx="3088440" cy="180000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ru-RU" sz="4400" strike="noStrike" u="none">
                <a:solidFill>
                  <a:srgbClr val="000000"/>
                </a:solidFill>
                <a:uFillTx/>
                <a:latin typeface="Arial"/>
              </a:rPr>
              <a:t>Introduction</a:t>
            </a:r>
            <a:endParaRPr b="0" lang="ru-RU" sz="4400" strike="noStrike" u="none">
              <a:solidFill>
                <a:srgbClr val="000000"/>
              </a:solidFill>
              <a:uFillTx/>
              <a:latin typeface="Arial"/>
            </a:endParaRPr>
          </a:p>
        </p:txBody>
      </p:sp>
      <p:sp>
        <p:nvSpPr>
          <p:cNvPr id="1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r>
              <a:rPr b="0" lang="ru-RU" sz="1200" strike="noStrike" u="none">
                <a:solidFill>
                  <a:srgbClr val="000000"/>
                </a:solidFill>
                <a:uFillTx/>
                <a:latin typeface="Cascadia Code PL"/>
                <a:ea typeface="Cascadia Code PL"/>
              </a:rPr>
              <a:t>We have different types of drones, just like we have different types of cars.</a:t>
            </a:r>
            <a:br>
              <a:rPr sz="1200"/>
            </a:br>
            <a:br>
              <a:rPr sz="1200"/>
            </a:br>
            <a:r>
              <a:rPr b="0" lang="ru-RU" sz="1200" strike="noStrike" u="none">
                <a:solidFill>
                  <a:srgbClr val="000000"/>
                </a:solidFill>
                <a:uFillTx/>
                <a:latin typeface="Cascadia Code PL"/>
                <a:ea typeface="Cascadia Code PL"/>
              </a:rPr>
              <a:t>We have drones like sports cars.</a:t>
            </a:r>
            <a:endParaRPr b="0" lang="ru-RU" sz="1200" strike="noStrike" u="none">
              <a:solidFill>
                <a:srgbClr val="000000"/>
              </a:solidFill>
              <a:uFillTx/>
              <a:latin typeface="Cascadia Code PL"/>
              <a:ea typeface="Cascadia Code PL"/>
            </a:endParaRPr>
          </a:p>
          <a:p>
            <a:pPr indent="0">
              <a:spcBef>
                <a:spcPts val="1417"/>
              </a:spcBef>
              <a:buNone/>
            </a:pPr>
            <a:endParaRPr b="0" lang="ru-RU" sz="1200" strike="noStrike" u="none">
              <a:solidFill>
                <a:srgbClr val="000000"/>
              </a:solidFill>
              <a:uFillTx/>
              <a:latin typeface="Cascadia Code PL"/>
              <a:ea typeface="Cascadia Code PL"/>
            </a:endParaRPr>
          </a:p>
        </p:txBody>
      </p:sp>
      <p:pic>
        <p:nvPicPr>
          <p:cNvPr id="13" name="" descr=""/>
          <p:cNvPicPr/>
          <p:nvPr/>
        </p:nvPicPr>
        <p:blipFill>
          <a:blip r:embed="rId1"/>
          <a:stretch/>
        </p:blipFill>
        <p:spPr>
          <a:xfrm>
            <a:off x="504000" y="1877400"/>
            <a:ext cx="4471920" cy="2982600"/>
          </a:xfrm>
          <a:prstGeom prst="rect">
            <a:avLst/>
          </a:prstGeom>
          <a:noFill/>
          <a:ln w="0">
            <a:noFill/>
          </a:ln>
        </p:spPr>
      </p:pic>
      <p:pic>
        <p:nvPicPr>
          <p:cNvPr id="14" name="" descr=""/>
          <p:cNvPicPr/>
          <p:nvPr/>
        </p:nvPicPr>
        <p:blipFill>
          <a:blip r:embed="rId2"/>
          <a:stretch/>
        </p:blipFill>
        <p:spPr>
          <a:xfrm>
            <a:off x="4949640" y="1884600"/>
            <a:ext cx="4590360" cy="297540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ru-RU" sz="4400" strike="noStrike" u="none">
                <a:solidFill>
                  <a:srgbClr val="000000"/>
                </a:solidFill>
                <a:uFillTx/>
                <a:latin typeface="Arial"/>
              </a:rPr>
              <a:t>Introduction</a:t>
            </a:r>
            <a:endParaRPr b="0" lang="ru-RU" sz="4400" strike="noStrike" u="none">
              <a:solidFill>
                <a:srgbClr val="000000"/>
              </a:solidFill>
              <a:uFillTx/>
              <a:latin typeface="Arial"/>
            </a:endParaRPr>
          </a:p>
        </p:txBody>
      </p:sp>
      <p:sp>
        <p:nvSpPr>
          <p:cNvPr id="1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ru-RU" sz="3200" strike="noStrike" u="none">
                <a:solidFill>
                  <a:srgbClr val="000000"/>
                </a:solidFill>
                <a:uFillTx/>
                <a:latin typeface="Arial"/>
              </a:rPr>
              <a:t>We have drones like trucks.</a:t>
            </a:r>
            <a:endParaRPr b="0" lang="ru-RU" sz="3200" strike="noStrike" u="none">
              <a:solidFill>
                <a:srgbClr val="000000"/>
              </a:solidFill>
              <a:uFillTx/>
              <a:latin typeface="Arial"/>
            </a:endParaRPr>
          </a:p>
        </p:txBody>
      </p:sp>
      <p:pic>
        <p:nvPicPr>
          <p:cNvPr id="17" name="" descr=""/>
          <p:cNvPicPr/>
          <p:nvPr/>
        </p:nvPicPr>
        <p:blipFill>
          <a:blip r:embed="rId1"/>
          <a:stretch/>
        </p:blipFill>
        <p:spPr>
          <a:xfrm>
            <a:off x="647640" y="2340000"/>
            <a:ext cx="3944880" cy="2225160"/>
          </a:xfrm>
          <a:prstGeom prst="rect">
            <a:avLst/>
          </a:prstGeom>
          <a:noFill/>
          <a:ln w="0">
            <a:noFill/>
          </a:ln>
        </p:spPr>
      </p:pic>
      <p:pic>
        <p:nvPicPr>
          <p:cNvPr id="18" name="" descr=""/>
          <p:cNvPicPr/>
          <p:nvPr/>
        </p:nvPicPr>
        <p:blipFill>
          <a:blip r:embed="rId2"/>
          <a:stretch/>
        </p:blipFill>
        <p:spPr>
          <a:xfrm>
            <a:off x="4611600" y="1928160"/>
            <a:ext cx="4748400" cy="281916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ru-RU" sz="4400" strike="noStrike" u="none">
                <a:solidFill>
                  <a:srgbClr val="000000"/>
                </a:solidFill>
                <a:uFillTx/>
                <a:latin typeface="Arial"/>
              </a:rPr>
              <a:t>Introduction</a:t>
            </a:r>
            <a:endParaRPr b="0" lang="ru-RU" sz="4400" strike="noStrike" u="none">
              <a:solidFill>
                <a:srgbClr val="000000"/>
              </a:solidFill>
              <a:uFillTx/>
              <a:latin typeface="Arial"/>
            </a:endParaRPr>
          </a:p>
        </p:txBody>
      </p:sp>
      <p:sp>
        <p:nvSpPr>
          <p:cNvPr id="20"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62500" lnSpcReduction="19999"/>
          </a:bodyPr>
          <a:p>
            <a:pPr marL="432000" indent="0">
              <a:spcBef>
                <a:spcPts val="1417"/>
              </a:spcBef>
              <a:buNone/>
            </a:pPr>
            <a:r>
              <a:rPr b="0" lang="ru-RU" sz="3200" strike="noStrike" u="none">
                <a:solidFill>
                  <a:srgbClr val="000000"/>
                </a:solidFill>
                <a:uFillTx/>
                <a:latin typeface="Arial"/>
              </a:rPr>
              <a:t>We have small drones and big drones, fast and slow.</a:t>
            </a:r>
            <a:endParaRPr b="0" lang="ru-RU" sz="3200" strike="noStrike" u="none">
              <a:solidFill>
                <a:srgbClr val="000000"/>
              </a:solidFill>
              <a:uFillTx/>
              <a:latin typeface="Arial"/>
            </a:endParaRPr>
          </a:p>
          <a:p>
            <a:pPr marL="432000" indent="0">
              <a:spcBef>
                <a:spcPts val="1417"/>
              </a:spcBef>
              <a:buNone/>
            </a:pPr>
            <a:endParaRPr b="0" lang="ru-RU" sz="3200" strike="noStrike" u="none">
              <a:solidFill>
                <a:srgbClr val="000000"/>
              </a:solidFill>
              <a:uFillTx/>
              <a:latin typeface="Arial"/>
            </a:endParaRPr>
          </a:p>
          <a:p>
            <a:pPr marL="432000" indent="0">
              <a:spcBef>
                <a:spcPts val="1417"/>
              </a:spcBef>
              <a:buNone/>
            </a:pPr>
            <a:r>
              <a:rPr b="0" lang="ru-RU" sz="3200" strike="noStrike" u="none">
                <a:solidFill>
                  <a:srgbClr val="000000"/>
                </a:solidFill>
                <a:uFillTx/>
                <a:latin typeface="Arial"/>
              </a:rPr>
              <a:t>All these types of drones have common problems:</a:t>
            </a:r>
            <a:endParaRPr b="0" lang="ru-RU"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2800" strike="noStrike" u="none">
                <a:solidFill>
                  <a:srgbClr val="000000"/>
                </a:solidFill>
                <a:uFillTx/>
                <a:latin typeface="Arial"/>
              </a:rPr>
              <a:t>drones are very specialized</a:t>
            </a:r>
            <a:endParaRPr b="0" lang="ru-RU" sz="2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2800" strike="noStrike" u="none">
                <a:solidFill>
                  <a:srgbClr val="000000"/>
                </a:solidFill>
                <a:uFillTx/>
                <a:latin typeface="Arial"/>
              </a:rPr>
              <a:t>drones are very sensitive to conditions or operator skills</a:t>
            </a:r>
            <a:endParaRPr b="0" lang="ru-RU" sz="2800" strike="noStrike" u="none">
              <a:solidFill>
                <a:srgbClr val="000000"/>
              </a:solidFill>
              <a:uFillTx/>
              <a:latin typeface="Arial"/>
            </a:endParaRPr>
          </a:p>
          <a:p>
            <a:pPr marL="432000" indent="0">
              <a:spcBef>
                <a:spcPts val="1417"/>
              </a:spcBef>
              <a:buNone/>
            </a:pPr>
            <a:endParaRPr b="0" lang="ru-RU" sz="3200" strike="noStrike" u="none">
              <a:solidFill>
                <a:srgbClr val="000000"/>
              </a:solidFill>
              <a:uFillTx/>
              <a:latin typeface="Arial"/>
            </a:endParaRPr>
          </a:p>
          <a:p>
            <a:pPr marL="432000" indent="0">
              <a:spcBef>
                <a:spcPts val="1417"/>
              </a:spcBef>
              <a:buNone/>
            </a:pPr>
            <a:r>
              <a:rPr b="0" lang="ru-RU" sz="3200" strike="noStrike" u="none">
                <a:solidFill>
                  <a:srgbClr val="000000"/>
                </a:solidFill>
                <a:uFillTx/>
                <a:latin typeface="Arial"/>
              </a:rPr>
              <a:t>That's why we need something easy to operate and not specialized.</a:t>
            </a:r>
            <a:endParaRPr b="0" lang="ru-RU" sz="3200" strike="noStrike" u="none">
              <a:solidFill>
                <a:srgbClr val="000000"/>
              </a:solidFill>
              <a:uFillTx/>
              <a:latin typeface="Arial"/>
            </a:endParaRPr>
          </a:p>
          <a:p>
            <a:pPr marL="432000" indent="0">
              <a:spcBef>
                <a:spcPts val="1417"/>
              </a:spcBef>
              <a:buNone/>
            </a:pPr>
            <a:endParaRPr b="0" lang="ru-RU" sz="3200" strike="noStrike" u="none">
              <a:solidFill>
                <a:srgbClr val="000000"/>
              </a:solidFill>
              <a:uFillTx/>
              <a:latin typeface="Arial"/>
            </a:endParaRPr>
          </a:p>
          <a:p>
            <a:pPr marL="432000" indent="0">
              <a:spcBef>
                <a:spcPts val="1417"/>
              </a:spcBef>
              <a:buNone/>
            </a:pPr>
            <a:r>
              <a:rPr b="0" lang="ru-RU" sz="3200" strike="noStrike" u="none">
                <a:solidFill>
                  <a:srgbClr val="000000"/>
                </a:solidFill>
                <a:uFillTx/>
                <a:latin typeface="Arial"/>
              </a:rPr>
              <a:t>Something like...</a:t>
            </a:r>
            <a:endParaRPr b="0" lang="ru-R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ru-RU" sz="4400" strike="noStrike" u="none">
                <a:solidFill>
                  <a:srgbClr val="000000"/>
                </a:solidFill>
                <a:uFillTx/>
                <a:latin typeface="Arial"/>
              </a:rPr>
              <a:t>Tractor</a:t>
            </a:r>
            <a:endParaRPr b="0" lang="ru-RU" sz="4400" strike="noStrike" u="none">
              <a:solidFill>
                <a:srgbClr val="000000"/>
              </a:solidFill>
              <a:uFillTx/>
              <a:latin typeface="Arial"/>
            </a:endParaRPr>
          </a:p>
        </p:txBody>
      </p:sp>
      <p:pic>
        <p:nvPicPr>
          <p:cNvPr id="22" name="" descr=""/>
          <p:cNvPicPr/>
          <p:nvPr/>
        </p:nvPicPr>
        <p:blipFill>
          <a:blip r:embed="rId1"/>
          <a:stretch/>
        </p:blipFill>
        <p:spPr>
          <a:xfrm>
            <a:off x="2116800" y="1326600"/>
            <a:ext cx="5845680" cy="328824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ru-RU" sz="4400" strike="noStrike" u="none">
                <a:solidFill>
                  <a:srgbClr val="000000"/>
                </a:solidFill>
                <a:uFillTx/>
                <a:latin typeface="Arial"/>
              </a:rPr>
              <a:t>Existing Flying Tractors</a:t>
            </a:r>
            <a:endParaRPr b="0" lang="ru-RU" sz="4400" strike="noStrike" u="none">
              <a:solidFill>
                <a:srgbClr val="000000"/>
              </a:solidFill>
              <a:uFillTx/>
              <a:latin typeface="Arial"/>
            </a:endParaRPr>
          </a:p>
        </p:txBody>
      </p:sp>
      <p:sp>
        <p:nvSpPr>
          <p:cNvPr id="2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ru-RU" sz="3200" strike="noStrike" u="none">
                <a:solidFill>
                  <a:srgbClr val="000000"/>
                </a:solidFill>
                <a:uFillTx/>
                <a:latin typeface="Arial"/>
              </a:rPr>
              <a:t>Plane-tractor                    Helicopter-tractor</a:t>
            </a:r>
            <a:endParaRPr b="0" lang="ru-RU" sz="3200" strike="noStrike" u="none">
              <a:solidFill>
                <a:srgbClr val="000000"/>
              </a:solidFill>
              <a:uFillTx/>
              <a:latin typeface="Arial"/>
            </a:endParaRPr>
          </a:p>
        </p:txBody>
      </p:sp>
      <p:pic>
        <p:nvPicPr>
          <p:cNvPr id="25" name="" descr=""/>
          <p:cNvPicPr/>
          <p:nvPr/>
        </p:nvPicPr>
        <p:blipFill>
          <a:blip r:embed="rId1"/>
          <a:stretch/>
        </p:blipFill>
        <p:spPr>
          <a:xfrm>
            <a:off x="720000" y="1800000"/>
            <a:ext cx="4085280" cy="2720880"/>
          </a:xfrm>
          <a:prstGeom prst="rect">
            <a:avLst/>
          </a:prstGeom>
          <a:noFill/>
          <a:ln w="0">
            <a:noFill/>
          </a:ln>
        </p:spPr>
      </p:pic>
      <p:pic>
        <p:nvPicPr>
          <p:cNvPr id="26" name="" descr=""/>
          <p:cNvPicPr/>
          <p:nvPr/>
        </p:nvPicPr>
        <p:blipFill>
          <a:blip r:embed="rId2"/>
          <a:stretch/>
        </p:blipFill>
        <p:spPr>
          <a:xfrm>
            <a:off x="5400000" y="1800000"/>
            <a:ext cx="3442680" cy="269604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ru-RU" sz="4400" strike="noStrike" u="none">
                <a:solidFill>
                  <a:srgbClr val="000000"/>
                </a:solidFill>
                <a:uFillTx/>
                <a:latin typeface="Arial"/>
              </a:rPr>
              <a:t>Drone-tractor?</a:t>
            </a:r>
            <a:endParaRPr b="0" lang="ru-RU" sz="4400" strike="noStrike" u="none">
              <a:solidFill>
                <a:srgbClr val="000000"/>
              </a:solidFill>
              <a:uFillTx/>
              <a:latin typeface="Arial"/>
            </a:endParaRPr>
          </a:p>
        </p:txBody>
      </p:sp>
      <p:sp>
        <p:nvSpPr>
          <p:cNvPr id="28" name="PlaceHolder 2"/>
          <p:cNvSpPr>
            <a:spLocks noGrp="1"/>
          </p:cNvSpPr>
          <p:nvPr>
            <p:ph/>
          </p:nvPr>
        </p:nvSpPr>
        <p:spPr>
          <a:xfrm>
            <a:off x="504000" y="1326600"/>
            <a:ext cx="9071640" cy="3288240"/>
          </a:xfrm>
          <a:prstGeom prst="rect">
            <a:avLst/>
          </a:prstGeom>
          <a:noFill/>
          <a:ln w="0">
            <a:noFill/>
          </a:ln>
        </p:spPr>
        <p:txBody>
          <a:bodyPr lIns="0" rIns="0" tIns="0" bIns="0" anchor="t">
            <a:normAutofit lnSpcReduction="9999"/>
          </a:bodyPr>
          <a:p>
            <a:pPr marL="432000" indent="0">
              <a:spcBef>
                <a:spcPts val="1417"/>
              </a:spcBef>
              <a:buNone/>
            </a:pPr>
            <a:endParaRPr b="0" lang="ru-RU" sz="3200" strike="noStrike" u="none">
              <a:solidFill>
                <a:srgbClr val="000000"/>
              </a:solidFill>
              <a:uFillTx/>
              <a:latin typeface="Arial"/>
            </a:endParaRPr>
          </a:p>
          <a:p>
            <a:pPr marL="432000" indent="0">
              <a:spcBef>
                <a:spcPts val="1417"/>
              </a:spcBef>
              <a:buNone/>
            </a:pPr>
            <a:r>
              <a:rPr b="0" lang="ru-RU" sz="3200" strike="noStrike" u="none">
                <a:solidFill>
                  <a:srgbClr val="000000"/>
                </a:solidFill>
                <a:uFillTx/>
                <a:latin typeface="Arial"/>
              </a:rPr>
              <a:t>But we still don't have a tractor drone.</a:t>
            </a:r>
            <a:endParaRPr b="0" lang="ru-RU" sz="3200" strike="noStrike" u="none">
              <a:solidFill>
                <a:srgbClr val="000000"/>
              </a:solidFill>
              <a:uFillTx/>
              <a:latin typeface="Arial"/>
            </a:endParaRPr>
          </a:p>
          <a:p>
            <a:pPr marL="432000" indent="0">
              <a:spcBef>
                <a:spcPts val="1417"/>
              </a:spcBef>
              <a:buNone/>
            </a:pPr>
            <a:endParaRPr b="0" lang="ru-RU" sz="3200" strike="noStrike" u="none">
              <a:solidFill>
                <a:srgbClr val="000000"/>
              </a:solidFill>
              <a:uFillTx/>
              <a:latin typeface="Arial"/>
            </a:endParaRPr>
          </a:p>
          <a:p>
            <a:pPr marL="432000" indent="0">
              <a:spcBef>
                <a:spcPts val="1417"/>
              </a:spcBef>
              <a:buNone/>
            </a:pPr>
            <a:r>
              <a:rPr b="0" lang="ru-RU" sz="3200" strike="noStrike" u="none">
                <a:solidFill>
                  <a:srgbClr val="000000"/>
                </a:solidFill>
                <a:uFillTx/>
                <a:latin typeface="Arial"/>
              </a:rPr>
              <a:t>That's because a tractor is not just a single machine, but...</a:t>
            </a:r>
            <a:endParaRPr b="0" lang="ru-RU" sz="3200" strike="noStrike" u="none">
              <a:solidFill>
                <a:srgbClr val="000000"/>
              </a:solidFill>
              <a:uFillTx/>
              <a:latin typeface="Arial"/>
            </a:endParaRPr>
          </a:p>
          <a:p>
            <a:pPr marL="432000" indent="0">
              <a:spcBef>
                <a:spcPts val="1417"/>
              </a:spcBef>
              <a:buNone/>
            </a:pPr>
            <a:endParaRPr b="0" lang="ru-R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ru-RU" sz="2400" strike="noStrike" u="none">
                <a:solidFill>
                  <a:srgbClr val="000000"/>
                </a:solidFill>
                <a:uFillTx/>
                <a:latin typeface="Arial"/>
              </a:rPr>
              <a:t>The capabilities of a tractor are determined by its attachments and implements</a:t>
            </a:r>
            <a:endParaRPr b="0" lang="ru-RU" sz="2400" strike="noStrike" u="none">
              <a:solidFill>
                <a:srgbClr val="000000"/>
              </a:solidFill>
              <a:uFillTx/>
              <a:latin typeface="Arial"/>
            </a:endParaRPr>
          </a:p>
        </p:txBody>
      </p:sp>
      <p:sp>
        <p:nvSpPr>
          <p:cNvPr id="3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ru-RU" sz="3200" strike="noStrike" u="none">
                <a:solidFill>
                  <a:srgbClr val="000000"/>
                </a:solidFill>
                <a:uFillTx/>
                <a:latin typeface="Arial"/>
              </a:rPr>
              <a:t> </a:t>
            </a:r>
            <a:endParaRPr b="0" lang="ru-RU" sz="3200" strike="noStrike" u="none">
              <a:solidFill>
                <a:srgbClr val="000000"/>
              </a:solidFill>
              <a:uFillTx/>
              <a:latin typeface="Arial"/>
            </a:endParaRPr>
          </a:p>
        </p:txBody>
      </p:sp>
      <p:pic>
        <p:nvPicPr>
          <p:cNvPr id="31" name="" descr=""/>
          <p:cNvPicPr/>
          <p:nvPr/>
        </p:nvPicPr>
        <p:blipFill>
          <a:blip r:embed="rId1"/>
          <a:stretch/>
        </p:blipFill>
        <p:spPr>
          <a:xfrm>
            <a:off x="2700000" y="1080000"/>
            <a:ext cx="4320000" cy="432000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ru-RU" sz="4400" strike="noStrike" u="none">
                <a:solidFill>
                  <a:srgbClr val="000000"/>
                </a:solidFill>
                <a:uFillTx/>
                <a:latin typeface="Arial"/>
              </a:rPr>
              <a:t>Where is drone-tractor?</a:t>
            </a:r>
            <a:endParaRPr b="0" lang="ru-RU" sz="4400" strike="noStrike" u="none">
              <a:solidFill>
                <a:srgbClr val="000000"/>
              </a:solidFill>
              <a:uFillTx/>
              <a:latin typeface="Arial"/>
            </a:endParaRPr>
          </a:p>
        </p:txBody>
      </p:sp>
      <p:sp>
        <p:nvSpPr>
          <p:cNvPr id="3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ru-RU" sz="3200" strike="noStrike" u="none">
                <a:solidFill>
                  <a:srgbClr val="000000"/>
                </a:solidFill>
                <a:uFillTx/>
                <a:latin typeface="Arial"/>
              </a:rPr>
              <a:t>But why can't other drones be used as tractors?</a:t>
            </a:r>
            <a:endParaRPr b="0" lang="ru-RU" sz="3200" strike="noStrike" u="none">
              <a:solidFill>
                <a:srgbClr val="000000"/>
              </a:solidFill>
              <a:uFillTx/>
              <a:latin typeface="Arial"/>
            </a:endParaRPr>
          </a:p>
          <a:p>
            <a:pPr marL="432000" indent="0">
              <a:spcBef>
                <a:spcPts val="1417"/>
              </a:spcBef>
              <a:buNone/>
            </a:pPr>
            <a:endParaRPr b="0" lang="ru-RU" sz="3200" strike="noStrike" u="none">
              <a:solidFill>
                <a:srgbClr val="000000"/>
              </a:solidFill>
              <a:uFillTx/>
              <a:latin typeface="Arial"/>
            </a:endParaRPr>
          </a:p>
          <a:p>
            <a:pPr marL="432000" indent="0">
              <a:spcBef>
                <a:spcPts val="1417"/>
              </a:spcBef>
              <a:buNone/>
            </a:pPr>
            <a:r>
              <a:rPr b="0" lang="ru-RU" sz="3200" strike="noStrike" u="none">
                <a:solidFill>
                  <a:srgbClr val="000000"/>
                </a:solidFill>
                <a:uFillTx/>
                <a:latin typeface="Arial"/>
              </a:rPr>
              <a:t>First, let me explain what an omnicopter is and what the difference is between omnicopters and regular drones...</a:t>
            </a:r>
            <a:endParaRPr b="0" lang="ru-RU" sz="3200" strike="noStrike" u="none">
              <a:solidFill>
                <a:srgbClr val="000000"/>
              </a:solidFill>
              <a:uFillTx/>
              <a:latin typeface="Arial"/>
            </a:endParaRPr>
          </a:p>
          <a:p>
            <a:pPr marL="432000" indent="0">
              <a:spcBef>
                <a:spcPts val="1417"/>
              </a:spcBef>
              <a:buNone/>
            </a:pPr>
            <a:endParaRPr b="0" lang="ru-R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38</TotalTime>
  <Application>LibreOffice/24.8.5.2$Windows_X86_64 LibreOffice_project/fddf2685c70b461e7832239a0162a77216259f22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2025-02-26T23:07:40Z</dcterms:created>
  <dc:creator/>
  <dc:description/>
  <dc:language>ru-RU</dc:language>
  <cp:lastModifiedBy/>
  <cp:lastPrinted>2025-02-27T01:04:24Z</cp:lastPrinted>
  <dcterms:modified xsi:type="dcterms:W3CDTF">2025-02-27T01:04:08Z</dcterms:modified>
  <cp:revision>5</cp:revision>
  <dc:subject/>
  <dc:title/>
</cp:coreProperties>
</file>