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80" r:id="rId2"/>
  </p:sldIdLst>
  <p:sldSz cx="288004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F2CC"/>
    <a:srgbClr val="00BED9"/>
    <a:srgbClr val="F93425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14"/>
    <p:restoredTop sz="96089"/>
  </p:normalViewPr>
  <p:slideViewPr>
    <p:cSldViewPr snapToGrid="0" snapToObjects="1">
      <p:cViewPr>
        <p:scale>
          <a:sx n="50" d="100"/>
          <a:sy n="50" d="100"/>
        </p:scale>
        <p:origin x="744" y="-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239C6-BCAF-8B4F-9B3A-EE925AAF808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27828-D0F0-7742-85D2-4EDEB695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5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73493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1036747" algn="l" defTabSz="2073493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2073493" algn="l" defTabSz="2073493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3110240" algn="l" defTabSz="2073493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4146987" algn="l" defTabSz="2073493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5183734" algn="l" defTabSz="2073493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6220480" algn="l" defTabSz="2073493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7257227" algn="l" defTabSz="2073493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8293974" algn="l" defTabSz="2073493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27828-D0F0-7742-85D2-4EDEB69536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6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534924"/>
            <a:ext cx="24480361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1344752"/>
            <a:ext cx="21600319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2AF4-65FB-DB46-A3CF-9DD4CED08B7F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8E3C-D60D-764D-B298-AA06AA87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8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2AF4-65FB-DB46-A3CF-9DD4CED08B7F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8E3C-D60D-764D-B298-AA06AA87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149975"/>
            <a:ext cx="6210092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149975"/>
            <a:ext cx="18270270" cy="18304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2AF4-65FB-DB46-A3CF-9DD4CED08B7F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8E3C-D60D-764D-B298-AA06AA87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9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2AF4-65FB-DB46-A3CF-9DD4CED08B7F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8E3C-D60D-764D-B298-AA06AA87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5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384888"/>
            <a:ext cx="24840367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4454688"/>
            <a:ext cx="24840367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2AF4-65FB-DB46-A3CF-9DD4CED08B7F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8E3C-D60D-764D-B298-AA06AA87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7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749874"/>
            <a:ext cx="12240181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749874"/>
            <a:ext cx="12240181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2AF4-65FB-DB46-A3CF-9DD4CED08B7F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8E3C-D60D-764D-B298-AA06AA87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4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149979"/>
            <a:ext cx="24840367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294885"/>
            <a:ext cx="12183928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889827"/>
            <a:ext cx="12183928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294885"/>
            <a:ext cx="12243932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889827"/>
            <a:ext cx="12243932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2AF4-65FB-DB46-A3CF-9DD4CED08B7F}" type="datetimeFigureOut">
              <a:rPr lang="en-US" smtClean="0"/>
              <a:t>3/15/21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8E3C-D60D-764D-B298-AA06AA87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4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2AF4-65FB-DB46-A3CF-9DD4CED08B7F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8E3C-D60D-764D-B298-AA06AA87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6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2AF4-65FB-DB46-A3CF-9DD4CED08B7F}" type="datetimeFigureOut">
              <a:rPr lang="en-US" smtClean="0"/>
              <a:t>3/15/21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8E3C-D60D-764D-B298-AA06AA87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4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109937"/>
            <a:ext cx="14580215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2AF4-65FB-DB46-A3CF-9DD4CED08B7F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8E3C-D60D-764D-B298-AA06AA87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6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109937"/>
            <a:ext cx="14580215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2AF4-65FB-DB46-A3CF-9DD4CED08B7F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8E3C-D60D-764D-B298-AA06AA87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2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149979"/>
            <a:ext cx="2484036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749874"/>
            <a:ext cx="2484036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62AF4-65FB-DB46-A3CF-9DD4CED08B7F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0019564"/>
            <a:ext cx="972014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28E3C-D60D-764D-B298-AA06AA87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79E84B79-CF47-9141-AE83-40309FF6AFBD}"/>
              </a:ext>
            </a:extLst>
          </p:cNvPr>
          <p:cNvGrpSpPr/>
          <p:nvPr/>
        </p:nvGrpSpPr>
        <p:grpSpPr>
          <a:xfrm>
            <a:off x="2396045" y="1746562"/>
            <a:ext cx="22302503" cy="16810554"/>
            <a:chOff x="2783972" y="887580"/>
            <a:chExt cx="22302503" cy="1681055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CC28AC1-CC37-3A47-A002-B01F37766307}"/>
                </a:ext>
              </a:extLst>
            </p:cNvPr>
            <p:cNvSpPr/>
            <p:nvPr/>
          </p:nvSpPr>
          <p:spPr>
            <a:xfrm rot="5400000">
              <a:off x="13274489" y="13642512"/>
              <a:ext cx="2059907" cy="3418507"/>
            </a:xfrm>
            <a:prstGeom prst="rect">
              <a:avLst/>
            </a:prstGeom>
            <a:solidFill>
              <a:srgbClr val="FFF2CC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5DB627A-404C-1349-A5A4-9C8FA047D2FC}"/>
                </a:ext>
              </a:extLst>
            </p:cNvPr>
            <p:cNvSpPr/>
            <p:nvPr/>
          </p:nvSpPr>
          <p:spPr>
            <a:xfrm rot="5400000">
              <a:off x="9322251" y="13640045"/>
              <a:ext cx="2059907" cy="3423441"/>
            </a:xfrm>
            <a:prstGeom prst="rect">
              <a:avLst/>
            </a:prstGeom>
            <a:solidFill>
              <a:srgbClr val="FFF2CC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F60D90-5156-9B41-93B3-E9878549A831}"/>
                </a:ext>
              </a:extLst>
            </p:cNvPr>
            <p:cNvSpPr/>
            <p:nvPr/>
          </p:nvSpPr>
          <p:spPr>
            <a:xfrm>
              <a:off x="12000131" y="2410689"/>
              <a:ext cx="3217039" cy="9066227"/>
            </a:xfrm>
            <a:prstGeom prst="rect">
              <a:avLst/>
            </a:prstGeom>
            <a:solidFill>
              <a:srgbClr val="FFF2CC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U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F046148-026F-CC44-844C-9C9830C01468}"/>
                </a:ext>
              </a:extLst>
            </p:cNvPr>
            <p:cNvGrpSpPr/>
            <p:nvPr/>
          </p:nvGrpSpPr>
          <p:grpSpPr>
            <a:xfrm>
              <a:off x="8806535" y="14467391"/>
              <a:ext cx="3017760" cy="1831201"/>
              <a:chOff x="5459976" y="15362213"/>
              <a:chExt cx="3017760" cy="1831201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BC2B0CE6-B954-7E4C-9A89-C23CAE486D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9976" y="15362213"/>
                <a:ext cx="3017760" cy="1770965"/>
              </a:xfrm>
              <a:prstGeom prst="rect">
                <a:avLst/>
              </a:prstGeom>
            </p:spPr>
          </p:pic>
          <p:sp>
            <p:nvSpPr>
              <p:cNvPr id="5" name="Down Arrow 4">
                <a:extLst>
                  <a:ext uri="{FF2B5EF4-FFF2-40B4-BE49-F238E27FC236}">
                    <a16:creationId xmlns:a16="http://schemas.microsoft.com/office/drawing/2014/main" id="{B5E67273-C656-4842-9F96-4F3DF0D53862}"/>
                  </a:ext>
                </a:extLst>
              </p:cNvPr>
              <p:cNvSpPr/>
              <p:nvPr/>
            </p:nvSpPr>
            <p:spPr>
              <a:xfrm>
                <a:off x="6051622" y="16880570"/>
                <a:ext cx="308265" cy="312844"/>
              </a:xfrm>
              <a:prstGeom prst="downArrow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>
                  <a:latin typeface="Avenir Next" panose="020B0503020202020204" pitchFamily="34" charset="0"/>
                </a:endParaRPr>
              </a:p>
            </p:txBody>
          </p:sp>
          <p:sp>
            <p:nvSpPr>
              <p:cNvPr id="28" name="Down Arrow 27">
                <a:extLst>
                  <a:ext uri="{FF2B5EF4-FFF2-40B4-BE49-F238E27FC236}">
                    <a16:creationId xmlns:a16="http://schemas.microsoft.com/office/drawing/2014/main" id="{AB5A6CF0-40AA-2842-BEFF-0ECA6B99608D}"/>
                  </a:ext>
                </a:extLst>
              </p:cNvPr>
              <p:cNvSpPr/>
              <p:nvPr/>
            </p:nvSpPr>
            <p:spPr>
              <a:xfrm flipV="1">
                <a:off x="6051620" y="15929625"/>
                <a:ext cx="308265" cy="312844"/>
              </a:xfrm>
              <a:prstGeom prst="downArrow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>
                  <a:latin typeface="Avenir Next" panose="020B0503020202020204" pitchFamily="34" charset="0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748D102-B7E0-8C45-B8EC-AA6B7566FDDF}"/>
                </a:ext>
              </a:extLst>
            </p:cNvPr>
            <p:cNvSpPr/>
            <p:nvPr/>
          </p:nvSpPr>
          <p:spPr>
            <a:xfrm>
              <a:off x="18685102" y="10066997"/>
              <a:ext cx="3008452" cy="1892826"/>
            </a:xfrm>
            <a:prstGeom prst="rect">
              <a:avLst/>
            </a:prstGeom>
          </p:spPr>
          <p:txBody>
            <a:bodyPr wrap="none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cap="small" dirty="0">
                  <a:latin typeface="Avenir Next Medium" panose="020B0503020202020204" pitchFamily="34" charset="0"/>
                  <a:ea typeface="Helvetica Neue Light" panose="02000403000000020004" pitchFamily="2" charset="0"/>
                  <a:cs typeface="Apple Chancery" panose="03020702040506060504" pitchFamily="66" charset="-79"/>
                </a:rPr>
                <a:t>Attention getter</a:t>
              </a:r>
              <a:br>
                <a:rPr lang="en-US" sz="2800" cap="small" dirty="0">
                  <a:latin typeface="Avenir Next Medium" panose="020B0503020202020204" pitchFamily="34" charset="0"/>
                  <a:ea typeface="Helvetica Neue Light" panose="02000403000000020004" pitchFamily="2" charset="0"/>
                  <a:cs typeface="Apple Chancery" panose="03020702040506060504" pitchFamily="66" charset="-79"/>
                </a:rPr>
              </a:br>
              <a:r>
                <a:rPr lang="en-US" sz="2800" cap="small" dirty="0">
                  <a:latin typeface="Avenir Next Medium" panose="020B0503020202020204" pitchFamily="34" charset="0"/>
                  <a:ea typeface="Helvetica Neue Light" panose="02000403000000020004" pitchFamily="2" charset="0"/>
                  <a:cs typeface="Apple Chancery" panose="03020702040506060504" pitchFamily="66" charset="-79"/>
                </a:rPr>
                <a:t>Test question</a:t>
              </a:r>
            </a:p>
            <a:p>
              <a:pPr algn="ctr">
                <a:lnSpc>
                  <a:spcPct val="150000"/>
                </a:lnSpc>
              </a:pPr>
              <a:r>
                <a:rPr lang="en-US" sz="2400" i="1" dirty="0">
                  <a:latin typeface="Avenir Next" panose="020B0503020202020204" pitchFamily="34" charset="0"/>
                  <a:ea typeface="Helvetica Neue Light" panose="02000403000000020004" pitchFamily="2" charset="0"/>
                  <a:cs typeface="Apple Chancery" panose="03020702040506060504" pitchFamily="66" charset="-79"/>
                </a:rPr>
                <a:t>variable duration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49522A6-40FC-564D-ABA1-40B502ADE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06535" y="3855847"/>
              <a:ext cx="3017760" cy="177096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EAD066D-C2C4-0740-93D6-AA209F03C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19644" y="3855847"/>
              <a:ext cx="3017760" cy="177096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DDF0F23-758D-7440-9A8B-00483418B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43048" y="3855847"/>
              <a:ext cx="3017760" cy="177096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BBE96D3-AFF1-EA4E-B32A-C96A6ED47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02487" y="3855847"/>
              <a:ext cx="3017760" cy="1770965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8DE49F-5361-E44E-9A23-0FA5F74C72F5}"/>
                </a:ext>
              </a:extLst>
            </p:cNvPr>
            <p:cNvSpPr/>
            <p:nvPr/>
          </p:nvSpPr>
          <p:spPr>
            <a:xfrm>
              <a:off x="9562376" y="10086578"/>
              <a:ext cx="1580882" cy="1244764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cap="small" dirty="0">
                  <a:latin typeface="Avenir Next Medium" panose="020B0503020202020204" pitchFamily="34" charset="0"/>
                  <a:ea typeface="Helvetica Neue Light" panose="02000403000000020004" pitchFamily="2" charset="0"/>
                  <a:cs typeface="Apple Chancery" panose="03020702040506060504" pitchFamily="66" charset="-79"/>
                </a:rPr>
                <a:t>Baseline</a:t>
              </a:r>
            </a:p>
            <a:p>
              <a:pPr algn="ctr">
                <a:lnSpc>
                  <a:spcPct val="150000"/>
                </a:lnSpc>
              </a:pPr>
              <a:r>
                <a:rPr lang="en-US" sz="2400" i="1" dirty="0">
                  <a:latin typeface="Avenir Next" panose="020B0503020202020204" pitchFamily="34" charset="0"/>
                  <a:ea typeface="Helvetica Neue Light" panose="02000403000000020004" pitchFamily="2" charset="0"/>
                  <a:cs typeface="Apple Chancery" panose="03020702040506060504" pitchFamily="66" charset="-79"/>
                </a:rPr>
                <a:t>2 s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F3FB8CE-00E5-C74D-93B6-C491EB895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29939" y="3855847"/>
              <a:ext cx="3017760" cy="1770965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03C0357-CB43-D34D-8275-E4DB4ACF2D08}"/>
                </a:ext>
              </a:extLst>
            </p:cNvPr>
            <p:cNvCxnSpPr>
              <a:cxnSpLocks/>
            </p:cNvCxnSpPr>
            <p:nvPr/>
          </p:nvCxnSpPr>
          <p:spPr>
            <a:xfrm>
              <a:off x="8872763" y="9709785"/>
              <a:ext cx="162137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23440AC-AB9C-FE49-8DA5-7B418D515C49}"/>
                </a:ext>
              </a:extLst>
            </p:cNvPr>
            <p:cNvSpPr/>
            <p:nvPr/>
          </p:nvSpPr>
          <p:spPr>
            <a:xfrm>
              <a:off x="12409105" y="10086578"/>
              <a:ext cx="2329485" cy="1244764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cap="small" dirty="0">
                  <a:latin typeface="Avenir Next Medium" panose="020B0503020202020204" pitchFamily="34" charset="0"/>
                  <a:ea typeface="Helvetica Neue Light" panose="02000403000000020004" pitchFamily="2" charset="0"/>
                  <a:cs typeface="Apple Chancery" panose="03020702040506060504" pitchFamily="66" charset="-79"/>
                </a:rPr>
                <a:t>Highlighting</a:t>
              </a:r>
            </a:p>
            <a:p>
              <a:pPr algn="ctr">
                <a:lnSpc>
                  <a:spcPct val="150000"/>
                </a:lnSpc>
              </a:pPr>
              <a:r>
                <a:rPr lang="en-US" sz="2400" i="1" dirty="0">
                  <a:latin typeface="Avenir Next" panose="020B0503020202020204" pitchFamily="34" charset="0"/>
                  <a:ea typeface="Helvetica Neue Light" panose="02000403000000020004" pitchFamily="2" charset="0"/>
                  <a:cs typeface="Apple Chancery" panose="03020702040506060504" pitchFamily="66" charset="-79"/>
                </a:rPr>
                <a:t>3 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E04A823-B13F-8447-9115-BDBA427CC509}"/>
                </a:ext>
              </a:extLst>
            </p:cNvPr>
            <p:cNvSpPr/>
            <p:nvPr/>
          </p:nvSpPr>
          <p:spPr>
            <a:xfrm>
              <a:off x="16179938" y="10086579"/>
              <a:ext cx="1406347" cy="1246495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cap="small" dirty="0">
                  <a:latin typeface="Avenir Next Medium" panose="020B0503020202020204" pitchFamily="34" charset="0"/>
                  <a:ea typeface="Helvetica Neue Light" panose="02000403000000020004" pitchFamily="2" charset="0"/>
                  <a:cs typeface="Apple Chancery" panose="03020702040506060504" pitchFamily="66" charset="-79"/>
                </a:rPr>
                <a:t>Pretest</a:t>
              </a:r>
            </a:p>
            <a:p>
              <a:pPr algn="ctr">
                <a:lnSpc>
                  <a:spcPct val="150000"/>
                </a:lnSpc>
              </a:pPr>
              <a:r>
                <a:rPr lang="en-US" sz="2400" i="1" dirty="0">
                  <a:latin typeface="Avenir Next" panose="020B0503020202020204" pitchFamily="34" charset="0"/>
                  <a:ea typeface="Helvetica Neue Light" panose="02000403000000020004" pitchFamily="2" charset="0"/>
                  <a:cs typeface="Apple Chancery" panose="03020702040506060504" pitchFamily="66" charset="-79"/>
                </a:rPr>
                <a:t>0.75 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102A6E8-2643-D040-BBC3-C83BEABD7932}"/>
                </a:ext>
              </a:extLst>
            </p:cNvPr>
            <p:cNvSpPr/>
            <p:nvPr/>
          </p:nvSpPr>
          <p:spPr>
            <a:xfrm>
              <a:off x="23108775" y="10086579"/>
              <a:ext cx="879984" cy="1246495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cap="small" dirty="0">
                  <a:latin typeface="Avenir Next Medium" panose="020B0503020202020204" pitchFamily="34" charset="0"/>
                  <a:ea typeface="Helvetica Neue Light" panose="02000403000000020004" pitchFamily="2" charset="0"/>
                  <a:cs typeface="Apple Chancery" panose="03020702040506060504" pitchFamily="66" charset="-79"/>
                </a:rPr>
                <a:t>Test</a:t>
              </a:r>
            </a:p>
            <a:p>
              <a:pPr algn="ctr">
                <a:lnSpc>
                  <a:spcPct val="150000"/>
                </a:lnSpc>
              </a:pPr>
              <a:r>
                <a:rPr lang="en-US" sz="2400" i="1" dirty="0">
                  <a:latin typeface="Avenir Next" panose="020B0503020202020204" pitchFamily="34" charset="0"/>
                  <a:ea typeface="Helvetica Neue Light" panose="02000403000000020004" pitchFamily="2" charset="0"/>
                  <a:cs typeface="Apple Chancery" panose="03020702040506060504" pitchFamily="66" charset="-79"/>
                </a:rPr>
                <a:t>5 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27E053-70EB-9C4E-8C25-00E9A53AD5A7}"/>
                </a:ext>
              </a:extLst>
            </p:cNvPr>
            <p:cNvSpPr txBox="1"/>
            <p:nvPr/>
          </p:nvSpPr>
          <p:spPr>
            <a:xfrm>
              <a:off x="2783972" y="887580"/>
              <a:ext cx="61587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Avenir Next" panose="020B0503020202020204" pitchFamily="34" charset="0"/>
                </a:rPr>
                <a:t>A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D49D951-0020-134F-8F0C-BF4A2906F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21622" y="14467391"/>
              <a:ext cx="3017760" cy="1770965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2E308B2-ADAE-9141-9E27-D48676E65307}"/>
                </a:ext>
              </a:extLst>
            </p:cNvPr>
            <p:cNvSpPr txBox="1"/>
            <p:nvPr/>
          </p:nvSpPr>
          <p:spPr>
            <a:xfrm>
              <a:off x="2824047" y="12620069"/>
              <a:ext cx="5757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Avenir Next" panose="020B0503020202020204" pitchFamily="34" charset="0"/>
                </a:rPr>
                <a:t>B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72AB7B-FE52-A54F-9C35-4B567C004491}"/>
                </a:ext>
              </a:extLst>
            </p:cNvPr>
            <p:cNvSpPr txBox="1"/>
            <p:nvPr/>
          </p:nvSpPr>
          <p:spPr>
            <a:xfrm>
              <a:off x="8661749" y="13617193"/>
              <a:ext cx="34234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Avenir Next" panose="020B0503020202020204" pitchFamily="34" charset="0"/>
                </a:rPr>
                <a:t>Experiment 1 </a:t>
              </a:r>
              <a:endParaRPr lang="en-US" sz="3200" cap="small" dirty="0">
                <a:latin typeface="Avenir Next" panose="020B0503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1DE389-EBED-6F4C-929D-E49A4DDAC601}"/>
                </a:ext>
              </a:extLst>
            </p:cNvPr>
            <p:cNvSpPr txBox="1"/>
            <p:nvPr/>
          </p:nvSpPr>
          <p:spPr>
            <a:xfrm>
              <a:off x="12595188" y="13617193"/>
              <a:ext cx="34185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Avenir Next" panose="020B0503020202020204" pitchFamily="34" charset="0"/>
                </a:rPr>
                <a:t>Experiment 2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E07006-E741-D749-80FB-B313FDAD09AF}"/>
                </a:ext>
              </a:extLst>
            </p:cNvPr>
            <p:cNvSpPr/>
            <p:nvPr/>
          </p:nvSpPr>
          <p:spPr>
            <a:xfrm>
              <a:off x="18643048" y="2660891"/>
              <a:ext cx="3004114" cy="1043532"/>
            </a:xfrm>
            <a:prstGeom prst="rect">
              <a:avLst/>
            </a:prstGeom>
            <a:solidFill>
              <a:srgbClr val="FCFCFC"/>
            </a:solidFill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txBody>
            <a:bodyPr wrap="square" tIns="90000" bIns="90000" anchor="ctr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93425"/>
                  </a:solidFill>
                  <a:latin typeface="Avenir Next Demi Bold" panose="020B0503020202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Where</a:t>
              </a:r>
            </a:p>
            <a:p>
              <a:pPr algn="ctr"/>
              <a:r>
                <a:rPr lang="en-US" sz="2800" b="1" dirty="0">
                  <a:solidFill>
                    <a:srgbClr val="F93425"/>
                  </a:solidFill>
                  <a:latin typeface="Avenir Next Demi Bold" panose="020B0503020202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is the car</a:t>
              </a:r>
              <a:r>
                <a:rPr lang="en-US" sz="2800" b="1" cap="small" dirty="0">
                  <a:solidFill>
                    <a:srgbClr val="F93425"/>
                  </a:solidFill>
                  <a:latin typeface="Avenir Next Demi Bold" panose="020B0503020202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?</a:t>
              </a:r>
              <a:endParaRPr lang="en-US" sz="2800" b="1" dirty="0">
                <a:solidFill>
                  <a:srgbClr val="F93425"/>
                </a:solidFill>
                <a:latin typeface="Avenir Next Demi Bold" panose="020B0503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FAD41DE-9682-154A-A213-2C7FC7406006}"/>
                </a:ext>
              </a:extLst>
            </p:cNvPr>
            <p:cNvSpPr/>
            <p:nvPr/>
          </p:nvSpPr>
          <p:spPr>
            <a:xfrm>
              <a:off x="22057447" y="2642657"/>
              <a:ext cx="2851150" cy="1080000"/>
            </a:xfrm>
            <a:prstGeom prst="rect">
              <a:avLst/>
            </a:prstGeom>
            <a:solidFill>
              <a:srgbClr val="FCFCFC"/>
            </a:solidFill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txBody>
            <a:bodyPr wrap="square" tIns="90000" bIns="90000" anchor="ctr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93425"/>
                  </a:solidFill>
                  <a:latin typeface="Avenir Next Demi Bold" panose="020B0503020202020204" pitchFamily="34" charset="0"/>
                  <a:cs typeface="Apple Chancery" panose="03020702040506060504" pitchFamily="66" charset="-79"/>
                </a:rPr>
                <a:t>Car. Car.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1148702-3F08-BF4E-8806-021C0B615A8F}"/>
                </a:ext>
              </a:extLst>
            </p:cNvPr>
            <p:cNvSpPr/>
            <p:nvPr/>
          </p:nvSpPr>
          <p:spPr>
            <a:xfrm>
              <a:off x="3780178" y="2781820"/>
              <a:ext cx="2768707" cy="1197892"/>
            </a:xfrm>
            <a:prstGeom prst="rect">
              <a:avLst/>
            </a:prstGeom>
          </p:spPr>
          <p:txBody>
            <a:bodyPr wrap="none" anchor="t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3200" dirty="0">
                  <a:solidFill>
                    <a:srgbClr val="F93425"/>
                  </a:solidFill>
                  <a:latin typeface="Avenir Next Medium" panose="020B0503020202020204" pitchFamily="34" charset="0"/>
                  <a:ea typeface="Helvetica Neue Light" panose="02000403000000020004" pitchFamily="2" charset="0"/>
                  <a:cs typeface="Apple Chancery" panose="03020702040506060504" pitchFamily="66" charset="-79"/>
                </a:rPr>
                <a:t>Familiar-word</a:t>
              </a:r>
              <a:br>
                <a:rPr lang="en-US" sz="3200" dirty="0">
                  <a:solidFill>
                    <a:srgbClr val="F93425"/>
                  </a:solidFill>
                  <a:latin typeface="Avenir Next" panose="020B0503020202020204" pitchFamily="34" charset="0"/>
                  <a:ea typeface="Helvetica Neue Light" panose="02000403000000020004" pitchFamily="2" charset="0"/>
                  <a:cs typeface="Apple Chancery" panose="03020702040506060504" pitchFamily="66" charset="-79"/>
                </a:rPr>
              </a:br>
              <a:r>
                <a:rPr lang="en-US" sz="3200" dirty="0">
                  <a:latin typeface="Avenir Next" panose="020B0503020202020204" pitchFamily="34" charset="0"/>
                  <a:ea typeface="Helvetica Neue Light" panose="02000403000000020004" pitchFamily="2" charset="0"/>
                  <a:cs typeface="Apple Chancery" panose="03020702040506060504" pitchFamily="66" charset="-79"/>
                </a:rPr>
                <a:t>condition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9C1DB79-186D-8F45-9421-DF69536A4AFB}"/>
                </a:ext>
              </a:extLst>
            </p:cNvPr>
            <p:cNvSpPr/>
            <p:nvPr/>
          </p:nvSpPr>
          <p:spPr>
            <a:xfrm>
              <a:off x="3780178" y="6313773"/>
              <a:ext cx="2403863" cy="1197892"/>
            </a:xfrm>
            <a:prstGeom prst="rect">
              <a:avLst/>
            </a:prstGeom>
          </p:spPr>
          <p:txBody>
            <a:bodyPr wrap="none" anchor="t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3200" dirty="0">
                  <a:solidFill>
                    <a:srgbClr val="00BED9"/>
                  </a:solidFill>
                  <a:latin typeface="Avenir Next Medium" panose="020B0503020202020204" pitchFamily="34" charset="0"/>
                  <a:ea typeface="Helvetica Neue Light" panose="02000403000000020004" pitchFamily="2" charset="0"/>
                  <a:cs typeface="Apple Chancery" panose="03020702040506060504" pitchFamily="66" charset="-79"/>
                </a:rPr>
                <a:t>Novel-word</a:t>
              </a:r>
              <a:br>
                <a:rPr lang="en-US" sz="3200" dirty="0">
                  <a:solidFill>
                    <a:srgbClr val="00BED9"/>
                  </a:solidFill>
                  <a:latin typeface="Avenir Next" panose="020B0503020202020204" pitchFamily="34" charset="0"/>
                  <a:ea typeface="Helvetica Neue Light" panose="02000403000000020004" pitchFamily="2" charset="0"/>
                  <a:cs typeface="Apple Chancery" panose="03020702040506060504" pitchFamily="66" charset="-79"/>
                </a:rPr>
              </a:br>
              <a:r>
                <a:rPr lang="en-US" sz="3200" dirty="0">
                  <a:latin typeface="Avenir Next" panose="020B0503020202020204" pitchFamily="34" charset="0"/>
                  <a:ea typeface="Helvetica Neue Light" panose="02000403000000020004" pitchFamily="2" charset="0"/>
                  <a:cs typeface="Apple Chancery" panose="03020702040506060504" pitchFamily="66" charset="-79"/>
                </a:rPr>
                <a:t>condition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74B781-03D0-A64E-9D3C-52321D7ECF85}"/>
                </a:ext>
              </a:extLst>
            </p:cNvPr>
            <p:cNvSpPr/>
            <p:nvPr/>
          </p:nvSpPr>
          <p:spPr>
            <a:xfrm>
              <a:off x="8872763" y="2642657"/>
              <a:ext cx="9360000" cy="1080000"/>
            </a:xfrm>
            <a:prstGeom prst="rect">
              <a:avLst/>
            </a:prstGeom>
            <a:solidFill>
              <a:srgbClr val="FCFCFC"/>
            </a:solidFill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txBody>
            <a:bodyPr wrap="square" tIns="90000" bIns="90000" anchor="ctr">
              <a:spAutoFit/>
            </a:bodyPr>
            <a:lstStyle/>
            <a:p>
              <a:pPr algn="ctr"/>
              <a:r>
                <a:rPr lang="en-US" sz="2800" i="1" dirty="0">
                  <a:latin typeface="Avenir Next" panose="020B0503020202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No speech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F8AC397-F69A-1E4F-A5AB-73B153E48EA0}"/>
                </a:ext>
              </a:extLst>
            </p:cNvPr>
            <p:cNvSpPr/>
            <p:nvPr/>
          </p:nvSpPr>
          <p:spPr>
            <a:xfrm>
              <a:off x="7213234" y="2689250"/>
              <a:ext cx="1309974" cy="1015663"/>
            </a:xfrm>
            <a:prstGeom prst="rect">
              <a:avLst/>
            </a:prstGeom>
          </p:spPr>
          <p:txBody>
            <a:bodyPr wrap="none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i="1" dirty="0">
                  <a:latin typeface="Avenir Next" panose="020B0503020202020204" pitchFamily="34" charset="0"/>
                  <a:ea typeface="Helvetica Neue Light" panose="02000403000000020004" pitchFamily="2" charset="0"/>
                  <a:cs typeface="Apple Chancery" panose="03020702040506060504" pitchFamily="66" charset="-79"/>
                </a:rPr>
                <a:t>Speech </a:t>
              </a:r>
            </a:p>
            <a:p>
              <a:pPr algn="ctr"/>
              <a:r>
                <a:rPr lang="en-US" sz="2400" i="1" dirty="0">
                  <a:latin typeface="Avenir Next" panose="020B0503020202020204" pitchFamily="34" charset="0"/>
                  <a:ea typeface="Helvetica Neue Light" panose="02000403000000020004" pitchFamily="2" charset="0"/>
                  <a:cs typeface="Apple Chancery" panose="03020702040506060504" pitchFamily="66" charset="-79"/>
                </a:rPr>
                <a:t>stimuli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50FA356-BB16-504E-98AA-4208FE8DECEB}"/>
                </a:ext>
              </a:extLst>
            </p:cNvPr>
            <p:cNvSpPr/>
            <p:nvPr/>
          </p:nvSpPr>
          <p:spPr>
            <a:xfrm>
              <a:off x="7213234" y="4203331"/>
              <a:ext cx="1093569" cy="1015663"/>
            </a:xfrm>
            <a:prstGeom prst="rect">
              <a:avLst/>
            </a:prstGeom>
          </p:spPr>
          <p:txBody>
            <a:bodyPr wrap="none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i="1" dirty="0">
                  <a:latin typeface="Avenir Next" panose="020B0503020202020204" pitchFamily="34" charset="0"/>
                  <a:ea typeface="Helvetica Neue Light" panose="02000403000000020004" pitchFamily="2" charset="0"/>
                  <a:cs typeface="Apple Chancery" panose="03020702040506060504" pitchFamily="66" charset="-79"/>
                </a:rPr>
                <a:t>Visual </a:t>
              </a:r>
            </a:p>
            <a:p>
              <a:pPr algn="ctr"/>
              <a:r>
                <a:rPr lang="en-US" sz="2400" i="1" dirty="0">
                  <a:latin typeface="Avenir Next" panose="020B0503020202020204" pitchFamily="34" charset="0"/>
                  <a:ea typeface="Helvetica Neue Light" panose="02000403000000020004" pitchFamily="2" charset="0"/>
                  <a:cs typeface="Apple Chancery" panose="03020702040506060504" pitchFamily="66" charset="-79"/>
                </a:rPr>
                <a:t>stimuli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EC42ADB-C15A-3C48-8D87-B0426734418C}"/>
                </a:ext>
              </a:extLst>
            </p:cNvPr>
            <p:cNvSpPr/>
            <p:nvPr/>
          </p:nvSpPr>
          <p:spPr>
            <a:xfrm>
              <a:off x="7213234" y="7806143"/>
              <a:ext cx="1093569" cy="101566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i="1" dirty="0">
                  <a:latin typeface="Avenir Next" panose="020B0503020202020204" pitchFamily="34" charset="0"/>
                  <a:ea typeface="Helvetica Neue Light" panose="02000403000000020004" pitchFamily="2" charset="0"/>
                  <a:cs typeface="Apple Chancery" panose="03020702040506060504" pitchFamily="66" charset="-79"/>
                </a:rPr>
                <a:t>Visual </a:t>
              </a:r>
            </a:p>
            <a:p>
              <a:pPr algn="ctr"/>
              <a:r>
                <a:rPr lang="en-US" sz="2400" i="1" dirty="0">
                  <a:latin typeface="Avenir Next" panose="020B0503020202020204" pitchFamily="34" charset="0"/>
                  <a:ea typeface="Helvetica Neue Light" panose="02000403000000020004" pitchFamily="2" charset="0"/>
                  <a:cs typeface="Apple Chancery" panose="03020702040506060504" pitchFamily="66" charset="-79"/>
                </a:rPr>
                <a:t>stimuli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3519A26-CA56-CD4F-ABB2-6D54285154C1}"/>
                </a:ext>
              </a:extLst>
            </p:cNvPr>
            <p:cNvSpPr/>
            <p:nvPr/>
          </p:nvSpPr>
          <p:spPr>
            <a:xfrm>
              <a:off x="18643048" y="6258585"/>
              <a:ext cx="3004114" cy="1080000"/>
            </a:xfrm>
            <a:prstGeom prst="rect">
              <a:avLst/>
            </a:prstGeom>
            <a:solidFill>
              <a:srgbClr val="FCFCFC"/>
            </a:solidFill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txBody>
            <a:bodyPr wrap="square" tIns="90000" bIns="90000" anchor="ctr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BED9"/>
                  </a:solidFill>
                  <a:latin typeface="Avenir Next Demi Bold" panose="020B0503020202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Where</a:t>
              </a:r>
            </a:p>
            <a:p>
              <a:pPr algn="ctr"/>
              <a:r>
                <a:rPr lang="en-US" sz="2800" b="1" dirty="0">
                  <a:solidFill>
                    <a:srgbClr val="00BED9"/>
                  </a:solidFill>
                  <a:latin typeface="Avenir Next Demi Bold" panose="020B0503020202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is the moxi</a:t>
              </a:r>
              <a:r>
                <a:rPr lang="en-US" sz="2800" b="1" cap="small" dirty="0">
                  <a:solidFill>
                    <a:srgbClr val="00BED9"/>
                  </a:solidFill>
                  <a:latin typeface="Avenir Next Demi Bold" panose="020B0503020202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?</a:t>
              </a:r>
              <a:endParaRPr lang="en-US" sz="2800" b="1" dirty="0">
                <a:solidFill>
                  <a:srgbClr val="00BED9"/>
                </a:solidFill>
                <a:latin typeface="Avenir Next Demi Bold" panose="020B0503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745F4BA-4336-904D-A155-42E2D7BA1037}"/>
                </a:ext>
              </a:extLst>
            </p:cNvPr>
            <p:cNvSpPr/>
            <p:nvPr/>
          </p:nvSpPr>
          <p:spPr>
            <a:xfrm>
              <a:off x="22057447" y="6258585"/>
              <a:ext cx="2851150" cy="1080000"/>
            </a:xfrm>
            <a:prstGeom prst="rect">
              <a:avLst/>
            </a:prstGeom>
            <a:solidFill>
              <a:srgbClr val="FCFCFC"/>
            </a:solidFill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txBody>
            <a:bodyPr wrap="square" tIns="90000" bIns="90000" anchor="ctr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BED9"/>
                  </a:solidFill>
                  <a:latin typeface="Avenir Next Demi Bold" panose="020B0503020202020204" pitchFamily="34" charset="0"/>
                  <a:cs typeface="Apple Chancery" panose="03020702040506060504" pitchFamily="66" charset="-79"/>
                </a:rPr>
                <a:t>Moxi. Moxi.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41D1E4A-D9EB-824D-A365-A3F06E13A845}"/>
                </a:ext>
              </a:extLst>
            </p:cNvPr>
            <p:cNvSpPr/>
            <p:nvPr/>
          </p:nvSpPr>
          <p:spPr>
            <a:xfrm>
              <a:off x="8872763" y="6258585"/>
              <a:ext cx="9360000" cy="1080000"/>
            </a:xfrm>
            <a:prstGeom prst="rect">
              <a:avLst/>
            </a:prstGeom>
            <a:solidFill>
              <a:srgbClr val="FCFCFC"/>
            </a:solidFill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txBody>
            <a:bodyPr wrap="square" tIns="90000" bIns="90000" anchor="ctr">
              <a:spAutoFit/>
            </a:bodyPr>
            <a:lstStyle/>
            <a:p>
              <a:pPr algn="ctr"/>
              <a:r>
                <a:rPr lang="en-US" sz="2800" i="1" dirty="0">
                  <a:latin typeface="Avenir Next" panose="020B0503020202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No speech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C975254-B54A-6247-A664-F081D709E428}"/>
                </a:ext>
              </a:extLst>
            </p:cNvPr>
            <p:cNvSpPr/>
            <p:nvPr/>
          </p:nvSpPr>
          <p:spPr>
            <a:xfrm>
              <a:off x="7213234" y="6305178"/>
              <a:ext cx="1309974" cy="101566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i="1" dirty="0">
                  <a:latin typeface="Avenir Next" panose="020B0503020202020204" pitchFamily="34" charset="0"/>
                  <a:ea typeface="Helvetica Neue Light" panose="02000403000000020004" pitchFamily="2" charset="0"/>
                  <a:cs typeface="Apple Chancery" panose="03020702040506060504" pitchFamily="66" charset="-79"/>
                </a:rPr>
                <a:t>Speech </a:t>
              </a:r>
            </a:p>
            <a:p>
              <a:pPr algn="ctr"/>
              <a:r>
                <a:rPr lang="en-US" sz="2400" i="1" dirty="0">
                  <a:latin typeface="Avenir Next" panose="020B0503020202020204" pitchFamily="34" charset="0"/>
                  <a:ea typeface="Helvetica Neue Light" panose="02000403000000020004" pitchFamily="2" charset="0"/>
                  <a:cs typeface="Apple Chancery" panose="03020702040506060504" pitchFamily="66" charset="-79"/>
                </a:rPr>
                <a:t>stimuli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73D9A60-13BD-D043-BCFD-132A452D6C05}"/>
                </a:ext>
              </a:extLst>
            </p:cNvPr>
            <p:cNvGrpSpPr/>
            <p:nvPr/>
          </p:nvGrpSpPr>
          <p:grpSpPr>
            <a:xfrm>
              <a:off x="8806535" y="7458659"/>
              <a:ext cx="3017760" cy="1770965"/>
              <a:chOff x="8953571" y="7292405"/>
              <a:chExt cx="3017760" cy="1770965"/>
            </a:xfrm>
          </p:grpSpPr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E687AD10-77A6-8545-84F7-6B234E290D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53571" y="7292405"/>
                <a:ext cx="3017760" cy="1770965"/>
              </a:xfrm>
              <a:prstGeom prst="rect">
                <a:avLst/>
              </a:prstGeom>
            </p:spPr>
          </p:pic>
          <p:pic>
            <p:nvPicPr>
              <p:cNvPr id="3" name="Picture 2" descr="A teddy bear wearing a bow tie&#10;&#10;Description automatically generated with medium confidence">
                <a:extLst>
                  <a:ext uri="{FF2B5EF4-FFF2-40B4-BE49-F238E27FC236}">
                    <a16:creationId xmlns:a16="http://schemas.microsoft.com/office/drawing/2014/main" id="{92B6A829-245A-314C-B799-F0D27CCE36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48721" y="8203997"/>
                <a:ext cx="579861" cy="57986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1B1CA4E-4088-B745-AAEF-020A58A7C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82106" y="8203997"/>
                <a:ext cx="579861" cy="579861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A7B350C-6B15-4C45-9D93-649A213EC65C}"/>
                </a:ext>
              </a:extLst>
            </p:cNvPr>
            <p:cNvGrpSpPr/>
            <p:nvPr/>
          </p:nvGrpSpPr>
          <p:grpSpPr>
            <a:xfrm>
              <a:off x="12119644" y="7458659"/>
              <a:ext cx="3017760" cy="1770965"/>
              <a:chOff x="12266680" y="7292405"/>
              <a:chExt cx="3017760" cy="1770965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577E02F0-8A22-BD43-B080-5CB978765B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66680" y="7292405"/>
                <a:ext cx="3017760" cy="1770965"/>
              </a:xfrm>
              <a:prstGeom prst="rect">
                <a:avLst/>
              </a:prstGeom>
            </p:spPr>
          </p:pic>
          <p:pic>
            <p:nvPicPr>
              <p:cNvPr id="66" name="Picture 65" descr="A teddy bear wearing a bow tie&#10;&#10;Description automatically generated with medium confidence">
                <a:extLst>
                  <a:ext uri="{FF2B5EF4-FFF2-40B4-BE49-F238E27FC236}">
                    <a16:creationId xmlns:a16="http://schemas.microsoft.com/office/drawing/2014/main" id="{676A588C-E567-6748-B6F2-A132AD1898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25344" y="8203997"/>
                <a:ext cx="579861" cy="579861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D121094C-A6A8-094A-9642-C17E9AC844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91979" y="8203997"/>
                <a:ext cx="579861" cy="579861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1EE00C3-74B0-E44E-9E55-B5A435C040D2}"/>
                </a:ext>
              </a:extLst>
            </p:cNvPr>
            <p:cNvGrpSpPr/>
            <p:nvPr/>
          </p:nvGrpSpPr>
          <p:grpSpPr>
            <a:xfrm>
              <a:off x="15329939" y="7458659"/>
              <a:ext cx="3017760" cy="1770965"/>
              <a:chOff x="15476975" y="7292405"/>
              <a:chExt cx="3017760" cy="1770965"/>
            </a:xfrm>
          </p:grpSpPr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4AB9CF75-2F6B-9E46-A6AA-E7C6B9E64A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76975" y="7292405"/>
                <a:ext cx="3017760" cy="1770965"/>
              </a:xfrm>
              <a:prstGeom prst="rect">
                <a:avLst/>
              </a:prstGeom>
            </p:spPr>
          </p:pic>
          <p:pic>
            <p:nvPicPr>
              <p:cNvPr id="68" name="Picture 67" descr="A teddy bear wearing a bow tie&#10;&#10;Description automatically generated with medium confidence">
                <a:extLst>
                  <a:ext uri="{FF2B5EF4-FFF2-40B4-BE49-F238E27FC236}">
                    <a16:creationId xmlns:a16="http://schemas.microsoft.com/office/drawing/2014/main" id="{91EE05C7-C59F-ED49-9F1C-437952246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44706" y="8203997"/>
                <a:ext cx="579861" cy="579861"/>
              </a:xfrm>
              <a:prstGeom prst="rect">
                <a:avLst/>
              </a:prstGeom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E147ECE5-E274-1342-9D51-80BD92669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394716" y="8203997"/>
                <a:ext cx="579861" cy="579861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32640D2-59E4-C34D-B651-47DBFCCE6F7E}"/>
                </a:ext>
              </a:extLst>
            </p:cNvPr>
            <p:cNvGrpSpPr/>
            <p:nvPr/>
          </p:nvGrpSpPr>
          <p:grpSpPr>
            <a:xfrm>
              <a:off x="18643048" y="7458659"/>
              <a:ext cx="3017760" cy="1770965"/>
              <a:chOff x="18790084" y="7292405"/>
              <a:chExt cx="3017760" cy="1770965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B3F8004B-E411-0D40-B944-8228ADDF3E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790084" y="7292405"/>
                <a:ext cx="3017760" cy="1770965"/>
              </a:xfrm>
              <a:prstGeom prst="rect">
                <a:avLst/>
              </a:prstGeom>
            </p:spPr>
          </p:pic>
          <p:pic>
            <p:nvPicPr>
              <p:cNvPr id="70" name="Picture 69" descr="A teddy bear wearing a bow tie&#10;&#10;Description automatically generated with medium confidence">
                <a:extLst>
                  <a:ext uri="{FF2B5EF4-FFF2-40B4-BE49-F238E27FC236}">
                    <a16:creationId xmlns:a16="http://schemas.microsoft.com/office/drawing/2014/main" id="{8A4DA099-8213-B047-84F5-F10E10C40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248746" y="8203997"/>
                <a:ext cx="579861" cy="579861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C2E121A3-CB1C-334B-98CD-DBEAC5C3BF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715381" y="8203997"/>
                <a:ext cx="579861" cy="579861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30B56BF-0B8B-AB46-8379-34D614D6E042}"/>
                </a:ext>
              </a:extLst>
            </p:cNvPr>
            <p:cNvGrpSpPr/>
            <p:nvPr/>
          </p:nvGrpSpPr>
          <p:grpSpPr>
            <a:xfrm>
              <a:off x="22002487" y="7458659"/>
              <a:ext cx="3017760" cy="1770965"/>
              <a:chOff x="22149523" y="7292405"/>
              <a:chExt cx="3017760" cy="1770965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0483469D-9191-C843-AFD4-46D4D4DD6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49523" y="7292405"/>
                <a:ext cx="3017760" cy="1770965"/>
              </a:xfrm>
              <a:prstGeom prst="rect">
                <a:avLst/>
              </a:prstGeom>
            </p:spPr>
          </p:pic>
          <p:pic>
            <p:nvPicPr>
              <p:cNvPr id="72" name="Picture 71" descr="A teddy bear wearing a bow tie&#10;&#10;Description automatically generated with medium confidence">
                <a:extLst>
                  <a:ext uri="{FF2B5EF4-FFF2-40B4-BE49-F238E27FC236}">
                    <a16:creationId xmlns:a16="http://schemas.microsoft.com/office/drawing/2014/main" id="{C215913C-761B-174D-AD15-85C392506E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36530" y="8203997"/>
                <a:ext cx="579861" cy="579861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8BEF7D9E-BE68-D543-ADA3-21CC01BD1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069915" y="8203997"/>
                <a:ext cx="579861" cy="579861"/>
              </a:xfrm>
              <a:prstGeom prst="rect">
                <a:avLst/>
              </a:prstGeom>
            </p:spPr>
          </p:pic>
        </p:grp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4B4C541-879C-4A46-BC00-397F767734A4}"/>
                </a:ext>
              </a:extLst>
            </p:cNvPr>
            <p:cNvSpPr/>
            <p:nvPr/>
          </p:nvSpPr>
          <p:spPr>
            <a:xfrm>
              <a:off x="7213234" y="10086579"/>
              <a:ext cx="1032655" cy="101566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i="1" dirty="0">
                  <a:latin typeface="Avenir Next" panose="020B0503020202020204" pitchFamily="34" charset="0"/>
                  <a:ea typeface="Helvetica Neue Light" panose="02000403000000020004" pitchFamily="2" charset="0"/>
                  <a:cs typeface="Apple Chancery" panose="03020702040506060504" pitchFamily="66" charset="-79"/>
                </a:rPr>
                <a:t>Trial </a:t>
              </a:r>
            </a:p>
            <a:p>
              <a:pPr algn="ctr"/>
              <a:r>
                <a:rPr lang="en-US" sz="2400" i="1" dirty="0">
                  <a:latin typeface="Avenir Next" panose="020B0503020202020204" pitchFamily="34" charset="0"/>
                  <a:ea typeface="Helvetica Neue Light" panose="02000403000000020004" pitchFamily="2" charset="0"/>
                  <a:cs typeface="Apple Chancery" panose="03020702040506060504" pitchFamily="66" charset="-79"/>
                </a:rPr>
                <a:t>phase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7E4B3EB-0176-094A-B5D1-C2992B9A8B5E}"/>
                </a:ext>
              </a:extLst>
            </p:cNvPr>
            <p:cNvSpPr/>
            <p:nvPr/>
          </p:nvSpPr>
          <p:spPr>
            <a:xfrm>
              <a:off x="3780178" y="12619668"/>
              <a:ext cx="5445944" cy="704552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3600" dirty="0">
                  <a:latin typeface="Avenir Next Medium" panose="020B0503020202020204" pitchFamily="34" charset="0"/>
                  <a:ea typeface="Helvetica Neue Light" panose="02000403000000020004" pitchFamily="2" charset="0"/>
                  <a:cs typeface="Apple Chancery" panose="03020702040506060504" pitchFamily="66" charset="-79"/>
                </a:rPr>
                <a:t>Control condition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EE16E5-12CA-6C49-A845-6921D86200B7}"/>
                </a:ext>
              </a:extLst>
            </p:cNvPr>
            <p:cNvSpPr txBox="1"/>
            <p:nvPr/>
          </p:nvSpPr>
          <p:spPr>
            <a:xfrm>
              <a:off x="3780178" y="942598"/>
              <a:ext cx="98967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Avenir Next Medium" panose="020B0503020202020204" pitchFamily="34" charset="0"/>
                </a:rPr>
                <a:t>Experimental</a:t>
              </a:r>
              <a:r>
                <a:rPr lang="en-US" sz="3600" dirty="0">
                  <a:latin typeface="Avenir Next" panose="020B0503020202020204" pitchFamily="34" charset="0"/>
                </a:rPr>
                <a:t> </a:t>
              </a:r>
              <a:r>
                <a:rPr lang="en-US" sz="3600" dirty="0">
                  <a:latin typeface="Avenir Next Medium" panose="020B0503020202020204" pitchFamily="34" charset="0"/>
                </a:rPr>
                <a:t>condition</a:t>
              </a:r>
              <a:r>
                <a:rPr lang="en-US" sz="3600" dirty="0">
                  <a:latin typeface="Avenir Next" panose="020B0503020202020204" pitchFamily="34" charset="0"/>
                </a:rPr>
                <a:t> | Experiments 1-2</a:t>
              </a:r>
              <a:endParaRPr lang="en-US" sz="3600" cap="small" dirty="0">
                <a:latin typeface="Avenir Next" panose="020B0503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EB0CCEE-06F1-6148-A6F1-7275EE4F1964}"/>
                </a:ext>
              </a:extLst>
            </p:cNvPr>
            <p:cNvSpPr/>
            <p:nvPr/>
          </p:nvSpPr>
          <p:spPr>
            <a:xfrm>
              <a:off x="9079649" y="16446926"/>
              <a:ext cx="2329485" cy="1244764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cap="small" dirty="0">
                  <a:latin typeface="Avenir Next Medium" panose="020B0503020202020204" pitchFamily="34" charset="0"/>
                  <a:ea typeface="Helvetica Neue Light" panose="02000403000000020004" pitchFamily="2" charset="0"/>
                  <a:cs typeface="Apple Chancery" panose="03020702040506060504" pitchFamily="66" charset="-79"/>
                </a:rPr>
                <a:t>Movement</a:t>
              </a:r>
            </a:p>
            <a:p>
              <a:pPr algn="ctr">
                <a:lnSpc>
                  <a:spcPct val="150000"/>
                </a:lnSpc>
              </a:pPr>
              <a:r>
                <a:rPr lang="en-US" sz="2400" i="1" dirty="0">
                  <a:latin typeface="Avenir Next" panose="020B0503020202020204" pitchFamily="34" charset="0"/>
                  <a:ea typeface="Helvetica Neue Light" panose="02000403000000020004" pitchFamily="2" charset="0"/>
                  <a:cs typeface="Apple Chancery" panose="03020702040506060504" pitchFamily="66" charset="-79"/>
                </a:rPr>
                <a:t>3 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660E94A-15B0-8441-AF2E-3CAEC4783191}"/>
                </a:ext>
              </a:extLst>
            </p:cNvPr>
            <p:cNvSpPr/>
            <p:nvPr/>
          </p:nvSpPr>
          <p:spPr>
            <a:xfrm>
              <a:off x="13139700" y="16451639"/>
              <a:ext cx="2699682" cy="1246495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cap="small" dirty="0">
                  <a:latin typeface="Avenir Next Medium" panose="020B0503020202020204" pitchFamily="34" charset="0"/>
                  <a:ea typeface="Helvetica Neue Light" panose="02000403000000020004" pitchFamily="2" charset="0"/>
                  <a:cs typeface="Apple Chancery" panose="03020702040506060504" pitchFamily="66" charset="-79"/>
                </a:rPr>
                <a:t>No movement</a:t>
              </a:r>
            </a:p>
            <a:p>
              <a:pPr algn="ctr">
                <a:lnSpc>
                  <a:spcPct val="150000"/>
                </a:lnSpc>
              </a:pPr>
              <a:r>
                <a:rPr lang="en-US" sz="2400" i="1" dirty="0">
                  <a:latin typeface="Avenir Next" panose="020B0503020202020204" pitchFamily="34" charset="0"/>
                  <a:ea typeface="Helvetica Neue Light" panose="02000403000000020004" pitchFamily="2" charset="0"/>
                  <a:cs typeface="Apple Chancery" panose="03020702040506060504" pitchFamily="66" charset="-79"/>
                </a:rPr>
                <a:t>3 s</a:t>
              </a:r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809917CE-9261-CF4A-91B5-167CC891B645}"/>
              </a:ext>
            </a:extLst>
          </p:cNvPr>
          <p:cNvSpPr/>
          <p:nvPr/>
        </p:nvSpPr>
        <p:spPr>
          <a:xfrm>
            <a:off x="19615821" y="5471554"/>
            <a:ext cx="235233" cy="235233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70A66D4-40C1-9C43-B7EC-3C1D1514FD31}"/>
              </a:ext>
            </a:extLst>
          </p:cNvPr>
          <p:cNvSpPr/>
          <p:nvPr/>
        </p:nvSpPr>
        <p:spPr>
          <a:xfrm>
            <a:off x="19637214" y="9085506"/>
            <a:ext cx="235233" cy="235233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97428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5630</TotalTime>
  <Words>78</Words>
  <Application>Microsoft Macintosh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Next</vt:lpstr>
      <vt:lpstr>Avenir Next Demi Bold</vt:lpstr>
      <vt:lpstr>Avenir Next Medium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Pomiechowska</dc:creator>
  <cp:lastModifiedBy>Barbara Pomiechowska</cp:lastModifiedBy>
  <cp:revision>103</cp:revision>
  <dcterms:created xsi:type="dcterms:W3CDTF">2018-11-14T22:43:48Z</dcterms:created>
  <dcterms:modified xsi:type="dcterms:W3CDTF">2021-03-15T17:22:04Z</dcterms:modified>
</cp:coreProperties>
</file>