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56"/>
  </p:normalViewPr>
  <p:slideViewPr>
    <p:cSldViewPr snapToGrid="0">
      <p:cViewPr varScale="1">
        <p:scale>
          <a:sx n="96" d="100"/>
          <a:sy n="96" d="100"/>
        </p:scale>
        <p:origin x="20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9475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05790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14055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98381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4389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2851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07926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4182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78244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05026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10/12/23</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5820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10/12/23</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12157268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B34B6200-C98E-EB69-BE83-D102C6B87920}"/>
              </a:ext>
            </a:extLst>
          </p:cNvPr>
          <p:cNvPicPr>
            <a:picLocks noChangeAspect="1"/>
          </p:cNvPicPr>
          <p:nvPr/>
        </p:nvPicPr>
        <p:blipFill rotWithShape="1">
          <a:blip r:embed="rId2"/>
          <a:srcRect t="25613" b="181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CABB2D53-C128-F87A-33DB-ADDA783A5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908385"/>
            <a:ext cx="12191999" cy="1949616"/>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CBEF7-DDA6-870E-3CAD-DE53B9D65209}"/>
              </a:ext>
            </a:extLst>
          </p:cNvPr>
          <p:cNvSpPr>
            <a:spLocks noGrp="1"/>
          </p:cNvSpPr>
          <p:nvPr>
            <p:ph type="ctrTitle"/>
          </p:nvPr>
        </p:nvSpPr>
        <p:spPr>
          <a:xfrm>
            <a:off x="1731818" y="5099539"/>
            <a:ext cx="8728364" cy="807857"/>
          </a:xfrm>
        </p:spPr>
        <p:txBody>
          <a:bodyPr>
            <a:normAutofit/>
          </a:bodyPr>
          <a:lstStyle/>
          <a:p>
            <a:r>
              <a:rPr lang="en-US" sz="3200" dirty="0">
                <a:solidFill>
                  <a:srgbClr val="FFFFFF"/>
                </a:solidFill>
              </a:rPr>
              <a:t>Agile Presentation</a:t>
            </a:r>
          </a:p>
        </p:txBody>
      </p:sp>
      <p:sp>
        <p:nvSpPr>
          <p:cNvPr id="3" name="Subtitle 2">
            <a:extLst>
              <a:ext uri="{FF2B5EF4-FFF2-40B4-BE49-F238E27FC236}">
                <a16:creationId xmlns:a16="http://schemas.microsoft.com/office/drawing/2014/main" id="{82664590-220A-F978-1BD0-F34126F15104}"/>
              </a:ext>
            </a:extLst>
          </p:cNvPr>
          <p:cNvSpPr>
            <a:spLocks noGrp="1"/>
          </p:cNvSpPr>
          <p:nvPr>
            <p:ph type="subTitle" idx="1"/>
          </p:nvPr>
        </p:nvSpPr>
        <p:spPr>
          <a:xfrm>
            <a:off x="1731818" y="5972709"/>
            <a:ext cx="8728364" cy="557117"/>
          </a:xfrm>
        </p:spPr>
        <p:txBody>
          <a:bodyPr>
            <a:normAutofit/>
          </a:bodyPr>
          <a:lstStyle/>
          <a:p>
            <a:r>
              <a:rPr lang="en-US" dirty="0">
                <a:solidFill>
                  <a:srgbClr val="FFFFFF"/>
                </a:solidFill>
              </a:rPr>
              <a:t>By: Brandon Porter</a:t>
            </a:r>
          </a:p>
        </p:txBody>
      </p:sp>
    </p:spTree>
    <p:extLst>
      <p:ext uri="{BB962C8B-B14F-4D97-AF65-F5344CB8AC3E}">
        <p14:creationId xmlns:p14="http://schemas.microsoft.com/office/powerpoint/2010/main" val="339478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5A1-9DF2-C1A0-3E3A-C0345F588208}"/>
              </a:ext>
            </a:extLst>
          </p:cNvPr>
          <p:cNvSpPr>
            <a:spLocks noGrp="1"/>
          </p:cNvSpPr>
          <p:nvPr>
            <p:ph type="title"/>
          </p:nvPr>
        </p:nvSpPr>
        <p:spPr/>
        <p:txBody>
          <a:bodyPr/>
          <a:lstStyle/>
          <a:p>
            <a:r>
              <a:rPr lang="en-US" dirty="0"/>
              <a:t>Various roles</a:t>
            </a:r>
          </a:p>
        </p:txBody>
      </p:sp>
      <p:pic>
        <p:nvPicPr>
          <p:cNvPr id="5" name="Content Placeholder 4" descr="A diagram of scrum roles&#10;&#10;Description automatically generated">
            <a:extLst>
              <a:ext uri="{FF2B5EF4-FFF2-40B4-BE49-F238E27FC236}">
                <a16:creationId xmlns:a16="http://schemas.microsoft.com/office/drawing/2014/main" id="{0B440A24-7EE9-311B-EE9F-D3DBCBE6108F}"/>
              </a:ext>
            </a:extLst>
          </p:cNvPr>
          <p:cNvPicPr>
            <a:picLocks noGrp="1" noChangeAspect="1"/>
          </p:cNvPicPr>
          <p:nvPr>
            <p:ph idx="1"/>
          </p:nvPr>
        </p:nvPicPr>
        <p:blipFill>
          <a:blip r:embed="rId2"/>
          <a:stretch>
            <a:fillRect/>
          </a:stretch>
        </p:blipFill>
        <p:spPr>
          <a:xfrm>
            <a:off x="5219578" y="0"/>
            <a:ext cx="6972422" cy="6858000"/>
          </a:xfrm>
        </p:spPr>
      </p:pic>
      <p:sp>
        <p:nvSpPr>
          <p:cNvPr id="6" name="TextBox 5">
            <a:extLst>
              <a:ext uri="{FF2B5EF4-FFF2-40B4-BE49-F238E27FC236}">
                <a16:creationId xmlns:a16="http://schemas.microsoft.com/office/drawing/2014/main" id="{463BB967-D166-5995-8395-7CEEAA1828FA}"/>
              </a:ext>
            </a:extLst>
          </p:cNvPr>
          <p:cNvSpPr txBox="1"/>
          <p:nvPr/>
        </p:nvSpPr>
        <p:spPr>
          <a:xfrm>
            <a:off x="0" y="1680898"/>
            <a:ext cx="5219577" cy="560153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0000"/>
                </a:solidFill>
                <a:latin typeface="Times New Roman" panose="02020603050405020304" pitchFamily="18" charset="0"/>
                <a:cs typeface="Times New Roman" panose="02020603050405020304" pitchFamily="18" charset="0"/>
              </a:rPr>
              <a:t>Scrum Master: The servant-leader, facilitates the process, Removes impediments, cultural improvement and responsible for the organization</a:t>
            </a:r>
          </a:p>
          <a:p>
            <a:endParaRPr lang="en-US" sz="14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solidFill>
                  <a:srgbClr val="FF0000"/>
                </a:solidFill>
                <a:latin typeface="Times New Roman" panose="02020603050405020304" pitchFamily="18" charset="0"/>
                <a:cs typeface="Times New Roman" panose="02020603050405020304" pitchFamily="18" charset="0"/>
              </a:rPr>
              <a:t>Product Owner: Prioritizing and backlogging, user stories and their tasks. They are the voice for customer and stakeholder decisions, ensure team works on priority first.</a:t>
            </a:r>
          </a:p>
          <a:p>
            <a:endParaRPr lang="en-US" sz="14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solidFill>
                  <a:srgbClr val="FF0000"/>
                </a:solidFill>
                <a:latin typeface="Times New Roman" panose="02020603050405020304" pitchFamily="18" charset="0"/>
                <a:cs typeface="Times New Roman" panose="02020603050405020304" pitchFamily="18" charset="0"/>
              </a:rPr>
              <a:t>Development Team: Testers and development team compose of cross function members. Self organized and figure out how to complete tasks </a:t>
            </a:r>
            <a:r>
              <a:rPr lang="en-US" sz="1400" dirty="0" err="1">
                <a:solidFill>
                  <a:srgbClr val="FF0000"/>
                </a:solidFill>
                <a:latin typeface="Times New Roman" panose="02020603050405020304" pitchFamily="18" charset="0"/>
                <a:cs typeface="Times New Roman" panose="02020603050405020304" pitchFamily="18" charset="0"/>
              </a:rPr>
              <a:t>timley</a:t>
            </a:r>
            <a:r>
              <a:rPr lang="en-US" sz="1400" dirty="0">
                <a:solidFill>
                  <a:srgbClr val="FF0000"/>
                </a:solidFill>
                <a:latin typeface="Times New Roman" panose="02020603050405020304" pitchFamily="18" charset="0"/>
                <a:cs typeface="Times New Roman" panose="02020603050405020304" pitchFamily="18" charset="0"/>
              </a:rPr>
              <a:t> during sprint. They collaborate, develop and test the products based on the team need.</a:t>
            </a:r>
          </a:p>
          <a:p>
            <a:pPr marL="285750" indent="-285750">
              <a:buFont typeface="Arial" panose="020B0604020202020204" pitchFamily="34" charset="0"/>
              <a:buChar char="•"/>
            </a:pPr>
            <a:endParaRPr lang="en-US" sz="14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solidFill>
                <a:srgbClr val="FF0000"/>
              </a:solidFill>
              <a:latin typeface="Times New Roman" panose="02020603050405020304" pitchFamily="18" charset="0"/>
              <a:cs typeface="Times New Roman" panose="02020603050405020304" pitchFamily="18" charset="0"/>
            </a:endParaRPr>
          </a:p>
          <a:p>
            <a:r>
              <a:rPr lang="en-US" sz="1400" dirty="0">
                <a:solidFill>
                  <a:srgbClr val="FF0000"/>
                </a:solidFill>
                <a:latin typeface="Times New Roman" panose="02020603050405020304" pitchFamily="18" charset="0"/>
                <a:cs typeface="Times New Roman" panose="02020603050405020304" pitchFamily="18" charset="0"/>
              </a:rPr>
              <a:t>Additional roles</a:t>
            </a:r>
          </a:p>
          <a:p>
            <a:pPr marL="285750" indent="-285750">
              <a:buFont typeface="Arial" panose="020B0604020202020204" pitchFamily="34" charset="0"/>
              <a:buChar char="•"/>
            </a:pPr>
            <a:endParaRPr lang="en-US" sz="14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solidFill>
                  <a:srgbClr val="FF0000"/>
                </a:solidFill>
                <a:latin typeface="Times New Roman" panose="02020603050405020304" pitchFamily="18" charset="0"/>
                <a:cs typeface="Times New Roman" panose="02020603050405020304" pitchFamily="18" charset="0"/>
              </a:rPr>
              <a:t>Stake Holders: Not part of the scrum team but have interests in the project. They </a:t>
            </a:r>
            <a:r>
              <a:rPr lang="en-US" sz="1400" dirty="0" err="1">
                <a:solidFill>
                  <a:srgbClr val="FF0000"/>
                </a:solidFill>
                <a:latin typeface="Times New Roman" panose="02020603050405020304" pitchFamily="18" charset="0"/>
                <a:cs typeface="Times New Roman" panose="02020603050405020304" pitchFamily="18" charset="0"/>
              </a:rPr>
              <a:t>influance</a:t>
            </a:r>
            <a:r>
              <a:rPr lang="en-US" sz="1400" dirty="0">
                <a:solidFill>
                  <a:srgbClr val="FF0000"/>
                </a:solidFill>
                <a:latin typeface="Times New Roman" panose="02020603050405020304" pitchFamily="18" charset="0"/>
                <a:cs typeface="Times New Roman" panose="02020603050405020304" pitchFamily="18" charset="0"/>
              </a:rPr>
              <a:t> product priority and get follow ups from the daily scrums.</a:t>
            </a:r>
          </a:p>
          <a:p>
            <a:endParaRPr lang="en-US" sz="14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solidFill>
                  <a:srgbClr val="FF0000"/>
                </a:solidFill>
                <a:latin typeface="Times New Roman" panose="02020603050405020304" pitchFamily="18" charset="0"/>
                <a:cs typeface="Times New Roman" panose="02020603050405020304" pitchFamily="18" charset="0"/>
              </a:rPr>
              <a:t>Users: </a:t>
            </a:r>
            <a:r>
              <a:rPr lang="en-US" sz="1400" b="0" i="0" u="none" strike="noStrike" dirty="0">
                <a:solidFill>
                  <a:srgbClr val="FF0000"/>
                </a:solidFill>
                <a:effectLst/>
                <a:latin typeface="Times New Roman" panose="02020603050405020304" pitchFamily="18" charset="0"/>
                <a:cs typeface="Times New Roman" panose="02020603050405020304" pitchFamily="18" charset="0"/>
              </a:rPr>
              <a:t>These are the end users of the product who may be involved in user acceptance testing and provide feedback on the product's usability and functionality.</a:t>
            </a:r>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254857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AF1856B-6635-E11F-B463-8D17A65A701E}"/>
              </a:ext>
            </a:extLst>
          </p:cNvPr>
          <p:cNvSpPr>
            <a:spLocks noGrp="1"/>
          </p:cNvSpPr>
          <p:nvPr>
            <p:ph type="title"/>
          </p:nvPr>
        </p:nvSpPr>
        <p:spPr>
          <a:xfrm>
            <a:off x="996453" y="166048"/>
            <a:ext cx="10199094" cy="1325236"/>
          </a:xfrm>
        </p:spPr>
        <p:txBody>
          <a:bodyPr anchor="t">
            <a:normAutofit/>
          </a:bodyPr>
          <a:lstStyle/>
          <a:p>
            <a:pPr algn="ctr"/>
            <a:r>
              <a:rPr lang="en-US" dirty="0">
                <a:solidFill>
                  <a:schemeClr val="accent1">
                    <a:lumMod val="75000"/>
                  </a:schemeClr>
                </a:solidFill>
              </a:rPr>
              <a:t>SDLC in Agile Approach</a:t>
            </a:r>
          </a:p>
        </p:txBody>
      </p:sp>
      <p:pic>
        <p:nvPicPr>
          <p:cNvPr id="5" name="Content Placeholder 4" descr="A diagram of a process&#10;&#10;Description automatically generated">
            <a:extLst>
              <a:ext uri="{FF2B5EF4-FFF2-40B4-BE49-F238E27FC236}">
                <a16:creationId xmlns:a16="http://schemas.microsoft.com/office/drawing/2014/main" id="{14451BB1-1053-E713-3792-40114F68FD5C}"/>
              </a:ext>
            </a:extLst>
          </p:cNvPr>
          <p:cNvPicPr>
            <a:picLocks noGrp="1" noChangeAspect="1"/>
          </p:cNvPicPr>
          <p:nvPr>
            <p:ph idx="1"/>
          </p:nvPr>
        </p:nvPicPr>
        <p:blipFill>
          <a:blip r:embed="rId2"/>
          <a:stretch>
            <a:fillRect/>
          </a:stretch>
        </p:blipFill>
        <p:spPr>
          <a:xfrm>
            <a:off x="375126" y="2206486"/>
            <a:ext cx="5612296" cy="3359427"/>
          </a:xfrm>
          <a:noFill/>
        </p:spPr>
      </p:pic>
      <p:sp>
        <p:nvSpPr>
          <p:cNvPr id="12" name="Content Placeholder 2">
            <a:extLst>
              <a:ext uri="{FF2B5EF4-FFF2-40B4-BE49-F238E27FC236}">
                <a16:creationId xmlns:a16="http://schemas.microsoft.com/office/drawing/2014/main" id="{7281E4BB-E45D-0EA5-87E2-1A6A57489F18}"/>
              </a:ext>
            </a:extLst>
          </p:cNvPr>
          <p:cNvSpPr>
            <a:spLocks noGrp="1"/>
          </p:cNvSpPr>
          <p:nvPr>
            <p:ph idx="1"/>
          </p:nvPr>
        </p:nvSpPr>
        <p:spPr>
          <a:xfrm>
            <a:off x="6030552" y="1272210"/>
            <a:ext cx="5498839" cy="5287616"/>
          </a:xfrm>
        </p:spPr>
        <p:txBody>
          <a:bodyPr anchor="t">
            <a:normAutofit lnSpcReduction="10000"/>
          </a:bodyPr>
          <a:lstStyle/>
          <a:p>
            <a:r>
              <a:rPr lang="en-US" sz="1400" dirty="0"/>
              <a:t>Requirements: Collaborating between the product owner and the developers to understand the goal. User stories will be needed and high level </a:t>
            </a:r>
            <a:r>
              <a:rPr lang="en-US" sz="1400" dirty="0" err="1"/>
              <a:t>discriptions</a:t>
            </a:r>
            <a:endParaRPr lang="en-US" sz="1400" dirty="0"/>
          </a:p>
          <a:p>
            <a:r>
              <a:rPr lang="en-US" sz="1400" dirty="0"/>
              <a:t>Design: Agile teams focus on just-in-time and just-enough design. Come from the needs of the user story and cannot be over designed.</a:t>
            </a:r>
          </a:p>
          <a:p>
            <a:r>
              <a:rPr lang="en-US" sz="1400" dirty="0"/>
              <a:t>Development: Small increments within short timeframes (sprints). Teams work on a subset of requirements during each sprint. Continuous integration and testing are integral, ensuring that code is tested and integrated frequently to maintain the quality of the product.</a:t>
            </a:r>
          </a:p>
          <a:p>
            <a:r>
              <a:rPr lang="en-US" sz="1400" dirty="0"/>
              <a:t>Tests are made in the development process to ensure the product is up to par.</a:t>
            </a:r>
          </a:p>
          <a:p>
            <a:r>
              <a:rPr lang="en-US" sz="1400" dirty="0"/>
              <a:t>Development: Agile needs to ship increments at the end of each sprint. Software must be deployable. Results in faster feed back from users</a:t>
            </a:r>
          </a:p>
          <a:p>
            <a:r>
              <a:rPr lang="en-US" sz="1400" dirty="0"/>
              <a:t>Review: Feedback and iteration from stakeholders, users and testing to ensure improvements. Showcase completed work after every sprint.</a:t>
            </a:r>
          </a:p>
        </p:txBody>
      </p:sp>
      <p:sp>
        <p:nvSpPr>
          <p:cNvPr id="14" name="Date Placeholder 6">
            <a:extLst>
              <a:ext uri="{FF2B5EF4-FFF2-40B4-BE49-F238E27FC236}">
                <a16:creationId xmlns:a16="http://schemas.microsoft.com/office/drawing/2014/main" id="{6BE9067F-5384-866E-49AF-6F844DCEEE45}"/>
              </a:ext>
            </a:extLst>
          </p:cNvPr>
          <p:cNvSpPr>
            <a:spLocks noGrp="1"/>
          </p:cNvSpPr>
          <p:nvPr>
            <p:ph type="dt" sz="half" idx="10"/>
          </p:nvPr>
        </p:nvSpPr>
        <p:spPr>
          <a:xfrm>
            <a:off x="137160" y="6453002"/>
            <a:ext cx="3494314" cy="365125"/>
          </a:xfrm>
        </p:spPr>
        <p:txBody>
          <a:bodyPr/>
          <a:lstStyle/>
          <a:p>
            <a:pPr>
              <a:spcAft>
                <a:spcPts val="600"/>
              </a:spcAft>
            </a:pPr>
            <a:fld id="{DBA31CE5-D87F-4B09-B790-A55B9718855A}" type="datetime1">
              <a:rPr lang="en-US" smtClean="0"/>
              <a:pPr>
                <a:spcAft>
                  <a:spcPts val="600"/>
                </a:spcAft>
              </a:pPr>
              <a:t>10/12/23</a:t>
            </a:fld>
            <a:endParaRPr lang="en-US"/>
          </a:p>
        </p:txBody>
      </p:sp>
      <p:sp>
        <p:nvSpPr>
          <p:cNvPr id="16" name="Footer Placeholder 10">
            <a:extLst>
              <a:ext uri="{FF2B5EF4-FFF2-40B4-BE49-F238E27FC236}">
                <a16:creationId xmlns:a16="http://schemas.microsoft.com/office/drawing/2014/main" id="{3CD2F18B-4398-7777-5D7C-A7D028D00953}"/>
              </a:ext>
            </a:extLst>
          </p:cNvPr>
          <p:cNvSpPr>
            <a:spLocks noGrp="1"/>
          </p:cNvSpPr>
          <p:nvPr>
            <p:ph type="ftr" sz="quarter" idx="11"/>
          </p:nvPr>
        </p:nvSpPr>
        <p:spPr>
          <a:xfrm>
            <a:off x="8876521" y="6453002"/>
            <a:ext cx="2805405" cy="365125"/>
          </a:xfrm>
        </p:spPr>
        <p:txBody>
          <a:bodyPr/>
          <a:lstStyle/>
          <a:p>
            <a:pPr>
              <a:spcAft>
                <a:spcPts val="600"/>
              </a:spcAft>
            </a:pPr>
            <a:r>
              <a:rPr lang="en-US"/>
              <a:t>Sample Footer Text</a:t>
            </a:r>
          </a:p>
        </p:txBody>
      </p:sp>
      <p:sp>
        <p:nvSpPr>
          <p:cNvPr id="18" name="Slide Number Placeholder 11">
            <a:extLst>
              <a:ext uri="{FF2B5EF4-FFF2-40B4-BE49-F238E27FC236}">
                <a16:creationId xmlns:a16="http://schemas.microsoft.com/office/drawing/2014/main" id="{D0D80F6A-4FC6-19A3-0CA5-40BEC233ACCF}"/>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pPr>
                <a:spcAft>
                  <a:spcPts val="600"/>
                </a:spcAft>
              </a:pPr>
              <a:t>3</a:t>
            </a:fld>
            <a:endParaRPr lang="en-US"/>
          </a:p>
        </p:txBody>
      </p:sp>
    </p:spTree>
    <p:extLst>
      <p:ext uri="{BB962C8B-B14F-4D97-AF65-F5344CB8AC3E}">
        <p14:creationId xmlns:p14="http://schemas.microsoft.com/office/powerpoint/2010/main" val="273498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EDA3-C0C6-2C27-4187-5BB145FDD200}"/>
              </a:ext>
            </a:extLst>
          </p:cNvPr>
          <p:cNvSpPr>
            <a:spLocks noGrp="1"/>
          </p:cNvSpPr>
          <p:nvPr>
            <p:ph type="title"/>
          </p:nvPr>
        </p:nvSpPr>
        <p:spPr>
          <a:xfrm>
            <a:off x="1487290" y="257092"/>
            <a:ext cx="10386656" cy="323763"/>
          </a:xfrm>
        </p:spPr>
        <p:txBody>
          <a:bodyPr>
            <a:normAutofit fontScale="90000"/>
          </a:bodyPr>
          <a:lstStyle/>
          <a:p>
            <a:r>
              <a:rPr lang="en-US" dirty="0">
                <a:solidFill>
                  <a:schemeClr val="accent6">
                    <a:lumMod val="75000"/>
                  </a:schemeClr>
                </a:solidFill>
              </a:rPr>
              <a:t>The difference between waterfall and agile</a:t>
            </a:r>
          </a:p>
        </p:txBody>
      </p:sp>
      <p:pic>
        <p:nvPicPr>
          <p:cNvPr id="9" name="Content Placeholder 8" descr="A diagram of a diagram&#10;&#10;Description automatically generated with medium confidence">
            <a:extLst>
              <a:ext uri="{FF2B5EF4-FFF2-40B4-BE49-F238E27FC236}">
                <a16:creationId xmlns:a16="http://schemas.microsoft.com/office/drawing/2014/main" id="{5C3AEF5B-3495-E1CB-C4ED-EB073FAC37EB}"/>
              </a:ext>
            </a:extLst>
          </p:cNvPr>
          <p:cNvPicPr>
            <a:picLocks noGrp="1" noChangeAspect="1"/>
          </p:cNvPicPr>
          <p:nvPr>
            <p:ph idx="1"/>
          </p:nvPr>
        </p:nvPicPr>
        <p:blipFill>
          <a:blip r:embed="rId2"/>
          <a:stretch>
            <a:fillRect/>
          </a:stretch>
        </p:blipFill>
        <p:spPr>
          <a:xfrm>
            <a:off x="4390227" y="1285461"/>
            <a:ext cx="7678954" cy="4607372"/>
          </a:xfrm>
        </p:spPr>
      </p:pic>
      <p:sp>
        <p:nvSpPr>
          <p:cNvPr id="11" name="Content Placeholder 2">
            <a:extLst>
              <a:ext uri="{FF2B5EF4-FFF2-40B4-BE49-F238E27FC236}">
                <a16:creationId xmlns:a16="http://schemas.microsoft.com/office/drawing/2014/main" id="{DACD6FFA-37C7-DD6B-3096-80465E62889C}"/>
              </a:ext>
            </a:extLst>
          </p:cNvPr>
          <p:cNvSpPr txBox="1">
            <a:spLocks/>
          </p:cNvSpPr>
          <p:nvPr/>
        </p:nvSpPr>
        <p:spPr>
          <a:xfrm>
            <a:off x="122819" y="1285461"/>
            <a:ext cx="4170886" cy="515509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Waterfall is defined and cannot change. It is a top down approach where as Agile is changeable for the better of the situation and the product. </a:t>
            </a:r>
          </a:p>
          <a:p>
            <a:r>
              <a:rPr lang="en-US" sz="1400" dirty="0"/>
              <a:t>Waterfall is straightforward and Agile is more complex making it harder at first but a better approach at the end.</a:t>
            </a:r>
          </a:p>
          <a:p>
            <a:r>
              <a:rPr lang="en-US" sz="1400" dirty="0"/>
              <a:t>Time frame is strict with waterfall and it is not with Agile but there is typically a timeline regardless of the approach.</a:t>
            </a:r>
          </a:p>
          <a:p>
            <a:r>
              <a:rPr lang="en-US" sz="1400" dirty="0"/>
              <a:t>Agile works with an open budget concept but of course there is always a budget and waterfall is a cut and dry approach and it’s a strict budget line.</a:t>
            </a:r>
          </a:p>
          <a:p>
            <a:r>
              <a:rPr lang="en-US" sz="1400" dirty="0"/>
              <a:t>Team collaboration is huge, in Agile that is much noticed where waterfall can be a more work as you go collaboration and that makes it messy. </a:t>
            </a:r>
          </a:p>
        </p:txBody>
      </p:sp>
    </p:spTree>
    <p:extLst>
      <p:ext uri="{BB962C8B-B14F-4D97-AF65-F5344CB8AC3E}">
        <p14:creationId xmlns:p14="http://schemas.microsoft.com/office/powerpoint/2010/main" val="384898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B0FE-9EB0-345D-64AF-9591F61A2EEA}"/>
              </a:ext>
            </a:extLst>
          </p:cNvPr>
          <p:cNvSpPr>
            <a:spLocks noGrp="1"/>
          </p:cNvSpPr>
          <p:nvPr>
            <p:ph type="title"/>
          </p:nvPr>
        </p:nvSpPr>
        <p:spPr>
          <a:xfrm>
            <a:off x="612648" y="25114"/>
            <a:ext cx="10653578" cy="783269"/>
          </a:xfrm>
        </p:spPr>
        <p:txBody>
          <a:bodyPr/>
          <a:lstStyle/>
          <a:p>
            <a:pPr algn="ctr"/>
            <a:r>
              <a:rPr lang="en-US" dirty="0">
                <a:solidFill>
                  <a:srgbClr val="FF0000"/>
                </a:solidFill>
              </a:rPr>
              <a:t>Factors to consider</a:t>
            </a:r>
          </a:p>
        </p:txBody>
      </p:sp>
      <p:pic>
        <p:nvPicPr>
          <p:cNvPr id="5" name="Content Placeholder 4" descr="A diagram of a scrum&#10;&#10;Description automatically generated">
            <a:extLst>
              <a:ext uri="{FF2B5EF4-FFF2-40B4-BE49-F238E27FC236}">
                <a16:creationId xmlns:a16="http://schemas.microsoft.com/office/drawing/2014/main" id="{C7AF11BD-C9B2-4753-A9C5-0DA368B9C212}"/>
              </a:ext>
            </a:extLst>
          </p:cNvPr>
          <p:cNvPicPr>
            <a:picLocks noGrp="1" noChangeAspect="1"/>
          </p:cNvPicPr>
          <p:nvPr>
            <p:ph idx="1"/>
          </p:nvPr>
        </p:nvPicPr>
        <p:blipFill>
          <a:blip r:embed="rId2"/>
          <a:stretch>
            <a:fillRect/>
          </a:stretch>
        </p:blipFill>
        <p:spPr>
          <a:xfrm>
            <a:off x="276488" y="1114769"/>
            <a:ext cx="7370016" cy="5718117"/>
          </a:xfrm>
        </p:spPr>
      </p:pic>
      <p:sp>
        <p:nvSpPr>
          <p:cNvPr id="7" name="Content Placeholder 2">
            <a:extLst>
              <a:ext uri="{FF2B5EF4-FFF2-40B4-BE49-F238E27FC236}">
                <a16:creationId xmlns:a16="http://schemas.microsoft.com/office/drawing/2014/main" id="{DEEFCA38-9BBB-90BF-167C-DEE19FF723F8}"/>
              </a:ext>
            </a:extLst>
          </p:cNvPr>
          <p:cNvSpPr txBox="1">
            <a:spLocks/>
          </p:cNvSpPr>
          <p:nvPr/>
        </p:nvSpPr>
        <p:spPr>
          <a:xfrm>
            <a:off x="7646504" y="808382"/>
            <a:ext cx="4269008" cy="592372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When considering which approach, Agile makes the most sense on new projects. Consider Agile when its new and complex but waterfall could be okay when working with older projects that have time lines that are known and the situation surrounding the project are already inline. Project complexity</a:t>
            </a:r>
          </a:p>
          <a:p>
            <a:r>
              <a:rPr lang="en-US" sz="1400" dirty="0" err="1"/>
              <a:t>Requirments</a:t>
            </a:r>
            <a:endParaRPr lang="en-US" sz="1400" dirty="0"/>
          </a:p>
          <a:p>
            <a:r>
              <a:rPr lang="en-US" sz="1400" dirty="0"/>
              <a:t>Customer involvement</a:t>
            </a:r>
          </a:p>
          <a:p>
            <a:r>
              <a:rPr lang="en-US" sz="1400" dirty="0"/>
              <a:t>Delivery time</a:t>
            </a:r>
          </a:p>
          <a:p>
            <a:r>
              <a:rPr lang="en-US" sz="1400" dirty="0"/>
              <a:t>Risk tolerance</a:t>
            </a:r>
          </a:p>
          <a:p>
            <a:r>
              <a:rPr lang="en-US" sz="1400" dirty="0"/>
              <a:t>Compliance</a:t>
            </a:r>
          </a:p>
          <a:p>
            <a:r>
              <a:rPr lang="en-US" sz="1400" dirty="0"/>
              <a:t>Organization</a:t>
            </a:r>
          </a:p>
          <a:p>
            <a:r>
              <a:rPr lang="en-US" sz="1400" dirty="0"/>
              <a:t>Project size</a:t>
            </a:r>
          </a:p>
          <a:p>
            <a:r>
              <a:rPr lang="en-US" sz="1400" dirty="0"/>
              <a:t>Dependency</a:t>
            </a:r>
          </a:p>
          <a:p>
            <a:r>
              <a:rPr lang="en-US" sz="1400" dirty="0"/>
              <a:t>Client expense</a:t>
            </a:r>
          </a:p>
          <a:p>
            <a:r>
              <a:rPr lang="en-US" sz="1400" dirty="0"/>
              <a:t>Budget</a:t>
            </a:r>
          </a:p>
          <a:p>
            <a:pPr marL="0" indent="0">
              <a:buNone/>
            </a:pPr>
            <a:r>
              <a:rPr lang="en-US" sz="1400" dirty="0"/>
              <a:t>These all have to be considered and if the majority of these apply, Agile will be the recommended approach. </a:t>
            </a:r>
          </a:p>
          <a:p>
            <a:pPr marL="0" indent="0">
              <a:buNone/>
            </a:pPr>
            <a:endParaRPr lang="en-US" sz="1400" dirty="0"/>
          </a:p>
          <a:p>
            <a:endParaRPr lang="en-US" sz="1400" dirty="0"/>
          </a:p>
        </p:txBody>
      </p:sp>
    </p:spTree>
    <p:extLst>
      <p:ext uri="{BB962C8B-B14F-4D97-AF65-F5344CB8AC3E}">
        <p14:creationId xmlns:p14="http://schemas.microsoft.com/office/powerpoint/2010/main" val="372008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3CE7-5DE1-A269-8486-91D509A64270}"/>
              </a:ext>
            </a:extLst>
          </p:cNvPr>
          <p:cNvSpPr>
            <a:spLocks noGrp="1"/>
          </p:cNvSpPr>
          <p:nvPr>
            <p:ph type="title"/>
          </p:nvPr>
        </p:nvSpPr>
        <p:spPr>
          <a:xfrm>
            <a:off x="1510748" y="548640"/>
            <a:ext cx="9755478" cy="45719"/>
          </a:xfrm>
        </p:spPr>
        <p:txBody>
          <a:bodyPr>
            <a:normAutofit fontScale="90000"/>
          </a:bodyPr>
          <a:lstStyle/>
          <a:p>
            <a:pPr algn="ctr"/>
            <a:r>
              <a:rPr lang="en-US" dirty="0"/>
              <a:t>Reference</a:t>
            </a:r>
          </a:p>
        </p:txBody>
      </p:sp>
      <p:pic>
        <p:nvPicPr>
          <p:cNvPr id="5" name="Content Placeholder 4" descr="A diagram of a building with text&#10;&#10;Description automatically generated">
            <a:extLst>
              <a:ext uri="{FF2B5EF4-FFF2-40B4-BE49-F238E27FC236}">
                <a16:creationId xmlns:a16="http://schemas.microsoft.com/office/drawing/2014/main" id="{51F8AA12-9705-DB4B-44CB-33D58E310E10}"/>
              </a:ext>
            </a:extLst>
          </p:cNvPr>
          <p:cNvPicPr>
            <a:picLocks noGrp="1" noChangeAspect="1"/>
          </p:cNvPicPr>
          <p:nvPr>
            <p:ph idx="1"/>
          </p:nvPr>
        </p:nvPicPr>
        <p:blipFill>
          <a:blip r:embed="rId2"/>
          <a:stretch>
            <a:fillRect/>
          </a:stretch>
        </p:blipFill>
        <p:spPr>
          <a:xfrm>
            <a:off x="3463628" y="4370974"/>
            <a:ext cx="5264743" cy="2487026"/>
          </a:xfrm>
        </p:spPr>
      </p:pic>
      <p:sp>
        <p:nvSpPr>
          <p:cNvPr id="6" name="Content Placeholder 2">
            <a:extLst>
              <a:ext uri="{FF2B5EF4-FFF2-40B4-BE49-F238E27FC236}">
                <a16:creationId xmlns:a16="http://schemas.microsoft.com/office/drawing/2014/main" id="{F7B8E0A5-79A1-FF75-9B82-663928960D96}"/>
              </a:ext>
            </a:extLst>
          </p:cNvPr>
          <p:cNvSpPr txBox="1">
            <a:spLocks/>
          </p:cNvSpPr>
          <p:nvPr/>
        </p:nvSpPr>
        <p:spPr>
          <a:xfrm>
            <a:off x="0" y="1033669"/>
            <a:ext cx="11769738" cy="288897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u="none" strike="noStrike" dirty="0">
                <a:solidFill>
                  <a:srgbClr val="000000"/>
                </a:solidFill>
                <a:effectLst/>
              </a:rPr>
              <a:t>11, A., &amp; Raza, M. (2020, August 11). </a:t>
            </a:r>
            <a:r>
              <a:rPr lang="en-US" sz="1400" b="0" i="1" u="none" strike="noStrike" dirty="0">
                <a:solidFill>
                  <a:srgbClr val="000000"/>
                </a:solidFill>
                <a:effectLst/>
              </a:rPr>
              <a:t>Agile vs waterfall </a:t>
            </a:r>
            <a:r>
              <a:rPr lang="en-US" sz="1400" b="0" i="1" u="none" strike="noStrike" dirty="0" err="1">
                <a:solidFill>
                  <a:srgbClr val="000000"/>
                </a:solidFill>
                <a:effectLst/>
              </a:rPr>
              <a:t>sdlcs</a:t>
            </a:r>
            <a:r>
              <a:rPr lang="en-US" sz="1400" b="0" i="1" u="none" strike="noStrike" dirty="0">
                <a:solidFill>
                  <a:srgbClr val="000000"/>
                </a:solidFill>
                <a:effectLst/>
              </a:rPr>
              <a:t>: What’s the difference?</a:t>
            </a:r>
            <a:r>
              <a:rPr lang="en-US" sz="1400" b="0" i="0" u="none" strike="noStrike" dirty="0">
                <a:solidFill>
                  <a:srgbClr val="000000"/>
                </a:solidFill>
                <a:effectLst/>
              </a:rPr>
              <a:t> BMC Blogs. https://</a:t>
            </a:r>
            <a:r>
              <a:rPr lang="en-US" sz="1400" b="0" i="0" u="none" strike="noStrike" dirty="0" err="1">
                <a:solidFill>
                  <a:srgbClr val="000000"/>
                </a:solidFill>
                <a:effectLst/>
              </a:rPr>
              <a:t>www.bmc.com</a:t>
            </a:r>
            <a:r>
              <a:rPr lang="en-US" sz="1400" b="0" i="0" u="none" strike="noStrike" dirty="0">
                <a:solidFill>
                  <a:srgbClr val="000000"/>
                </a:solidFill>
                <a:effectLst/>
              </a:rPr>
              <a:t>/blogs/agile-vs-waterfall/ </a:t>
            </a:r>
          </a:p>
          <a:p>
            <a:r>
              <a:rPr lang="en-US" sz="1400" b="0" i="0" u="none" strike="noStrike" dirty="0" err="1">
                <a:solidFill>
                  <a:srgbClr val="000000"/>
                </a:solidFill>
                <a:effectLst/>
              </a:rPr>
              <a:t>Hoory</a:t>
            </a:r>
            <a:r>
              <a:rPr lang="en-US" sz="1400" b="0" i="0" u="none" strike="noStrike" dirty="0">
                <a:solidFill>
                  <a:srgbClr val="000000"/>
                </a:solidFill>
                <a:effectLst/>
              </a:rPr>
              <a:t>, L. (2022, August 10). </a:t>
            </a:r>
            <a:r>
              <a:rPr lang="en-US" sz="1400" b="0" i="1" u="none" strike="noStrike" dirty="0">
                <a:solidFill>
                  <a:srgbClr val="000000"/>
                </a:solidFill>
                <a:effectLst/>
              </a:rPr>
              <a:t>Agile vs. waterfall: Which project management methodology is best for you?</a:t>
            </a:r>
            <a:r>
              <a:rPr lang="en-US" sz="1400" b="0" i="0" u="none" strike="noStrike" dirty="0">
                <a:solidFill>
                  <a:srgbClr val="000000"/>
                </a:solidFill>
                <a:effectLst/>
              </a:rPr>
              <a:t>. Forbes. https://</a:t>
            </a:r>
            <a:r>
              <a:rPr lang="en-US" sz="1400" b="0" i="0" u="none" strike="noStrike" dirty="0" err="1">
                <a:solidFill>
                  <a:srgbClr val="000000"/>
                </a:solidFill>
                <a:effectLst/>
              </a:rPr>
              <a:t>www.forbes.com</a:t>
            </a:r>
            <a:r>
              <a:rPr lang="en-US" sz="1400" b="0" i="0" u="none" strike="noStrike" dirty="0">
                <a:solidFill>
                  <a:srgbClr val="000000"/>
                </a:solidFill>
                <a:effectLst/>
              </a:rPr>
              <a:t>/advisor/business/agile-vs-waterfall-methodology/ </a:t>
            </a:r>
          </a:p>
          <a:p>
            <a:r>
              <a:rPr lang="en-US" sz="1400" b="0" i="1" u="none" strike="noStrike" dirty="0">
                <a:solidFill>
                  <a:srgbClr val="000000"/>
                </a:solidFill>
                <a:effectLst/>
              </a:rPr>
              <a:t>The Scrum team: Scrum alliance</a:t>
            </a:r>
            <a:r>
              <a:rPr lang="en-US" sz="1400" b="0" i="0" u="none" strike="noStrike" dirty="0">
                <a:solidFill>
                  <a:srgbClr val="000000"/>
                </a:solidFill>
                <a:effectLst/>
              </a:rPr>
              <a:t>. The Scrum Team | Scrum Alliance. (n.d.). https://</a:t>
            </a:r>
            <a:r>
              <a:rPr lang="en-US" sz="1400" b="0" i="0" u="none" strike="noStrike" dirty="0" err="1">
                <a:solidFill>
                  <a:srgbClr val="000000"/>
                </a:solidFill>
                <a:effectLst/>
              </a:rPr>
              <a:t>resources.scrumalliance.org</a:t>
            </a:r>
            <a:r>
              <a:rPr lang="en-US" sz="1400" b="0" i="0" u="none" strike="noStrike" dirty="0">
                <a:solidFill>
                  <a:srgbClr val="000000"/>
                </a:solidFill>
                <a:effectLst/>
              </a:rPr>
              <a:t>/Article/scrum-team </a:t>
            </a:r>
          </a:p>
          <a:p>
            <a:endParaRPr lang="en-US" sz="1400" dirty="0"/>
          </a:p>
        </p:txBody>
      </p:sp>
    </p:spTree>
    <p:extLst>
      <p:ext uri="{BB962C8B-B14F-4D97-AF65-F5344CB8AC3E}">
        <p14:creationId xmlns:p14="http://schemas.microsoft.com/office/powerpoint/2010/main" val="2803263959"/>
      </p:ext>
    </p:extLst>
  </p:cSld>
  <p:clrMapOvr>
    <a:masterClrMapping/>
  </p:clrMapOvr>
</p:sld>
</file>

<file path=ppt/theme/theme1.xml><?xml version="1.0" encoding="utf-8"?>
<a:theme xmlns:a="http://schemas.openxmlformats.org/drawingml/2006/main" name="Vanilla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48</TotalTime>
  <Words>659</Words>
  <Application>Microsoft Macintosh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Neue Haas Grotesk Text Pro</vt:lpstr>
      <vt:lpstr>Times New Roman</vt:lpstr>
      <vt:lpstr>VanillaVTI</vt:lpstr>
      <vt:lpstr>Agile Presentation</vt:lpstr>
      <vt:lpstr>Various roles</vt:lpstr>
      <vt:lpstr>SDLC in Agile Approach</vt:lpstr>
      <vt:lpstr>The difference between waterfall and agile</vt:lpstr>
      <vt:lpstr>Factors to consider</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Porter, Brandon</dc:creator>
  <cp:lastModifiedBy>Porter, Brandon</cp:lastModifiedBy>
  <cp:revision>3</cp:revision>
  <dcterms:created xsi:type="dcterms:W3CDTF">2023-10-12T18:21:30Z</dcterms:created>
  <dcterms:modified xsi:type="dcterms:W3CDTF">2023-10-12T19:10:19Z</dcterms:modified>
</cp:coreProperties>
</file>