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9" r:id="rId5"/>
    <p:sldId id="280" r:id="rId6"/>
    <p:sldId id="281" r:id="rId7"/>
    <p:sldId id="282" r:id="rId8"/>
    <p:sldId id="283" r:id="rId9"/>
    <p:sldId id="264" r:id="rId10"/>
    <p:sldId id="259" r:id="rId11"/>
    <p:sldId id="260" r:id="rId12"/>
    <p:sldId id="263" r:id="rId13"/>
    <p:sldId id="261" r:id="rId14"/>
    <p:sldId id="266" r:id="rId15"/>
    <p:sldId id="267" r:id="rId16"/>
    <p:sldId id="28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4" autoAdjust="0"/>
    <p:restoredTop sz="94660"/>
  </p:normalViewPr>
  <p:slideViewPr>
    <p:cSldViewPr snapToGrid="0">
      <p:cViewPr>
        <p:scale>
          <a:sx n="100" d="100"/>
          <a:sy n="100" d="100"/>
        </p:scale>
        <p:origin x="26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90BD-346A-4048-9D00-1BE69A9C6CA9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4A34-7D06-4390-906B-096ECAFB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Kmean Clustering and implementing it on SPARK using MLLIB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KMeans.train </a:t>
            </a:r>
            <a:r>
              <a:rPr lang="en-US" dirty="0"/>
              <a:t>:</a:t>
            </a:r>
            <a:r>
              <a:rPr lang="en-US" dirty="0" smtClean="0"/>
              <a:t> The API takes the input data and other parameters and applies the Kmean clustering algorithm.</a:t>
            </a:r>
            <a:endParaRPr lang="en-US" dirty="0"/>
          </a:p>
          <a:p>
            <a:r>
              <a:rPr lang="en-US" dirty="0" smtClean="0"/>
              <a:t>The parameters that it takes are  (data, number of clusters, no of iterations, no of runs, initialization mode)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&gt;&gt;&gt; clusters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KMeans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"random"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/>
              <a:t>data from RDD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Forming 2 clusters.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ramdom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” initialization mode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stored in a RDD Clusters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Predict: API will find the cluster to which a point belongs to.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Here we are mapping the points in input data 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 with their cluster values.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Centers : API will provide the centers for the cluster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center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clusters.centers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he cluster information which is present in the RDD “clusters” are used  to get their center points. 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Kmean implementation using machine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Kmean algorithm using the machine libraries provided by spark. </a:t>
            </a:r>
          </a:p>
          <a:p>
            <a:r>
              <a:rPr lang="en-US" dirty="0" smtClean="0"/>
              <a:t>Consider a data set for our example. </a:t>
            </a:r>
          </a:p>
          <a:p>
            <a:r>
              <a:rPr lang="en-US" dirty="0" smtClean="0"/>
              <a:t>Dataset </a:t>
            </a:r>
            <a:r>
              <a:rPr lang="en-US" dirty="0"/>
              <a:t>= [(2, 2), (1, 2), (2, 1), (4, 4), (4, 3), (3, 4)]</a:t>
            </a:r>
          </a:p>
        </p:txBody>
      </p:sp>
    </p:spTree>
    <p:extLst>
      <p:ext uri="{BB962C8B-B14F-4D97-AF65-F5344CB8AC3E}">
        <p14:creationId xmlns:p14="http://schemas.microsoft.com/office/powerpoint/2010/main" val="240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have to parallelized to work on RDD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dirty="0"/>
              <a:t>The elements of the collection are copied to form a distributed dataset that can be operated on in parallel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array([(2, 2), (1, 2), (2, 1), (4, 4), (4, 3), (3, 4)]).reshape(6,2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parallelize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 can be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passed in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KMeans.train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KMeans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"random"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point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array([2, 2]))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array([1, 2]))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(0, array([2, 1]))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array([4, 4]))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array([4, 3]))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(1, array([3, 4]))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3871" cy="4351338"/>
          </a:xfrm>
        </p:spPr>
        <p:txBody>
          <a:bodyPr/>
          <a:lstStyle/>
          <a:p>
            <a:r>
              <a:rPr lang="en-US" dirty="0" smtClean="0"/>
              <a:t>Checking the centers of the cluster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center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/>
              <a:t>[array([ 1.66666667,  1.66666667]), array([ 3.66666667,  3.66666667</a:t>
            </a:r>
            <a:r>
              <a:rPr lang="en-US" dirty="0" smtClean="0"/>
              <a:t>])]</a:t>
            </a:r>
          </a:p>
          <a:p>
            <a:pPr lvl="1"/>
            <a:r>
              <a:rPr lang="en-US" dirty="0" smtClean="0"/>
              <a:t>As we print the RDD center we will get the centers for the clusters.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4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Kmean on Real data using Spark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the </a:t>
            </a:r>
            <a:r>
              <a:rPr lang="en-US" dirty="0"/>
              <a:t>closing </a:t>
            </a:r>
            <a:r>
              <a:rPr lang="en-US" dirty="0" smtClean="0"/>
              <a:t>price’s of the last day of  every month in an year for more than 500</a:t>
            </a:r>
            <a:r>
              <a:rPr lang="en-US" dirty="0"/>
              <a:t> </a:t>
            </a:r>
            <a:r>
              <a:rPr lang="en-US" dirty="0" smtClean="0"/>
              <a:t> stocks :</a:t>
            </a:r>
            <a:r>
              <a:rPr lang="en-US" dirty="0"/>
              <a:t>  12 data points for each stock</a:t>
            </a:r>
            <a:endParaRPr lang="en-US" dirty="0" smtClean="0"/>
          </a:p>
          <a:p>
            <a:pPr lvl="1"/>
            <a:r>
              <a:rPr lang="en-US" dirty="0"/>
              <a:t>Generate returns </a:t>
            </a:r>
            <a:r>
              <a:rPr lang="en-US" dirty="0" smtClean="0"/>
              <a:t> r(t+1</a:t>
            </a:r>
            <a:r>
              <a:rPr lang="en-US" dirty="0"/>
              <a:t>) =  (s(t+1) - s(t))/s(t) </a:t>
            </a:r>
            <a:r>
              <a:rPr lang="en-US" dirty="0" smtClean="0"/>
              <a:t>: 11 data points</a:t>
            </a:r>
          </a:p>
          <a:p>
            <a:pPr lvl="1"/>
            <a:r>
              <a:rPr lang="en-US" dirty="0" smtClean="0"/>
              <a:t>Normalize the data :</a:t>
            </a:r>
            <a:r>
              <a:rPr lang="en-US" dirty="0"/>
              <a:t>  (r(t) - mu)/</a:t>
            </a:r>
            <a:r>
              <a:rPr lang="en-US" dirty="0" err="1"/>
              <a:t>std</a:t>
            </a:r>
            <a:r>
              <a:rPr lang="en-US" dirty="0" smtClean="0"/>
              <a:t> where “mu”  is mean and </a:t>
            </a:r>
            <a:r>
              <a:rPr lang="en-US" dirty="0" err="1" smtClean="0"/>
              <a:t>std</a:t>
            </a:r>
            <a:r>
              <a:rPr lang="en-US" dirty="0" smtClean="0"/>
              <a:t> is standard deviation. </a:t>
            </a:r>
          </a:p>
          <a:p>
            <a:pPr lvl="1"/>
            <a:r>
              <a:rPr lang="en-US" dirty="0" smtClean="0"/>
              <a:t>11 data points associated with a stock separated with spaces.</a:t>
            </a:r>
          </a:p>
          <a:p>
            <a:pPr lvl="1"/>
            <a:r>
              <a:rPr lang="en-US" dirty="0" smtClean="0"/>
              <a:t>As we get messy data, we filter out the stock if a stock don’t have 11 data points </a:t>
            </a:r>
          </a:p>
          <a:p>
            <a:r>
              <a:rPr lang="en-US" dirty="0" smtClean="0"/>
              <a:t>We need to find out which stocks belongs to the high density cluster and low density cluster.  </a:t>
            </a:r>
          </a:p>
          <a:p>
            <a:r>
              <a:rPr lang="en-US" dirty="0" smtClean="0"/>
              <a:t>Upload the data into the HDFS file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Stocks Data after applying normalization.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sample set from 475 stocks.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0" y="2556404"/>
            <a:ext cx="11094054" cy="28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the data. </a:t>
            </a:r>
          </a:p>
          <a:p>
            <a:pPr lvl="1"/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line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strip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</a:rPr>
              <a:t>','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line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</a:rPr>
              <a:t>' '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)])))</a:t>
            </a: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Each line from the file is read and its been split label and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values,based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on “,”, and values are further split into float points based on space, forming an (key, value) pair where key is stock label and value is  array of 11 points.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 value is taken into separate RDD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Clustering part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We pass the data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Kmean.train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API to form the clusters.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KMeans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(data2,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maxIterations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runs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initializationMode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"random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10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clusters of the data taken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are formed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find density of the clusters. </a:t>
            </a:r>
          </a:p>
          <a:p>
            <a:r>
              <a:rPr lang="en-US" dirty="0" smtClean="0"/>
              <a:t>Density of cluster “C” defined as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points in C/ (Radius of C)^</a:t>
            </a:r>
            <a:r>
              <a:rPr lang="en-US" dirty="0" smtClean="0"/>
              <a:t>2</a:t>
            </a:r>
          </a:p>
          <a:p>
            <a:r>
              <a:rPr lang="en-US" dirty="0" smtClean="0"/>
              <a:t>We have to find the number of points fall in a cluster and its radius.</a:t>
            </a:r>
          </a:p>
          <a:p>
            <a:pPr lvl="1"/>
            <a:r>
              <a:rPr lang="en-US" dirty="0"/>
              <a:t>Radius of C is the maximum distance between all the points and centroid (center). </a:t>
            </a:r>
            <a:endParaRPr lang="en-US" dirty="0" smtClean="0"/>
          </a:p>
          <a:p>
            <a:pPr lvl="1"/>
            <a:r>
              <a:rPr lang="en-US" dirty="0" smtClean="0"/>
              <a:t>Find the distance using </a:t>
            </a:r>
            <a:r>
              <a:rPr lang="en-US" dirty="0"/>
              <a:t>the library Euclidean from </a:t>
            </a:r>
            <a:r>
              <a:rPr lang="en-US" dirty="0" err="1" smtClean="0"/>
              <a:t>scipy.spatial.distance</a:t>
            </a:r>
            <a:endParaRPr lang="en-US" dirty="0" smtClean="0"/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scipy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spatial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euclidean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to find the distances of each point from its </a:t>
            </a:r>
            <a:r>
              <a:rPr lang="en-US" dirty="0" smtClean="0"/>
              <a:t>respective </a:t>
            </a:r>
            <a:r>
              <a:rPr lang="en-US" dirty="0"/>
              <a:t>center. </a:t>
            </a:r>
          </a:p>
          <a:p>
            <a:pPr lvl="1"/>
            <a:r>
              <a:rPr lang="en-US" dirty="0"/>
              <a:t>The distances are mapped with the cluster value.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data2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euclidean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)])))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dirty="0"/>
              <a:t>cluster values.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uclidean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(point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A,Point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B) gives the distance between both the points. 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gives the center value of the cluster to which the point read from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belongs to. </a:t>
            </a:r>
          </a:p>
          <a:p>
            <a:pPr lvl="1"/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1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first step chooses the initial centroids, with the most basic method being to choose samples from the dataset  . </a:t>
            </a:r>
          </a:p>
          <a:p>
            <a:endParaRPr lang="en-US" dirty="0" smtClean="0"/>
          </a:p>
          <a:p>
            <a:r>
              <a:rPr lang="en-US" dirty="0" smtClean="0"/>
              <a:t>After initialization, K-means consists of looping between the two other steps. </a:t>
            </a:r>
          </a:p>
          <a:p>
            <a:endParaRPr lang="en-US" dirty="0" smtClean="0"/>
          </a:p>
          <a:p>
            <a:r>
              <a:rPr lang="en-US" dirty="0" smtClean="0"/>
              <a:t>The first step assigns each sample to its nearest centroid. </a:t>
            </a:r>
          </a:p>
          <a:p>
            <a:r>
              <a:rPr lang="en-US" dirty="0" smtClean="0"/>
              <a:t>The second step creates new centroids by taking the mean value of all of the samples assigned to each previous centroid.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difference between the old and the new centroids are computed and the algorithm repeats these last two steps until this value is less than a threshold.</a:t>
            </a:r>
          </a:p>
          <a:p>
            <a:endParaRPr lang="en-US" dirty="0" smtClean="0"/>
          </a:p>
          <a:p>
            <a:r>
              <a:rPr lang="en-US" dirty="0" smtClean="0"/>
              <a:t> In other words, it repeats until the centroids do not move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Output. </a:t>
            </a:r>
          </a:p>
          <a:p>
            <a:pPr lvl="1"/>
            <a:r>
              <a:rPr lang="en-US" sz="1700" dirty="0"/>
              <a:t>(0, 1.9834052708733461)</a:t>
            </a:r>
          </a:p>
          <a:p>
            <a:pPr lvl="1"/>
            <a:r>
              <a:rPr lang="en-US" sz="1700" dirty="0"/>
              <a:t>(1, 3.2146275546072038)</a:t>
            </a:r>
          </a:p>
          <a:p>
            <a:pPr lvl="1"/>
            <a:r>
              <a:rPr lang="en-US" sz="1700" dirty="0"/>
              <a:t>(3, 1.6242260042788139)</a:t>
            </a:r>
          </a:p>
          <a:p>
            <a:pPr lvl="1"/>
            <a:r>
              <a:rPr lang="en-US" sz="1700" dirty="0"/>
              <a:t>(0, 1.6584869533277293)</a:t>
            </a:r>
          </a:p>
          <a:p>
            <a:pPr lvl="1"/>
            <a:r>
              <a:rPr lang="en-US" sz="1700" dirty="0"/>
              <a:t>(5, 1.6998154779558965)</a:t>
            </a:r>
          </a:p>
          <a:p>
            <a:pPr lvl="1"/>
            <a:r>
              <a:rPr lang="en-US" sz="1700" dirty="0"/>
              <a:t>(9, 1.19318641142681)</a:t>
            </a:r>
          </a:p>
          <a:p>
            <a:pPr lvl="1"/>
            <a:r>
              <a:rPr lang="en-US" sz="1700" dirty="0"/>
              <a:t>(5, 1.740663230161148)</a:t>
            </a:r>
          </a:p>
          <a:p>
            <a:pPr lvl="1"/>
            <a:r>
              <a:rPr lang="en-US" sz="1700" dirty="0"/>
              <a:t>(2, 1.9426490086990402)</a:t>
            </a:r>
          </a:p>
          <a:p>
            <a:pPr lvl="1"/>
            <a:r>
              <a:rPr lang="en-US" sz="1700" dirty="0"/>
              <a:t>(3, 1.8304375200674012)</a:t>
            </a:r>
          </a:p>
          <a:p>
            <a:pPr lvl="1"/>
            <a:r>
              <a:rPr lang="en-US" sz="1700" dirty="0"/>
              <a:t>(1, 2.1320047578475867)</a:t>
            </a:r>
          </a:p>
          <a:p>
            <a:pPr lvl="1"/>
            <a:r>
              <a:rPr lang="en-US" sz="1700" dirty="0"/>
              <a:t>(9, 2.3345038617113154)</a:t>
            </a:r>
          </a:p>
          <a:p>
            <a:pPr lvl="1"/>
            <a:r>
              <a:rPr lang="en-US" sz="1700" dirty="0"/>
              <a:t>(1, 1.4299178280603166)</a:t>
            </a:r>
          </a:p>
          <a:p>
            <a:pPr lvl="1"/>
            <a:r>
              <a:rPr lang="en-US" sz="1700" dirty="0"/>
              <a:t>(0, 2.2110673426105527)</a:t>
            </a:r>
          </a:p>
          <a:p>
            <a:pPr lvl="1"/>
            <a:r>
              <a:rPr lang="en-US" sz="1700" dirty="0"/>
              <a:t>(4, 1.7271261040728942)</a:t>
            </a:r>
          </a:p>
          <a:p>
            <a:pPr lvl="1"/>
            <a:r>
              <a:rPr lang="en-US" sz="1700" dirty="0"/>
              <a:t>(7, 2.3081323404151259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………..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766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Find the max distance. 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radius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distance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3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3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takes the different values for a key and will reduces the values as specified</a:t>
            </a:r>
            <a:endParaRPr lang="en-US" sz="36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</a:rPr>
              <a:t>radius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sort a (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 dataset by the  Key value. </a:t>
            </a:r>
            <a:endParaRPr lang="en-US" sz="4000" dirty="0">
              <a:highlight>
                <a:srgbClr val="FFFFFF"/>
              </a:highlight>
            </a:endParaRPr>
          </a:p>
          <a:p>
            <a:r>
              <a:rPr lang="en-US" dirty="0"/>
              <a:t>Output. </a:t>
            </a:r>
          </a:p>
          <a:p>
            <a:pPr lvl="1"/>
            <a:r>
              <a:rPr lang="en-US" sz="2900" dirty="0"/>
              <a:t>(0, 3.022438403692)</a:t>
            </a:r>
          </a:p>
          <a:p>
            <a:pPr lvl="1"/>
            <a:r>
              <a:rPr lang="en-US" sz="2900" dirty="0"/>
              <a:t>(1, 3.080283015254365)</a:t>
            </a:r>
          </a:p>
          <a:p>
            <a:pPr lvl="1"/>
            <a:r>
              <a:rPr lang="en-US" sz="2900" dirty="0"/>
              <a:t>(2, 3.409376367355859)</a:t>
            </a:r>
          </a:p>
          <a:p>
            <a:pPr lvl="1"/>
            <a:r>
              <a:rPr lang="en-US" sz="2900" dirty="0"/>
              <a:t>(3, 3.8914807630909092)</a:t>
            </a:r>
          </a:p>
          <a:p>
            <a:pPr lvl="1"/>
            <a:r>
              <a:rPr lang="en-US" sz="2900" dirty="0"/>
              <a:t>(4, 3.408922584220746)</a:t>
            </a:r>
          </a:p>
          <a:p>
            <a:pPr lvl="1"/>
            <a:r>
              <a:rPr lang="en-US" sz="2900" dirty="0"/>
              <a:t>(5, 3.0871947335391035)</a:t>
            </a:r>
          </a:p>
          <a:p>
            <a:pPr lvl="1"/>
            <a:r>
              <a:rPr lang="en-US" sz="2900" dirty="0"/>
              <a:t>(6, 3.2017295728712387)</a:t>
            </a:r>
          </a:p>
          <a:p>
            <a:pPr lvl="1"/>
            <a:r>
              <a:rPr lang="en-US" sz="2900" dirty="0"/>
              <a:t>(7, 2.7252685528531866)</a:t>
            </a:r>
          </a:p>
          <a:p>
            <a:pPr lvl="1"/>
            <a:r>
              <a:rPr lang="en-US" sz="2900" dirty="0"/>
              <a:t>(8, 3.0984783565170502)</a:t>
            </a:r>
          </a:p>
          <a:p>
            <a:pPr lvl="1"/>
            <a:r>
              <a:rPr lang="en-US" sz="2900" dirty="0"/>
              <a:t>(9, 2.9474436273849864)</a:t>
            </a:r>
          </a:p>
        </p:txBody>
      </p:sp>
    </p:spTree>
    <p:extLst>
      <p:ext uri="{BB962C8B-B14F-4D97-AF65-F5344CB8AC3E}">
        <p14:creationId xmlns:p14="http://schemas.microsoft.com/office/powerpoint/2010/main" val="36362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Finding the number of points in a cluster.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point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:(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9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9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2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US" sz="2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sz="2600" dirty="0"/>
              <a:t>cluster numbers mapped with numeric 1 </a:t>
            </a:r>
          </a:p>
          <a:p>
            <a:pPr lvl="1"/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reduceByKey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for each key the numeric 1 is added and the total value is mapped with the key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</a:p>
          <a:p>
            <a:pPr lvl="1"/>
            <a:r>
              <a:rPr lang="en-US" sz="1900" dirty="0"/>
              <a:t>(0, 61)</a:t>
            </a:r>
          </a:p>
          <a:p>
            <a:pPr lvl="1"/>
            <a:r>
              <a:rPr lang="en-US" sz="1900" dirty="0"/>
              <a:t>(1, 64)</a:t>
            </a:r>
          </a:p>
          <a:p>
            <a:pPr lvl="1"/>
            <a:r>
              <a:rPr lang="en-US" sz="1900" dirty="0"/>
              <a:t>(2, 57)</a:t>
            </a:r>
          </a:p>
          <a:p>
            <a:pPr lvl="1"/>
            <a:r>
              <a:rPr lang="en-US" sz="1900" dirty="0"/>
              <a:t>(3, 28)</a:t>
            </a:r>
          </a:p>
          <a:p>
            <a:pPr lvl="1"/>
            <a:r>
              <a:rPr lang="en-US" sz="1900" dirty="0"/>
              <a:t>(4, 39)</a:t>
            </a:r>
          </a:p>
          <a:p>
            <a:pPr lvl="1"/>
            <a:r>
              <a:rPr lang="en-US" sz="1900" dirty="0"/>
              <a:t>(5, 37)</a:t>
            </a:r>
          </a:p>
          <a:p>
            <a:pPr lvl="1"/>
            <a:r>
              <a:rPr lang="en-US" sz="1900" dirty="0"/>
              <a:t>(6, 36)</a:t>
            </a:r>
          </a:p>
          <a:p>
            <a:pPr lvl="1"/>
            <a:r>
              <a:rPr lang="en-US" sz="1900" dirty="0"/>
              <a:t>(7, 62)</a:t>
            </a:r>
          </a:p>
          <a:p>
            <a:pPr lvl="1"/>
            <a:r>
              <a:rPr lang="en-US" sz="1900" dirty="0"/>
              <a:t>(8, 32)</a:t>
            </a:r>
          </a:p>
          <a:p>
            <a:pPr lvl="1"/>
            <a:r>
              <a:rPr lang="en-US" sz="1900" dirty="0"/>
              <a:t>(9, 59)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364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two 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 data sets, “count” </a:t>
            </a:r>
            <a:r>
              <a:rPr lang="en-US" dirty="0"/>
              <a:t>and </a:t>
            </a:r>
            <a:r>
              <a:rPr lang="en-US" dirty="0" smtClean="0"/>
              <a:t>“radius” which have same key but one have the count of the points in the cluster and other have the radius of the cluster </a:t>
            </a: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group </a:t>
            </a:r>
            <a:r>
              <a:rPr lang="en-US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3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en-US" sz="2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23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dirty="0"/>
              <a:t>We use .join on these data sets </a:t>
            </a:r>
            <a:r>
              <a:rPr lang="en-US" dirty="0" smtClean="0"/>
              <a:t>which brings up the </a:t>
            </a:r>
            <a:r>
              <a:rPr lang="en-US" dirty="0"/>
              <a:t>output as (K,(</a:t>
            </a:r>
            <a:r>
              <a:rPr lang="en-US" dirty="0" err="1"/>
              <a:t>v,w</a:t>
            </a:r>
            <a:r>
              <a:rPr lang="en-US" dirty="0"/>
              <a:t>)) where v is radius and w is the count of points in each cluster.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sz="2300" dirty="0"/>
              <a:t>(0, (2.7646139004525945, 53))</a:t>
            </a:r>
          </a:p>
          <a:p>
            <a:pPr lvl="1"/>
            <a:r>
              <a:rPr lang="en-US" sz="2300" dirty="0"/>
              <a:t>(8, (4.024773584260064, 16))</a:t>
            </a:r>
          </a:p>
          <a:p>
            <a:pPr lvl="1"/>
            <a:r>
              <a:rPr lang="en-US" sz="2300" dirty="0"/>
              <a:t>(4, (2.9704541838508005, 27))</a:t>
            </a:r>
          </a:p>
          <a:p>
            <a:pPr lvl="1"/>
            <a:r>
              <a:rPr lang="en-US" sz="2300" dirty="0"/>
              <a:t>(1, (3.4179894168939753, 58))</a:t>
            </a:r>
          </a:p>
          <a:p>
            <a:pPr lvl="1"/>
            <a:r>
              <a:rPr lang="en-US" sz="2300" dirty="0"/>
              <a:t>(5, (3.1148148130489979, 52))</a:t>
            </a:r>
          </a:p>
          <a:p>
            <a:pPr lvl="1"/>
            <a:r>
              <a:rPr lang="en-US" sz="2300" dirty="0"/>
              <a:t>(9, (2.9411074089398559, 56))</a:t>
            </a:r>
          </a:p>
          <a:p>
            <a:pPr lvl="1"/>
            <a:r>
              <a:rPr lang="en-US" sz="2300" dirty="0"/>
              <a:t>(2, (3.5402980345070434, 40))</a:t>
            </a:r>
          </a:p>
          <a:p>
            <a:pPr lvl="1"/>
            <a:r>
              <a:rPr lang="en-US" sz="2300" dirty="0"/>
              <a:t>(6, (2.7380073269392593, 56))</a:t>
            </a:r>
          </a:p>
          <a:p>
            <a:pPr lvl="1"/>
            <a:r>
              <a:rPr lang="en-US" sz="2300" dirty="0"/>
              <a:t>(3, (2.76098322102008, 66))</a:t>
            </a:r>
          </a:p>
          <a:p>
            <a:pPr lvl="1"/>
            <a:r>
              <a:rPr lang="en-US" sz="2300" dirty="0"/>
              <a:t>(7, (3.022414920267825, 51))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Densities.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densities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group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)**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group</a:t>
            </a:r>
            <a:r>
              <a:rPr lang="en-US" sz="2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passing values as (k,(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v,w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))</a:t>
            </a:r>
          </a:p>
          <a:p>
            <a:pPr lvl="1"/>
            <a:endParaRPr lang="en-US" sz="20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)**</a:t>
            </a:r>
            <a:r>
              <a:rPr lang="en-US" sz="2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)))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finds the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density of each cluster. </a:t>
            </a:r>
          </a:p>
          <a:p>
            <a:pPr lvl="1"/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swapping the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k,v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with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v,k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).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have no function to sort with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respective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. So we are swapping the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to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value,key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)pair. Which are sorted and swapped back to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key,value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pair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2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sorted according to densities </a:t>
            </a:r>
          </a:p>
          <a:p>
            <a:pPr lvl="1"/>
            <a:r>
              <a:rPr lang="en-US" sz="1900" dirty="0"/>
              <a:t>(3, 1.848963149038044)</a:t>
            </a:r>
          </a:p>
          <a:p>
            <a:pPr lvl="1"/>
            <a:r>
              <a:rPr lang="en-US" sz="1900" dirty="0"/>
              <a:t>(8, 3.3331360791024189)</a:t>
            </a:r>
          </a:p>
          <a:p>
            <a:pPr lvl="1"/>
            <a:r>
              <a:rPr lang="en-US" sz="1900" dirty="0"/>
              <a:t>(4, 3.3560647385261877)</a:t>
            </a:r>
          </a:p>
          <a:p>
            <a:pPr lvl="1"/>
            <a:r>
              <a:rPr lang="en-US" sz="1900" dirty="0"/>
              <a:t>(6, 3.5118277478352482)</a:t>
            </a:r>
          </a:p>
          <a:p>
            <a:pPr lvl="1"/>
            <a:r>
              <a:rPr lang="en-US" sz="1900" dirty="0"/>
              <a:t>(5, 3.8821621825632731)</a:t>
            </a:r>
          </a:p>
          <a:p>
            <a:pPr lvl="1"/>
            <a:r>
              <a:rPr lang="en-US" sz="1900" dirty="0"/>
              <a:t>(2, 4.9037120799344533)</a:t>
            </a:r>
          </a:p>
          <a:p>
            <a:pPr lvl="1"/>
            <a:r>
              <a:rPr lang="en-US" sz="1900" dirty="0"/>
              <a:t>(0, 6.6775156927410144)</a:t>
            </a:r>
          </a:p>
          <a:p>
            <a:pPr lvl="1"/>
            <a:r>
              <a:rPr lang="en-US" sz="1900" dirty="0"/>
              <a:t>(1, 6.7452605780937827)</a:t>
            </a:r>
          </a:p>
          <a:p>
            <a:pPr lvl="1"/>
            <a:r>
              <a:rPr lang="en-US" sz="1900" dirty="0"/>
              <a:t>(9, 6.7914263687938385)</a:t>
            </a:r>
          </a:p>
          <a:p>
            <a:pPr lvl="1"/>
            <a:r>
              <a:rPr lang="en-US" sz="1900" dirty="0"/>
              <a:t>(7, 8.3478200716512223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smtClean="0"/>
              <a:t>The low density cluster comes up in the top and high density one come to bottom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Kmean on Real data using Spark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Picking out the low density cluster and high density cluster values </a:t>
            </a:r>
          </a:p>
          <a:p>
            <a:pPr lvl="1"/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low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densities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high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densities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sortByKey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first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7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1"/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.first()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gives the first value of dataset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Low: (3, 1.848963149038044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High : (7, 8.3478200716512223) 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Mapping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the points with its cluster values.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final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parsedData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map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sz="17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)))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Filtering the data points on basic of the low density cluster and high density cluster value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low_data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lable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cluster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high_data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final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filter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lable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cluster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cluster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high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5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Output. </a:t>
            </a:r>
          </a:p>
          <a:p>
            <a:r>
              <a:rPr lang="en-US" dirty="0" smtClean="0"/>
              <a:t>we get all the data points which are in cluster 3 which is a low density cluster </a:t>
            </a:r>
          </a:p>
          <a:p>
            <a:r>
              <a:rPr lang="en-US" dirty="0" smtClean="0"/>
              <a:t>And the data points which are in cluster 7 which is a high density cluster.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Density Cluster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 smtClean="0"/>
              <a:t>……..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/>
              <a:t>(</a:t>
            </a:r>
            <a:r>
              <a:rPr lang="en-US" sz="1100" b="1" dirty="0" err="1"/>
              <a:t>u'DELL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u'DFS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u'RSH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u'SIAL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u'SLB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u'EBAY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u'ECL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</a:t>
            </a:r>
            <a:r>
              <a:rPr lang="en-US" sz="1100" b="1" dirty="0" err="1"/>
              <a:t>u'SNI</a:t>
            </a:r>
            <a:r>
              <a:rPr lang="en-US" sz="1100" b="1" dirty="0"/>
              <a:t>',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((</a:t>
            </a:r>
            <a:r>
              <a:rPr lang="en-US" sz="1100" b="1" dirty="0" err="1"/>
              <a:t>u'STZ</a:t>
            </a:r>
            <a:r>
              <a:rPr lang="en-US" sz="1100" b="1" dirty="0"/>
              <a:t>', 7)</a:t>
            </a:r>
            <a:endParaRPr lang="en-US" sz="11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………</a:t>
            </a:r>
          </a:p>
          <a:p>
            <a:r>
              <a:rPr lang="en-US" dirty="0"/>
              <a:t>Low Density Cluster 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 smtClean="0"/>
              <a:t>…….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(</a:t>
            </a:r>
            <a:r>
              <a:rPr lang="en-US" sz="1200" b="1" dirty="0" err="1"/>
              <a:t>u'SJM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u'DVA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u'SRCL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u'ETFC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u'SYK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u'SYMC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u'TMO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u'HRB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u'HSP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u'WY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u'ICE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u'ZMH</a:t>
            </a:r>
            <a:r>
              <a:rPr lang="en-US" sz="1200" b="1" dirty="0"/>
              <a:t>',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(</a:t>
            </a:r>
            <a:r>
              <a:rPr lang="en-US" sz="1200" b="1" dirty="0" err="1"/>
              <a:t>u'JNJ</a:t>
            </a:r>
            <a:r>
              <a:rPr lang="en-US" sz="1200" b="1" dirty="0"/>
              <a:t>', 3</a:t>
            </a:r>
            <a:r>
              <a:rPr lang="en-US" sz="1200" b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……..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of K-mean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choose k points that are likely to be in different clusters;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these points the centroids of their clusters;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remaining point p </a:t>
            </a:r>
            <a:endParaRPr lang="en-US" dirty="0" smtClean="0"/>
          </a:p>
          <a:p>
            <a:r>
              <a:rPr lang="en-US" dirty="0" smtClean="0"/>
              <a:t>DO </a:t>
            </a:r>
          </a:p>
          <a:p>
            <a:pPr marL="457200" lvl="1" indent="0">
              <a:buNone/>
            </a:pPr>
            <a:r>
              <a:rPr lang="en-US" dirty="0" smtClean="0"/>
              <a:t>find </a:t>
            </a:r>
            <a:r>
              <a:rPr lang="en-US" dirty="0"/>
              <a:t>the centroid to which p is closest; Add p to the cluster of that centroid;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Adjust </a:t>
            </a:r>
            <a:r>
              <a:rPr lang="en-US" dirty="0"/>
              <a:t>the centroid of that cluster to account for p; </a:t>
            </a:r>
            <a:endParaRPr lang="en-US" dirty="0" smtClean="0"/>
          </a:p>
          <a:p>
            <a:r>
              <a:rPr lang="en-US" dirty="0" smtClean="0"/>
              <a:t>END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05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</a:t>
            </a:r>
            <a:r>
              <a:rPr lang="en-US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Sample group </a:t>
            </a:r>
          </a:p>
          <a:p>
            <a:r>
              <a:rPr lang="en-US" dirty="0"/>
              <a:t>[(2,2),(1,2),(2,1</a:t>
            </a:r>
            <a:r>
              <a:rPr lang="en-US" dirty="0" smtClean="0"/>
              <a:t>),(4,4),(4,3),(3,4)]</a:t>
            </a:r>
            <a:endParaRPr lang="en-US" dirty="0"/>
          </a:p>
          <a:p>
            <a:r>
              <a:rPr lang="en-US" dirty="0"/>
              <a:t>K=2 </a:t>
            </a:r>
            <a:r>
              <a:rPr lang="en-US" dirty="0" err="1"/>
              <a:t>i.e</a:t>
            </a:r>
            <a:r>
              <a:rPr lang="en-US" dirty="0"/>
              <a:t> 2 clusters. </a:t>
            </a:r>
          </a:p>
          <a:p>
            <a:r>
              <a:rPr lang="en-US" dirty="0" smtClean="0"/>
              <a:t>[(1,2),(2,2)] initial random centers </a:t>
            </a:r>
          </a:p>
          <a:p>
            <a:pPr marL="0" indent="0">
              <a:buNone/>
            </a:pPr>
            <a:r>
              <a:rPr lang="en-US" dirty="0" smtClean="0"/>
              <a:t>for two clusters. </a:t>
            </a:r>
          </a:p>
          <a:p>
            <a:r>
              <a:rPr lang="en-US" dirty="0" smtClean="0"/>
              <a:t>Distance from(1,2) and (2,2)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 smtClean="0"/>
              <a:t>(1,2) </a:t>
            </a:r>
            <a:r>
              <a:rPr lang="en-US" dirty="0" smtClean="0">
                <a:sym typeface="Wingdings" panose="05000000000000000000" pitchFamily="2" charset="2"/>
              </a:rPr>
              <a:t> (2,1) : 1.41       (2,2) (2,1):1               (2,1)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(4,4) : 3.60       (2,2) (4,4):2.8            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(4,3) : 3.16       (2,2) (4,3):2.23          (4,3) cluster 2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(3,4) : 2.8         (2,2) (3,4):2.23          (3,4) cluster 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03274" y="29814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917384" y="30071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1757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919340" y="3007151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303274" y="2981448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3"/>
            <a:endCxn id="6" idx="0"/>
          </p:cNvCxnSpPr>
          <p:nvPr/>
        </p:nvCxnSpPr>
        <p:spPr>
          <a:xfrm>
            <a:off x="8327621" y="3131239"/>
            <a:ext cx="58780" cy="1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16" idx="3"/>
          </p:cNvCxnSpPr>
          <p:nvPr/>
        </p:nvCxnSpPr>
        <p:spPr>
          <a:xfrm flipV="1">
            <a:off x="8445181" y="2466061"/>
            <a:ext cx="519749" cy="54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0"/>
            <a:endCxn id="11" idx="3"/>
          </p:cNvCxnSpPr>
          <p:nvPr/>
        </p:nvCxnSpPr>
        <p:spPr>
          <a:xfrm flipV="1">
            <a:off x="8386401" y="2466060"/>
            <a:ext cx="226094" cy="51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0" idx="3"/>
          </p:cNvCxnSpPr>
          <p:nvPr/>
        </p:nvCxnSpPr>
        <p:spPr>
          <a:xfrm flipV="1">
            <a:off x="8445181" y="2776489"/>
            <a:ext cx="517793" cy="35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no change (only one point)</a:t>
            </a:r>
          </a:p>
          <a:p>
            <a:r>
              <a:rPr lang="en-US" dirty="0" smtClean="0"/>
              <a:t>Cluster 2: mean (3.25,3) new center.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 smtClean="0"/>
              <a:t>Distance from(1,2) and (3.25,3)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 smtClean="0"/>
              <a:t>(1,2) </a:t>
            </a:r>
            <a:r>
              <a:rPr lang="en-US" dirty="0" smtClean="0">
                <a:sym typeface="Wingdings" panose="05000000000000000000" pitchFamily="2" charset="2"/>
              </a:rPr>
              <a:t> (2,1) : 1.41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(2,1):2.35       (2,1) cluster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(4,4) : 3.60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(4,4):1.25	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(4,3) : 3.16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(4,3):1.019	(4,3)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(3,4) : 2.8  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(3,4):0.75	(3,4)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(1,2)  (2,2) : 1            (</a:t>
            </a:r>
            <a:r>
              <a:rPr lang="en-US" dirty="0" smtClean="0"/>
              <a:t>3.25,3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):1.6	(2,2) cluster 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03274" y="2981451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53924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879646" y="298144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561640" y="2818810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7" idx="5"/>
            <a:endCxn id="6" idx="2"/>
          </p:cNvCxnSpPr>
          <p:nvPr/>
        </p:nvCxnSpPr>
        <p:spPr>
          <a:xfrm>
            <a:off x="8021553" y="3131240"/>
            <a:ext cx="281721" cy="31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703547" y="2491761"/>
            <a:ext cx="320163" cy="3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 flipV="1">
            <a:off x="8727894" y="2776489"/>
            <a:ext cx="235080" cy="13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V="1">
            <a:off x="8585987" y="2491760"/>
            <a:ext cx="85288" cy="3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6"/>
            <a:endCxn id="4" idx="2"/>
          </p:cNvCxnSpPr>
          <p:nvPr/>
        </p:nvCxnSpPr>
        <p:spPr>
          <a:xfrm>
            <a:off x="8045900" y="3069195"/>
            <a:ext cx="25737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(2,1.5) </a:t>
            </a:r>
            <a:r>
              <a:rPr lang="en-US" dirty="0"/>
              <a:t>new center. </a:t>
            </a:r>
            <a:endParaRPr lang="en-US" dirty="0" smtClean="0"/>
          </a:p>
          <a:p>
            <a:r>
              <a:rPr lang="en-US" dirty="0" smtClean="0"/>
              <a:t>Cluster 2: mean (3.6,3.6) new center.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/>
              <a:t>Distance from(2,1.5) </a:t>
            </a:r>
            <a:r>
              <a:rPr lang="en-US" dirty="0" smtClean="0"/>
              <a:t>and </a:t>
            </a:r>
            <a:r>
              <a:rPr lang="en-US" dirty="0"/>
              <a:t>(3.6,3.6)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/>
              <a:t>(2,1.5) </a:t>
            </a:r>
            <a:r>
              <a:rPr lang="en-US" dirty="0" smtClean="0">
                <a:sym typeface="Wingdings" panose="05000000000000000000" pitchFamily="2" charset="2"/>
              </a:rPr>
              <a:t> (2,1) : 0.5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(2,1):3.05	(2,1) cluster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(4,4) : 3.20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(4,4):0.56	(4,4)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(4,3) : 2.5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(4,3):0.72	(4,3)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(3,4) : 2.69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(3,4):0.72	(3,4) cluster 2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 smtClean="0">
                <a:sym typeface="Wingdings" panose="05000000000000000000" pitchFamily="2" charset="2"/>
              </a:rPr>
              <a:t>)  (2,2) : 0.5  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):2.26	(2,2) cluster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2,1.5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 smtClean="0">
                <a:sym typeface="Wingdings" panose="05000000000000000000" pitchFamily="2" charset="2"/>
              </a:rPr>
              <a:t>(1,2</a:t>
            </a:r>
            <a:r>
              <a:rPr lang="en-US" dirty="0">
                <a:sym typeface="Wingdings" panose="05000000000000000000" pitchFamily="2" charset="2"/>
              </a:rPr>
              <a:t>) : </a:t>
            </a:r>
            <a:r>
              <a:rPr lang="en-US" dirty="0" smtClean="0">
                <a:sym typeface="Wingdings" panose="05000000000000000000" pitchFamily="2" charset="2"/>
              </a:rPr>
              <a:t>1.11     (</a:t>
            </a:r>
            <a:r>
              <a:rPr lang="en-US" dirty="0"/>
              <a:t>3.6,3.6</a:t>
            </a:r>
            <a:r>
              <a:rPr lang="en-US" dirty="0">
                <a:sym typeface="Wingdings" panose="05000000000000000000" pitchFamily="2" charset="2"/>
              </a:rPr>
              <a:t>) </a:t>
            </a:r>
            <a:r>
              <a:rPr lang="en-US" dirty="0" smtClean="0">
                <a:sym typeface="Wingdings" panose="05000000000000000000" pitchFamily="2" charset="2"/>
              </a:rPr>
              <a:t>(1,2):3.05	(1,2) cluster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53924"/>
            <a:ext cx="154841" cy="1989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303274" y="316768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4" idx="6"/>
            <a:endCxn id="6" idx="7"/>
          </p:cNvCxnSpPr>
          <p:nvPr/>
        </p:nvCxnSpPr>
        <p:spPr>
          <a:xfrm flipH="1">
            <a:off x="8435439" y="3255432"/>
            <a:ext cx="34089" cy="12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6"/>
            <a:endCxn id="4" idx="6"/>
          </p:cNvCxnSpPr>
          <p:nvPr/>
        </p:nvCxnSpPr>
        <p:spPr>
          <a:xfrm flipH="1" flipV="1">
            <a:off x="8458115" y="3069194"/>
            <a:ext cx="11413" cy="18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 flipV="1">
            <a:off x="8022545" y="3131241"/>
            <a:ext cx="280729" cy="12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(1.6,1.6) </a:t>
            </a:r>
            <a:r>
              <a:rPr lang="en-US" dirty="0"/>
              <a:t>new center. </a:t>
            </a:r>
            <a:endParaRPr lang="en-US" dirty="0" smtClean="0"/>
          </a:p>
          <a:p>
            <a:r>
              <a:rPr lang="en-US" dirty="0" smtClean="0"/>
              <a:t>Cluster 2: mean (3.6,3.6) no change in mean. </a:t>
            </a:r>
          </a:p>
          <a:p>
            <a:r>
              <a:rPr lang="en-US" dirty="0" smtClean="0"/>
              <a:t>Repeat the steps of calculating the distance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forming clusters. </a:t>
            </a:r>
          </a:p>
          <a:p>
            <a:r>
              <a:rPr lang="en-US" dirty="0"/>
              <a:t>Distance from (1.6,1.6) </a:t>
            </a:r>
            <a:r>
              <a:rPr lang="en-US" dirty="0" smtClean="0"/>
              <a:t> and </a:t>
            </a:r>
            <a:r>
              <a:rPr lang="en-US" dirty="0"/>
              <a:t>(3.6,3.6)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s calculated </a:t>
            </a:r>
            <a:r>
              <a:rPr lang="en-US" dirty="0"/>
              <a:t>with each </a:t>
            </a:r>
            <a:r>
              <a:rPr lang="en-US" dirty="0" smtClean="0"/>
              <a:t>data </a:t>
            </a:r>
            <a:r>
              <a:rPr lang="en-US" dirty="0"/>
              <a:t>point.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Distances :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(2,1) : 0.72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(2,1):3.05	(2,1) cluster 1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(4,4) : 3.39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(4,4):0.56	(4,4)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(4,3) : 2.77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(4,3):0.72	(4,3)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(3,4) : 2.77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(3,4):0.72	(3,4) cluster 2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(2,2) : 0.56     (</a:t>
            </a:r>
            <a:r>
              <a:rPr lang="en-US" dirty="0"/>
              <a:t>3.6,3.6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2,2</a:t>
            </a:r>
            <a:r>
              <a:rPr lang="en-US" dirty="0" smtClean="0">
                <a:sym typeface="Wingdings" panose="05000000000000000000" pitchFamily="2" charset="2"/>
              </a:rPr>
              <a:t>):2.26	(2,2) cluster 1</a:t>
            </a:r>
          </a:p>
          <a:p>
            <a:pPr marL="0" indent="0">
              <a:buNone/>
            </a:pPr>
            <a:r>
              <a:rPr lang="en-US" dirty="0"/>
              <a:t>(1.6,1.6) </a:t>
            </a:r>
            <a:r>
              <a:rPr lang="en-US" dirty="0" smtClean="0">
                <a:sym typeface="Wingdings" panose="05000000000000000000" pitchFamily="2" charset="2"/>
              </a:rPr>
              <a:t> (1,2</a:t>
            </a:r>
            <a:r>
              <a:rPr lang="en-US" dirty="0">
                <a:sym typeface="Wingdings" panose="05000000000000000000" pitchFamily="2" charset="2"/>
              </a:rPr>
              <a:t>) : </a:t>
            </a:r>
            <a:r>
              <a:rPr lang="en-US" dirty="0" smtClean="0">
                <a:sym typeface="Wingdings" panose="05000000000000000000" pitchFamily="2" charset="2"/>
              </a:rPr>
              <a:t>0.72     (</a:t>
            </a:r>
            <a:r>
              <a:rPr lang="en-US" dirty="0"/>
              <a:t>3.6,3.6</a:t>
            </a:r>
            <a:r>
              <a:rPr lang="en-US" dirty="0">
                <a:sym typeface="Wingdings" panose="05000000000000000000" pitchFamily="2" charset="2"/>
              </a:rPr>
              <a:t>) </a:t>
            </a:r>
            <a:r>
              <a:rPr lang="en-US" dirty="0" smtClean="0">
                <a:sym typeface="Wingdings" panose="05000000000000000000" pitchFamily="2" charset="2"/>
              </a:rPr>
              <a:t>(1,2):3.05	(1,2) cluster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60947"/>
            <a:ext cx="166254" cy="1595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483288" y="277648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6" idx="6"/>
          </p:cNvCxnSpPr>
          <p:nvPr/>
        </p:nvCxnSpPr>
        <p:spPr>
          <a:xfrm flipV="1">
            <a:off x="8469528" y="2935368"/>
            <a:ext cx="140217" cy="5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>
            <a:off x="8022545" y="2864235"/>
            <a:ext cx="460743" cy="26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4"/>
            <a:endCxn id="4" idx="7"/>
          </p:cNvCxnSpPr>
          <p:nvPr/>
        </p:nvCxnSpPr>
        <p:spPr>
          <a:xfrm flipH="1">
            <a:off x="8433768" y="2951980"/>
            <a:ext cx="132647" cy="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of the points in clusters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change the centers </a:t>
            </a:r>
          </a:p>
          <a:p>
            <a:r>
              <a:rPr lang="en-US" dirty="0" smtClean="0"/>
              <a:t>Cluster 1: mean </a:t>
            </a:r>
            <a:r>
              <a:rPr lang="en-US" dirty="0"/>
              <a:t>(1.6,1.6) no </a:t>
            </a:r>
            <a:r>
              <a:rPr lang="en-US" dirty="0" smtClean="0"/>
              <a:t>change in mean.</a:t>
            </a:r>
          </a:p>
          <a:p>
            <a:r>
              <a:rPr lang="en-US" dirty="0" smtClean="0"/>
              <a:t>Cluster 2: mean (3.6,3.6) no change in mean. </a:t>
            </a:r>
          </a:p>
          <a:p>
            <a:r>
              <a:rPr lang="en-US" dirty="0" smtClean="0"/>
              <a:t>This implies that data points are clustered.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291861" y="298144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880638" y="298145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03274" y="3360947"/>
            <a:ext cx="166254" cy="1595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940583" y="2316270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679283" y="2531266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938627" y="2626698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588148" y="2316269"/>
            <a:ext cx="166254" cy="175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6" idx="4"/>
            <a:endCxn id="18" idx="7"/>
          </p:cNvCxnSpPr>
          <p:nvPr/>
        </p:nvCxnSpPr>
        <p:spPr>
          <a:xfrm flipH="1">
            <a:off x="8821190" y="2491761"/>
            <a:ext cx="202520" cy="6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0" idx="3"/>
          </p:cNvCxnSpPr>
          <p:nvPr/>
        </p:nvCxnSpPr>
        <p:spPr>
          <a:xfrm>
            <a:off x="8845537" y="2619012"/>
            <a:ext cx="117437" cy="1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1"/>
            <a:endCxn id="11" idx="4"/>
          </p:cNvCxnSpPr>
          <p:nvPr/>
        </p:nvCxnSpPr>
        <p:spPr>
          <a:xfrm flipH="1" flipV="1">
            <a:off x="8671275" y="2491760"/>
            <a:ext cx="32355" cy="6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8483288" y="2776489"/>
            <a:ext cx="166254" cy="1754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6" idx="6"/>
          </p:cNvCxnSpPr>
          <p:nvPr/>
        </p:nvCxnSpPr>
        <p:spPr>
          <a:xfrm flipV="1">
            <a:off x="8469528" y="2935368"/>
            <a:ext cx="140217" cy="5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5" idx="5"/>
          </p:cNvCxnSpPr>
          <p:nvPr/>
        </p:nvCxnSpPr>
        <p:spPr>
          <a:xfrm flipH="1">
            <a:off x="8022545" y="2864235"/>
            <a:ext cx="460743" cy="26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4"/>
            <a:endCxn id="4" idx="7"/>
          </p:cNvCxnSpPr>
          <p:nvPr/>
        </p:nvCxnSpPr>
        <p:spPr>
          <a:xfrm flipH="1">
            <a:off x="8433768" y="2951980"/>
            <a:ext cx="132647" cy="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709942" y="2720874"/>
            <a:ext cx="1182140" cy="8124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3768" y="2195180"/>
            <a:ext cx="1015032" cy="607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5758" y="3810459"/>
            <a:ext cx="19633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1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90412" y="2340524"/>
            <a:ext cx="19633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2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433768" y="3533289"/>
            <a:ext cx="215774" cy="3814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9448800" y="2404014"/>
            <a:ext cx="220346" cy="1673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10" grpId="0" animBg="1"/>
      <p:bldP spid="11" grpId="0" animBg="1"/>
      <p:bldP spid="24" grpId="0" animBg="1"/>
      <p:bldP spid="2" grpId="0" animBg="1"/>
      <p:bldP spid="9" grpId="0" animBg="1"/>
      <p:bldP spid="14" grpId="0"/>
      <p:bldP spid="27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Libraries available.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which are provided for Kmean clustering are </a:t>
            </a:r>
          </a:p>
          <a:p>
            <a:pPr lvl="1"/>
            <a:r>
              <a:rPr lang="en-US" dirty="0" smtClean="0"/>
              <a:t>KMeans.train</a:t>
            </a:r>
            <a:endParaRPr lang="en-US" sz="800" dirty="0">
              <a:latin typeface="Arial" panose="020B0604020202020204" pitchFamily="34" charset="0"/>
            </a:endParaRPr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2324</Words>
  <Application>Microsoft Office PowerPoint</Application>
  <PresentationFormat>Widescreen</PresentationFormat>
  <Paragraphs>335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Kmean Clustering and implementing it on SPARK using MLLIB</vt:lpstr>
      <vt:lpstr>Kmean Algorithm </vt:lpstr>
      <vt:lpstr>pseudo code of K-mean Algorithm</vt:lpstr>
      <vt:lpstr>K-mean Algorithm </vt:lpstr>
      <vt:lpstr>K-mean Algorithm </vt:lpstr>
      <vt:lpstr>K-mean Algorithm </vt:lpstr>
      <vt:lpstr>K-mean Algorithm </vt:lpstr>
      <vt:lpstr>K-mean Algorithm </vt:lpstr>
      <vt:lpstr>Machine Libraries available.</vt:lpstr>
      <vt:lpstr>API description</vt:lpstr>
      <vt:lpstr>API description</vt:lpstr>
      <vt:lpstr>Kmean implementation using machine libraries</vt:lpstr>
      <vt:lpstr>API implementation. </vt:lpstr>
      <vt:lpstr>API implementation</vt:lpstr>
      <vt:lpstr>Implementing Kmean on Real data using Spark API</vt:lpstr>
      <vt:lpstr>Input Data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Implementing Kmean on Real data using Spark API</vt:lpstr>
      <vt:lpstr>output</vt:lpstr>
      <vt:lpstr>Sample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Kmean Clustering and implementing it on SPARK</dc:title>
  <dc:creator>bpotinen</dc:creator>
  <cp:lastModifiedBy>bpotinen</cp:lastModifiedBy>
  <cp:revision>83</cp:revision>
  <dcterms:created xsi:type="dcterms:W3CDTF">2015-03-02T03:23:11Z</dcterms:created>
  <dcterms:modified xsi:type="dcterms:W3CDTF">2015-06-26T18:28:44Z</dcterms:modified>
</cp:coreProperties>
</file>