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05D1-0868-465A-835F-784D956DA83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5EF1-D821-4A16-9EDA-F5E2380F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s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362" y="516366"/>
            <a:ext cx="9144000" cy="1864043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Medicare Project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70325"/>
            <a:ext cx="9144000" cy="1987475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Bhavya</a:t>
            </a:r>
            <a:r>
              <a:rPr lang="en-US" dirty="0" smtClean="0"/>
              <a:t> </a:t>
            </a:r>
            <a:r>
              <a:rPr lang="en-US" dirty="0" err="1" smtClean="0"/>
              <a:t>Potineni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2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0581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Problem Description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professor is </a:t>
            </a:r>
            <a:r>
              <a:rPr lang="en-US" dirty="0"/>
              <a:t>interested in the cost </a:t>
            </a:r>
            <a:r>
              <a:rPr lang="en-US" dirty="0" smtClean="0"/>
              <a:t>of “Cardiovascular </a:t>
            </a:r>
            <a:r>
              <a:rPr lang="en-US" dirty="0"/>
              <a:t>stress </a:t>
            </a:r>
            <a:r>
              <a:rPr lang="en-US" dirty="0" smtClean="0"/>
              <a:t>test” (CPT code 93015) in various parts of US.</a:t>
            </a:r>
          </a:p>
          <a:p>
            <a:endParaRPr lang="en-US" dirty="0"/>
          </a:p>
          <a:p>
            <a:r>
              <a:rPr lang="en-US" dirty="0" smtClean="0"/>
              <a:t>She is concerned that if the cost of the procedure is effected by the amount a pharmaceutical company is spending on a physician’s office.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0581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Available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National </a:t>
            </a:r>
            <a:r>
              <a:rPr lang="en-US" dirty="0"/>
              <a:t>Claims History (NCH) Standard Analytic Files (SAFs) which include </a:t>
            </a:r>
            <a:r>
              <a:rPr lang="en-US" dirty="0" smtClean="0"/>
              <a:t>Medicare claims </a:t>
            </a:r>
            <a:r>
              <a:rPr lang="en-US" dirty="0"/>
              <a:t>as of </a:t>
            </a:r>
            <a:r>
              <a:rPr lang="en-US" dirty="0" smtClean="0"/>
              <a:t>6/30/2013 (published on 4/07/2014 at </a:t>
            </a:r>
            <a:r>
              <a:rPr lang="en-US" dirty="0" smtClean="0">
                <a:hlinkClick r:id="rId2"/>
              </a:rPr>
              <a:t>www.cms.gov</a:t>
            </a:r>
            <a:r>
              <a:rPr lang="en-US" dirty="0" smtClean="0"/>
              <a:t> ).</a:t>
            </a:r>
            <a:endParaRPr lang="en-US" dirty="0"/>
          </a:p>
          <a:p>
            <a:pPr lvl="1"/>
            <a:r>
              <a:rPr lang="en-US" dirty="0" smtClean="0"/>
              <a:t>Data to be  considered are address of physician, procedure they are providing and amount they claimed from Medicare for that procedure.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set for identified General </a:t>
            </a:r>
            <a:r>
              <a:rPr lang="en-US" dirty="0" smtClean="0"/>
              <a:t>Payments made by pharmaceutical companies on physicians </a:t>
            </a:r>
            <a:r>
              <a:rPr lang="en-US" dirty="0"/>
              <a:t>for the </a:t>
            </a:r>
            <a:r>
              <a:rPr lang="en-US" dirty="0" smtClean="0"/>
              <a:t>year 2013 (published 12/2014 at </a:t>
            </a:r>
            <a:r>
              <a:rPr lang="en-US" dirty="0" smtClean="0">
                <a:hlinkClick r:id="rId2"/>
              </a:rPr>
              <a:t>www.cms.gov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Data to be  considered are address of physician and amount spent on that address by the organization.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0581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Normalization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fields between two data sets – address fields (street1,street2,city,state)</a:t>
            </a:r>
            <a:endParaRPr lang="en-US" dirty="0"/>
          </a:p>
          <a:p>
            <a:r>
              <a:rPr lang="en-US" u="sng" dirty="0" smtClean="0"/>
              <a:t>Problems with the address fields </a:t>
            </a:r>
          </a:p>
          <a:p>
            <a:pPr lvl="1"/>
            <a:r>
              <a:rPr lang="en-US" dirty="0" smtClean="0"/>
              <a:t>Blvd -&gt; boulevard</a:t>
            </a:r>
          </a:p>
          <a:p>
            <a:pPr lvl="1"/>
            <a:r>
              <a:rPr lang="en-US" dirty="0" smtClean="0"/>
              <a:t>St -&gt; street</a:t>
            </a:r>
          </a:p>
          <a:p>
            <a:pPr lvl="1"/>
            <a:r>
              <a:rPr lang="en-US" dirty="0" smtClean="0"/>
              <a:t>Rd -&gt; Road</a:t>
            </a:r>
          </a:p>
          <a:p>
            <a:pPr lvl="1"/>
            <a:r>
              <a:rPr lang="en-US" dirty="0" smtClean="0"/>
              <a:t>Apt -&gt; Apartment </a:t>
            </a:r>
          </a:p>
          <a:p>
            <a:pPr lvl="1"/>
            <a:r>
              <a:rPr lang="en-US" dirty="0" smtClean="0"/>
              <a:t>Multiple spaces </a:t>
            </a:r>
          </a:p>
          <a:p>
            <a:pPr lvl="1"/>
            <a:r>
              <a:rPr lang="en-US" dirty="0" smtClean="0"/>
              <a:t>‘#’, ‘.’, ‘,’, ’-’ special character   </a:t>
            </a:r>
          </a:p>
          <a:p>
            <a:r>
              <a:rPr lang="en-US" dirty="0" smtClean="0"/>
              <a:t>Required Normalization before grouping the data for analysis.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0581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Procedure followed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173019"/>
            <a:ext cx="11824854" cy="55396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1958" y="1150002"/>
            <a:ext cx="2678548" cy="46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Medicare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27999" y="1143001"/>
            <a:ext cx="2706255" cy="469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Pharmaceutical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1958" y="2010140"/>
            <a:ext cx="2678548" cy="4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wrangling/munging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5706" y="2019379"/>
            <a:ext cx="2678548" cy="4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wrangling/</a:t>
            </a:r>
            <a:r>
              <a:rPr lang="en-US" dirty="0" err="1" smtClean="0"/>
              <a:t>munging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5816" y="2882972"/>
            <a:ext cx="2678548" cy="4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 data </a:t>
            </a:r>
            <a:r>
              <a:rPr lang="en-US" dirty="0" err="1" smtClean="0"/>
              <a:t>wrt</a:t>
            </a:r>
            <a:r>
              <a:rPr lang="en-US" dirty="0" smtClean="0"/>
              <a:t> CPT code = 93015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60435" y="3774282"/>
            <a:ext cx="2678548" cy="4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data </a:t>
            </a:r>
            <a:r>
              <a:rPr lang="en-US" dirty="0" err="1" smtClean="0"/>
              <a:t>wrt</a:t>
            </a:r>
            <a:r>
              <a:rPr lang="en-US" dirty="0" smtClean="0"/>
              <a:t> address fields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55706" y="3820462"/>
            <a:ext cx="2678548" cy="4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data </a:t>
            </a:r>
            <a:r>
              <a:rPr lang="en-US" dirty="0" err="1" smtClean="0"/>
              <a:t>wrt</a:t>
            </a:r>
            <a:r>
              <a:rPr lang="en-US" dirty="0" smtClean="0"/>
              <a:t> address fields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84980" y="4908662"/>
            <a:ext cx="2678548" cy="4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on address fields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84980" y="5733154"/>
            <a:ext cx="2678548" cy="4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correlation between data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>
            <a:off x="4581232" y="1612974"/>
            <a:ext cx="0" cy="39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95090" y="2503059"/>
            <a:ext cx="0" cy="39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81232" y="3366652"/>
            <a:ext cx="0" cy="39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494980" y="1622213"/>
            <a:ext cx="0" cy="39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9481126" y="2485806"/>
            <a:ext cx="13854" cy="133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9" idx="0"/>
          </p:cNvCxnSpPr>
          <p:nvPr/>
        </p:nvCxnSpPr>
        <p:spPr>
          <a:xfrm>
            <a:off x="5938983" y="4016122"/>
            <a:ext cx="1085271" cy="8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1"/>
            <a:endCxn id="19" idx="0"/>
          </p:cNvCxnSpPr>
          <p:nvPr/>
        </p:nvCxnSpPr>
        <p:spPr>
          <a:xfrm flipH="1">
            <a:off x="7024254" y="4062302"/>
            <a:ext cx="1131452" cy="84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24254" y="5392342"/>
            <a:ext cx="0" cy="39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2530763" y="1173019"/>
            <a:ext cx="45719" cy="63853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0965" y="1307622"/>
            <a:ext cx="6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2535383" y="2036620"/>
            <a:ext cx="45719" cy="13300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39610" y="2530893"/>
            <a:ext cx="15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>
            <a:off x="2507903" y="3743033"/>
            <a:ext cx="45719" cy="63853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8360" y="3893863"/>
            <a:ext cx="130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>
            <a:off x="2485043" y="4831233"/>
            <a:ext cx="45719" cy="63853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3804" y="4965836"/>
            <a:ext cx="130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2485043" y="5617396"/>
            <a:ext cx="45719" cy="63853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6168" y="5757474"/>
            <a:ext cx="130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59398"/>
            <a:ext cx="11952902" cy="62986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26372"/>
            <a:ext cx="11170920" cy="4950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85016" y="3442447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638519" y="3867367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54296" y="1398494"/>
            <a:ext cx="64546" cy="2389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649" y="3270326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409765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193" y="3668367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6435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11975" y="1127767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41565" y="6158003"/>
            <a:ext cx="4045004" cy="38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CPT code 93015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0581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Plot for amount spent on physician vs amount claimed from Medicare from same address.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" y="1108038"/>
            <a:ext cx="11267739" cy="5068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1204856"/>
            <a:ext cx="11844169" cy="52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0581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Tools and Statistical functions used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– Data Normalization 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– Computing correlation coefficient </a:t>
            </a:r>
          </a:p>
          <a:p>
            <a:pPr lvl="1"/>
            <a:r>
              <a:rPr lang="en-US" dirty="0" smtClean="0"/>
              <a:t>Functions :</a:t>
            </a:r>
          </a:p>
          <a:p>
            <a:pPr lvl="2"/>
            <a:r>
              <a:rPr lang="en-US" dirty="0" err="1" smtClean="0"/>
              <a:t>corrcoef</a:t>
            </a:r>
            <a:r>
              <a:rPr lang="en-US" dirty="0" smtClean="0"/>
              <a:t>() – to compute correlation coefficient</a:t>
            </a:r>
          </a:p>
          <a:p>
            <a:pPr lvl="2"/>
            <a:r>
              <a:rPr lang="en-US" dirty="0" err="1" smtClean="0"/>
              <a:t>ttest</a:t>
            </a:r>
            <a:r>
              <a:rPr lang="en-US" dirty="0" smtClean="0"/>
              <a:t>() – to compute p values</a:t>
            </a:r>
          </a:p>
          <a:p>
            <a:r>
              <a:rPr lang="en-US" dirty="0" smtClean="0"/>
              <a:t>R – Plotting the data</a:t>
            </a:r>
          </a:p>
          <a:p>
            <a:pPr lvl="1"/>
            <a:r>
              <a:rPr lang="en-US" dirty="0" smtClean="0"/>
              <a:t>Functions:</a:t>
            </a:r>
          </a:p>
          <a:p>
            <a:pPr lvl="2"/>
            <a:r>
              <a:rPr lang="en-US" dirty="0" smtClean="0"/>
              <a:t>Venneuler() - to plot Venn diagram </a:t>
            </a:r>
          </a:p>
          <a:p>
            <a:pPr lvl="2"/>
            <a:r>
              <a:rPr lang="en-US" dirty="0" smtClean="0"/>
              <a:t>Plot() – to plot the scatter plot.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>
                <a:solidFill>
                  <a:srgbClr val="00B0F0"/>
                </a:solidFill>
              </a:rPr>
              <a:t>Thank you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309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Medicare Project</vt:lpstr>
      <vt:lpstr>Problem Description </vt:lpstr>
      <vt:lpstr>Data Available</vt:lpstr>
      <vt:lpstr>Data Normalization </vt:lpstr>
      <vt:lpstr>Procedure followed</vt:lpstr>
      <vt:lpstr>PowerPoint Presentation</vt:lpstr>
      <vt:lpstr>Plot for amount spent on physician vs amount claimed from Medicare from same address. </vt:lpstr>
      <vt:lpstr>Tools and Statistical functions used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bpotinen</dc:creator>
  <cp:lastModifiedBy>bhavyateja potineni</cp:lastModifiedBy>
  <cp:revision>20</cp:revision>
  <dcterms:created xsi:type="dcterms:W3CDTF">2015-04-22T13:23:42Z</dcterms:created>
  <dcterms:modified xsi:type="dcterms:W3CDTF">2016-02-19T05:59:50Z</dcterms:modified>
</cp:coreProperties>
</file>