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6" r:id="rId32"/>
    <p:sldId id="284" r:id="rId33"/>
    <p:sldId id="289" r:id="rId34"/>
    <p:sldId id="290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264B0-544B-7F4B-879B-95E379C6845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3706-6F63-7A4D-84E7-87BA51E7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F3706-6F63-7A4D-84E7-87BA51E75C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807-23EB-3B47-9570-D4B75FCFAE05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5D41-B6FF-BA4E-A5F4-75985FCEF873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D7-BA5B-1749-9BDC-578B4EAF5D8F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40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3A0D-CC65-C343-9D8B-50B6BCED3EC2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1401-5CDC-8A48-BA6B-70361CB80550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6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E0CF-24DE-B74B-B987-14C7559514AE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0EC7-051D-424F-8A86-E2843F74DEA3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EB38-2422-0B48-ABF6-444F3A67DF15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AE4A-374A-A847-8164-7BE99B3DD533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59-6A22-B342-ABDC-AB32C5A87ECF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1537-BC21-DB42-9FB9-BA503E01E615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5FCB-1DFA-1F48-9C0C-E8DCAE187DD3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AA4C-161C-F346-BED7-F03D3CBEDB43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91D-26F4-D94A-AAF5-6C40DE9CA6D7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3FA9-9B40-544B-A72D-D9AD6A741EBA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FD3C-83C8-FB4D-9145-CCA0A1FB6C90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209E-AF2E-6744-9540-8EB337ACEAD2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68D886-EC13-FC43-BDEC-E6D3CDAA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keh.pydata.org/en/latest/docs/gallery/bar_pandas_groupby_nested.html" TargetMode="External"/><Relationship Id="rId2" Type="http://schemas.openxmlformats.org/officeDocument/2006/relationships/hyperlink" Target="https://bokeh.pydata.org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keh.pydata.org/en/latest/docs/gallery/burtin.html" TargetMode="External"/><Relationship Id="rId4" Type="http://schemas.openxmlformats.org/officeDocument/2006/relationships/hyperlink" Target="https://bokeh.pydata.org/en/latest/docs/gallery/candlestick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83E9-B8ED-8442-B655-AEB4300B3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&amp; </a:t>
            </a:r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739B8-6984-784D-8B5C-D2C19EC9E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n-US" dirty="0"/>
              <a:t>A Gentle Introduction to Data Driven Web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7475-6FD4-714B-870B-354C9B1A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8A6F-692A-0944-9ED7-1DAE887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route…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5471-E7B9-3F40-9A4E-2650968F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Your application will need a way of knowing which pages and content to load when you call the application. The decorator tells python which URL slugs to respond to with which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line assigns the base URL, the root, to this function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7030A0"/>
                </a:solidFill>
              </a:rPr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'/’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home promotes the flask content to our website, in this case, it simply returns the string ‘hello world’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home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'hello world')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9BEA-F52F-7342-9946-9D84ECA6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26AC-EE2E-CA4F-A06A-9F709B83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Application up to run..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905-3C01-084E-B590-6E856588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Set the module up to respond as the main application when __name__ is called, and the application is instructed to run.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__name__==</a:t>
            </a:r>
            <a:r>
              <a:rPr lang="en-US" dirty="0">
                <a:solidFill>
                  <a:schemeClr val="accent1"/>
                </a:solidFill>
              </a:rPr>
              <a:t>'__main__’: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7030A0"/>
                </a:solidFill>
              </a:rPr>
              <a:t>run</a:t>
            </a:r>
            <a:r>
              <a:rPr lang="en-US" dirty="0"/>
              <a:t>(debug=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Notice: debug= True, </a:t>
            </a:r>
          </a:p>
          <a:p>
            <a:pPr marL="0" indent="0">
              <a:buNone/>
            </a:pPr>
            <a:r>
              <a:rPr lang="en-US" dirty="0"/>
              <a:t>This allows us to see the warnings, errors and crashes in the browser when our application is not functioning as planned.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CAUTION: NEVER DEPLOY WITH debug=</a:t>
            </a:r>
            <a:r>
              <a:rPr lang="en-US" dirty="0">
                <a:solidFill>
                  <a:srgbClr val="0070C0"/>
                </a:solidFill>
              </a:rPr>
              <a:t>True, </a:t>
            </a:r>
            <a:r>
              <a:rPr lang="en-US" dirty="0">
                <a:solidFill>
                  <a:schemeClr val="tx1"/>
                </a:solidFill>
              </a:rPr>
              <a:t>it leaves you open to injection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F723F-D85B-034A-9458-75225DA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9F56-055E-3F4C-9AD1-177D173B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Fire it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AFBA-1E48-5047-A28C-9A0C2AA0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your terminal and make your way to your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there type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get something like this: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this URL into </a:t>
            </a:r>
          </a:p>
          <a:p>
            <a:pPr marL="0" indent="0">
              <a:buNone/>
            </a:pPr>
            <a:r>
              <a:rPr lang="en-US" dirty="0"/>
              <a:t>your browser!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4F05-5BCC-4B43-A62A-67BB29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0F8E9-4B6B-1C40-B592-ECFF63B6DB9A}"/>
              </a:ext>
            </a:extLst>
          </p:cNvPr>
          <p:cNvSpPr/>
          <p:nvPr/>
        </p:nvSpPr>
        <p:spPr>
          <a:xfrm>
            <a:off x="3221531" y="2732709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cd /Volumes/</a:t>
            </a:r>
            <a:r>
              <a:rPr lang="en-US" dirty="0" err="1">
                <a:effectLst/>
                <a:latin typeface="Menlo" panose="020B0609030804020204" pitchFamily="49" charset="0"/>
              </a:rPr>
              <a:t>Document_Drive</a:t>
            </a:r>
            <a:r>
              <a:rPr lang="en-US" dirty="0">
                <a:effectLst/>
                <a:latin typeface="Menlo" panose="020B0609030804020204" pitchFamily="49" charset="0"/>
              </a:rPr>
              <a:t>/ODSC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DF971-D958-3D4B-9111-01C2532B2ED5}"/>
              </a:ext>
            </a:extLst>
          </p:cNvPr>
          <p:cNvSpPr/>
          <p:nvPr/>
        </p:nvSpPr>
        <p:spPr>
          <a:xfrm>
            <a:off x="3221531" y="376678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python </a:t>
            </a:r>
            <a:r>
              <a:rPr lang="en-US" dirty="0" err="1">
                <a:effectLst/>
                <a:latin typeface="Menlo" panose="020B0609030804020204" pitchFamily="49" charset="0"/>
              </a:rPr>
              <a:t>test.py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D44D9-6465-5440-81CE-484FA6128A66}"/>
              </a:ext>
            </a:extLst>
          </p:cNvPr>
          <p:cNvSpPr/>
          <p:nvPr/>
        </p:nvSpPr>
        <p:spPr>
          <a:xfrm>
            <a:off x="5475513" y="46740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 * Debug mode: on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* Running on http://127.0.0.1:5000/ (Press CTRL+C to quit)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* Restarting with stat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* Debugger is active!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* Debugger PIN: 300-802-720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1595CD-0EC6-F64D-8DB4-43F86566C2F0}"/>
              </a:ext>
            </a:extLst>
          </p:cNvPr>
          <p:cNvCxnSpPr>
            <a:cxnSpLocks/>
          </p:cNvCxnSpPr>
          <p:nvPr/>
        </p:nvCxnSpPr>
        <p:spPr>
          <a:xfrm flipV="1">
            <a:off x="4290093" y="5170714"/>
            <a:ext cx="1392250" cy="38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5DC-3171-664E-8A00-F6681D4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Bring HTML Into the Picture….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7FEE-3E07-B74F-9769-FB85680C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for a flask application is very much like HTML for any other website or application.</a:t>
            </a:r>
          </a:p>
          <a:p>
            <a:pPr marL="0" indent="0">
              <a:buNone/>
            </a:pPr>
            <a:r>
              <a:rPr lang="en-US" dirty="0"/>
              <a:t>The difference is the addition of some </a:t>
            </a:r>
            <a:r>
              <a:rPr lang="en-US" dirty="0" err="1"/>
              <a:t>Jinja</a:t>
            </a:r>
            <a:r>
              <a:rPr lang="en-US" dirty="0"/>
              <a:t> templating mark-up to help python and flask place and format elements from the flask backend into the webpage.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New Import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flask </a:t>
            </a: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Flask, </a:t>
            </a:r>
            <a:r>
              <a:rPr lang="en-US" dirty="0" err="1"/>
              <a:t>render_template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814D1-07EF-4D4A-BFCE-968ABD0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833-6053-C94F-ADB6-E72217C0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of the rest is the same: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DDF2-27D9-3946-B26B-6337A91B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7030A0"/>
                </a:solidFill>
              </a:rPr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‘/’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home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title = 'Hello World’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(</a:t>
            </a:r>
            <a:r>
              <a:rPr lang="en-US" dirty="0" err="1"/>
              <a:t>render_template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index.html</a:t>
            </a:r>
            <a:r>
              <a:rPr lang="en-US" dirty="0">
                <a:solidFill>
                  <a:schemeClr val="accent1"/>
                </a:solidFill>
              </a:rPr>
              <a:t>’, </a:t>
            </a:r>
            <a:r>
              <a:rPr lang="en-US" dirty="0">
                <a:solidFill>
                  <a:schemeClr val="tx1"/>
                </a:solidFill>
              </a:rPr>
              <a:t>title = title))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above  line of code tells flask to call the document ‘</a:t>
            </a:r>
            <a:r>
              <a:rPr lang="en-US" dirty="0" err="1">
                <a:solidFill>
                  <a:schemeClr val="tx1"/>
                </a:solidFill>
              </a:rPr>
              <a:t>index.html</a:t>
            </a:r>
            <a:r>
              <a:rPr lang="en-US" dirty="0">
                <a:solidFill>
                  <a:schemeClr val="tx1"/>
                </a:solidFill>
              </a:rPr>
              <a:t>’ from the templates folder and render the page.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__name__==</a:t>
            </a:r>
            <a:r>
              <a:rPr lang="en-US" dirty="0">
                <a:solidFill>
                  <a:schemeClr val="accent1"/>
                </a:solidFill>
              </a:rPr>
              <a:t>'__main__’: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7030A0"/>
                </a:solidFill>
              </a:rPr>
              <a:t>run</a:t>
            </a:r>
            <a:r>
              <a:rPr lang="en-US" dirty="0"/>
              <a:t>(debug=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6A80-98B6-5049-98EA-385C1411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5681C-0055-2A4A-9832-F0B5EE3737F9}"/>
              </a:ext>
            </a:extLst>
          </p:cNvPr>
          <p:cNvCxnSpPr>
            <a:cxnSpLocks/>
          </p:cNvCxnSpPr>
          <p:nvPr/>
        </p:nvCxnSpPr>
        <p:spPr>
          <a:xfrm flipH="1">
            <a:off x="7761514" y="2928257"/>
            <a:ext cx="1186543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5E3095-6D73-B641-8A90-BB23BD00EF21}"/>
              </a:ext>
            </a:extLst>
          </p:cNvPr>
          <p:cNvSpPr txBox="1"/>
          <p:nvPr/>
        </p:nvSpPr>
        <p:spPr>
          <a:xfrm>
            <a:off x="8948057" y="1905000"/>
            <a:ext cx="176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we are also sending the title out to our HTML page</a:t>
            </a:r>
          </a:p>
        </p:txBody>
      </p:sp>
    </p:spTree>
    <p:extLst>
      <p:ext uri="{BB962C8B-B14F-4D97-AF65-F5344CB8AC3E}">
        <p14:creationId xmlns:p14="http://schemas.microsoft.com/office/powerpoint/2010/main" val="171118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D35-0E63-FB40-9DAA-8E3486FC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HTML to make this work..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8588-3060-D648-92D3-6763A107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HTML is a very simple text document with all of the basic elements of an empty page with one difference, the double curly brackets, which tell Jinja2, where to place the variable title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CF859-0E75-4E40-863B-27602452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0B7A8-5454-E34E-827A-A061EBC6AD10}"/>
              </a:ext>
            </a:extLst>
          </p:cNvPr>
          <p:cNvSpPr/>
          <p:nvPr/>
        </p:nvSpPr>
        <p:spPr>
          <a:xfrm>
            <a:off x="2950028" y="307552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&lt;!DOCTYPE html&gt;</a:t>
            </a:r>
          </a:p>
          <a:p>
            <a:r>
              <a:rPr lang="en-US" dirty="0">
                <a:solidFill>
                  <a:srgbClr val="002060"/>
                </a:solidFill>
              </a:rPr>
              <a:t>&lt;html&gt;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&lt;head&gt;</a:t>
            </a:r>
          </a:p>
          <a:p>
            <a:r>
              <a:rPr lang="en-US" dirty="0">
                <a:solidFill>
                  <a:srgbClr val="002060"/>
                </a:solidFill>
              </a:rPr>
              <a:t>&lt;title&gt;Home Page&lt;/title&gt;</a:t>
            </a:r>
          </a:p>
          <a:p>
            <a:r>
              <a:rPr lang="en-US" dirty="0">
                <a:solidFill>
                  <a:srgbClr val="002060"/>
                </a:solidFill>
              </a:rPr>
              <a:t>&lt;/head&gt;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r>
              <a:rPr lang="en-US" dirty="0">
                <a:solidFill>
                  <a:srgbClr val="002060"/>
                </a:solidFill>
              </a:rPr>
              <a:t>&lt;h1&gt;  {{</a:t>
            </a:r>
            <a:r>
              <a:rPr lang="en-US" dirty="0"/>
              <a:t>title</a:t>
            </a:r>
            <a:r>
              <a:rPr lang="en-US" dirty="0">
                <a:solidFill>
                  <a:srgbClr val="002060"/>
                </a:solidFill>
              </a:rPr>
              <a:t>}}   &lt;/h1&gt;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</a:p>
          <a:p>
            <a:r>
              <a:rPr lang="en-US" dirty="0">
                <a:solidFill>
                  <a:srgbClr val="002060"/>
                </a:solidFill>
              </a:rPr>
              <a:t>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2BD09-F378-C947-BFF9-D5A35E6A68E7}"/>
              </a:ext>
            </a:extLst>
          </p:cNvPr>
          <p:cNvCxnSpPr>
            <a:cxnSpLocks/>
          </p:cNvCxnSpPr>
          <p:nvPr/>
        </p:nvCxnSpPr>
        <p:spPr>
          <a:xfrm flipH="1">
            <a:off x="4506686" y="4746171"/>
            <a:ext cx="1555068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22F07-8343-E649-9E34-B6A4DA69CE80}"/>
              </a:ext>
            </a:extLst>
          </p:cNvPr>
          <p:cNvSpPr txBox="1"/>
          <p:nvPr/>
        </p:nvSpPr>
        <p:spPr>
          <a:xfrm>
            <a:off x="6061754" y="4022411"/>
            <a:ext cx="2331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will send the string saved in title to this location </a:t>
            </a:r>
          </a:p>
          <a:p>
            <a:endParaRPr lang="en-US" dirty="0"/>
          </a:p>
          <a:p>
            <a:r>
              <a:rPr lang="en-US" dirty="0"/>
              <a:t>Jinja2 will place</a:t>
            </a:r>
          </a:p>
          <a:p>
            <a:r>
              <a:rPr lang="en-US" dirty="0"/>
              <a:t>that string  here between the Heading 1 tags</a:t>
            </a:r>
          </a:p>
        </p:txBody>
      </p:sp>
    </p:spTree>
    <p:extLst>
      <p:ext uri="{BB962C8B-B14F-4D97-AF65-F5344CB8AC3E}">
        <p14:creationId xmlns:p14="http://schemas.microsoft.com/office/powerpoint/2010/main" val="418211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3087-A7F7-A44B-8EF3-8C49B1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Documents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4907-E351-A742-8489-831136C4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Directory Structure Should Look Like This, with the new </a:t>
            </a:r>
            <a:r>
              <a:rPr lang="en-US" dirty="0" err="1"/>
              <a:t>index.html</a:t>
            </a:r>
            <a:r>
              <a:rPr lang="en-US" dirty="0"/>
              <a:t> file saved into the templates folder.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FA652-C46B-694B-9784-9F5E0F1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2A3F7-E5A2-5F4F-931E-9597FDB0A3E9}"/>
              </a:ext>
            </a:extLst>
          </p:cNvPr>
          <p:cNvSpPr txBox="1"/>
          <p:nvPr/>
        </p:nvSpPr>
        <p:spPr>
          <a:xfrm>
            <a:off x="4564969" y="2993571"/>
            <a:ext cx="2481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html.py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00770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6C65-A1B6-A94B-A35C-58FD9EA1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we call the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8F5D-932C-3E47-855A-450D50B9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your terminal and make your way to your directory</a:t>
            </a:r>
          </a:p>
          <a:p>
            <a:pPr marL="0" indent="0">
              <a:buNone/>
            </a:pPr>
            <a:r>
              <a:rPr lang="en-US" dirty="0"/>
              <a:t>python test-</a:t>
            </a:r>
            <a:r>
              <a:rPr lang="en-US" dirty="0" err="1"/>
              <a:t>html.py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there type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again to the same localhost: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does it look?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52EF-6CD1-D242-8F57-F007EE4A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77059-65D0-3A44-BCDA-8EBB3BC4F180}"/>
              </a:ext>
            </a:extLst>
          </p:cNvPr>
          <p:cNvSpPr/>
          <p:nvPr/>
        </p:nvSpPr>
        <p:spPr>
          <a:xfrm>
            <a:off x="3538769" y="290620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cd 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544B1-DEF2-7B45-9A4F-41EC97FDB39D}"/>
              </a:ext>
            </a:extLst>
          </p:cNvPr>
          <p:cNvSpPr/>
          <p:nvPr/>
        </p:nvSpPr>
        <p:spPr>
          <a:xfrm>
            <a:off x="3538769" y="372236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python test-</a:t>
            </a:r>
            <a:r>
              <a:rPr lang="en-US" dirty="0" err="1">
                <a:effectLst/>
                <a:latin typeface="Menlo" panose="020B0609030804020204" pitchFamily="49" charset="0"/>
              </a:rPr>
              <a:t>html.py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D6310-49A0-3644-B1D0-1754088BC921}"/>
              </a:ext>
            </a:extLst>
          </p:cNvPr>
          <p:cNvSpPr/>
          <p:nvPr/>
        </p:nvSpPr>
        <p:spPr>
          <a:xfrm>
            <a:off x="7495822" y="4180506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http://127.0.0.1:5000/</a:t>
            </a:r>
          </a:p>
        </p:txBody>
      </p:sp>
    </p:spTree>
    <p:extLst>
      <p:ext uri="{BB962C8B-B14F-4D97-AF65-F5344CB8AC3E}">
        <p14:creationId xmlns:p14="http://schemas.microsoft.com/office/powerpoint/2010/main" val="304306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E9F5-A2E2-6B49-99A5-93214C0C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we can add a some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6D6B-F975-F04B-AA18-78829C28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Inside the static folder, create a text file called ‘</a:t>
            </a:r>
            <a:r>
              <a:rPr lang="en-US" dirty="0" err="1"/>
              <a:t>style.css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add this simple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4896-6DB0-9B4C-A83F-6DEA47B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62A73-2131-0A47-8F5B-781FDBC0E5E8}"/>
              </a:ext>
            </a:extLst>
          </p:cNvPr>
          <p:cNvSpPr txBox="1"/>
          <p:nvPr/>
        </p:nvSpPr>
        <p:spPr>
          <a:xfrm>
            <a:off x="9569280" y="1905000"/>
            <a:ext cx="2079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html.py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D8F03-5E81-314C-88BF-89942DAE09B0}"/>
              </a:ext>
            </a:extLst>
          </p:cNvPr>
          <p:cNvSpPr/>
          <p:nvPr/>
        </p:nvSpPr>
        <p:spPr>
          <a:xfrm>
            <a:off x="2878477" y="38333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h1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7030A0"/>
                </a:solidFill>
              </a:rPr>
              <a:t>color: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text-align: </a:t>
            </a:r>
            <a:r>
              <a:rPr lang="en-US" dirty="0">
                <a:solidFill>
                  <a:schemeClr val="accent1"/>
                </a:solidFill>
              </a:rPr>
              <a:t>center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font-family: </a:t>
            </a:r>
            <a:r>
              <a:rPr lang="en-US" dirty="0">
                <a:solidFill>
                  <a:schemeClr val="accent1"/>
                </a:solidFill>
              </a:rPr>
              <a:t>"Times New Roman", Times, serif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27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9D2F-B521-D44A-BE93-B6AB7FBE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Pointing to the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C717-45E9-4942-BB1C-528E2015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Inside of the HTML we need to add a link in the head, a script, to tell flask where to find the static folder.</a:t>
            </a:r>
          </a:p>
          <a:p>
            <a:pPr marL="0" indent="0">
              <a:buNone/>
            </a:pPr>
            <a:r>
              <a:rPr lang="en-US" dirty="0"/>
              <a:t>Flask already knows how to navigate the static folder to find CSS if it was properly created.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change directories and fire it up!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A0D6-2FA9-374F-A09C-2C71030F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090480-0F6E-8842-B181-468F38662CBA}"/>
              </a:ext>
            </a:extLst>
          </p:cNvPr>
          <p:cNvSpPr/>
          <p:nvPr/>
        </p:nvSpPr>
        <p:spPr>
          <a:xfrm>
            <a:off x="2710543" y="4022411"/>
            <a:ext cx="814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&lt;head&gt;</a:t>
            </a:r>
          </a:p>
          <a:p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&lt;title&gt; Home Page &lt;/title&gt;</a:t>
            </a:r>
          </a:p>
          <a:p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&lt;link </a:t>
            </a:r>
            <a:r>
              <a:rPr lang="en-US" i="0" dirty="0" err="1">
                <a:solidFill>
                  <a:srgbClr val="002060"/>
                </a:solidFill>
                <a:effectLst/>
                <a:latin typeface="+mj-lt"/>
              </a:rPr>
              <a:t>rel</a:t>
            </a:r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="stylesheet" </a:t>
            </a:r>
            <a:r>
              <a:rPr lang="en-US" i="0" dirty="0" err="1">
                <a:solidFill>
                  <a:srgbClr val="002060"/>
                </a:solidFill>
                <a:effectLst/>
                <a:latin typeface="+mj-lt"/>
              </a:rPr>
              <a:t>href</a:t>
            </a:r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="{{ </a:t>
            </a:r>
            <a:r>
              <a:rPr lang="en-US" i="0" dirty="0" err="1">
                <a:solidFill>
                  <a:srgbClr val="002060"/>
                </a:solidFill>
                <a:effectLst/>
                <a:latin typeface="+mj-lt"/>
              </a:rPr>
              <a:t>url_for</a:t>
            </a:r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('static’, filename='</a:t>
            </a:r>
            <a:r>
              <a:rPr lang="en-US" i="0" dirty="0" err="1">
                <a:solidFill>
                  <a:srgbClr val="002060"/>
                </a:solidFill>
                <a:effectLst/>
                <a:latin typeface="+mj-lt"/>
              </a:rPr>
              <a:t>css</a:t>
            </a:r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style</a:t>
            </a:r>
            <a:r>
              <a:rPr lang="en-US" i="0" dirty="0" err="1">
                <a:solidFill>
                  <a:srgbClr val="002060"/>
                </a:solidFill>
                <a:effectLst/>
                <a:latin typeface="+mj-lt"/>
              </a:rPr>
              <a:t>.css</a:t>
            </a:r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') }}"&gt;</a:t>
            </a:r>
          </a:p>
          <a:p>
            <a:r>
              <a:rPr lang="en-US" i="0" dirty="0">
                <a:solidFill>
                  <a:srgbClr val="002060"/>
                </a:solidFill>
                <a:effectLst/>
                <a:latin typeface="+mj-lt"/>
              </a:rPr>
              <a:t>&lt;/head&gt;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F6E882-E772-9A47-8EC0-5C3E29F5B913}"/>
              </a:ext>
            </a:extLst>
          </p:cNvPr>
          <p:cNvCxnSpPr/>
          <p:nvPr/>
        </p:nvCxnSpPr>
        <p:spPr>
          <a:xfrm flipH="1">
            <a:off x="6933406" y="3713758"/>
            <a:ext cx="1480457" cy="90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6C0DBA-4633-1B41-80BA-DE3B71B33E3F}"/>
              </a:ext>
            </a:extLst>
          </p:cNvPr>
          <p:cNvSpPr txBox="1"/>
          <p:nvPr/>
        </p:nvSpPr>
        <p:spPr>
          <a:xfrm>
            <a:off x="8555377" y="3366587"/>
            <a:ext cx="262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{{ }} statement is telling flask to look for the the stylesheet in ‘static’ 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43F9A-5DF5-1A42-869E-76F223546730}"/>
              </a:ext>
            </a:extLst>
          </p:cNvPr>
          <p:cNvSpPr/>
          <p:nvPr/>
        </p:nvSpPr>
        <p:spPr>
          <a:xfrm>
            <a:off x="7344991" y="530239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cd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CEA46-8DFA-1644-8121-50AE70E678AC}"/>
              </a:ext>
            </a:extLst>
          </p:cNvPr>
          <p:cNvSpPr/>
          <p:nvPr/>
        </p:nvSpPr>
        <p:spPr>
          <a:xfrm>
            <a:off x="7344991" y="5697665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python test-</a:t>
            </a:r>
            <a:r>
              <a:rPr lang="en-US" dirty="0" err="1">
                <a:effectLst/>
                <a:latin typeface="Menlo" panose="020B0609030804020204" pitchFamily="49" charset="0"/>
              </a:rPr>
              <a:t>html.py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B2B4-8B80-5E42-A853-4C381C5E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Bethany Poulin</a:t>
            </a:r>
            <a:br>
              <a:rPr lang="en-US" dirty="0"/>
            </a:br>
            <a:r>
              <a:rPr lang="en-US" dirty="0"/>
              <a:t>Data Scientist &amp;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521-A967-0648-AEE1-2C937643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112931" cy="3777622"/>
          </a:xfrm>
        </p:spPr>
        <p:txBody>
          <a:bodyPr/>
          <a:lstStyle/>
          <a:p>
            <a:r>
              <a:rPr lang="en-US" dirty="0"/>
              <a:t>Local Lead Data Instructor &amp; General Assembly – Boston Campus</a:t>
            </a:r>
          </a:p>
          <a:p>
            <a:r>
              <a:rPr lang="en-US" dirty="0"/>
              <a:t>Formerly at State of New Hampshire Department of Public Health Services</a:t>
            </a:r>
          </a:p>
          <a:p>
            <a:r>
              <a:rPr lang="en-US" dirty="0"/>
              <a:t>2020 Graduate of City University of New York with M.S. in Data Science</a:t>
            </a:r>
          </a:p>
          <a:p>
            <a:r>
              <a:rPr lang="en-US" dirty="0"/>
              <a:t>Extreme advocate for moving exclusively to Python 3 as soon 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6146C-9295-C942-BF77-009551B7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BA2C-BA55-4044-8343-7618B2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Pandas to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A8EE-0C24-A546-91ED-40ED5D75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9" y="2002970"/>
            <a:ext cx="9938657" cy="43216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pandas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7030A0"/>
                </a:solidFill>
              </a:rPr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‘/’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home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flies = [['Gold Ribbed Hares Ear', 18,16, 20], </a:t>
            </a:r>
          </a:p>
          <a:p>
            <a:pPr marL="0" indent="0">
              <a:buNone/>
            </a:pPr>
            <a:r>
              <a:rPr lang="en-US" dirty="0"/>
              <a:t>			['Purple Haze',14, 16, 12], </a:t>
            </a:r>
          </a:p>
          <a:p>
            <a:pPr marL="0" indent="0">
              <a:buNone/>
            </a:pPr>
            <a:r>
              <a:rPr lang="en-US" dirty="0"/>
              <a:t>			['Pheasant Tail',18, 20, 22]]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test_table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pd.DataFrame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(flies,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columns = ['Fly', 'Best Size', 'Alternate Size', 'Last Resort Size']).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to_html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table_id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='best-flies')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render_template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index.html</a:t>
            </a:r>
            <a:r>
              <a:rPr lang="en-US" dirty="0">
                <a:solidFill>
                  <a:schemeClr val="accent1"/>
                </a:solidFill>
              </a:rPr>
              <a:t>', </a:t>
            </a:r>
            <a:r>
              <a:rPr lang="en-US" dirty="0" err="1"/>
              <a:t>test_table</a:t>
            </a:r>
            <a:r>
              <a:rPr lang="en-US" dirty="0"/>
              <a:t>=</a:t>
            </a:r>
            <a:r>
              <a:rPr lang="en-US" dirty="0" err="1"/>
              <a:t>test_table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9AB0-84E2-404D-AF4F-06AAC211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7D355-C3E4-C44A-A953-50337F42AEEF}"/>
              </a:ext>
            </a:extLst>
          </p:cNvPr>
          <p:cNvSpPr txBox="1"/>
          <p:nvPr/>
        </p:nvSpPr>
        <p:spPr>
          <a:xfrm>
            <a:off x="7848600" y="1264555"/>
            <a:ext cx="3233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 a list of lists called ‘flies’, then cast it into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Export it to an html table and pass it to the template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FD09D-820D-574D-8CBA-5C4EBAE418E0}"/>
              </a:ext>
            </a:extLst>
          </p:cNvPr>
          <p:cNvCxnSpPr/>
          <p:nvPr/>
        </p:nvCxnSpPr>
        <p:spPr>
          <a:xfrm flipH="1">
            <a:off x="5845629" y="1687286"/>
            <a:ext cx="2002971" cy="17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E1FCD-019B-D44E-85A0-EB6881B77938}"/>
              </a:ext>
            </a:extLst>
          </p:cNvPr>
          <p:cNvCxnSpPr/>
          <p:nvPr/>
        </p:nvCxnSpPr>
        <p:spPr>
          <a:xfrm flipH="1">
            <a:off x="8621486" y="3018881"/>
            <a:ext cx="424543" cy="18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4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227A-6718-C641-9072-7D8609A5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Table Space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9CFD-FA0D-5041-9F01-498DB0C5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486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&lt;body&gt;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&lt;h1 id='home'&gt;Suggest Flies&lt;/h1&gt;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{{ </a:t>
            </a:r>
            <a:r>
              <a:rPr lang="en-US" dirty="0" err="1">
                <a:solidFill>
                  <a:srgbClr val="002060"/>
                </a:solidFill>
              </a:rPr>
              <a:t>test_table|safe</a:t>
            </a:r>
            <a:r>
              <a:rPr lang="en-US" dirty="0">
                <a:solidFill>
                  <a:srgbClr val="002060"/>
                </a:solidFill>
              </a:rPr>
              <a:t> }}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623C8-DD2F-3840-B2D9-4BA77EE6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CF224-8383-8644-A8CD-95A020B34DE2}"/>
              </a:ext>
            </a:extLst>
          </p:cNvPr>
          <p:cNvSpPr txBox="1"/>
          <p:nvPr/>
        </p:nvSpPr>
        <p:spPr>
          <a:xfrm>
            <a:off x="6785655" y="3526977"/>
            <a:ext cx="323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test_table</a:t>
            </a:r>
            <a:r>
              <a:rPr lang="en-US" dirty="0"/>
              <a:t> is placed into the {{  }}  with a pipe ‘|’ separating it from the safe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E80C8-068E-6543-8425-569167AB21EF}"/>
              </a:ext>
            </a:extLst>
          </p:cNvPr>
          <p:cNvCxnSpPr>
            <a:cxnSpLocks/>
          </p:cNvCxnSpPr>
          <p:nvPr/>
        </p:nvCxnSpPr>
        <p:spPr>
          <a:xfrm flipH="1" flipV="1">
            <a:off x="5399314" y="3461663"/>
            <a:ext cx="129540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70F21A-3102-EA47-9FB1-DD160EA27109}"/>
              </a:ext>
            </a:extLst>
          </p:cNvPr>
          <p:cNvSpPr txBox="1"/>
          <p:nvPr/>
        </p:nvSpPr>
        <p:spPr>
          <a:xfrm>
            <a:off x="7046912" y="1919356"/>
            <a:ext cx="31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tagged the h1 with an id to style the h1 tag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C3103-13BE-6749-B36C-B70E3D315BD6}"/>
              </a:ext>
            </a:extLst>
          </p:cNvPr>
          <p:cNvCxnSpPr/>
          <p:nvPr/>
        </p:nvCxnSpPr>
        <p:spPr>
          <a:xfrm flipH="1">
            <a:off x="5584371" y="2242463"/>
            <a:ext cx="1328058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3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2101-D59C-8E43-9D87-9E16EE35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CSS….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9986-FAEF-0C44-9FC0-F5828CF4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26" y="1632857"/>
            <a:ext cx="4802188" cy="38317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#best-flies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margin-left:auto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margin-right:auto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text-align: center;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border: 1px solid gray;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padding: 15px 5 5 5;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font: normal 1em </a:t>
            </a:r>
            <a:r>
              <a:rPr lang="en-US" sz="2000" dirty="0" err="1">
                <a:solidFill>
                  <a:schemeClr val="tx1"/>
                </a:solidFill>
              </a:rPr>
              <a:t>verdana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tahoma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arial</a:t>
            </a:r>
            <a:r>
              <a:rPr lang="en-US" sz="2000" dirty="0">
                <a:solidFill>
                  <a:schemeClr val="tx1"/>
                </a:solidFill>
              </a:rPr>
              <a:t>, sans-serif;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text-transform: uppercase;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F949-108B-2C48-AE00-6628F90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0E00B-5F64-1142-9C60-CC6CF4B16568}"/>
              </a:ext>
            </a:extLst>
          </p:cNvPr>
          <p:cNvSpPr txBox="1"/>
          <p:nvPr/>
        </p:nvSpPr>
        <p:spPr>
          <a:xfrm>
            <a:off x="6945085" y="1632857"/>
            <a:ext cx="4419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h1 {</a:t>
            </a:r>
          </a:p>
          <a:p>
            <a:r>
              <a:rPr lang="en-US" sz="2000" dirty="0"/>
              <a:t>  padding: 20px 0 0 0;</a:t>
            </a:r>
          </a:p>
          <a:p>
            <a:r>
              <a:rPr lang="en-US" sz="2000" dirty="0"/>
              <a:t>  font: normal 1.4em </a:t>
            </a:r>
            <a:r>
              <a:rPr lang="en-US" sz="2000" dirty="0" err="1"/>
              <a:t>verdana</a:t>
            </a:r>
            <a:r>
              <a:rPr lang="en-US" sz="2000" dirty="0"/>
              <a:t>, </a:t>
            </a:r>
            <a:r>
              <a:rPr lang="en-US" sz="2000" dirty="0" err="1"/>
              <a:t>tahoma</a:t>
            </a:r>
            <a:r>
              <a:rPr lang="en-US" sz="2000" dirty="0"/>
              <a:t>, </a:t>
            </a:r>
            <a:r>
              <a:rPr lang="en-US" sz="2000" dirty="0" err="1"/>
              <a:t>arial</a:t>
            </a:r>
            <a:r>
              <a:rPr lang="en-US" sz="2000" dirty="0"/>
              <a:t>, sans-serif;</a:t>
            </a:r>
          </a:p>
          <a:p>
            <a:r>
              <a:rPr lang="en-US" sz="2000" dirty="0"/>
              <a:t>  text-transform: uppercase;</a:t>
            </a:r>
          </a:p>
          <a:p>
            <a:r>
              <a:rPr lang="en-US" sz="2000" dirty="0"/>
              <a:t>  letter-spacing: 3px;</a:t>
            </a:r>
          </a:p>
          <a:p>
            <a:r>
              <a:rPr lang="en-US" sz="2000" dirty="0"/>
              <a:t>  color: #acaf2c;</a:t>
            </a:r>
          </a:p>
          <a:p>
            <a:r>
              <a:rPr lang="en-US" sz="2000" dirty="0"/>
              <a:t>  background: inherit;</a:t>
            </a:r>
          </a:p>
          <a:p>
            <a:r>
              <a:rPr lang="en-US" sz="2000" dirty="0"/>
              <a:t>  text-align: center;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20DB6-C131-ED47-8842-2ED7875833D3}"/>
              </a:ext>
            </a:extLst>
          </p:cNvPr>
          <p:cNvSpPr txBox="1"/>
          <p:nvPr/>
        </p:nvSpPr>
        <p:spPr>
          <a:xfrm>
            <a:off x="2458583" y="5719370"/>
            <a:ext cx="85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save the file and run it again:      </a:t>
            </a:r>
            <a:r>
              <a:rPr lang="en-US" dirty="0"/>
              <a:t>python test-</a:t>
            </a:r>
            <a:r>
              <a:rPr lang="en-US" dirty="0" err="1"/>
              <a:t>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05015-EE42-6F4A-8B5F-945722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763C9-62BF-7A44-95CB-0BF7061D454D}"/>
              </a:ext>
            </a:extLst>
          </p:cNvPr>
          <p:cNvSpPr txBox="1"/>
          <p:nvPr/>
        </p:nvSpPr>
        <p:spPr>
          <a:xfrm>
            <a:off x="2732314" y="903514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Lets Take Ten:</a:t>
            </a:r>
          </a:p>
          <a:p>
            <a:endParaRPr lang="en-US" sz="6000" dirty="0"/>
          </a:p>
          <a:p>
            <a:pPr algn="r"/>
            <a:r>
              <a:rPr lang="en-US" sz="2800" dirty="0"/>
              <a:t>Come back in 10-minutes when we will be adding a simple HTML table directly from Pandas…. </a:t>
            </a:r>
          </a:p>
        </p:txBody>
      </p:sp>
    </p:spTree>
    <p:extLst>
      <p:ext uri="{BB962C8B-B14F-4D97-AF65-F5344CB8AC3E}">
        <p14:creationId xmlns:p14="http://schemas.microsoft.com/office/powerpoint/2010/main" val="11327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ECA2-DF04-4945-9927-FFDF94A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Bokeh Basics &amp; Some Gems…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BA31-7D85-E946-8F32-ED0800BC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Bokeh 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Grouped Bar Chart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Candle Stick Chart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Super Cool Custom Polar Graph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D72B9-8C95-714B-8269-93BFED51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7230-35BE-FF41-9922-F343E0C7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Bokeh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899C-9907-A44C-B0BB-E7394CF3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457" y="2133600"/>
            <a:ext cx="9516155" cy="410029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Modern graphing library</a:t>
            </a:r>
          </a:p>
          <a:p>
            <a:r>
              <a:rPr lang="en-US" sz="3600" dirty="0"/>
              <a:t>Interactive</a:t>
            </a:r>
          </a:p>
          <a:p>
            <a:r>
              <a:rPr lang="en-US" sz="3600" dirty="0"/>
              <a:t>Object Oriented </a:t>
            </a:r>
          </a:p>
          <a:p>
            <a:r>
              <a:rPr lang="en-US" sz="3600" dirty="0"/>
              <a:t>JavaScript in disguise</a:t>
            </a:r>
          </a:p>
          <a:p>
            <a:r>
              <a:rPr lang="en-US" sz="3600" dirty="0"/>
              <a:t>Easily deployed and scalable without JavaScript super powers</a:t>
            </a:r>
          </a:p>
          <a:p>
            <a:r>
              <a:rPr lang="en-US" sz="3600" dirty="0"/>
              <a:t>Highly amenable to deployment </a:t>
            </a:r>
            <a:r>
              <a:rPr lang="en-US" sz="3000" dirty="0"/>
              <a:t>in Flask &amp; Django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A0E22-FD24-414B-83E7-64303C3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D965-542F-9240-80D2-EB63B99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Bokeh Basics: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5B9D-635C-264C-8BC4-495C2001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/>
              <a:t>Bokeh Stand-Alone Documents: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These documents are self-contained units consisting of </a:t>
            </a:r>
            <a:r>
              <a:rPr lang="en-US" i="1" dirty="0"/>
              <a:t>HTML, JavaScript and CSS </a:t>
            </a:r>
            <a:r>
              <a:rPr lang="en-US" dirty="0"/>
              <a:t>as well as all the data needed to support an </a:t>
            </a:r>
            <a:r>
              <a:rPr lang="en-US" dirty="0" err="1"/>
              <a:t>embeded</a:t>
            </a:r>
            <a:r>
              <a:rPr lang="en-US" dirty="0"/>
              <a:t> interactive document.</a:t>
            </a:r>
          </a:p>
          <a:p>
            <a:pPr lvl="1"/>
            <a:r>
              <a:rPr lang="en-US" b="1" dirty="0"/>
              <a:t>HTML </a:t>
            </a:r>
            <a:r>
              <a:rPr lang="en-US" dirty="0"/>
              <a:t>free-standing html page generation using </a:t>
            </a:r>
            <a:r>
              <a:rPr lang="en-US" dirty="0" err="1"/>
              <a:t>file_html</a:t>
            </a:r>
            <a:r>
              <a:rPr lang="en-US" dirty="0"/>
              <a:t>( ) and CDN</a:t>
            </a:r>
          </a:p>
          <a:p>
            <a:r>
              <a:rPr lang="en-US" b="1" dirty="0"/>
              <a:t>Embedded Documents</a:t>
            </a:r>
          </a:p>
          <a:p>
            <a:pPr lvl="1"/>
            <a:r>
              <a:rPr lang="en-US" b="1" dirty="0"/>
              <a:t>JSON Items</a:t>
            </a:r>
            <a:r>
              <a:rPr lang="en-US" dirty="0"/>
              <a:t> embedding JSON objects using </a:t>
            </a:r>
            <a:r>
              <a:rPr lang="en-US" dirty="0" err="1"/>
              <a:t>json_item</a:t>
            </a:r>
            <a:r>
              <a:rPr lang="en-US" dirty="0"/>
              <a:t>()on the python side &amp; </a:t>
            </a:r>
            <a:r>
              <a:rPr lang="en-US" dirty="0" err="1"/>
              <a:t>embed_item</a:t>
            </a:r>
            <a:r>
              <a:rPr lang="en-US" dirty="0"/>
              <a:t>() in </a:t>
            </a:r>
            <a:r>
              <a:rPr lang="en-US" dirty="0" err="1"/>
              <a:t>Javascript</a:t>
            </a:r>
            <a:r>
              <a:rPr lang="en-US" dirty="0"/>
              <a:t> on the front end</a:t>
            </a:r>
          </a:p>
          <a:p>
            <a:pPr lvl="1"/>
            <a:r>
              <a:rPr lang="en-US" b="1" dirty="0"/>
              <a:t>Components</a:t>
            </a:r>
            <a:r>
              <a:rPr lang="en-US" dirty="0"/>
              <a:t> the python backend can parse out the script and the div using script, div = components()and pass them through to the front end where they are placed into a webpage using templating and a complementary </a:t>
            </a:r>
            <a:r>
              <a:rPr lang="en-US" dirty="0" err="1"/>
              <a:t>BokehJS</a:t>
            </a:r>
            <a:r>
              <a:rPr lang="en-US" dirty="0"/>
              <a:t> script.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3D52-3691-8849-984F-D60DDCC7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5E52-7033-B240-AAC1-B9AA031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2251-7DB0-3F4B-A7C5-085F19B7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Look at a </a:t>
            </a:r>
            <a:r>
              <a:rPr lang="en-US" sz="2000" dirty="0" err="1"/>
              <a:t>Jupyter</a:t>
            </a:r>
            <a:r>
              <a:rPr lang="en-US" sz="2000" dirty="0"/>
              <a:t> notebook script which uses USGS Steam Data to build a series of interactive time series plots </a:t>
            </a:r>
          </a:p>
          <a:p>
            <a:pPr lvl="1"/>
            <a:r>
              <a:rPr lang="en-US" sz="2000" dirty="0"/>
              <a:t>We will talk about instantiating and building on a bokeh object with bokeh methods</a:t>
            </a:r>
          </a:p>
          <a:p>
            <a:pPr lvl="1"/>
            <a:r>
              <a:rPr lang="en-US" sz="2000" dirty="0"/>
              <a:t>Talk through some of the conceptual challenges faced in working with bokeh</a:t>
            </a:r>
          </a:p>
          <a:p>
            <a:pPr lvl="1"/>
            <a:r>
              <a:rPr lang="en-US" sz="2000" dirty="0"/>
              <a:t>See how a free standing bokeh graphic launches from python</a:t>
            </a:r>
          </a:p>
          <a:p>
            <a:pPr lvl="1"/>
            <a:r>
              <a:rPr lang="en-US" sz="2000" dirty="0"/>
              <a:t> See how we can include one in  your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lvl="1"/>
            <a:r>
              <a:rPr lang="en-US" sz="2000" dirty="0"/>
              <a:t>Convert the script to a callable function to integrate into our final flask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DED79-8FFE-8D4D-B2D1-31774B5A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9796-0EAA-E84F-9141-8718C52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CDAC-C0FA-8B49-92A4-739FD481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source = </a:t>
            </a:r>
            <a:r>
              <a:rPr lang="en-US" sz="2000" dirty="0" err="1"/>
              <a:t>ColumnDataSource</a:t>
            </a:r>
            <a:r>
              <a:rPr lang="en-US" sz="2000" dirty="0"/>
              <a:t>(data={</a:t>
            </a:r>
          </a:p>
          <a:p>
            <a:pPr marL="0" indent="0">
              <a:buNone/>
            </a:pPr>
            <a:r>
              <a:rPr lang="en-US" sz="2000" dirty="0"/>
              <a:t>        'date'      : </a:t>
            </a:r>
            <a:r>
              <a:rPr lang="en-US" sz="2000" dirty="0" err="1"/>
              <a:t>data.</a:t>
            </a:r>
            <a:r>
              <a:rPr lang="en-US" sz="2000" dirty="0" err="1">
                <a:solidFill>
                  <a:srgbClr val="7030A0"/>
                </a:solidFill>
              </a:rPr>
              <a:t>index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C000"/>
                </a:solidFill>
              </a:rPr>
              <a:t>'00060' </a:t>
            </a:r>
            <a:r>
              <a:rPr lang="en-US" sz="2000" dirty="0"/>
              <a:t>: data[</a:t>
            </a:r>
            <a:r>
              <a:rPr lang="en-US" sz="2000" dirty="0">
                <a:solidFill>
                  <a:srgbClr val="FFC000"/>
                </a:solidFill>
              </a:rPr>
              <a:t>'00060'</a:t>
            </a:r>
            <a:r>
              <a:rPr lang="en-US" sz="2000" dirty="0">
                <a:solidFill>
                  <a:schemeClr val="tx1"/>
                </a:solidFill>
              </a:rPr>
              <a:t>],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C000"/>
                </a:solidFill>
              </a:rPr>
              <a:t>'00065'    </a:t>
            </a:r>
            <a:r>
              <a:rPr lang="en-US" sz="2000" dirty="0"/>
              <a:t>: data[</a:t>
            </a:r>
            <a:r>
              <a:rPr lang="en-US" sz="2000" dirty="0">
                <a:solidFill>
                  <a:srgbClr val="FFC000"/>
                </a:solidFill>
              </a:rPr>
              <a:t>'00065'</a:t>
            </a:r>
            <a:r>
              <a:rPr lang="en-US" sz="2000" dirty="0"/>
              <a:t>],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C000"/>
                </a:solidFill>
              </a:rPr>
              <a:t>'00010'  </a:t>
            </a:r>
            <a:r>
              <a:rPr lang="en-US" sz="2000" dirty="0"/>
              <a:t>: data[</a:t>
            </a:r>
            <a:r>
              <a:rPr lang="en-US" sz="2000" dirty="0">
                <a:solidFill>
                  <a:srgbClr val="FFC000"/>
                </a:solidFill>
              </a:rPr>
              <a:t>'00010'</a:t>
            </a:r>
            <a:r>
              <a:rPr lang="en-US" sz="2000" dirty="0">
                <a:solidFill>
                  <a:schemeClr val="tx1"/>
                </a:solidFill>
              </a:rPr>
              <a:t>],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C000"/>
                </a:solidFill>
              </a:rPr>
              <a:t>'63680’ </a:t>
            </a:r>
            <a:r>
              <a:rPr lang="en-US" sz="2000" dirty="0"/>
              <a:t>: data[</a:t>
            </a:r>
            <a:r>
              <a:rPr lang="en-US" sz="2000" dirty="0">
                <a:solidFill>
                  <a:srgbClr val="FFC000"/>
                </a:solidFill>
              </a:rPr>
              <a:t>'63680'</a:t>
            </a:r>
            <a:r>
              <a:rPr lang="en-US" sz="2000" dirty="0">
                <a:solidFill>
                  <a:schemeClr val="tx1"/>
                </a:solidFill>
              </a:rPr>
              <a:t>],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C000"/>
                </a:solidFill>
              </a:rPr>
              <a:t>'00095’ </a:t>
            </a:r>
            <a:r>
              <a:rPr lang="en-US" sz="2000" dirty="0"/>
              <a:t>: data[</a:t>
            </a:r>
            <a:r>
              <a:rPr lang="en-US" sz="2000" dirty="0">
                <a:solidFill>
                  <a:srgbClr val="FFC000"/>
                </a:solidFill>
              </a:rPr>
              <a:t>'00095'</a:t>
            </a:r>
            <a:r>
              <a:rPr lang="en-US" sz="2000" dirty="0"/>
              <a:t>],</a:t>
            </a:r>
          </a:p>
          <a:p>
            <a:pPr marL="0" indent="0">
              <a:buNone/>
            </a:pPr>
            <a:r>
              <a:rPr lang="en-US" sz="2000" dirty="0"/>
              <a:t>        'time':</a:t>
            </a:r>
            <a:r>
              <a:rPr lang="en-US" sz="2000" dirty="0" err="1"/>
              <a:t>data.</a:t>
            </a:r>
            <a:r>
              <a:rPr lang="en-US" sz="2000" dirty="0" err="1">
                <a:solidFill>
                  <a:srgbClr val="7030A0"/>
                </a:solidFill>
              </a:rPr>
              <a:t>index.time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    })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5929-BF39-FA4F-A28B-4D1CFB95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88B2-2D0B-DB45-B02C-0660F07F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Hover On…..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5A4B-7094-6745-9091-59968F87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hov</a:t>
            </a:r>
            <a:r>
              <a:rPr lang="en-US" sz="1900" dirty="0">
                <a:solidFill>
                  <a:schemeClr val="tx1"/>
                </a:solidFill>
              </a:rPr>
              <a:t>= </a:t>
            </a:r>
            <a:r>
              <a:rPr lang="en-US" sz="1900" dirty="0" err="1">
                <a:solidFill>
                  <a:schemeClr val="tx1"/>
                </a:solidFill>
              </a:rPr>
              <a:t>HoverTool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chemeClr val="tx1"/>
                </a:solidFill>
              </a:rPr>
              <a:t>    tooltips=[(</a:t>
            </a:r>
            <a:r>
              <a:rPr lang="en-US" sz="1900" dirty="0">
                <a:solidFill>
                  <a:srgbClr val="FFC000"/>
                </a:solidFill>
              </a:rPr>
              <a:t>'Time'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>
                <a:solidFill>
                  <a:srgbClr val="FFC000"/>
                </a:solidFill>
              </a:rPr>
              <a:t>'@time{%H:%M}'</a:t>
            </a:r>
            <a:r>
              <a:rPr lang="en-US" sz="1900" dirty="0">
                <a:solidFill>
                  <a:schemeClr val="tx1"/>
                </a:solidFill>
              </a:rPr>
              <a:t>),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      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>
                <a:solidFill>
                  <a:srgbClr val="FFC000"/>
                </a:solidFill>
              </a:rPr>
              <a:t> 'Discharge (cubic feet/second)'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'@00060'</a:t>
            </a:r>
            <a:r>
              <a:rPr lang="en-US" sz="1900" dirty="0">
                <a:solidFill>
                  <a:schemeClr val="tx1"/>
                </a:solidFill>
              </a:rPr>
              <a:t> ),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     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>
                <a:solidFill>
                  <a:srgbClr val="FFC000"/>
                </a:solidFill>
              </a:rPr>
              <a:t>'Gage Height (feet) 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 '@00065'</a:t>
            </a:r>
            <a:r>
              <a:rPr lang="en-US" sz="1900" dirty="0">
                <a:solidFill>
                  <a:schemeClr val="tx1"/>
                </a:solidFill>
              </a:rPr>
              <a:t>),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     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>
                <a:solidFill>
                  <a:srgbClr val="FFC000"/>
                </a:solidFill>
              </a:rPr>
              <a:t>'Water Temperature (Celsius)'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 '@00010'</a:t>
            </a:r>
            <a:r>
              <a:rPr lang="en-US" sz="1900" dirty="0">
                <a:solidFill>
                  <a:schemeClr val="tx1"/>
                </a:solidFill>
              </a:rPr>
              <a:t>),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    </a:t>
            </a:r>
            <a:r>
              <a:rPr lang="en-US" sz="1900" dirty="0">
                <a:solidFill>
                  <a:schemeClr val="tx1"/>
                </a:solidFill>
              </a:rPr>
              <a:t> (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 err="1">
                <a:solidFill>
                  <a:srgbClr val="FFC000"/>
                </a:solidFill>
              </a:rPr>
              <a:t>Condcutivity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 '@00095'</a:t>
            </a:r>
            <a:r>
              <a:rPr lang="en-US" sz="1900" dirty="0">
                <a:solidFill>
                  <a:schemeClr val="tx1"/>
                </a:solidFill>
              </a:rPr>
              <a:t>),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    </a:t>
            </a:r>
            <a:r>
              <a:rPr lang="en-US" sz="1900" dirty="0">
                <a:solidFill>
                  <a:schemeClr val="tx1"/>
                </a:solidFill>
              </a:rPr>
              <a:t> (</a:t>
            </a:r>
            <a:r>
              <a:rPr lang="en-US" sz="1900" dirty="0">
                <a:solidFill>
                  <a:srgbClr val="FFC000"/>
                </a:solidFill>
              </a:rPr>
              <a:t>'Turbidity'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 '@63680'</a:t>
            </a:r>
            <a:r>
              <a:rPr lang="en-US" sz="1900" dirty="0">
                <a:solidFill>
                  <a:schemeClr val="tx1"/>
                </a:solidFill>
              </a:rPr>
              <a:t>)],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</a:t>
            </a:r>
            <a:r>
              <a:rPr lang="en-US" sz="1900" dirty="0">
                <a:solidFill>
                  <a:schemeClr val="tx1"/>
                </a:solidFill>
              </a:rPr>
              <a:t> formatters={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'time'      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rgbClr val="FFC000"/>
                </a:solidFill>
              </a:rPr>
              <a:t>'datetime'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'discharge' 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 err="1">
                <a:solidFill>
                  <a:srgbClr val="FFC000"/>
                </a:solidFill>
              </a:rPr>
              <a:t>printf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  <a:r>
              <a:rPr lang="en-US" sz="1900" dirty="0">
                <a:solidFill>
                  <a:srgbClr val="FFC000"/>
                </a:solidFill>
              </a:rPr>
              <a:t> 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'gage' 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  <a:r>
              <a:rPr lang="en-US" sz="1900" dirty="0">
                <a:solidFill>
                  <a:srgbClr val="FFC000"/>
                </a:solidFill>
              </a:rPr>
              <a:t> '</a:t>
            </a:r>
            <a:r>
              <a:rPr lang="en-US" sz="1900" dirty="0" err="1">
                <a:solidFill>
                  <a:srgbClr val="FFC000"/>
                </a:solidFill>
              </a:rPr>
              <a:t>printf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     '</a:t>
            </a:r>
            <a:r>
              <a:rPr lang="en-US" sz="1900" dirty="0" err="1">
                <a:solidFill>
                  <a:srgbClr val="FFC000"/>
                </a:solidFill>
              </a:rPr>
              <a:t>temp_c</a:t>
            </a:r>
            <a:r>
              <a:rPr lang="en-US" sz="1900" dirty="0">
                <a:solidFill>
                  <a:srgbClr val="FFC000"/>
                </a:solidFill>
              </a:rPr>
              <a:t>' 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  <a:r>
              <a:rPr lang="en-US" sz="1900" dirty="0" err="1">
                <a:solidFill>
                  <a:srgbClr val="FFC000"/>
                </a:solidFill>
              </a:rPr>
              <a:t>printf</a:t>
            </a:r>
            <a:r>
              <a:rPr lang="en-US" sz="1900" dirty="0">
                <a:solidFill>
                  <a:srgbClr val="FFC000"/>
                </a:solidFill>
              </a:rPr>
              <a:t>'</a:t>
            </a:r>
          </a:p>
          <a:p>
            <a:pPr marL="0" lvl="0" indent="0">
              <a:buClr>
                <a:srgbClr val="E78712"/>
              </a:buClr>
              <a:buNone/>
            </a:pPr>
            <a:r>
              <a:rPr lang="en-US" sz="1900" dirty="0">
                <a:solidFill>
                  <a:srgbClr val="FFC000"/>
                </a:solidFill>
              </a:rPr>
              <a:t>   </a:t>
            </a:r>
            <a:r>
              <a:rPr lang="en-US" sz="1900" dirty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3126-2284-644F-825D-752AD3B8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48BA-70E3-DF4E-85BB-BF1A99A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D82B-DC46-6145-8B0F-7F020EAC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basics of Flask Web Applications</a:t>
            </a:r>
          </a:p>
          <a:p>
            <a:pPr lvl="1"/>
            <a:r>
              <a:rPr lang="en-US" dirty="0"/>
              <a:t>Be able to create a free-standing flask application </a:t>
            </a:r>
          </a:p>
          <a:p>
            <a:pPr lvl="1"/>
            <a:r>
              <a:rPr lang="en-US" dirty="0"/>
              <a:t>Setup and maintain an appropriate directory structure for Flask application</a:t>
            </a:r>
          </a:p>
          <a:p>
            <a:pPr lvl="1"/>
            <a:r>
              <a:rPr lang="en-US" dirty="0"/>
              <a:t>Properly structure Python, HTML and Simple CSS files for templating with Jinja2</a:t>
            </a:r>
          </a:p>
          <a:p>
            <a:pPr lvl="1"/>
            <a:r>
              <a:rPr lang="en-US" dirty="0"/>
              <a:t>Push information, data and graphics to webpage using Flask services</a:t>
            </a:r>
          </a:p>
          <a:p>
            <a:r>
              <a:rPr lang="en-US" dirty="0"/>
              <a:t>Understand the basics of </a:t>
            </a:r>
            <a:r>
              <a:rPr lang="en-US" dirty="0" err="1"/>
              <a:t>Bokeh</a:t>
            </a:r>
            <a:r>
              <a:rPr lang="en-US" dirty="0"/>
              <a:t> interactive graphics</a:t>
            </a:r>
          </a:p>
          <a:p>
            <a:pPr lvl="1"/>
            <a:r>
              <a:rPr lang="en-US" dirty="0"/>
              <a:t>Create as simple </a:t>
            </a:r>
            <a:r>
              <a:rPr lang="en-US" dirty="0" err="1"/>
              <a:t>Bokeh</a:t>
            </a:r>
            <a:r>
              <a:rPr lang="en-US" dirty="0"/>
              <a:t> chart in python </a:t>
            </a:r>
          </a:p>
          <a:p>
            <a:pPr lvl="1"/>
            <a:r>
              <a:rPr lang="en-US" dirty="0"/>
              <a:t>Create a function to structure data, build glyphs, hovers and integrate tools</a:t>
            </a:r>
          </a:p>
          <a:p>
            <a:pPr lvl="1"/>
            <a:r>
              <a:rPr lang="en-US" dirty="0"/>
              <a:t>Decompose </a:t>
            </a:r>
            <a:r>
              <a:rPr lang="en-US" dirty="0" err="1"/>
              <a:t>Bokeh</a:t>
            </a:r>
            <a:r>
              <a:rPr lang="en-US" dirty="0"/>
              <a:t> charts into scripts and </a:t>
            </a:r>
            <a:r>
              <a:rPr lang="en-US" dirty="0" err="1"/>
              <a:t>divs</a:t>
            </a:r>
            <a:r>
              <a:rPr lang="en-US" dirty="0"/>
              <a:t> for use by Flask &amp; Jinja2</a:t>
            </a:r>
          </a:p>
          <a:p>
            <a:r>
              <a:rPr lang="en-US" dirty="0"/>
              <a:t>Create a unified website with interactive </a:t>
            </a:r>
            <a:r>
              <a:rPr lang="en-US" dirty="0" err="1"/>
              <a:t>bokeh</a:t>
            </a:r>
            <a:r>
              <a:rPr lang="en-US" dirty="0"/>
              <a:t>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5BC4A-A208-3A42-B168-4E6D893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8F1A-1BB2-FC43-9564-68541D95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C19-81F7-AE4C-9A9B-220691F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114" y="1378860"/>
            <a:ext cx="934198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date_plot</a:t>
            </a:r>
            <a:r>
              <a:rPr lang="en-US" dirty="0"/>
              <a:t>(data, sensor, site = site, </a:t>
            </a:r>
            <a:r>
              <a:rPr lang="en-US" dirty="0" err="1"/>
              <a:t>sensor_dict</a:t>
            </a:r>
            <a:r>
              <a:rPr lang="en-US" dirty="0"/>
              <a:t>=</a:t>
            </a:r>
            <a:r>
              <a:rPr lang="en-US" dirty="0" err="1"/>
              <a:t>sensor_dict</a:t>
            </a:r>
            <a:r>
              <a:rPr lang="en-US" dirty="0"/>
              <a:t>, </a:t>
            </a:r>
            <a:r>
              <a:rPr lang="en-US" dirty="0" err="1"/>
              <a:t>location_dict</a:t>
            </a:r>
            <a:r>
              <a:rPr lang="en-US" dirty="0"/>
              <a:t>=</a:t>
            </a:r>
            <a:r>
              <a:rPr lang="en-US" dirty="0" err="1"/>
              <a:t>location_dict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source, </a:t>
            </a:r>
            <a:r>
              <a:rPr lang="en-US" dirty="0" err="1"/>
              <a:t>hov</a:t>
            </a:r>
            <a:r>
              <a:rPr lang="en-US" dirty="0"/>
              <a:t> = </a:t>
            </a:r>
            <a:r>
              <a:rPr lang="en-US" dirty="0" err="1"/>
              <a:t>sourcer</a:t>
            </a:r>
            <a:r>
              <a:rPr lang="en-US" dirty="0"/>
              <a:t>(</a:t>
            </a:r>
            <a:r>
              <a:rPr lang="en-US" dirty="0" err="1"/>
              <a:t>usgs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 = figure(</a:t>
            </a:r>
            <a:r>
              <a:rPr lang="en-US" dirty="0" err="1"/>
              <a:t>plot_width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900</a:t>
            </a:r>
            <a:r>
              <a:rPr lang="en-US" dirty="0"/>
              <a:t>, </a:t>
            </a:r>
            <a:r>
              <a:rPr lang="en-US" dirty="0" err="1"/>
              <a:t>plot_height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400</a:t>
            </a:r>
            <a:r>
              <a:rPr lang="en-US" dirty="0"/>
              <a:t>, title=</a:t>
            </a:r>
            <a:r>
              <a:rPr lang="en-US" dirty="0">
                <a:solidFill>
                  <a:srgbClr val="FFC000"/>
                </a:solidFill>
              </a:rPr>
              <a:t>"{} at \t Site number: {} \t Location: {}"</a:t>
            </a:r>
            <a:r>
              <a:rPr lang="en-US" dirty="0"/>
              <a:t>.</a:t>
            </a:r>
            <a:r>
              <a:rPr lang="en-US" dirty="0">
                <a:solidFill>
                  <a:srgbClr val="7030A0"/>
                </a:solidFill>
              </a:rPr>
              <a:t>format(</a:t>
            </a:r>
            <a:r>
              <a:rPr lang="en-US" dirty="0"/>
              <a:t>site, </a:t>
            </a:r>
            <a:r>
              <a:rPr lang="en-US" dirty="0" err="1"/>
              <a:t>location_dict</a:t>
            </a:r>
            <a:r>
              <a:rPr lang="en-US" dirty="0"/>
              <a:t>[site], </a:t>
            </a:r>
            <a:r>
              <a:rPr lang="en-US" dirty="0" err="1"/>
              <a:t>sensor_dict</a:t>
            </a:r>
            <a:r>
              <a:rPr lang="en-US" dirty="0"/>
              <a:t>[sensor]), </a:t>
            </a:r>
            <a:r>
              <a:rPr lang="en-US" dirty="0" err="1"/>
              <a:t>x_axis_type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"datetime")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</a:t>
            </a:r>
            <a:r>
              <a:rPr lang="en-US" dirty="0" err="1">
                <a:solidFill>
                  <a:srgbClr val="7030A0"/>
                </a:solidFill>
              </a:rPr>
              <a:t>.line</a:t>
            </a:r>
            <a:r>
              <a:rPr lang="en-US" dirty="0"/>
              <a:t>(x=</a:t>
            </a:r>
            <a:r>
              <a:rPr lang="en-US" dirty="0">
                <a:solidFill>
                  <a:schemeClr val="accent1"/>
                </a:solidFill>
              </a:rPr>
              <a:t>'date'</a:t>
            </a:r>
            <a:r>
              <a:rPr lang="en-US" dirty="0"/>
              <a:t>, y = sensor, color='</a:t>
            </a:r>
            <a:r>
              <a:rPr lang="en-US" dirty="0">
                <a:solidFill>
                  <a:schemeClr val="accent1"/>
                </a:solidFill>
              </a:rPr>
              <a:t>#eb1736', </a:t>
            </a:r>
            <a:r>
              <a:rPr lang="en-US" dirty="0"/>
              <a:t>legend= </a:t>
            </a:r>
            <a:r>
              <a:rPr lang="en-US" dirty="0" err="1"/>
              <a:t>sensor_dict</a:t>
            </a:r>
            <a:r>
              <a:rPr lang="en-US" dirty="0"/>
              <a:t>[sensor].</a:t>
            </a:r>
            <a:r>
              <a:rPr lang="en-US" dirty="0">
                <a:solidFill>
                  <a:srgbClr val="7030A0"/>
                </a:solidFill>
              </a:rPr>
              <a:t>split</a:t>
            </a:r>
            <a:r>
              <a:rPr lang="en-US" dirty="0"/>
              <a:t>()[0], source = source)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7030A0"/>
                </a:solidFill>
              </a:rPr>
              <a:t>xaxis.axis_label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'Date'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7030A0"/>
                </a:solidFill>
              </a:rPr>
              <a:t>yaxis.axis_label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sensor_dict</a:t>
            </a:r>
            <a:r>
              <a:rPr lang="en-US" dirty="0"/>
              <a:t>[sensor]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7030A0"/>
                </a:solidFill>
              </a:rPr>
              <a:t>xaxis.major_label_orientation</a:t>
            </a:r>
            <a:r>
              <a:rPr lang="en-US" dirty="0"/>
              <a:t> = </a:t>
            </a:r>
            <a:r>
              <a:rPr lang="en-US" dirty="0" err="1"/>
              <a:t>math.pi</a:t>
            </a:r>
            <a:r>
              <a:rPr lang="en-US" dirty="0"/>
              <a:t>/4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7030A0"/>
                </a:solidFill>
              </a:rPr>
              <a:t>add_tools</a:t>
            </a:r>
            <a:r>
              <a:rPr lang="en-US" dirty="0"/>
              <a:t>(</a:t>
            </a:r>
            <a:r>
              <a:rPr lang="en-US" dirty="0" err="1"/>
              <a:t>hov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>
                <a:solidFill>
                  <a:srgbClr val="7030A0"/>
                </a:solidFill>
              </a:rPr>
              <a:t>show(p)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return(components(p))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7184F-591D-1642-88F9-33C474D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05015-EE42-6F4A-8B5F-945722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763C9-62BF-7A44-95CB-0BF7061D454D}"/>
              </a:ext>
            </a:extLst>
          </p:cNvPr>
          <p:cNvSpPr txBox="1"/>
          <p:nvPr/>
        </p:nvSpPr>
        <p:spPr>
          <a:xfrm>
            <a:off x="2732314" y="903514"/>
            <a:ext cx="8153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Lets Take Ten:</a:t>
            </a:r>
          </a:p>
          <a:p>
            <a:endParaRPr lang="en-US" sz="6000" dirty="0"/>
          </a:p>
          <a:p>
            <a:pPr algn="r"/>
            <a:r>
              <a:rPr lang="en-US" sz="2800" dirty="0"/>
              <a:t>When you get back we ill be pulling together the pieces and parts to get a bare-bones web application with a Pandas </a:t>
            </a:r>
            <a:r>
              <a:rPr lang="en-US" sz="2800" dirty="0" err="1"/>
              <a:t>DataFrame</a:t>
            </a:r>
            <a:r>
              <a:rPr lang="en-US" sz="2800" dirty="0"/>
              <a:t> and Bokeh Graph…. </a:t>
            </a:r>
          </a:p>
        </p:txBody>
      </p:sp>
    </p:spTree>
    <p:extLst>
      <p:ext uri="{BB962C8B-B14F-4D97-AF65-F5344CB8AC3E}">
        <p14:creationId xmlns:p14="http://schemas.microsoft.com/office/powerpoint/2010/main" val="149459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138D-79CB-CB41-8CA0-D9EE881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Bells &amp; Whistles that Make Bokeh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3E88-C0A8-CB4D-A489-88C58C2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121" y="2133600"/>
            <a:ext cx="10193033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="stylesheet" </a:t>
            </a:r>
            <a:r>
              <a:rPr lang="en-US" b="1" dirty="0" err="1"/>
              <a:t>href</a:t>
            </a:r>
            <a:r>
              <a:rPr lang="en-US" b="1" dirty="0"/>
              <a:t>="{{ </a:t>
            </a:r>
            <a:r>
              <a:rPr lang="en-US" b="1" dirty="0" err="1"/>
              <a:t>url_for</a:t>
            </a:r>
            <a:r>
              <a:rPr lang="en-US" b="1" dirty="0"/>
              <a:t>('static', filename='</a:t>
            </a:r>
            <a:r>
              <a:rPr lang="en-US" b="1" dirty="0" err="1"/>
              <a:t>css</a:t>
            </a:r>
            <a:r>
              <a:rPr lang="en-US" b="1" dirty="0"/>
              <a:t>/</a:t>
            </a:r>
            <a:r>
              <a:rPr lang="en-US" b="1" dirty="0" err="1"/>
              <a:t>style.css</a:t>
            </a:r>
            <a:r>
              <a:rPr lang="en-US" b="1" dirty="0"/>
              <a:t>') }}"&gt;</a:t>
            </a:r>
          </a:p>
          <a:p>
            <a:pPr marL="0" indent="0">
              <a:buNone/>
            </a:pPr>
            <a:r>
              <a:rPr lang="en-US" dirty="0"/>
              <a:t>   &lt;link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cdn.pydata.org</a:t>
            </a:r>
            <a:r>
              <a:rPr lang="en-US" dirty="0"/>
              <a:t>/bokeh/release/bokeh-1.1.0.min.css"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&lt;link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cdn.pydata.org</a:t>
            </a:r>
            <a:r>
              <a:rPr lang="en-US" dirty="0"/>
              <a:t>/bokeh/release/bokeh-widgets-1.1.0.min.css"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cdn.pydata.org</a:t>
            </a:r>
            <a:r>
              <a:rPr lang="en-US" dirty="0"/>
              <a:t>/bokeh/release/bokeh-1.1.0.min.js"&gt;&lt;/script&gt;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cdn.pydata.org</a:t>
            </a:r>
            <a:r>
              <a:rPr lang="en-US" dirty="0"/>
              <a:t>/bokeh/release/bokeh-widgets-1.1.0.min.js"&gt;&lt;/script&gt;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D264-304D-A74A-9A28-198519E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3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43D-31BB-4747-A1E2-2B07ED5D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the Plots…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5EA3-FA20-C54B-9C30-EF6A9866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&lt;h1 id='home'&gt;Suggest Flies&lt;/h1&gt;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{{</a:t>
            </a:r>
            <a:r>
              <a:rPr lang="en-US" sz="2000" dirty="0" err="1"/>
              <a:t>test_table|safe</a:t>
            </a:r>
            <a:r>
              <a:rPr lang="en-US" sz="2000" dirty="0"/>
              <a:t>}}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&lt;div id='plots'&gt;</a:t>
            </a:r>
          </a:p>
          <a:p>
            <a:pPr marL="0" indent="0">
              <a:buNone/>
            </a:pPr>
            <a:r>
              <a:rPr lang="en-US" sz="2000" dirty="0"/>
              <a:t>      {{ </a:t>
            </a:r>
            <a:r>
              <a:rPr lang="en-US" sz="2000" dirty="0" err="1"/>
              <a:t>script|safe</a:t>
            </a:r>
            <a:r>
              <a:rPr lang="en-US" sz="2000" dirty="0"/>
              <a:t> }}</a:t>
            </a:r>
          </a:p>
          <a:p>
            <a:pPr marL="0" indent="0">
              <a:buNone/>
            </a:pPr>
            <a:r>
              <a:rPr lang="en-US" sz="2000" dirty="0"/>
              <a:t>      {{ </a:t>
            </a:r>
            <a:r>
              <a:rPr lang="en-US" sz="2000" dirty="0" err="1"/>
              <a:t>div|safe</a:t>
            </a:r>
            <a:r>
              <a:rPr lang="en-US" sz="2000" dirty="0"/>
              <a:t> }}</a:t>
            </a:r>
          </a:p>
          <a:p>
            <a:pPr marL="0" indent="0">
              <a:buNone/>
            </a:pPr>
            <a:r>
              <a:rPr lang="en-US" sz="2000" dirty="0"/>
              <a:t>      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C5BA-B3FA-B843-ABB5-E84AAC3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B87-2FCD-6C43-8B0E-804B04AC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Fire This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8898-E9F7-F94A-9226-AD9E701F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E839-09D5-B047-A369-43D83DEB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9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675D-5B4A-A048-869C-BB9427A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 to you go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1B1E-BBF9-EF4B-808C-06AAD8E4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9486"/>
            <a:ext cx="8915400" cy="47244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You can go almost anywhere with these fundamental skills and the will to succeed.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900" b="1" dirty="0"/>
              <a:t>SOME THINGS TO REMEMBER: 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Flask Debug Mode is DANGEROUS to leave active when you are live!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Be Save when pushing graphs to flask {{ script | safe}} {{div | safe}}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Include Bokeh Scripts in your HTML head…make sure the version matches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Bokeh needs each graph to have its own instance of the source, if you build a function, include the sourcing function in the plotting function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47649-A3B8-CE46-B487-F9F58217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58ED-C172-734F-B560-76716C4A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Flask and </a:t>
            </a:r>
            <a:r>
              <a:rPr lang="en-US" dirty="0" err="1"/>
              <a:t>Bokeh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5729-7EC7-9241-A6EA-48C6D436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49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Flasks </a:t>
            </a:r>
          </a:p>
          <a:p>
            <a:pPr lvl="1"/>
            <a:r>
              <a:rPr lang="en-US" dirty="0"/>
              <a:t>Flask is relatively easy to learn </a:t>
            </a:r>
          </a:p>
          <a:p>
            <a:pPr lvl="1"/>
            <a:r>
              <a:rPr lang="en-US" dirty="0"/>
              <a:t>There are many resources online to support the learning process</a:t>
            </a:r>
          </a:p>
          <a:p>
            <a:pPr lvl="1"/>
            <a:r>
              <a:rPr lang="en-US" dirty="0"/>
              <a:t>Despite being compact, Flask is powerful enough to support a full site</a:t>
            </a:r>
          </a:p>
          <a:p>
            <a:pPr lvl="1"/>
            <a:r>
              <a:rPr lang="en-US" dirty="0"/>
              <a:t>Well supported by the open-source community</a:t>
            </a:r>
          </a:p>
          <a:p>
            <a:r>
              <a:rPr lang="en-US" dirty="0" err="1"/>
              <a:t>Bokeh</a:t>
            </a:r>
            <a:endParaRPr lang="en-US" dirty="0"/>
          </a:p>
          <a:p>
            <a:pPr lvl="1"/>
            <a:r>
              <a:rPr lang="en-US" dirty="0"/>
              <a:t>Robust, providing all of the basic types, as well as room to build your own charts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Interactive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Well supported by the open-source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7B054-90FF-3848-9544-450CB14D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C06D-0222-4A4D-9494-9DDE6540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way to work with Flask is in a virtual environment.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00EB-3F8A-624B-8071-83E8AF4B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work environment from your development, through testing, and deployment </a:t>
            </a:r>
          </a:p>
          <a:p>
            <a:r>
              <a:rPr lang="en-US" dirty="0"/>
              <a:t>Isolates your web application from potential conflicts with other modules, and applications</a:t>
            </a:r>
          </a:p>
          <a:p>
            <a:r>
              <a:rPr lang="en-US" dirty="0"/>
              <a:t>Makes migrating your application easier</a:t>
            </a:r>
          </a:p>
          <a:p>
            <a:r>
              <a:rPr lang="en-US" dirty="0"/>
              <a:t>Keeps your working platform small, much smaller than anaconda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4DB3E-EA97-8041-832D-31295279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4BC-27DD-304A-A7CC-FF1C229A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 Virtual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C5D4-8F02-6C4B-90E6-7AE7B616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 / command line</a:t>
            </a:r>
          </a:p>
          <a:p>
            <a:r>
              <a:rPr lang="en-US" dirty="0"/>
              <a:t>Mac/Linux</a:t>
            </a:r>
          </a:p>
          <a:p>
            <a:pPr lvl="1"/>
            <a:r>
              <a:rPr lang="en-US" dirty="0"/>
              <a:t>python3 -m </a:t>
            </a:r>
            <a:r>
              <a:rPr lang="en-US" dirty="0" err="1"/>
              <a:t>venv</a:t>
            </a:r>
            <a:r>
              <a:rPr lang="en-US" dirty="0"/>
              <a:t> &lt;name-of-environment&gt;</a:t>
            </a:r>
          </a:p>
          <a:p>
            <a:r>
              <a:rPr lang="en-US" dirty="0"/>
              <a:t>PC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-m </a:t>
            </a:r>
            <a:r>
              <a:rPr lang="en-US" dirty="0" err="1"/>
              <a:t>venv</a:t>
            </a:r>
            <a:r>
              <a:rPr lang="en-US" dirty="0"/>
              <a:t> &lt;name-of-environment&gt;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CAUTION: Anaconda Environments Are NO Substitute for a basic </a:t>
            </a:r>
            <a:r>
              <a:rPr lang="en-US" b="1" dirty="0" err="1"/>
              <a:t>venv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7FB6-4886-9543-BD5C-12230B3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E532E-A26E-E04C-86FA-36505ED7911C}"/>
              </a:ext>
            </a:extLst>
          </p:cNvPr>
          <p:cNvSpPr/>
          <p:nvPr/>
        </p:nvSpPr>
        <p:spPr>
          <a:xfrm>
            <a:off x="7372630" y="4212769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python3 -m </a:t>
            </a:r>
            <a:r>
              <a:rPr lang="en-US" dirty="0" err="1">
                <a:effectLst/>
                <a:latin typeface="Menlo" panose="020B0609030804020204" pitchFamily="49" charset="0"/>
              </a:rPr>
              <a:t>venv</a:t>
            </a:r>
            <a:r>
              <a:rPr lang="en-US" dirty="0">
                <a:effectLst/>
                <a:latin typeface="Menlo" panose="020B0609030804020204" pitchFamily="49" charset="0"/>
              </a:rPr>
              <a:t> test-flask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DDBC6-541F-3944-9215-86C5D8C9BF2A}"/>
              </a:ext>
            </a:extLst>
          </p:cNvPr>
          <p:cNvSpPr/>
          <p:nvPr/>
        </p:nvSpPr>
        <p:spPr>
          <a:xfrm>
            <a:off x="6814785" y="4941332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source test-flask/bin/activate</a:t>
            </a:r>
          </a:p>
        </p:txBody>
      </p:sp>
    </p:spTree>
    <p:extLst>
      <p:ext uri="{BB962C8B-B14F-4D97-AF65-F5344CB8AC3E}">
        <p14:creationId xmlns:p14="http://schemas.microsoft.com/office/powerpoint/2010/main" val="185029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CADF-F2BA-254E-ADCB-CC84962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F8AA-02AB-6D42-B885-C239A13E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6314"/>
          </a:xfrm>
        </p:spPr>
        <p:txBody>
          <a:bodyPr/>
          <a:lstStyle/>
          <a:p>
            <a:r>
              <a:rPr lang="en-US" dirty="0"/>
              <a:t>Mac / Linux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env</a:t>
            </a:r>
            <a:r>
              <a:rPr lang="en-US" dirty="0"/>
              <a:t>/bin/activate</a:t>
            </a:r>
          </a:p>
          <a:p>
            <a:r>
              <a:rPr lang="en-US" dirty="0"/>
              <a:t>PC</a:t>
            </a:r>
          </a:p>
          <a:p>
            <a:pPr lvl="1"/>
            <a:r>
              <a:rPr lang="en-US" dirty="0"/>
              <a:t>.\</a:t>
            </a:r>
            <a:r>
              <a:rPr lang="en-US" dirty="0" err="1"/>
              <a:t>env</a:t>
            </a:r>
            <a:r>
              <a:rPr lang="en-US" dirty="0"/>
              <a:t>\Scripts\activate</a:t>
            </a:r>
          </a:p>
          <a:p>
            <a:pPr lvl="1"/>
            <a:endParaRPr lang="en-US" dirty="0"/>
          </a:p>
          <a:p>
            <a:r>
              <a:rPr lang="en-US" dirty="0"/>
              <a:t>Take note of the direction of the slashes based on your system</a:t>
            </a:r>
          </a:p>
          <a:p>
            <a:r>
              <a:rPr lang="en-US" dirty="0"/>
              <a:t>You can confirm you environment at any moment should you have issues</a:t>
            </a:r>
          </a:p>
          <a:p>
            <a:pPr lvl="1"/>
            <a:r>
              <a:rPr lang="en-US" dirty="0"/>
              <a:t>Mac: which python</a:t>
            </a:r>
          </a:p>
          <a:p>
            <a:pPr lvl="1"/>
            <a:r>
              <a:rPr lang="en-US" dirty="0"/>
              <a:t>PC: where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0623-9FFD-8142-BD8C-DABC1DAB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53FD1-DFA9-4D40-B0FF-5AEF94672E82}"/>
              </a:ext>
            </a:extLst>
          </p:cNvPr>
          <p:cNvSpPr/>
          <p:nvPr/>
        </p:nvSpPr>
        <p:spPr>
          <a:xfrm>
            <a:off x="5638800" y="5693620"/>
            <a:ext cx="545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(test-flask) Mac-Pro:~ </a:t>
            </a:r>
            <a:r>
              <a:rPr lang="en-US" dirty="0" err="1">
                <a:effectLst/>
                <a:latin typeface="Menlo" panose="020B0609030804020204" pitchFamily="49" charset="0"/>
              </a:rPr>
              <a:t>bethany</a:t>
            </a:r>
            <a:r>
              <a:rPr lang="en-US" dirty="0">
                <a:effectLst/>
                <a:latin typeface="Menlo" panose="020B0609030804020204" pitchFamily="49" charset="0"/>
              </a:rPr>
              <a:t>$ </a:t>
            </a:r>
          </a:p>
        </p:txBody>
      </p:sp>
    </p:spTree>
    <p:extLst>
      <p:ext uri="{BB962C8B-B14F-4D97-AF65-F5344CB8AC3E}">
        <p14:creationId xmlns:p14="http://schemas.microsoft.com/office/powerpoint/2010/main" val="19618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F88B-B2A8-9C41-A89A-F50D9A68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2576-4197-C745-8D53-A40DF3E3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pip install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426A7-3687-304E-8D4C-B94F85B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80057-6ECC-A244-8EA8-002FCB9BD2BC}"/>
              </a:ext>
            </a:extLst>
          </p:cNvPr>
          <p:cNvSpPr/>
          <p:nvPr/>
        </p:nvSpPr>
        <p:spPr>
          <a:xfrm>
            <a:off x="2749961" y="251499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pip install flask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3CB52-7968-4A40-8B45-0E72A9BB775D}"/>
              </a:ext>
            </a:extLst>
          </p:cNvPr>
          <p:cNvSpPr/>
          <p:nvPr/>
        </p:nvSpPr>
        <p:spPr>
          <a:xfrm>
            <a:off x="2749961" y="2916975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pip install </a:t>
            </a:r>
            <a:r>
              <a:rPr lang="en-US" dirty="0" err="1">
                <a:effectLst/>
                <a:latin typeface="Menlo" panose="020B0609030804020204" pitchFamily="49" charset="0"/>
              </a:rPr>
              <a:t>bokeh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8BF54-AD3F-E647-9C70-5F87091021D3}"/>
              </a:ext>
            </a:extLst>
          </p:cNvPr>
          <p:cNvSpPr/>
          <p:nvPr/>
        </p:nvSpPr>
        <p:spPr>
          <a:xfrm>
            <a:off x="2749961" y="3326505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pip install pandas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F9888-EF80-774E-9E5C-C3F72F45EDFF}"/>
              </a:ext>
            </a:extLst>
          </p:cNvPr>
          <p:cNvSpPr/>
          <p:nvPr/>
        </p:nvSpPr>
        <p:spPr>
          <a:xfrm>
            <a:off x="5444930" y="3248432"/>
            <a:ext cx="6188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Collecting flask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 Downloading https://</a:t>
            </a:r>
            <a:r>
              <a:rPr lang="en-US" dirty="0" err="1">
                <a:effectLst/>
                <a:latin typeface="Menlo" panose="020B0609030804020204" pitchFamily="49" charset="0"/>
              </a:rPr>
              <a:t>files.pythonhosted.org</a:t>
            </a:r>
            <a:r>
              <a:rPr lang="en-US" dirty="0">
                <a:effectLst/>
                <a:latin typeface="Menlo" panose="020B0609030804020204" pitchFamily="49" charset="0"/>
              </a:rPr>
              <a:t>/packages/7f/e7/08578774ed4536d3242b14dacb4696386634607af824ea997202cd0edb4b/Flask-1.0.2-py2.py3-none-any.whl (91kB)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   100% |████████████████████████████████| 92kB 1.0MB/s 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Collecting Jinja2&gt;=2.10 (from flask)</a:t>
            </a:r>
          </a:p>
        </p:txBody>
      </p:sp>
    </p:spTree>
    <p:extLst>
      <p:ext uri="{BB962C8B-B14F-4D97-AF65-F5344CB8AC3E}">
        <p14:creationId xmlns:p14="http://schemas.microsoft.com/office/powerpoint/2010/main" val="3439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BA83-CEB5-0346-BE0D-9E6CDC62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6E85-9282-3E46-8081-7634415A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build a basic flask application with a simple python script and open it directly using the command line,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File 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write some code!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Flask Class from flask: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an instance of a flask object: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33EB-A983-5647-A169-16715FD4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D886-EC13-FC43-BDEC-E6D3CDAA9D0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4A697-4E7B-004A-B5A4-C845B7FA1F81}"/>
              </a:ext>
            </a:extLst>
          </p:cNvPr>
          <p:cNvSpPr/>
          <p:nvPr/>
        </p:nvSpPr>
        <p:spPr>
          <a:xfrm>
            <a:off x="4481409" y="3222563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/>
                <a:latin typeface="Menlo" panose="020B0609030804020204" pitchFamily="49" charset="0"/>
              </a:rPr>
              <a:t>test.py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05B2B-CD5D-CE4F-9177-66912EE4316D}"/>
              </a:ext>
            </a:extLst>
          </p:cNvPr>
          <p:cNvSpPr/>
          <p:nvPr/>
        </p:nvSpPr>
        <p:spPr>
          <a:xfrm>
            <a:off x="7218101" y="4687864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flask </a:t>
            </a: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Flask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81406-4DD9-424A-B4A3-4D38079D41F9}"/>
              </a:ext>
            </a:extLst>
          </p:cNvPr>
          <p:cNvSpPr/>
          <p:nvPr/>
        </p:nvSpPr>
        <p:spPr>
          <a:xfrm>
            <a:off x="7218101" y="535616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 = Flask(__name__)</a:t>
            </a:r>
          </a:p>
        </p:txBody>
      </p:sp>
    </p:spTree>
    <p:extLst>
      <p:ext uri="{BB962C8B-B14F-4D97-AF65-F5344CB8AC3E}">
        <p14:creationId xmlns:p14="http://schemas.microsoft.com/office/powerpoint/2010/main" val="1762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{DC0702BA-7424-884E-89A2-F02E7F9C424F}tf10001069</Template>
  <TotalTime>636</TotalTime>
  <Words>2214</Words>
  <Application>Microsoft Macintosh PowerPoint</Application>
  <PresentationFormat>Widescreen</PresentationFormat>
  <Paragraphs>385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Menlo</vt:lpstr>
      <vt:lpstr>Times New Roman</vt:lpstr>
      <vt:lpstr>Wingdings 3</vt:lpstr>
      <vt:lpstr>Wisp</vt:lpstr>
      <vt:lpstr>Flask &amp; Bokeh</vt:lpstr>
      <vt:lpstr>Bethany Poulin Data Scientist &amp; Instructor</vt:lpstr>
      <vt:lpstr>Goals &amp; Objectives</vt:lpstr>
      <vt:lpstr>So, Why Flask and Bokeh?</vt:lpstr>
      <vt:lpstr>The best way to work with Flask is in a virtual environment.</vt:lpstr>
      <vt:lpstr>Creating a Python Virtual Environment </vt:lpstr>
      <vt:lpstr>Activating the Virtual Environment</vt:lpstr>
      <vt:lpstr>Installing Packages:</vt:lpstr>
      <vt:lpstr>Simplest Flask Application</vt:lpstr>
      <vt:lpstr>Creating a route…</vt:lpstr>
      <vt:lpstr>Setting the Application up to run..</vt:lpstr>
      <vt:lpstr>Let’s Fire it Up!</vt:lpstr>
      <vt:lpstr>Let’s Bring HTML Into the Picture….</vt:lpstr>
      <vt:lpstr>Most of the rest is the same:</vt:lpstr>
      <vt:lpstr>We need some HTML to make this work..</vt:lpstr>
      <vt:lpstr>Getting Your Documents in Order</vt:lpstr>
      <vt:lpstr>Again we call the page:</vt:lpstr>
      <vt:lpstr>Using CSS we can add a some Style</vt:lpstr>
      <vt:lpstr>Pointing to the CSS file</vt:lpstr>
      <vt:lpstr>From Pandas to the Web</vt:lpstr>
      <vt:lpstr>Adding Table Space in HTML</vt:lpstr>
      <vt:lpstr>Some New CSS….</vt:lpstr>
      <vt:lpstr>PowerPoint Presentation</vt:lpstr>
      <vt:lpstr>Links to Bokeh Basics &amp; Some Gems…</vt:lpstr>
      <vt:lpstr>What is Bokeh</vt:lpstr>
      <vt:lpstr>Bokeh Basics:</vt:lpstr>
      <vt:lpstr>Today we will</vt:lpstr>
      <vt:lpstr>Structuring Source Data</vt:lpstr>
      <vt:lpstr>Get Your Hover On…..</vt:lpstr>
      <vt:lpstr>Plotting Function</vt:lpstr>
      <vt:lpstr>PowerPoint Presentation</vt:lpstr>
      <vt:lpstr>The Bells &amp; Whistles that Make Bokeh Run</vt:lpstr>
      <vt:lpstr>Placing the Plots…</vt:lpstr>
      <vt:lpstr>Lets Fire This Up!</vt:lpstr>
      <vt:lpstr>SO, where to you go from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&amp; Bokeh</dc:title>
  <dc:creator>Bethany Poulin</dc:creator>
  <cp:lastModifiedBy>Bethany Poulin</cp:lastModifiedBy>
  <cp:revision>33</cp:revision>
  <dcterms:created xsi:type="dcterms:W3CDTF">2019-04-30T23:42:31Z</dcterms:created>
  <dcterms:modified xsi:type="dcterms:W3CDTF">2019-05-01T17:29:48Z</dcterms:modified>
</cp:coreProperties>
</file>