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8" r:id="rId2"/>
    <p:sldId id="269" r:id="rId3"/>
    <p:sldId id="270" r:id="rId4"/>
    <p:sldId id="257" r:id="rId5"/>
    <p:sldId id="275" r:id="rId6"/>
    <p:sldId id="261" r:id="rId7"/>
    <p:sldId id="276" r:id="rId8"/>
    <p:sldId id="277" r:id="rId9"/>
    <p:sldId id="278" r:id="rId10"/>
    <p:sldId id="279"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D771F"/>
    <a:srgbClr val="D967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682" autoAdjust="0"/>
  </p:normalViewPr>
  <p:slideViewPr>
    <p:cSldViewPr>
      <p:cViewPr>
        <p:scale>
          <a:sx n="50" d="100"/>
          <a:sy n="50" d="100"/>
        </p:scale>
        <p:origin x="-1349" y="-11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EDE9F8-4DCE-4718-B169-A906D59FC54A}" type="datetimeFigureOut">
              <a:rPr lang="en-US" smtClean="0"/>
              <a:t>3/21/2017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C3538A4-FEA8-4F0D-8CE9-B96F29956422}" type="slidenum">
              <a:rPr lang="en-US" smtClean="0"/>
              <a:t>‹#›</a:t>
            </a:fld>
            <a:endParaRPr lang="en-US"/>
          </a:p>
        </p:txBody>
      </p:sp>
    </p:spTree>
    <p:extLst>
      <p:ext uri="{BB962C8B-B14F-4D97-AF65-F5344CB8AC3E}">
        <p14:creationId xmlns:p14="http://schemas.microsoft.com/office/powerpoint/2010/main" val="26443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9384" lvl="1" fontAlgn="ctr">
              <a:lnSpc>
                <a:spcPct val="120000"/>
              </a:lnSpc>
              <a:spcBef>
                <a:spcPts val="1200"/>
              </a:spcBef>
            </a:pPr>
            <a:endParaRPr lang="en-US" dirty="0" smtClean="0"/>
          </a:p>
          <a:p>
            <a:pPr marL="179384" lvl="1" fontAlgn="ctr">
              <a:lnSpc>
                <a:spcPct val="120000"/>
              </a:lnSpc>
              <a:spcBef>
                <a:spcPts val="1200"/>
              </a:spcBef>
            </a:pPr>
            <a:endParaRPr lang="en-US" dirty="0" smtClean="0"/>
          </a:p>
          <a:p>
            <a:pPr marL="179384" lvl="1" fontAlgn="ctr">
              <a:lnSpc>
                <a:spcPct val="120000"/>
              </a:lnSpc>
              <a:spcBef>
                <a:spcPts val="1200"/>
              </a:spcBef>
            </a:pPr>
            <a:endParaRPr lang="en-US" dirty="0" smtClean="0"/>
          </a:p>
          <a:p>
            <a:pPr marL="179384" lvl="1" fontAlgn="ctr">
              <a:lnSpc>
                <a:spcPct val="120000"/>
              </a:lnSpc>
              <a:spcBef>
                <a:spcPts val="1200"/>
              </a:spcBef>
            </a:pPr>
            <a:endParaRPr lang="en-US" dirty="0" smtClean="0"/>
          </a:p>
          <a:p>
            <a:pPr marL="179384" lvl="1" fontAlgn="ctr">
              <a:lnSpc>
                <a:spcPct val="120000"/>
              </a:lnSpc>
              <a:spcBef>
                <a:spcPts val="1200"/>
              </a:spcBef>
            </a:pPr>
            <a:endParaRPr lang="en-US" dirty="0" smtClean="0"/>
          </a:p>
          <a:p>
            <a:pPr marL="179384" lvl="1" fontAlgn="ctr">
              <a:lnSpc>
                <a:spcPct val="120000"/>
              </a:lnSpc>
              <a:spcBef>
                <a:spcPts val="1200"/>
              </a:spcBef>
            </a:pPr>
            <a:endParaRPr lang="en-US" dirty="0" smtClean="0"/>
          </a:p>
          <a:p>
            <a:pPr marL="179384" lvl="1" fontAlgn="ctr">
              <a:lnSpc>
                <a:spcPct val="120000"/>
              </a:lnSpc>
              <a:spcBef>
                <a:spcPts val="1200"/>
              </a:spcBef>
            </a:pPr>
            <a:endParaRPr lang="en-US" dirty="0" smtClean="0"/>
          </a:p>
          <a:p>
            <a:pPr marL="179384" lvl="1" defTabSz="914381" fontAlgn="ctr">
              <a:lnSpc>
                <a:spcPct val="120000"/>
              </a:lnSpc>
              <a:spcBef>
                <a:spcPts val="1200"/>
              </a:spcBef>
              <a:defRPr/>
            </a:pPr>
            <a:r>
              <a:rPr lang="en-US" dirty="0"/>
              <a:t>muscle image: https://ghr.nlm.nih.gov/art/large/skeletal-muscle-anatomy.jpeg</a:t>
            </a:r>
          </a:p>
          <a:p>
            <a:pPr marL="179384" lvl="1" defTabSz="914381" fontAlgn="ctr">
              <a:lnSpc>
                <a:spcPct val="120000"/>
              </a:lnSpc>
              <a:spcBef>
                <a:spcPts val="1200"/>
              </a:spcBef>
              <a:defRPr/>
            </a:pPr>
            <a:r>
              <a:rPr lang="en-US" dirty="0" err="1"/>
              <a:t>histo</a:t>
            </a:r>
            <a:r>
              <a:rPr lang="en-US" dirty="0"/>
              <a:t> image: http://www.pnas.org/content/99/9/6334/F3.large.jpg</a:t>
            </a:r>
          </a:p>
          <a:p>
            <a:pPr marL="179384" lvl="1" defTabSz="914381" fontAlgn="ctr">
              <a:lnSpc>
                <a:spcPct val="120000"/>
              </a:lnSpc>
              <a:spcBef>
                <a:spcPts val="1200"/>
              </a:spcBef>
              <a:defRPr/>
            </a:pPr>
            <a:r>
              <a:rPr lang="en-US" dirty="0"/>
              <a:t>blot image: http://www.neurology.org/content/63/6/1114/F1.large.jpg</a:t>
            </a:r>
          </a:p>
          <a:p>
            <a:pPr marL="179384" lvl="1" defTabSz="914381" fontAlgn="ctr">
              <a:lnSpc>
                <a:spcPct val="120000"/>
              </a:lnSpc>
              <a:spcBef>
                <a:spcPts val="1200"/>
              </a:spcBef>
              <a:defRPr/>
            </a:pPr>
            <a:r>
              <a:rPr lang="en-US" dirty="0"/>
              <a:t>graph image: http://d2y3mehm86iyu9.cloudfront.net/content/jbjsbr/97-B/9/1291/F3.large.jpg</a:t>
            </a:r>
          </a:p>
          <a:p>
            <a:pPr marL="179384" lvl="1" defTabSz="914381" fontAlgn="ctr">
              <a:lnSpc>
                <a:spcPct val="120000"/>
              </a:lnSpc>
              <a:spcBef>
                <a:spcPts val="1200"/>
              </a:spcBef>
              <a:defRPr/>
            </a:pPr>
            <a:r>
              <a:rPr lang="en-US" dirty="0"/>
              <a:t>info: http://neuropathology-web.org/chapter13/chapter13eInflammatory.html</a:t>
            </a:r>
          </a:p>
          <a:p>
            <a:pPr marL="179384" lvl="1" fontAlgn="ctr">
              <a:lnSpc>
                <a:spcPct val="120000"/>
              </a:lnSpc>
              <a:spcBef>
                <a:spcPts val="1200"/>
              </a:spcBef>
            </a:pPr>
            <a:endParaRPr lang="en-US" dirty="0" smtClean="0"/>
          </a:p>
          <a:p>
            <a:endParaRPr lang="en-US" dirty="0"/>
          </a:p>
        </p:txBody>
      </p:sp>
      <p:sp>
        <p:nvSpPr>
          <p:cNvPr id="4" name="Slide Number Placeholder 3"/>
          <p:cNvSpPr>
            <a:spLocks noGrp="1"/>
          </p:cNvSpPr>
          <p:nvPr>
            <p:ph type="sldNum" sz="quarter" idx="10"/>
          </p:nvPr>
        </p:nvSpPr>
        <p:spPr/>
        <p:txBody>
          <a:bodyPr/>
          <a:lstStyle/>
          <a:p>
            <a:fld id="{E438A74D-B0FC-4240-9843-E66F98604BED}" type="slidenum">
              <a:rPr lang="en-US" smtClean="0"/>
              <a:t>1</a:t>
            </a:fld>
            <a:endParaRPr lang="en-US"/>
          </a:p>
        </p:txBody>
      </p:sp>
    </p:spTree>
    <p:extLst>
      <p:ext uri="{BB962C8B-B14F-4D97-AF65-F5344CB8AC3E}">
        <p14:creationId xmlns:p14="http://schemas.microsoft.com/office/powerpoint/2010/main" val="22876004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Book Antiqua" panose="02040602050305030304" pitchFamily="18" charset="0"/>
            </a:endParaRPr>
          </a:p>
        </p:txBody>
      </p:sp>
      <p:sp>
        <p:nvSpPr>
          <p:cNvPr id="4" name="Slide Number Placeholder 3"/>
          <p:cNvSpPr>
            <a:spLocks noGrp="1"/>
          </p:cNvSpPr>
          <p:nvPr>
            <p:ph type="sldNum" sz="quarter" idx="10"/>
          </p:nvPr>
        </p:nvSpPr>
        <p:spPr/>
        <p:txBody>
          <a:bodyPr/>
          <a:lstStyle/>
          <a:p>
            <a:fld id="{E438A74D-B0FC-4240-9843-E66F98604BED}" type="slidenum">
              <a:rPr lang="en-US" smtClean="0"/>
              <a:t>10</a:t>
            </a:fld>
            <a:endParaRPr lang="en-US"/>
          </a:p>
        </p:txBody>
      </p:sp>
    </p:spTree>
    <p:extLst>
      <p:ext uri="{BB962C8B-B14F-4D97-AF65-F5344CB8AC3E}">
        <p14:creationId xmlns:p14="http://schemas.microsoft.com/office/powerpoint/2010/main" val="39396304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438A74D-B0FC-4240-9843-E66F98604BED}" type="slidenum">
              <a:rPr lang="en-US" smtClean="0"/>
              <a:t>2</a:t>
            </a:fld>
            <a:endParaRPr lang="en-US"/>
          </a:p>
        </p:txBody>
      </p:sp>
    </p:spTree>
    <p:extLst>
      <p:ext uri="{BB962C8B-B14F-4D97-AF65-F5344CB8AC3E}">
        <p14:creationId xmlns:p14="http://schemas.microsoft.com/office/powerpoint/2010/main" val="39396304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438A74D-B0FC-4240-9843-E66F98604BED}" type="slidenum">
              <a:rPr lang="en-US" smtClean="0"/>
              <a:t>3</a:t>
            </a:fld>
            <a:endParaRPr lang="en-US"/>
          </a:p>
        </p:txBody>
      </p:sp>
    </p:spTree>
    <p:extLst>
      <p:ext uri="{BB962C8B-B14F-4D97-AF65-F5344CB8AC3E}">
        <p14:creationId xmlns:p14="http://schemas.microsoft.com/office/powerpoint/2010/main" val="39396304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Book Antiqua" panose="02040602050305030304" pitchFamily="18" charset="0"/>
            </a:endParaRPr>
          </a:p>
        </p:txBody>
      </p:sp>
      <p:sp>
        <p:nvSpPr>
          <p:cNvPr id="4" name="Slide Number Placeholder 3"/>
          <p:cNvSpPr>
            <a:spLocks noGrp="1"/>
          </p:cNvSpPr>
          <p:nvPr>
            <p:ph type="sldNum" sz="quarter" idx="10"/>
          </p:nvPr>
        </p:nvSpPr>
        <p:spPr/>
        <p:txBody>
          <a:bodyPr/>
          <a:lstStyle/>
          <a:p>
            <a:fld id="{E438A74D-B0FC-4240-9843-E66F98604BED}" type="slidenum">
              <a:rPr lang="en-US" smtClean="0"/>
              <a:t>4</a:t>
            </a:fld>
            <a:endParaRPr lang="en-US"/>
          </a:p>
        </p:txBody>
      </p:sp>
    </p:spTree>
    <p:extLst>
      <p:ext uri="{BB962C8B-B14F-4D97-AF65-F5344CB8AC3E}">
        <p14:creationId xmlns:p14="http://schemas.microsoft.com/office/powerpoint/2010/main" val="39396304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D96709"/>
                </a:solidFill>
                <a:latin typeface="Bookman Old Style" panose="02050604050505020204" pitchFamily="18" charset="0"/>
              </a:rPr>
              <a:t>Evidence lines are a unique and critical feature of the SEPIO model, which organize evidence information into independent arguments relevant to establishing the validity of a claim. </a:t>
            </a: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Book Antiqua" panose="02040602050305030304" pitchFamily="18" charset="0"/>
            </a:endParaRPr>
          </a:p>
        </p:txBody>
      </p:sp>
      <p:sp>
        <p:nvSpPr>
          <p:cNvPr id="4" name="Slide Number Placeholder 3"/>
          <p:cNvSpPr>
            <a:spLocks noGrp="1"/>
          </p:cNvSpPr>
          <p:nvPr>
            <p:ph type="sldNum" sz="quarter" idx="10"/>
          </p:nvPr>
        </p:nvSpPr>
        <p:spPr/>
        <p:txBody>
          <a:bodyPr/>
          <a:lstStyle/>
          <a:p>
            <a:fld id="{E438A74D-B0FC-4240-9843-E66F98604BED}" type="slidenum">
              <a:rPr lang="en-US" smtClean="0"/>
              <a:t>5</a:t>
            </a:fld>
            <a:endParaRPr lang="en-US"/>
          </a:p>
        </p:txBody>
      </p:sp>
    </p:spTree>
    <p:extLst>
      <p:ext uri="{BB962C8B-B14F-4D97-AF65-F5344CB8AC3E}">
        <p14:creationId xmlns:p14="http://schemas.microsoft.com/office/powerpoint/2010/main" val="3939630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381" fontAlgn="ctr">
              <a:spcBef>
                <a:spcPts val="1200"/>
              </a:spcBef>
              <a:defRPr/>
            </a:pPr>
            <a:r>
              <a:rPr lang="en-US" b="1" dirty="0" smtClean="0"/>
              <a:t>These are the core concepts that underpin the SEPIO</a:t>
            </a:r>
            <a:r>
              <a:rPr lang="en-US" b="1" baseline="0" dirty="0" smtClean="0"/>
              <a:t> ontology</a:t>
            </a:r>
          </a:p>
          <a:p>
            <a:pPr defTabSz="914381" fontAlgn="ctr">
              <a:spcBef>
                <a:spcPts val="1200"/>
              </a:spcBef>
              <a:defRPr/>
            </a:pPr>
            <a:endParaRPr lang="en-US" baseline="0" dirty="0" smtClean="0"/>
          </a:p>
          <a:p>
            <a:pPr defTabSz="914381" fontAlgn="ctr">
              <a:spcBef>
                <a:spcPts val="1200"/>
              </a:spcBef>
              <a:defRPr/>
            </a:pPr>
            <a:r>
              <a:rPr lang="en-US" baseline="0" dirty="0" smtClean="0"/>
              <a:t>To demonstrate the features of the data model it supports, </a:t>
            </a:r>
            <a:r>
              <a:rPr lang="en-US" dirty="0" smtClean="0"/>
              <a:t>we will turn to the domain of clinical</a:t>
            </a:r>
            <a:r>
              <a:rPr lang="en-US" baseline="0" dirty="0" smtClean="0"/>
              <a:t> </a:t>
            </a:r>
            <a:r>
              <a:rPr lang="en-US" dirty="0" smtClean="0"/>
              <a:t>genetics and show how</a:t>
            </a:r>
            <a:r>
              <a:rPr lang="en-US" baseline="0" dirty="0" smtClean="0"/>
              <a:t> SEPIO represents v</a:t>
            </a:r>
            <a:r>
              <a:rPr lang="en-US" dirty="0" smtClean="0"/>
              <a:t>ariant classification</a:t>
            </a:r>
            <a:r>
              <a:rPr lang="en-US" baseline="0" dirty="0" smtClean="0"/>
              <a:t>s.</a:t>
            </a:r>
            <a:endParaRPr lang="en-US" dirty="0" smtClean="0"/>
          </a:p>
          <a:p>
            <a:pPr defTabSz="914381" fontAlgn="ctr">
              <a:spcBef>
                <a:spcPts val="1200"/>
              </a:spcBef>
              <a:defRPr/>
            </a:pPr>
            <a:endParaRPr lang="en-US" b="0" baseline="0" dirty="0" smtClean="0">
              <a:latin typeface="Book Antiqua" panose="02040602050305030304" pitchFamily="18" charset="0"/>
            </a:endParaRPr>
          </a:p>
          <a:p>
            <a:pPr defTabSz="914381" fontAlgn="ctr">
              <a:spcBef>
                <a:spcPts val="1800"/>
              </a:spcBef>
            </a:pPr>
            <a:r>
              <a:rPr lang="en-US" b="0" baseline="0" dirty="0" smtClean="0">
                <a:latin typeface="Book Antiqua" panose="02040602050305030304" pitchFamily="18" charset="0"/>
              </a:rPr>
              <a:t>These are simply claims about the causative relationship between genetic variants and diseases – for example whether a variant like this is pathogenic or benign for </a:t>
            </a:r>
            <a:r>
              <a:rPr lang="en-US" b="0" baseline="0" dirty="0" err="1" smtClean="0">
                <a:latin typeface="Book Antiqua" panose="02040602050305030304" pitchFamily="18" charset="0"/>
              </a:rPr>
              <a:t>Fabry</a:t>
            </a:r>
            <a:r>
              <a:rPr lang="en-US" b="0" baseline="0" dirty="0" smtClean="0">
                <a:latin typeface="Book Antiqua" panose="02040602050305030304" pitchFamily="18" charset="0"/>
              </a:rPr>
              <a:t> Disease.</a:t>
            </a:r>
            <a:endParaRPr lang="en-US" dirty="0" smtClean="0"/>
          </a:p>
          <a:p>
            <a:pPr defTabSz="914381" fontAlgn="ctr">
              <a:spcBef>
                <a:spcPts val="1800"/>
              </a:spcBef>
              <a:defRPr/>
            </a:pPr>
            <a:endParaRPr lang="en-US" dirty="0" smtClean="0"/>
          </a:p>
          <a:p>
            <a:pPr defTabSz="914381" fontAlgn="ctr">
              <a:spcBef>
                <a:spcPts val="1800"/>
              </a:spcBef>
              <a:defRPr/>
            </a:pPr>
            <a:r>
              <a:rPr lang="en-US" strike="sngStrike" dirty="0" smtClean="0"/>
              <a:t>(Hundreds of thousands of human variants are classified by clinical genetics labs</a:t>
            </a:r>
            <a:r>
              <a:rPr lang="en-US" strike="sngStrike" baseline="0" dirty="0" smtClean="0"/>
              <a:t> across the country (and these classifications get aggregated in a centralized databases such as </a:t>
            </a:r>
            <a:r>
              <a:rPr lang="en-US" strike="sngStrike" baseline="0" dirty="0" err="1" smtClean="0"/>
              <a:t>ClinVar</a:t>
            </a:r>
            <a:r>
              <a:rPr lang="en-US" strike="sngStrike" baseline="0" dirty="0" smtClean="0"/>
              <a:t>)</a:t>
            </a:r>
            <a:endParaRPr lang="en-US" strike="sngStrike" dirty="0" smtClean="0"/>
          </a:p>
          <a:p>
            <a:pPr defTabSz="914381" fontAlgn="ctr">
              <a:spcBef>
                <a:spcPts val="1800"/>
              </a:spcBef>
              <a:defRPr/>
            </a:pPr>
            <a:endParaRPr lang="en-US" dirty="0" smtClean="0"/>
          </a:p>
          <a:p>
            <a:pPr defTabSz="914381" fontAlgn="ctr">
              <a:spcBef>
                <a:spcPts val="1800"/>
              </a:spcBef>
              <a:defRPr/>
            </a:pPr>
            <a:r>
              <a:rPr lang="en-US" dirty="0" smtClean="0"/>
              <a:t>Variant classifications (are of particular</a:t>
            </a:r>
            <a:r>
              <a:rPr lang="en-US" baseline="0" dirty="0" smtClean="0"/>
              <a:t> interest to us because they)</a:t>
            </a:r>
            <a:r>
              <a:rPr lang="en-US" dirty="0" smtClean="0"/>
              <a:t>:</a:t>
            </a:r>
          </a:p>
          <a:p>
            <a:pPr defTabSz="904433" fontAlgn="ctr">
              <a:defRPr/>
            </a:pPr>
            <a:r>
              <a:rPr lang="en-US" dirty="0"/>
              <a:t>- rely on complex and diverse types of evidence </a:t>
            </a:r>
          </a:p>
          <a:p>
            <a:pPr defTabSz="904433" fontAlgn="ctr">
              <a:defRPr/>
            </a:pPr>
            <a:r>
              <a:rPr lang="en-US" dirty="0"/>
              <a:t>- are generated through systematic curation pipelines (that capture detailed metadata about this E)</a:t>
            </a:r>
          </a:p>
          <a:p>
            <a:pPr defTabSz="904433" fontAlgn="ctr">
              <a:defRPr/>
            </a:pPr>
            <a:r>
              <a:rPr lang="en-US" dirty="0"/>
              <a:t>- often in conflict with each other (as labs evaluating the same variant may reach different conclusions about its pathogenicity)</a:t>
            </a:r>
          </a:p>
          <a:p>
            <a:pPr defTabSz="904433" fontAlgn="ctr">
              <a:defRPr/>
            </a:pPr>
            <a:r>
              <a:rPr lang="en-US" dirty="0"/>
              <a:t>- have direct clinical application (in diagnosis and treatment of disease)</a:t>
            </a:r>
          </a:p>
          <a:p>
            <a:pPr defTabSz="904433" fontAlgn="ctr">
              <a:defRPr/>
            </a:pPr>
            <a:endParaRPr lang="en-US" dirty="0"/>
          </a:p>
          <a:p>
            <a:pPr defTabSz="904433" fontAlgn="ctr">
              <a:defRPr/>
            </a:pPr>
            <a:r>
              <a:rPr lang="en-US" dirty="0"/>
              <a:t>These attributes make this a great area to demonstrate and ultimately apply our model.</a:t>
            </a:r>
          </a:p>
          <a:p>
            <a:pPr defTabSz="904433" fontAlgn="ctr">
              <a:defRPr/>
            </a:pPr>
            <a:endParaRPr lang="en-US" dirty="0"/>
          </a:p>
          <a:p>
            <a:pPr defTabSz="904433" fontAlgn="ctr">
              <a:defRPr/>
            </a:pPr>
            <a:r>
              <a:rPr lang="en-US" dirty="0"/>
              <a:t>-----</a:t>
            </a:r>
          </a:p>
          <a:p>
            <a:pPr defTabSz="904433" fontAlgn="ctr">
              <a:defRPr/>
            </a:pPr>
            <a:endParaRPr lang="en-US" dirty="0"/>
          </a:p>
          <a:p>
            <a:pPr defTabSz="904433" fontAlgn="ctr">
              <a:defRPr/>
            </a:pPr>
            <a:r>
              <a:rPr lang="en-US" dirty="0"/>
              <a:t>Evidence and provenance metadata for variant classifications are rich, well-documented, and widely utilized . . . </a:t>
            </a:r>
          </a:p>
          <a:p>
            <a:pPr defTabSz="904433" fontAlgn="ctr">
              <a:defRPr/>
            </a:pPr>
            <a:endParaRPr lang="en-US" dirty="0"/>
          </a:p>
          <a:p>
            <a:pPr defTabSz="904433" fontAlgn="ctr">
              <a:defRPr/>
            </a:pPr>
            <a:r>
              <a:rPr lang="en-US" b="1" dirty="0"/>
              <a:t>For these reasons, E and P metadata in this space are relatively rich, well-documented, and widely utilized- which makes this a promising area to demonstrate the SEPIO model and ultimately apply it in practice.</a:t>
            </a:r>
          </a:p>
          <a:p>
            <a:pPr defTabSz="904433" fontAlgn="ctr">
              <a:defRPr/>
            </a:pPr>
            <a:endParaRPr lang="en-US" dirty="0"/>
          </a:p>
        </p:txBody>
      </p:sp>
      <p:sp>
        <p:nvSpPr>
          <p:cNvPr id="4" name="Slide Number Placeholder 3"/>
          <p:cNvSpPr>
            <a:spLocks noGrp="1"/>
          </p:cNvSpPr>
          <p:nvPr>
            <p:ph type="sldNum" sz="quarter" idx="10"/>
          </p:nvPr>
        </p:nvSpPr>
        <p:spPr/>
        <p:txBody>
          <a:bodyPr/>
          <a:lstStyle/>
          <a:p>
            <a:fld id="{7DAA4921-CED1-4987-8C64-6ECA475C475B}" type="slidenum">
              <a:rPr lang="en-US" smtClean="0"/>
              <a:t>6</a:t>
            </a:fld>
            <a:endParaRPr lang="en-US"/>
          </a:p>
        </p:txBody>
      </p:sp>
    </p:spTree>
    <p:extLst>
      <p:ext uri="{BB962C8B-B14F-4D97-AF65-F5344CB8AC3E}">
        <p14:creationId xmlns:p14="http://schemas.microsoft.com/office/powerpoint/2010/main" val="20412097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rgbClr val="4D771F"/>
                </a:solidFill>
                <a:latin typeface="Bookman Old Style" panose="02050604050505020204" pitchFamily="18" charset="0"/>
                <a:ea typeface="+mn-ea"/>
                <a:cs typeface="Bookman Old Style"/>
              </a:rPr>
              <a:t>SEPIO supports sparse and rich models of the evidence and provenance  - example</a:t>
            </a:r>
            <a:r>
              <a:rPr lang="en-US" sz="1200" kern="1200" baseline="0" dirty="0" smtClean="0">
                <a:solidFill>
                  <a:srgbClr val="4D771F"/>
                </a:solidFill>
                <a:latin typeface="Bookman Old Style" panose="02050604050505020204" pitchFamily="18" charset="0"/>
                <a:ea typeface="+mn-ea"/>
                <a:cs typeface="Bookman Old Style"/>
              </a:rPr>
              <a:t> of sparse metadata </a:t>
            </a:r>
            <a:endParaRPr lang="en-US" sz="1100" kern="1200" dirty="0" smtClean="0">
              <a:solidFill>
                <a:srgbClr val="4D771F"/>
              </a:solidFill>
              <a:latin typeface="Bookman Old Style" panose="02050604050505020204" pitchFamily="18" charset="0"/>
              <a:ea typeface="+mn-ea"/>
              <a:cs typeface="Bookman Old Style"/>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Book Antiqua" panose="02040602050305030304" pitchFamily="18" charset="0"/>
            </a:endParaRPr>
          </a:p>
        </p:txBody>
      </p:sp>
      <p:sp>
        <p:nvSpPr>
          <p:cNvPr id="4" name="Slide Number Placeholder 3"/>
          <p:cNvSpPr>
            <a:spLocks noGrp="1"/>
          </p:cNvSpPr>
          <p:nvPr>
            <p:ph type="sldNum" sz="quarter" idx="10"/>
          </p:nvPr>
        </p:nvSpPr>
        <p:spPr/>
        <p:txBody>
          <a:bodyPr/>
          <a:lstStyle/>
          <a:p>
            <a:fld id="{E438A74D-B0FC-4240-9843-E66F98604BED}" type="slidenum">
              <a:rPr lang="en-US" smtClean="0"/>
              <a:t>7</a:t>
            </a:fld>
            <a:endParaRPr lang="en-US"/>
          </a:p>
        </p:txBody>
      </p:sp>
    </p:spTree>
    <p:extLst>
      <p:ext uri="{BB962C8B-B14F-4D97-AF65-F5344CB8AC3E}">
        <p14:creationId xmlns:p14="http://schemas.microsoft.com/office/powerpoint/2010/main" val="39396304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D96709"/>
                </a:solidFill>
                <a:latin typeface="Bookman Old Style" panose="02050604050505020204" pitchFamily="18" charset="0"/>
              </a:rPr>
              <a:t>The</a:t>
            </a:r>
            <a:r>
              <a:rPr lang="en-US" sz="1200" baseline="0" dirty="0" smtClean="0">
                <a:solidFill>
                  <a:srgbClr val="D96709"/>
                </a:solidFill>
                <a:latin typeface="Bookman Old Style" panose="02050604050505020204" pitchFamily="18" charset="0"/>
              </a:rPr>
              <a:t> goal</a:t>
            </a:r>
            <a:r>
              <a:rPr lang="en-US" sz="1200" dirty="0" smtClean="0">
                <a:solidFill>
                  <a:srgbClr val="D96709"/>
                </a:solidFill>
                <a:latin typeface="Bookman Old Style" panose="02050604050505020204" pitchFamily="18" charset="0"/>
              </a:rPr>
              <a:t> with this slide is not to understand modeling detail, but to make</a:t>
            </a:r>
            <a:r>
              <a:rPr lang="en-US" sz="1200" baseline="0" dirty="0" smtClean="0">
                <a:solidFill>
                  <a:srgbClr val="D96709"/>
                </a:solidFill>
                <a:latin typeface="Bookman Old Style" panose="02050604050505020204" pitchFamily="18" charset="0"/>
              </a:rPr>
              <a:t> points that:</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aseline="0" dirty="0" smtClean="0">
                <a:solidFill>
                  <a:srgbClr val="D96709"/>
                </a:solidFill>
                <a:latin typeface="Bookman Old Style" panose="02050604050505020204" pitchFamily="18" charset="0"/>
              </a:rPr>
              <a:t>We encounter cases where assertions such as this may be accompanied by very rich or very sparse evidence and provenance metadata</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sz="1200" baseline="0" dirty="0" smtClean="0">
              <a:solidFill>
                <a:srgbClr val="D96709"/>
              </a:solidFill>
              <a:latin typeface="Bookman Old Style" panose="02050604050505020204" pitchFamily="18" charset="0"/>
            </a:endParaRP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aseline="0" dirty="0" smtClean="0"/>
              <a:t>SEPIO accommodates consistent representation of both simple (</a:t>
            </a:r>
            <a:r>
              <a:rPr lang="en-US" sz="1200" baseline="0" dirty="0" err="1" smtClean="0"/>
              <a:t>ClinVar</a:t>
            </a:r>
            <a:r>
              <a:rPr lang="en-US" sz="1200" baseline="0" dirty="0" smtClean="0"/>
              <a:t>) and complex (ACMG-</a:t>
            </a:r>
            <a:r>
              <a:rPr lang="en-US" sz="1200" baseline="0" dirty="0" err="1" smtClean="0"/>
              <a:t>ClinGen</a:t>
            </a:r>
            <a:r>
              <a:rPr lang="en-US" sz="1200" baseline="0" dirty="0" smtClean="0"/>
              <a:t>) cases using same, extensible core design patterns</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sz="1200" baseline="0"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aseline="0" dirty="0" smtClean="0"/>
              <a:t>SEPIO structures evidence information from simple or complex workflows around the independent evidence lines it represents, which can span multiple levels of assertions and underlying evidence.</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sz="1200" baseline="0" dirty="0" smtClean="0"/>
              <a:t>e.g. determination of whether a variant meets specific ACMG criterion represents an intermediate assertion that directly serves as evidence for the final variant interpretation, and which themselves have one more lines of supporting evidence) </a:t>
            </a:r>
          </a:p>
          <a:p>
            <a:pPr marL="457200" marR="0" lvl="1"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aseline="0" dirty="0" smtClean="0"/>
              <a:t>Resources such as </a:t>
            </a:r>
            <a:r>
              <a:rPr lang="en-US" sz="1200" baseline="0" dirty="0" err="1" smtClean="0"/>
              <a:t>ClinVar</a:t>
            </a:r>
            <a:r>
              <a:rPr lang="en-US" sz="1200" baseline="0" dirty="0" smtClean="0"/>
              <a:t> are capturing but a fraction of the evidence and provenance information that is typically documented in variant interpretation workflows</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Book Antiqua" panose="02040602050305030304" pitchFamily="18" charset="0"/>
            </a:endParaRPr>
          </a:p>
        </p:txBody>
      </p:sp>
      <p:sp>
        <p:nvSpPr>
          <p:cNvPr id="4" name="Slide Number Placeholder 3"/>
          <p:cNvSpPr>
            <a:spLocks noGrp="1"/>
          </p:cNvSpPr>
          <p:nvPr>
            <p:ph type="sldNum" sz="quarter" idx="10"/>
          </p:nvPr>
        </p:nvSpPr>
        <p:spPr/>
        <p:txBody>
          <a:bodyPr/>
          <a:lstStyle/>
          <a:p>
            <a:fld id="{E438A74D-B0FC-4240-9843-E66F98604BED}" type="slidenum">
              <a:rPr lang="en-US" smtClean="0"/>
              <a:t>8</a:t>
            </a:fld>
            <a:endParaRPr lang="en-US"/>
          </a:p>
        </p:txBody>
      </p:sp>
    </p:spTree>
    <p:extLst>
      <p:ext uri="{BB962C8B-B14F-4D97-AF65-F5344CB8AC3E}">
        <p14:creationId xmlns:p14="http://schemas.microsoft.com/office/powerpoint/2010/main" val="3939630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D96709"/>
                </a:solidFill>
                <a:latin typeface="Bookman Old Style" panose="02050604050505020204" pitchFamily="18" charset="0"/>
              </a:rPr>
              <a:t>A </a:t>
            </a:r>
            <a:r>
              <a:rPr lang="en-US" sz="1200" baseline="0" dirty="0" smtClean="0">
                <a:solidFill>
                  <a:srgbClr val="D96709"/>
                </a:solidFill>
                <a:latin typeface="Bookman Old Style" panose="02050604050505020204" pitchFamily="18" charset="0"/>
              </a:rPr>
              <a:t>streamlined view of the previous diagram showing just the essential core structure of the model, and highlighting the fact that it describes multiple levels of assertions and evidence.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solidFill>
                <a:srgbClr val="D96709"/>
              </a:solidFill>
              <a:latin typeface="Bookman Old Style" panose="020506040505050202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solidFill>
                  <a:srgbClr val="D96709"/>
                </a:solidFill>
                <a:latin typeface="Bookman Old Style" panose="02050604050505020204" pitchFamily="18" charset="0"/>
              </a:rPr>
              <a:t>In the ACMG framework, assertions about whether a variant meets specific ‘evidence criteria’ are used directly as evidence by the agent making the final variant interpretation.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solidFill>
                  <a:srgbClr val="D96709"/>
                </a:solidFill>
                <a:latin typeface="Bookman Old Style" panose="02050604050505020204" pitchFamily="18" charset="0"/>
              </a:rPr>
              <a:t>These assertions are used as evidence here, but as assertions themselves, they also have their own trails of evidence that is captured by curators and described in the model.</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solidFill>
                <a:srgbClr val="D96709"/>
              </a:solidFill>
              <a:latin typeface="Bookman Old Style" panose="020506040505050202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solidFill>
                  <a:srgbClr val="D96709"/>
                </a:solidFill>
                <a:latin typeface="Bookman Old Style" panose="02050604050505020204" pitchFamily="18" charset="0"/>
              </a:rPr>
              <a:t>This illustrates how SEPIO supports </a:t>
            </a:r>
            <a:endParaRPr lang="en-US" sz="1200" baseline="0" dirty="0" smtClean="0">
              <a:solidFill>
                <a:schemeClr val="tx1"/>
              </a:solidFill>
              <a:latin typeface="Book Antiqua" panose="02040602050305030304" pitchFamily="18" charset="0"/>
            </a:endParaRPr>
          </a:p>
        </p:txBody>
      </p:sp>
      <p:sp>
        <p:nvSpPr>
          <p:cNvPr id="4" name="Slide Number Placeholder 3"/>
          <p:cNvSpPr>
            <a:spLocks noGrp="1"/>
          </p:cNvSpPr>
          <p:nvPr>
            <p:ph type="sldNum" sz="quarter" idx="10"/>
          </p:nvPr>
        </p:nvSpPr>
        <p:spPr/>
        <p:txBody>
          <a:bodyPr/>
          <a:lstStyle/>
          <a:p>
            <a:fld id="{E438A74D-B0FC-4240-9843-E66F98604BED}" type="slidenum">
              <a:rPr lang="en-US" smtClean="0"/>
              <a:t>9</a:t>
            </a:fld>
            <a:endParaRPr lang="en-US"/>
          </a:p>
        </p:txBody>
      </p:sp>
    </p:spTree>
    <p:extLst>
      <p:ext uri="{BB962C8B-B14F-4D97-AF65-F5344CB8AC3E}">
        <p14:creationId xmlns:p14="http://schemas.microsoft.com/office/powerpoint/2010/main" val="39396304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4D84D2E-55CE-47A8-AE30-EE7C4A6161D1}" type="datetimeFigureOut">
              <a:rPr lang="en-US" smtClean="0"/>
              <a:t>3/21/2017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2FD20A-9535-47DD-AF36-92B8A06B96C5}" type="slidenum">
              <a:rPr lang="en-US" smtClean="0"/>
              <a:t>‹#›</a:t>
            </a:fld>
            <a:endParaRPr lang="en-US"/>
          </a:p>
        </p:txBody>
      </p:sp>
    </p:spTree>
    <p:extLst>
      <p:ext uri="{BB962C8B-B14F-4D97-AF65-F5344CB8AC3E}">
        <p14:creationId xmlns:p14="http://schemas.microsoft.com/office/powerpoint/2010/main" val="3381649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D84D2E-55CE-47A8-AE30-EE7C4A6161D1}" type="datetimeFigureOut">
              <a:rPr lang="en-US" smtClean="0"/>
              <a:t>3/21/2017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2FD20A-9535-47DD-AF36-92B8A06B96C5}" type="slidenum">
              <a:rPr lang="en-US" smtClean="0"/>
              <a:t>‹#›</a:t>
            </a:fld>
            <a:endParaRPr lang="en-US"/>
          </a:p>
        </p:txBody>
      </p:sp>
    </p:spTree>
    <p:extLst>
      <p:ext uri="{BB962C8B-B14F-4D97-AF65-F5344CB8AC3E}">
        <p14:creationId xmlns:p14="http://schemas.microsoft.com/office/powerpoint/2010/main" val="1085552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D84D2E-55CE-47A8-AE30-EE7C4A6161D1}" type="datetimeFigureOut">
              <a:rPr lang="en-US" smtClean="0"/>
              <a:t>3/21/2017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2FD20A-9535-47DD-AF36-92B8A06B96C5}" type="slidenum">
              <a:rPr lang="en-US" smtClean="0"/>
              <a:t>‹#›</a:t>
            </a:fld>
            <a:endParaRPr lang="en-US"/>
          </a:p>
        </p:txBody>
      </p:sp>
    </p:spTree>
    <p:extLst>
      <p:ext uri="{BB962C8B-B14F-4D97-AF65-F5344CB8AC3E}">
        <p14:creationId xmlns:p14="http://schemas.microsoft.com/office/powerpoint/2010/main" val="2219664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D84D2E-55CE-47A8-AE30-EE7C4A6161D1}" type="datetimeFigureOut">
              <a:rPr lang="en-US" smtClean="0"/>
              <a:t>3/21/2017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2FD20A-9535-47DD-AF36-92B8A06B96C5}" type="slidenum">
              <a:rPr lang="en-US" smtClean="0"/>
              <a:t>‹#›</a:t>
            </a:fld>
            <a:endParaRPr lang="en-US"/>
          </a:p>
        </p:txBody>
      </p:sp>
    </p:spTree>
    <p:extLst>
      <p:ext uri="{BB962C8B-B14F-4D97-AF65-F5344CB8AC3E}">
        <p14:creationId xmlns:p14="http://schemas.microsoft.com/office/powerpoint/2010/main" val="1256209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D84D2E-55CE-47A8-AE30-EE7C4A6161D1}" type="datetimeFigureOut">
              <a:rPr lang="en-US" smtClean="0"/>
              <a:t>3/21/2017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2FD20A-9535-47DD-AF36-92B8A06B96C5}" type="slidenum">
              <a:rPr lang="en-US" smtClean="0"/>
              <a:t>‹#›</a:t>
            </a:fld>
            <a:endParaRPr lang="en-US"/>
          </a:p>
        </p:txBody>
      </p:sp>
    </p:spTree>
    <p:extLst>
      <p:ext uri="{BB962C8B-B14F-4D97-AF65-F5344CB8AC3E}">
        <p14:creationId xmlns:p14="http://schemas.microsoft.com/office/powerpoint/2010/main" val="3585040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4D84D2E-55CE-47A8-AE30-EE7C4A6161D1}" type="datetimeFigureOut">
              <a:rPr lang="en-US" smtClean="0"/>
              <a:t>3/21/2017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2FD20A-9535-47DD-AF36-92B8A06B96C5}" type="slidenum">
              <a:rPr lang="en-US" smtClean="0"/>
              <a:t>‹#›</a:t>
            </a:fld>
            <a:endParaRPr lang="en-US"/>
          </a:p>
        </p:txBody>
      </p:sp>
    </p:spTree>
    <p:extLst>
      <p:ext uri="{BB962C8B-B14F-4D97-AF65-F5344CB8AC3E}">
        <p14:creationId xmlns:p14="http://schemas.microsoft.com/office/powerpoint/2010/main" val="1694486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D84D2E-55CE-47A8-AE30-EE7C4A6161D1}" type="datetimeFigureOut">
              <a:rPr lang="en-US" smtClean="0"/>
              <a:t>3/21/2017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2FD20A-9535-47DD-AF36-92B8A06B96C5}" type="slidenum">
              <a:rPr lang="en-US" smtClean="0"/>
              <a:t>‹#›</a:t>
            </a:fld>
            <a:endParaRPr lang="en-US"/>
          </a:p>
        </p:txBody>
      </p:sp>
    </p:spTree>
    <p:extLst>
      <p:ext uri="{BB962C8B-B14F-4D97-AF65-F5344CB8AC3E}">
        <p14:creationId xmlns:p14="http://schemas.microsoft.com/office/powerpoint/2010/main" val="1012037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D84D2E-55CE-47A8-AE30-EE7C4A6161D1}" type="datetimeFigureOut">
              <a:rPr lang="en-US" smtClean="0"/>
              <a:t>3/21/2017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2FD20A-9535-47DD-AF36-92B8A06B96C5}" type="slidenum">
              <a:rPr lang="en-US" smtClean="0"/>
              <a:t>‹#›</a:t>
            </a:fld>
            <a:endParaRPr lang="en-US"/>
          </a:p>
        </p:txBody>
      </p:sp>
    </p:spTree>
    <p:extLst>
      <p:ext uri="{BB962C8B-B14F-4D97-AF65-F5344CB8AC3E}">
        <p14:creationId xmlns:p14="http://schemas.microsoft.com/office/powerpoint/2010/main" val="564939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D84D2E-55CE-47A8-AE30-EE7C4A6161D1}" type="datetimeFigureOut">
              <a:rPr lang="en-US" smtClean="0"/>
              <a:t>3/21/2017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2FD20A-9535-47DD-AF36-92B8A06B96C5}" type="slidenum">
              <a:rPr lang="en-US" smtClean="0"/>
              <a:t>‹#›</a:t>
            </a:fld>
            <a:endParaRPr lang="en-US"/>
          </a:p>
        </p:txBody>
      </p:sp>
    </p:spTree>
    <p:extLst>
      <p:ext uri="{BB962C8B-B14F-4D97-AF65-F5344CB8AC3E}">
        <p14:creationId xmlns:p14="http://schemas.microsoft.com/office/powerpoint/2010/main" val="3095834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D84D2E-55CE-47A8-AE30-EE7C4A6161D1}" type="datetimeFigureOut">
              <a:rPr lang="en-US" smtClean="0"/>
              <a:t>3/21/2017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2FD20A-9535-47DD-AF36-92B8A06B96C5}" type="slidenum">
              <a:rPr lang="en-US" smtClean="0"/>
              <a:t>‹#›</a:t>
            </a:fld>
            <a:endParaRPr lang="en-US"/>
          </a:p>
        </p:txBody>
      </p:sp>
    </p:spTree>
    <p:extLst>
      <p:ext uri="{BB962C8B-B14F-4D97-AF65-F5344CB8AC3E}">
        <p14:creationId xmlns:p14="http://schemas.microsoft.com/office/powerpoint/2010/main" val="3537886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D84D2E-55CE-47A8-AE30-EE7C4A6161D1}" type="datetimeFigureOut">
              <a:rPr lang="en-US" smtClean="0"/>
              <a:t>3/21/2017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2FD20A-9535-47DD-AF36-92B8A06B96C5}" type="slidenum">
              <a:rPr lang="en-US" smtClean="0"/>
              <a:t>‹#›</a:t>
            </a:fld>
            <a:endParaRPr lang="en-US"/>
          </a:p>
        </p:txBody>
      </p:sp>
    </p:spTree>
    <p:extLst>
      <p:ext uri="{BB962C8B-B14F-4D97-AF65-F5344CB8AC3E}">
        <p14:creationId xmlns:p14="http://schemas.microsoft.com/office/powerpoint/2010/main" val="3125871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D84D2E-55CE-47A8-AE30-EE7C4A6161D1}" type="datetimeFigureOut">
              <a:rPr lang="en-US" smtClean="0"/>
              <a:t>3/21/2017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2FD20A-9535-47DD-AF36-92B8A06B96C5}" type="slidenum">
              <a:rPr lang="en-US" smtClean="0"/>
              <a:t>‹#›</a:t>
            </a:fld>
            <a:endParaRPr lang="en-US"/>
          </a:p>
        </p:txBody>
      </p:sp>
    </p:spTree>
    <p:extLst>
      <p:ext uri="{BB962C8B-B14F-4D97-AF65-F5344CB8AC3E}">
        <p14:creationId xmlns:p14="http://schemas.microsoft.com/office/powerpoint/2010/main" val="35458466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hyperlink" Target="http://ga4gh.org/#/vicc"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microsoft.com/office/2007/relationships/hdphoto" Target="../media/hdphoto2.wdp"/><Relationship Id="rId5" Type="http://schemas.openxmlformats.org/officeDocument/2006/relationships/image" Target="../media/image6.pn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74321" y="576942"/>
            <a:ext cx="8644708" cy="6019800"/>
          </a:xfrm>
          <a:prstGeom prst="rect">
            <a:avLst/>
          </a:prstGeom>
          <a:noFill/>
          <a:ln w="161925" cmpd="sng">
            <a:solidFill>
              <a:srgbClr val="2A4A7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838200" y="152400"/>
            <a:ext cx="7391400"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rgbClr val="4D771F"/>
                </a:solidFill>
                <a:latin typeface="Times New Roman" panose="02020603050405020304" pitchFamily="18" charset="0"/>
                <a:ea typeface="+mj-ea"/>
                <a:cs typeface="Times New Roman" panose="02020603050405020304" pitchFamily="18" charset="0"/>
              </a:rPr>
              <a:t>Evidence</a:t>
            </a:r>
            <a:r>
              <a:rPr lang="en-US" sz="4400" dirty="0">
                <a:solidFill>
                  <a:srgbClr val="679E2A"/>
                </a:solidFill>
                <a:latin typeface="Times New Roman" panose="02020603050405020304" pitchFamily="18" charset="0"/>
                <a:ea typeface="+mj-ea"/>
                <a:cs typeface="Times New Roman" panose="02020603050405020304" pitchFamily="18" charset="0"/>
              </a:rPr>
              <a:t> </a:t>
            </a:r>
            <a:r>
              <a:rPr lang="en-US" sz="4400" dirty="0">
                <a:solidFill>
                  <a:srgbClr val="4D771F"/>
                </a:solidFill>
                <a:latin typeface="Times New Roman" panose="02020603050405020304" pitchFamily="18" charset="0"/>
                <a:ea typeface="+mj-ea"/>
                <a:cs typeface="Times New Roman" panose="02020603050405020304" pitchFamily="18" charset="0"/>
              </a:rPr>
              <a:t>and Provenance</a:t>
            </a:r>
          </a:p>
        </p:txBody>
      </p:sp>
      <p:sp>
        <p:nvSpPr>
          <p:cNvPr id="9" name="Content Placeholder 2"/>
          <p:cNvSpPr txBox="1">
            <a:spLocks/>
          </p:cNvSpPr>
          <p:nvPr/>
        </p:nvSpPr>
        <p:spPr>
          <a:xfrm>
            <a:off x="508516" y="3033010"/>
            <a:ext cx="5117592" cy="268199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fontAlgn="ctr">
              <a:spcBef>
                <a:spcPts val="3000"/>
              </a:spcBef>
              <a:buNone/>
            </a:pPr>
            <a:r>
              <a:rPr lang="en-US" sz="2200" b="1" dirty="0" smtClean="0">
                <a:solidFill>
                  <a:srgbClr val="4D771F"/>
                </a:solidFill>
                <a:latin typeface="Times New Roman" panose="02020603050405020304" pitchFamily="18" charset="0"/>
                <a:cs typeface="Times New Roman" panose="02020603050405020304" pitchFamily="18" charset="0"/>
              </a:rPr>
              <a:t>Evidence</a:t>
            </a:r>
            <a:r>
              <a:rPr lang="en-US" sz="2200" dirty="0" smtClean="0">
                <a:solidFill>
                  <a:srgbClr val="4D771F"/>
                </a:solidFill>
                <a:latin typeface="Times New Roman" panose="02020603050405020304" pitchFamily="18" charset="0"/>
                <a:cs typeface="Times New Roman" panose="02020603050405020304" pitchFamily="18" charset="0"/>
              </a:rPr>
              <a:t> </a:t>
            </a:r>
            <a:r>
              <a:rPr lang="en-US" sz="2200" dirty="0">
                <a:solidFill>
                  <a:prstClr val="black"/>
                </a:solidFill>
                <a:latin typeface="Times New Roman" panose="02020603050405020304" pitchFamily="18" charset="0"/>
                <a:cs typeface="Times New Roman" panose="02020603050405020304" pitchFamily="18" charset="0"/>
              </a:rPr>
              <a:t>is information </a:t>
            </a:r>
            <a:r>
              <a:rPr lang="en-US" sz="2200" dirty="0" smtClean="0">
                <a:solidFill>
                  <a:prstClr val="black"/>
                </a:solidFill>
                <a:latin typeface="Times New Roman" panose="02020603050405020304" pitchFamily="18" charset="0"/>
                <a:cs typeface="Times New Roman" panose="02020603050405020304" pitchFamily="18" charset="0"/>
              </a:rPr>
              <a:t>used </a:t>
            </a:r>
            <a:r>
              <a:rPr lang="en-US" sz="2200" dirty="0" smtClean="0">
                <a:solidFill>
                  <a:prstClr val="black"/>
                </a:solidFill>
                <a:latin typeface="Times New Roman" panose="02020603050405020304" pitchFamily="18" charset="0"/>
                <a:cs typeface="Times New Roman" panose="02020603050405020304" pitchFamily="18" charset="0"/>
              </a:rPr>
              <a:t>to evaluate </a:t>
            </a:r>
            <a:r>
              <a:rPr lang="en-US" sz="2200" dirty="0" smtClean="0">
                <a:solidFill>
                  <a:prstClr val="black"/>
                </a:solidFill>
                <a:latin typeface="Times New Roman" panose="02020603050405020304" pitchFamily="18" charset="0"/>
                <a:cs typeface="Times New Roman" panose="02020603050405020304" pitchFamily="18" charset="0"/>
              </a:rPr>
              <a:t>the </a:t>
            </a:r>
            <a:r>
              <a:rPr lang="en-US" sz="2200" dirty="0" smtClean="0">
                <a:solidFill>
                  <a:prstClr val="black"/>
                </a:solidFill>
                <a:latin typeface="Times New Roman" panose="02020603050405020304" pitchFamily="18" charset="0"/>
                <a:cs typeface="Times New Roman" panose="02020603050405020304" pitchFamily="18" charset="0"/>
              </a:rPr>
              <a:t>validity of an assertion (aka claim) </a:t>
            </a:r>
            <a:endParaRPr lang="en-US" sz="2200" dirty="0" smtClean="0">
              <a:solidFill>
                <a:prstClr val="black"/>
              </a:solidFill>
              <a:latin typeface="Times New Roman" panose="02020603050405020304" pitchFamily="18" charset="0"/>
              <a:cs typeface="Times New Roman" panose="02020603050405020304" pitchFamily="18" charset="0"/>
            </a:endParaRPr>
          </a:p>
          <a:p>
            <a:pPr marL="401638" indent="-214313" fontAlgn="ctr">
              <a:spcBef>
                <a:spcPts val="300"/>
              </a:spcBef>
              <a:buFont typeface="Wingdings" panose="05000000000000000000" pitchFamily="2" charset="2"/>
              <a:buChar char="§"/>
            </a:pPr>
            <a:r>
              <a:rPr lang="en-US" sz="1900" dirty="0" smtClean="0">
                <a:solidFill>
                  <a:prstClr val="black"/>
                </a:solidFill>
                <a:latin typeface="Times New Roman" panose="02020603050405020304" pitchFamily="18" charset="0"/>
                <a:cs typeface="Times New Roman" panose="02020603050405020304" pitchFamily="18" charset="0"/>
              </a:rPr>
              <a:t>research data,  </a:t>
            </a:r>
            <a:r>
              <a:rPr lang="en-US" sz="1900" dirty="0" smtClean="0">
                <a:solidFill>
                  <a:prstClr val="black"/>
                </a:solidFill>
                <a:latin typeface="Times New Roman" panose="02020603050405020304" pitchFamily="18" charset="0"/>
                <a:cs typeface="Times New Roman" panose="02020603050405020304" pitchFamily="18" charset="0"/>
              </a:rPr>
              <a:t>prior claims, established facts</a:t>
            </a:r>
            <a:endParaRPr lang="en-US" sz="1900" b="1" dirty="0" smtClean="0">
              <a:solidFill>
                <a:srgbClr val="7EC234"/>
              </a:solidFill>
              <a:latin typeface="Times New Roman" panose="02020603050405020304" pitchFamily="18" charset="0"/>
              <a:cs typeface="Times New Roman" panose="02020603050405020304" pitchFamily="18" charset="0"/>
            </a:endParaRPr>
          </a:p>
          <a:p>
            <a:pPr marL="0" indent="0" fontAlgn="ctr">
              <a:spcBef>
                <a:spcPts val="2400"/>
              </a:spcBef>
              <a:buNone/>
            </a:pPr>
            <a:r>
              <a:rPr lang="en-US" sz="2200" b="1" dirty="0" smtClean="0">
                <a:solidFill>
                  <a:srgbClr val="4D771F"/>
                </a:solidFill>
                <a:latin typeface="Times New Roman" panose="02020603050405020304" pitchFamily="18" charset="0"/>
                <a:cs typeface="Times New Roman" panose="02020603050405020304" pitchFamily="18" charset="0"/>
              </a:rPr>
              <a:t>Provenance</a:t>
            </a:r>
            <a:r>
              <a:rPr lang="en-US" sz="2200" dirty="0" smtClean="0">
                <a:solidFill>
                  <a:srgbClr val="4D771F"/>
                </a:solidFill>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information</a:t>
            </a:r>
            <a:r>
              <a:rPr lang="en-US" sz="2200" dirty="0" smtClean="0">
                <a:solidFill>
                  <a:srgbClr val="5F9127"/>
                </a:solidFill>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describes </a:t>
            </a:r>
            <a:r>
              <a:rPr lang="en-US" sz="2200" dirty="0">
                <a:latin typeface="Times New Roman" panose="02020603050405020304" pitchFamily="18" charset="0"/>
                <a:cs typeface="Times New Roman" panose="02020603050405020304" pitchFamily="18" charset="0"/>
              </a:rPr>
              <a:t>the process history of a </a:t>
            </a:r>
            <a:r>
              <a:rPr lang="en-US" sz="2200" dirty="0" smtClean="0">
                <a:latin typeface="Times New Roman" panose="02020603050405020304" pitchFamily="18" charset="0"/>
                <a:cs typeface="Times New Roman" panose="02020603050405020304" pitchFamily="18" charset="0"/>
              </a:rPr>
              <a:t>claim and its evidence</a:t>
            </a:r>
          </a:p>
          <a:p>
            <a:pPr marL="388938" indent="-214313" fontAlgn="ctr">
              <a:spcBef>
                <a:spcPts val="300"/>
              </a:spcBef>
              <a:buFont typeface="Wingdings" panose="05000000000000000000" pitchFamily="2" charset="2"/>
              <a:buChar char="§"/>
            </a:pPr>
            <a:r>
              <a:rPr lang="en-US" sz="1900" dirty="0" smtClean="0">
                <a:solidFill>
                  <a:prstClr val="black"/>
                </a:solidFill>
                <a:latin typeface="Times New Roman" panose="02020603050405020304" pitchFamily="18" charset="0"/>
                <a:cs typeface="Times New Roman" panose="02020603050405020304" pitchFamily="18" charset="0"/>
              </a:rPr>
              <a:t>agents, methods, resources, </a:t>
            </a:r>
            <a:r>
              <a:rPr lang="en-US" sz="1900" dirty="0" smtClean="0">
                <a:solidFill>
                  <a:prstClr val="black"/>
                </a:solidFill>
                <a:latin typeface="Times New Roman" panose="02020603050405020304" pitchFamily="18" charset="0"/>
                <a:cs typeface="Times New Roman" panose="02020603050405020304" pitchFamily="18" charset="0"/>
              </a:rPr>
              <a:t>date/location</a:t>
            </a:r>
            <a:endParaRPr lang="en-US" sz="1900" dirty="0" smtClean="0">
              <a:solidFill>
                <a:prstClr val="black"/>
              </a:solidFill>
              <a:latin typeface="Times New Roman" panose="02020603050405020304" pitchFamily="18" charset="0"/>
              <a:cs typeface="Times New Roman" panose="02020603050405020304" pitchFamily="18" charset="0"/>
            </a:endParaRPr>
          </a:p>
        </p:txBody>
      </p:sp>
      <p:sp>
        <p:nvSpPr>
          <p:cNvPr id="6" name="AutoShape 2" descr="https://ghr.nlm.nih.gov/art/large/skeletal-muscle-anatomy.jpe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imes New Roman" panose="02020603050405020304" pitchFamily="18" charset="0"/>
              <a:cs typeface="Times New Roman" panose="02020603050405020304" pitchFamily="18" charset="0"/>
            </a:endParaRPr>
          </a:p>
        </p:txBody>
      </p:sp>
      <p:sp>
        <p:nvSpPr>
          <p:cNvPr id="12" name="AutoShape 4" descr="https://ghr.nlm.nih.gov/art/large/skeletal-muscle-anatomy.jpe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imes New Roman" panose="02020603050405020304" pitchFamily="18" charset="0"/>
              <a:cs typeface="Times New Roman" panose="02020603050405020304" pitchFamily="18" charset="0"/>
            </a:endParaRPr>
          </a:p>
        </p:txBody>
      </p:sp>
      <p:sp>
        <p:nvSpPr>
          <p:cNvPr id="21" name="Content Placeholder 2"/>
          <p:cNvSpPr txBox="1">
            <a:spLocks/>
          </p:cNvSpPr>
          <p:nvPr/>
        </p:nvSpPr>
        <p:spPr>
          <a:xfrm>
            <a:off x="209550" y="906780"/>
            <a:ext cx="8791888" cy="533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sz="2800" dirty="0" smtClean="0">
                <a:solidFill>
                  <a:srgbClr val="4D771F"/>
                </a:solidFill>
                <a:latin typeface="Times New Roman" panose="02020603050405020304" pitchFamily="18" charset="0"/>
                <a:cs typeface="Times New Roman" panose="02020603050405020304" pitchFamily="18" charset="0"/>
              </a:rPr>
              <a:t>Explain why we believe a claim to be true (or not)</a:t>
            </a:r>
            <a:endParaRPr lang="en-US" sz="2800" i="1" dirty="0" smtClean="0">
              <a:solidFill>
                <a:srgbClr val="4D771F"/>
              </a:solidFill>
              <a:latin typeface="Times New Roman" panose="02020603050405020304" pitchFamily="18" charset="0"/>
              <a:cs typeface="Times New Roman" panose="02020603050405020304" pitchFamily="18" charset="0"/>
            </a:endParaRPr>
          </a:p>
        </p:txBody>
      </p:sp>
      <p:sp>
        <p:nvSpPr>
          <p:cNvPr id="15" name="Rectangle 14"/>
          <p:cNvSpPr/>
          <p:nvPr/>
        </p:nvSpPr>
        <p:spPr>
          <a:xfrm>
            <a:off x="211710" y="6456783"/>
            <a:ext cx="9405256" cy="461665"/>
          </a:xfrm>
          <a:prstGeom prst="rect">
            <a:avLst/>
          </a:prstGeom>
        </p:spPr>
        <p:txBody>
          <a:bodyPr wrap="square">
            <a:spAutoFit/>
          </a:bodyPr>
          <a:lstStyle/>
          <a:p>
            <a:pPr marL="0" lvl="1"/>
            <a:r>
              <a:rPr lang="en-US" sz="1200" dirty="0" smtClean="0">
                <a:solidFill>
                  <a:schemeClr val="bg1"/>
                </a:solidFill>
              </a:rPr>
              <a:t>,         http://www.pnas.org/content/99/9/6334/F3.large.jpg                    https</a:t>
            </a:r>
            <a:r>
              <a:rPr lang="en-US" sz="1200" dirty="0">
                <a:solidFill>
                  <a:schemeClr val="bg1"/>
                </a:solidFill>
              </a:rPr>
              <a:t>://ghr.nlm.nih.gov/art/large/skeletal-muscle-anatomy.jpeg</a:t>
            </a:r>
          </a:p>
          <a:p>
            <a:endParaRPr lang="en-US" sz="1200" dirty="0">
              <a:solidFill>
                <a:schemeClr val="bg1"/>
              </a:solidFill>
            </a:endParaRPr>
          </a:p>
        </p:txBody>
      </p:sp>
      <p:sp>
        <p:nvSpPr>
          <p:cNvPr id="25" name="Rounded Rectangle 24"/>
          <p:cNvSpPr/>
          <p:nvPr/>
        </p:nvSpPr>
        <p:spPr>
          <a:xfrm>
            <a:off x="1447800" y="1570221"/>
            <a:ext cx="6275645" cy="1143000"/>
          </a:xfrm>
          <a:prstGeom prst="roundRect">
            <a:avLst/>
          </a:prstGeom>
          <a:gradFill flip="none" rotWithShape="1">
            <a:gsLst>
              <a:gs pos="0">
                <a:srgbClr val="F96E6B"/>
              </a:gs>
              <a:gs pos="50000">
                <a:srgbClr val="F9ABA9"/>
              </a:gs>
              <a:gs pos="100000">
                <a:srgbClr val="D52305">
                  <a:tint val="23500"/>
                  <a:satMod val="160000"/>
                </a:srgbClr>
              </a:gs>
            </a:gsLst>
            <a:lin ang="2700000" scaled="1"/>
            <a:tileRect/>
          </a:gradFill>
          <a:ln>
            <a:noFill/>
          </a:ln>
          <a:effectLst>
            <a:outerShdw blurRad="508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Times New Roman" panose="02020603050405020304" pitchFamily="18" charset="0"/>
              <a:cs typeface="Times New Roman" panose="02020603050405020304" pitchFamily="18" charset="0"/>
            </a:endParaRPr>
          </a:p>
        </p:txBody>
      </p:sp>
      <p:sp>
        <p:nvSpPr>
          <p:cNvPr id="26" name="Content Placeholder 2"/>
          <p:cNvSpPr txBox="1">
            <a:spLocks/>
          </p:cNvSpPr>
          <p:nvPr/>
        </p:nvSpPr>
        <p:spPr>
          <a:xfrm>
            <a:off x="320541" y="5618866"/>
            <a:ext cx="8107179" cy="147324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fontAlgn="ctr">
              <a:lnSpc>
                <a:spcPts val="2800"/>
              </a:lnSpc>
              <a:spcBef>
                <a:spcPts val="600"/>
              </a:spcBef>
              <a:buFont typeface="Arial" panose="020B0604020202020204" pitchFamily="34" charset="0"/>
              <a:buNone/>
            </a:pPr>
            <a:r>
              <a:rPr lang="en-US" sz="2600" dirty="0" smtClean="0">
                <a:solidFill>
                  <a:srgbClr val="D96709"/>
                </a:solidFill>
                <a:latin typeface="Times New Roman" panose="02020603050405020304" pitchFamily="18" charset="0"/>
                <a:cs typeface="Times New Roman" panose="02020603050405020304" pitchFamily="18" charset="0"/>
              </a:rPr>
              <a:t>The validity of claims ultimately rests on critical evaluation of all relevant evidence and provenance.</a:t>
            </a:r>
            <a:endParaRPr lang="en-US" sz="2600" dirty="0">
              <a:solidFill>
                <a:srgbClr val="D96709"/>
              </a:solidFill>
              <a:latin typeface="Times New Roman" panose="02020603050405020304" pitchFamily="18" charset="0"/>
              <a:cs typeface="Times New Roman" panose="02020603050405020304" pitchFamily="18" charset="0"/>
            </a:endParaRPr>
          </a:p>
        </p:txBody>
      </p:sp>
      <p:pic>
        <p:nvPicPr>
          <p:cNvPr id="13" name="Picture 7" descr="http://www.pnas.org/content/99/9/6334/F3.larg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34585" y="3048912"/>
            <a:ext cx="1369428" cy="1000044"/>
          </a:xfrm>
          <a:prstGeom prst="rect">
            <a:avLst/>
          </a:prstGeom>
          <a:noFill/>
          <a:ln w="19050">
            <a:solidFill>
              <a:schemeClr val="tx1"/>
            </a:solidFill>
          </a:ln>
          <a:effectLst>
            <a:outerShdw blurRad="50800" dist="889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6" name="Picture 11" descr="http://d2y3mehm86iyu9.cloudfront.net/content/jbjsbr/97-B/9/1291/F3.large.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68745" y="3048000"/>
            <a:ext cx="1266145" cy="1000956"/>
          </a:xfrm>
          <a:prstGeom prst="rect">
            <a:avLst/>
          </a:prstGeom>
          <a:noFill/>
          <a:ln w="19050">
            <a:solidFill>
              <a:schemeClr val="tx1"/>
            </a:solidFill>
          </a:ln>
          <a:effectLst>
            <a:outerShdw blurRad="50800" dist="889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7" name="Picture 2" descr="http://thumb7.shutterstock.com/display_pic_with_logo/1816916/248932795/stock-vector-scientists-in-lab-concept-with-males-and-females-making-research-vector-illustration-248932795.jpg"/>
          <p:cNvPicPr>
            <a:picLocks noChangeAspect="1" noChangeArrowheads="1"/>
          </p:cNvPicPr>
          <p:nvPr/>
        </p:nvPicPr>
        <p:blipFill rotWithShape="1">
          <a:blip r:embed="rId5">
            <a:extLst>
              <a:ext uri="{28A0092B-C50C-407E-A947-70E740481C1C}">
                <a14:useLocalDpi xmlns:a14="http://schemas.microsoft.com/office/drawing/2010/main" val="0"/>
              </a:ext>
            </a:extLst>
          </a:blip>
          <a:srcRect b="55444"/>
          <a:stretch/>
        </p:blipFill>
        <p:spPr bwMode="auto">
          <a:xfrm>
            <a:off x="5749826" y="4343400"/>
            <a:ext cx="2785064" cy="1039529"/>
          </a:xfrm>
          <a:prstGeom prst="rect">
            <a:avLst/>
          </a:prstGeom>
          <a:noFill/>
          <a:ln w="19050">
            <a:solidFill>
              <a:schemeClr val="tx1"/>
            </a:solidFill>
          </a:ln>
          <a:effectLst>
            <a:outerShdw blurRad="50800" dist="1016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8" name="Content Placeholder 2"/>
          <p:cNvSpPr txBox="1">
            <a:spLocks/>
          </p:cNvSpPr>
          <p:nvPr/>
        </p:nvSpPr>
        <p:spPr>
          <a:xfrm>
            <a:off x="1476530" y="1646972"/>
            <a:ext cx="6133538" cy="105125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fontAlgn="ctr">
              <a:lnSpc>
                <a:spcPts val="3400"/>
              </a:lnSpc>
              <a:spcBef>
                <a:spcPts val="600"/>
              </a:spcBef>
              <a:buNone/>
            </a:pPr>
            <a:r>
              <a:rPr lang="en-US" sz="2800" i="1" dirty="0" smtClean="0">
                <a:latin typeface="Times New Roman" panose="02020603050405020304" pitchFamily="18" charset="0"/>
                <a:cs typeface="Times New Roman" panose="02020603050405020304" pitchFamily="18" charset="0"/>
              </a:rPr>
              <a:t>“BRCA1:2685T&gt;A  is </a:t>
            </a:r>
            <a:r>
              <a:rPr lang="en-US" sz="2800" i="1" dirty="0">
                <a:latin typeface="Times New Roman" panose="02020603050405020304" pitchFamily="18" charset="0"/>
                <a:cs typeface="Times New Roman" panose="02020603050405020304" pitchFamily="18" charset="0"/>
              </a:rPr>
              <a:t>pathogenic for</a:t>
            </a:r>
          </a:p>
          <a:p>
            <a:pPr marL="0" indent="0" algn="ctr" fontAlgn="ctr">
              <a:lnSpc>
                <a:spcPts val="3400"/>
              </a:lnSpc>
              <a:spcBef>
                <a:spcPts val="600"/>
              </a:spcBef>
              <a:buNone/>
            </a:pPr>
            <a:r>
              <a:rPr lang="en-US" sz="2800" i="1" dirty="0">
                <a:latin typeface="Times New Roman" panose="02020603050405020304" pitchFamily="18" charset="0"/>
                <a:cs typeface="Times New Roman" panose="02020603050405020304" pitchFamily="18" charset="0"/>
              </a:rPr>
              <a:t> familial breast cancer”” </a:t>
            </a:r>
            <a:endParaRPr lang="en-US" sz="28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12627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74321" y="419637"/>
            <a:ext cx="8644708" cy="6189408"/>
          </a:xfrm>
          <a:prstGeom prst="rect">
            <a:avLst/>
          </a:prstGeom>
          <a:noFill/>
          <a:ln w="161925" cmpd="sng">
            <a:solidFill>
              <a:srgbClr val="2A4A7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22960" y="30480"/>
            <a:ext cx="74676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rgbClr val="4D771F"/>
                </a:solidFill>
                <a:latin typeface="Bookman Old Style" panose="02050604050505020204" pitchFamily="18" charset="0"/>
                <a:ea typeface="+mj-ea"/>
                <a:cs typeface="Bookman Old Style"/>
              </a:rPr>
              <a:t>SEPIO Model of Evidence for Variant Effect on Therapeutic Response (</a:t>
            </a:r>
            <a:r>
              <a:rPr lang="en-US" sz="2800" dirty="0" err="1" smtClean="0">
                <a:solidFill>
                  <a:srgbClr val="4D771F"/>
                </a:solidFill>
                <a:latin typeface="Bookman Old Style" panose="02050604050505020204" pitchFamily="18" charset="0"/>
                <a:ea typeface="+mj-ea"/>
                <a:cs typeface="Bookman Old Style"/>
              </a:rPr>
              <a:t>CIVi</a:t>
            </a:r>
            <a:r>
              <a:rPr lang="en-US" sz="2800" dirty="0" err="1" smtClean="0">
                <a:solidFill>
                  <a:srgbClr val="4D771F"/>
                </a:solidFill>
                <a:latin typeface="Bookman Old Style" panose="02050604050505020204" pitchFamily="18" charset="0"/>
                <a:ea typeface="+mj-ea"/>
                <a:cs typeface="Bookman Old Style"/>
              </a:rPr>
              <a:t>C</a:t>
            </a:r>
            <a:r>
              <a:rPr lang="en-US" sz="2800" dirty="0" smtClean="0">
                <a:solidFill>
                  <a:srgbClr val="4D771F"/>
                </a:solidFill>
                <a:latin typeface="Bookman Old Style" panose="02050604050505020204" pitchFamily="18" charset="0"/>
                <a:ea typeface="+mj-ea"/>
                <a:cs typeface="Bookman Old Style"/>
              </a:rPr>
              <a:t>)</a:t>
            </a:r>
            <a:endParaRPr lang="en-US" sz="2800" dirty="0">
              <a:solidFill>
                <a:srgbClr val="4D771F"/>
              </a:solidFill>
              <a:latin typeface="Bookman Old Style" panose="02050604050505020204" pitchFamily="18" charset="0"/>
              <a:ea typeface="+mj-ea"/>
              <a:cs typeface="Bookman Old Style"/>
            </a:endParaRPr>
          </a:p>
        </p:txBody>
      </p:sp>
      <p:sp>
        <p:nvSpPr>
          <p:cNvPr id="11" name="Content Placeholder 2"/>
          <p:cNvSpPr txBox="1">
            <a:spLocks/>
          </p:cNvSpPr>
          <p:nvPr/>
        </p:nvSpPr>
        <p:spPr>
          <a:xfrm>
            <a:off x="339814" y="5494598"/>
            <a:ext cx="8458200" cy="98240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endParaRPr lang="en-US" sz="1800" dirty="0" smtClean="0">
              <a:latin typeface="Bookman Old Style" panose="02050604050505020204" pitchFamily="18" charset="0"/>
            </a:endParaRPr>
          </a:p>
        </p:txBody>
      </p:sp>
      <p:sp>
        <p:nvSpPr>
          <p:cNvPr id="2" name="TextBox 1"/>
          <p:cNvSpPr txBox="1"/>
          <p:nvPr/>
        </p:nvSpPr>
        <p:spPr>
          <a:xfrm>
            <a:off x="404446" y="5553670"/>
            <a:ext cx="8434754" cy="1015663"/>
          </a:xfrm>
          <a:prstGeom prst="rect">
            <a:avLst/>
          </a:prstGeom>
          <a:noFill/>
        </p:spPr>
        <p:txBody>
          <a:bodyPr wrap="square" rtlCol="0">
            <a:spAutoFit/>
          </a:bodyPr>
          <a:lstStyle/>
          <a:p>
            <a:pPr algn="ctr"/>
            <a:r>
              <a:rPr lang="en-US" sz="2000" dirty="0" smtClean="0">
                <a:latin typeface="Times New Roman" panose="02020603050405020304" pitchFamily="18" charset="0"/>
                <a:cs typeface="Times New Roman" panose="02020603050405020304" pitchFamily="18" charset="0"/>
              </a:rPr>
              <a:t>Evidence for other types of claims fit easily into the generic SEPIO Framework. Here we see modeling of two claims that put forth conflicting propositions. based on use of different evidence. </a:t>
            </a:r>
            <a:endParaRPr lang="en-US" sz="2000" dirty="0">
              <a:latin typeface="Times New Roman" panose="02020603050405020304" pitchFamily="18" charset="0"/>
              <a:cs typeface="Times New Roman" panose="02020603050405020304" pitchFamily="18" charset="0"/>
            </a:endParaRPr>
          </a:p>
        </p:txBody>
      </p:sp>
      <p:sp>
        <p:nvSpPr>
          <p:cNvPr id="3" name="Rectangle 2"/>
          <p:cNvSpPr/>
          <p:nvPr/>
        </p:nvSpPr>
        <p:spPr>
          <a:xfrm>
            <a:off x="4911382" y="1203873"/>
            <a:ext cx="3059138" cy="461665"/>
          </a:xfrm>
          <a:prstGeom prst="rect">
            <a:avLst/>
          </a:prstGeom>
        </p:spPr>
        <p:txBody>
          <a:bodyPr wrap="square">
            <a:spAutoFit/>
          </a:bodyPr>
          <a:lstStyle/>
          <a:p>
            <a:pPr algn="ctr"/>
            <a:r>
              <a:rPr lang="en-US" sz="1200" i="1" dirty="0" smtClean="0">
                <a:solidFill>
                  <a:srgbClr val="D96709"/>
                </a:solidFill>
                <a:latin typeface="Times New Roman" panose="02020603050405020304" pitchFamily="18" charset="0"/>
                <a:cs typeface="Times New Roman" panose="02020603050405020304" pitchFamily="18" charset="0"/>
              </a:rPr>
              <a:t>'BRAF V600E‘ confers INSENSITIVITY to </a:t>
            </a:r>
            <a:r>
              <a:rPr lang="en-US" sz="1200" i="1" dirty="0" err="1" smtClean="0">
                <a:solidFill>
                  <a:srgbClr val="D96709"/>
                </a:solidFill>
                <a:latin typeface="Times New Roman" panose="02020603050405020304" pitchFamily="18" charset="0"/>
                <a:cs typeface="Times New Roman" panose="02020603050405020304" pitchFamily="18" charset="0"/>
              </a:rPr>
              <a:t>Vemurafenib</a:t>
            </a:r>
            <a:r>
              <a:rPr lang="en-US" sz="1200" i="1" dirty="0" smtClean="0">
                <a:solidFill>
                  <a:srgbClr val="D96709"/>
                </a:solidFill>
                <a:latin typeface="Times New Roman" panose="02020603050405020304" pitchFamily="18" charset="0"/>
                <a:cs typeface="Times New Roman" panose="02020603050405020304" pitchFamily="18" charset="0"/>
              </a:rPr>
              <a:t> for treating Colorectal Cancer</a:t>
            </a:r>
            <a:endParaRPr lang="en-US" sz="1200" i="1" dirty="0">
              <a:solidFill>
                <a:srgbClr val="D96709"/>
              </a:solidFill>
              <a:latin typeface="Times New Roman" panose="02020603050405020304" pitchFamily="18" charset="0"/>
              <a:cs typeface="Times New Roman" panose="02020603050405020304" pitchFamily="18" charset="0"/>
            </a:endParaRPr>
          </a:p>
        </p:txBody>
      </p:sp>
      <p:pic>
        <p:nvPicPr>
          <p:cNvPr id="11266" name="Picture 2" descr="C:\Users\brushm\AppData\Roaming\PixelMetrics\CaptureWiz\Temp\2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304" y="1696018"/>
            <a:ext cx="7965896" cy="379858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066800" y="1280160"/>
            <a:ext cx="3059138" cy="461665"/>
          </a:xfrm>
          <a:prstGeom prst="rect">
            <a:avLst/>
          </a:prstGeom>
        </p:spPr>
        <p:txBody>
          <a:bodyPr wrap="square">
            <a:spAutoFit/>
          </a:bodyPr>
          <a:lstStyle/>
          <a:p>
            <a:pPr algn="ctr"/>
            <a:r>
              <a:rPr lang="en-US" sz="1200" i="1" dirty="0" smtClean="0">
                <a:solidFill>
                  <a:srgbClr val="D96709"/>
                </a:solidFill>
                <a:latin typeface="Times New Roman" panose="02020603050405020304" pitchFamily="18" charset="0"/>
                <a:cs typeface="Times New Roman" panose="02020603050405020304" pitchFamily="18" charset="0"/>
              </a:rPr>
              <a:t>'BRAF V600E‘ confers SENSITIVITY to </a:t>
            </a:r>
            <a:r>
              <a:rPr lang="en-US" sz="1200" i="1" dirty="0" err="1" smtClean="0">
                <a:solidFill>
                  <a:srgbClr val="D96709"/>
                </a:solidFill>
                <a:latin typeface="Times New Roman" panose="02020603050405020304" pitchFamily="18" charset="0"/>
                <a:cs typeface="Times New Roman" panose="02020603050405020304" pitchFamily="18" charset="0"/>
              </a:rPr>
              <a:t>Vemurafenib</a:t>
            </a:r>
            <a:r>
              <a:rPr lang="en-US" sz="1200" i="1" dirty="0" smtClean="0">
                <a:solidFill>
                  <a:srgbClr val="D96709"/>
                </a:solidFill>
                <a:latin typeface="Times New Roman" panose="02020603050405020304" pitchFamily="18" charset="0"/>
                <a:cs typeface="Times New Roman" panose="02020603050405020304" pitchFamily="18" charset="0"/>
              </a:rPr>
              <a:t> for treating Colorectal Cancer</a:t>
            </a:r>
            <a:endParaRPr lang="en-US" sz="1200" i="1" dirty="0">
              <a:solidFill>
                <a:srgbClr val="D96709"/>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52149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74321" y="576942"/>
            <a:ext cx="8644708" cy="6019800"/>
          </a:xfrm>
          <a:prstGeom prst="rect">
            <a:avLst/>
          </a:prstGeom>
          <a:noFill/>
          <a:ln w="161925" cmpd="sng">
            <a:solidFill>
              <a:srgbClr val="2A4A7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2"/>
          <p:cNvSpPr txBox="1">
            <a:spLocks/>
          </p:cNvSpPr>
          <p:nvPr/>
        </p:nvSpPr>
        <p:spPr>
          <a:xfrm>
            <a:off x="441222" y="1447800"/>
            <a:ext cx="8397977" cy="5715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400" b="1" dirty="0" smtClean="0">
                <a:latin typeface="Times New Roman" panose="02020603050405020304" pitchFamily="18" charset="0"/>
                <a:cs typeface="Times New Roman" panose="02020603050405020304" pitchFamily="18" charset="0"/>
              </a:rPr>
              <a:t>Insufficient: </a:t>
            </a:r>
            <a:r>
              <a:rPr lang="en-US" sz="2400" dirty="0" smtClean="0">
                <a:latin typeface="Times New Roman" panose="02020603050405020304" pitchFamily="18" charset="0"/>
                <a:cs typeface="Times New Roman" panose="02020603050405020304" pitchFamily="18" charset="0"/>
              </a:rPr>
              <a:t>most </a:t>
            </a:r>
            <a:r>
              <a:rPr lang="en-US" sz="2400" dirty="0">
                <a:latin typeface="Times New Roman" panose="02020603050405020304" pitchFamily="18" charset="0"/>
                <a:cs typeface="Times New Roman" panose="02020603050405020304" pitchFamily="18" charset="0"/>
              </a:rPr>
              <a:t>databases capture minimal </a:t>
            </a:r>
            <a:r>
              <a:rPr lang="en-US" sz="2400" dirty="0" smtClean="0">
                <a:latin typeface="Times New Roman" panose="02020603050405020304" pitchFamily="18" charset="0"/>
                <a:cs typeface="Times New Roman" panose="02020603050405020304" pitchFamily="18" charset="0"/>
              </a:rPr>
              <a:t>metadata (e.g. publications, evidence types) </a:t>
            </a:r>
            <a:endParaRPr lang="en-US" sz="2400" dirty="0">
              <a:latin typeface="Times New Roman" panose="02020603050405020304" pitchFamily="18" charset="0"/>
              <a:cs typeface="Times New Roman" panose="02020603050405020304" pitchFamily="18" charset="0"/>
            </a:endParaRPr>
          </a:p>
          <a:p>
            <a:pPr marL="0" indent="0">
              <a:spcBef>
                <a:spcPts val="2400"/>
              </a:spcBef>
              <a:buNone/>
            </a:pPr>
            <a:r>
              <a:rPr lang="en-US" sz="2400" b="1" dirty="0">
                <a:latin typeface="Times New Roman" panose="02020603050405020304" pitchFamily="18" charset="0"/>
                <a:cs typeface="Times New Roman" panose="02020603050405020304" pitchFamily="18" charset="0"/>
              </a:rPr>
              <a:t>Inconsistent:</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systems and domains use </a:t>
            </a:r>
            <a:r>
              <a:rPr lang="en-US" sz="2400" dirty="0">
                <a:latin typeface="Times New Roman" panose="02020603050405020304" pitchFamily="18" charset="0"/>
                <a:cs typeface="Times New Roman" panose="02020603050405020304" pitchFamily="18" charset="0"/>
              </a:rPr>
              <a:t>diverse terms, conceptual models, and </a:t>
            </a:r>
            <a:r>
              <a:rPr lang="en-US" sz="2400" dirty="0" smtClean="0">
                <a:latin typeface="Times New Roman" panose="02020603050405020304" pitchFamily="18" charset="0"/>
                <a:cs typeface="Times New Roman" panose="02020603050405020304" pitchFamily="18" charset="0"/>
              </a:rPr>
              <a:t>schema</a:t>
            </a:r>
            <a:endParaRPr lang="en-US" sz="2400" dirty="0">
              <a:latin typeface="Times New Roman" panose="02020603050405020304" pitchFamily="18" charset="0"/>
              <a:cs typeface="Times New Roman" panose="02020603050405020304" pitchFamily="18" charset="0"/>
            </a:endParaRPr>
          </a:p>
          <a:p>
            <a:pPr marL="0" indent="0">
              <a:spcBef>
                <a:spcPts val="2400"/>
              </a:spcBef>
              <a:buNone/>
            </a:pPr>
            <a:r>
              <a:rPr lang="en-US" sz="2400" b="1" dirty="0">
                <a:latin typeface="Times New Roman" panose="02020603050405020304" pitchFamily="18" charset="0"/>
                <a:cs typeface="Times New Roman" panose="02020603050405020304" pitchFamily="18" charset="0"/>
              </a:rPr>
              <a:t>Not Computable: </a:t>
            </a:r>
            <a:r>
              <a:rPr lang="en-US" sz="2400" dirty="0">
                <a:latin typeface="Times New Roman" panose="02020603050405020304" pitchFamily="18" charset="0"/>
                <a:cs typeface="Times New Roman" panose="02020603050405020304" pitchFamily="18" charset="0"/>
              </a:rPr>
              <a:t>missed opportunity to leverage this </a:t>
            </a:r>
            <a:r>
              <a:rPr lang="en-US" sz="2400" dirty="0" smtClean="0">
                <a:latin typeface="Times New Roman" panose="02020603050405020304" pitchFamily="18" charset="0"/>
                <a:cs typeface="Times New Roman" panose="02020603050405020304" pitchFamily="18" charset="0"/>
              </a:rPr>
              <a:t>evidence metadata . . .</a:t>
            </a:r>
            <a:endParaRPr lang="en-US" sz="2400" dirty="0">
              <a:latin typeface="Times New Roman" panose="02020603050405020304" pitchFamily="18" charset="0"/>
              <a:cs typeface="Times New Roman" panose="02020603050405020304" pitchFamily="18" charset="0"/>
            </a:endParaRPr>
          </a:p>
          <a:p>
            <a:pPr marL="577850" fontAlgn="ct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to support evaluate/compare validity of assertions</a:t>
            </a:r>
            <a:endParaRPr lang="en-US" sz="2000" dirty="0">
              <a:latin typeface="Times New Roman" panose="02020603050405020304" pitchFamily="18" charset="0"/>
              <a:cs typeface="Times New Roman" panose="02020603050405020304" pitchFamily="18" charset="0"/>
            </a:endParaRPr>
          </a:p>
          <a:p>
            <a:pPr marL="577850" fontAlgn="ct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to resolve conflict between assertions or evidence</a:t>
            </a:r>
            <a:endParaRPr lang="en-US" sz="2000" dirty="0">
              <a:latin typeface="Times New Roman" panose="02020603050405020304" pitchFamily="18" charset="0"/>
              <a:cs typeface="Times New Roman" panose="02020603050405020304" pitchFamily="18" charset="0"/>
            </a:endParaRPr>
          </a:p>
          <a:p>
            <a:pPr marL="577850" fontAlgn="ct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to identify ‘evidence gaps’ where a specific type of evidence is  needed to validate a unsupported claims</a:t>
            </a:r>
            <a:endParaRPr lang="en-US" sz="2000" dirty="0">
              <a:latin typeface="Times New Roman" panose="02020603050405020304" pitchFamily="18" charset="0"/>
              <a:cs typeface="Times New Roman" panose="02020603050405020304" pitchFamily="18" charset="0"/>
            </a:endParaRPr>
          </a:p>
          <a:p>
            <a:pPr marL="577850" fontAlgn="ct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to improve data curation and interpretation by presenting knowledge in context of related assertions and evidence</a:t>
            </a:r>
            <a:endParaRPr lang="en-US" sz="2000" dirty="0">
              <a:latin typeface="Times New Roman" panose="02020603050405020304" pitchFamily="18" charset="0"/>
              <a:cs typeface="Times New Roman" panose="02020603050405020304" pitchFamily="18" charset="0"/>
            </a:endParaRPr>
          </a:p>
          <a:p>
            <a:pPr marL="0" indent="0" fontAlgn="ctr">
              <a:spcBef>
                <a:spcPts val="600"/>
              </a:spcBef>
              <a:buNone/>
            </a:pPr>
            <a:endParaRPr lang="en-US" sz="2400" dirty="0">
              <a:latin typeface="Times New Roman" panose="02020603050405020304" pitchFamily="18" charset="0"/>
              <a:cs typeface="Times New Roman" panose="02020603050405020304" pitchFamily="18" charset="0"/>
            </a:endParaRPr>
          </a:p>
          <a:p>
            <a:pPr fontAlgn="ctr">
              <a:spcBef>
                <a:spcPts val="1800"/>
              </a:spcBef>
              <a:buFont typeface="Wingdings" panose="05000000000000000000" pitchFamily="2" charset="2"/>
              <a:buChar char="§"/>
            </a:pPr>
            <a:endParaRPr lang="en-US" dirty="0" smtClean="0">
              <a:latin typeface="Times New Roman" panose="02020603050405020304" pitchFamily="18" charset="0"/>
              <a:cs typeface="Times New Roman" panose="02020603050405020304" pitchFamily="18" charset="0"/>
            </a:endParaRPr>
          </a:p>
          <a:p>
            <a:pPr marL="0" indent="0" fontAlgn="ctr">
              <a:spcBef>
                <a:spcPts val="3000"/>
              </a:spcBef>
              <a:buNone/>
            </a:pP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719272" y="177145"/>
            <a:ext cx="7315591" cy="1118255"/>
          </a:xfrm>
          <a:prstGeom prst="rect">
            <a:avLst/>
          </a:prstGeom>
          <a:solidFill>
            <a:schemeClr val="bg1"/>
          </a:solidFill>
        </p:spPr>
        <p:txBody>
          <a:bodyPr wrap="square">
            <a:spAutoFit/>
          </a:bodyPr>
          <a:lstStyle/>
          <a:p>
            <a:pPr algn="ctr">
              <a:lnSpc>
                <a:spcPts val="4000"/>
              </a:lnSpc>
            </a:pPr>
            <a:r>
              <a:rPr lang="en-US" sz="3600" dirty="0" smtClean="0">
                <a:solidFill>
                  <a:srgbClr val="5F9127"/>
                </a:solidFill>
                <a:latin typeface="Times New Roman" panose="02020603050405020304" pitchFamily="18" charset="0"/>
                <a:cs typeface="Times New Roman" panose="02020603050405020304" pitchFamily="18" charset="0"/>
              </a:rPr>
              <a:t>Evidence </a:t>
            </a:r>
            <a:r>
              <a:rPr lang="en-US" sz="3600" dirty="0" smtClean="0">
                <a:solidFill>
                  <a:srgbClr val="5F9127"/>
                </a:solidFill>
                <a:latin typeface="Times New Roman" panose="02020603050405020304" pitchFamily="18" charset="0"/>
                <a:cs typeface="Times New Roman" panose="02020603050405020304" pitchFamily="18" charset="0"/>
              </a:rPr>
              <a:t>and Provenance </a:t>
            </a:r>
            <a:r>
              <a:rPr lang="en-US" sz="3600" dirty="0" smtClean="0">
                <a:solidFill>
                  <a:srgbClr val="5F9127"/>
                </a:solidFill>
                <a:latin typeface="Times New Roman" panose="02020603050405020304" pitchFamily="18" charset="0"/>
                <a:cs typeface="Times New Roman" panose="02020603050405020304" pitchFamily="18" charset="0"/>
              </a:rPr>
              <a:t>Metadata for Curated Claims</a:t>
            </a:r>
            <a:endParaRPr lang="en-US" sz="3600" strike="sngStrike" dirty="0">
              <a:solidFill>
                <a:srgbClr val="5F9127"/>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81206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74321" y="576942"/>
            <a:ext cx="8644708" cy="6019800"/>
          </a:xfrm>
          <a:prstGeom prst="rect">
            <a:avLst/>
          </a:prstGeom>
          <a:noFill/>
          <a:ln w="161925" cmpd="sng">
            <a:solidFill>
              <a:srgbClr val="2A4A7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2"/>
          <p:cNvSpPr txBox="1">
            <a:spLocks/>
          </p:cNvSpPr>
          <p:nvPr/>
        </p:nvSpPr>
        <p:spPr>
          <a:xfrm>
            <a:off x="441222" y="1386840"/>
            <a:ext cx="8397977" cy="5715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ctr">
              <a:spcBef>
                <a:spcPts val="600"/>
              </a:spcBef>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Generic ontological framework for representing detailed evidence and provenance information for scientific claims </a:t>
            </a:r>
          </a:p>
          <a:p>
            <a:pPr fontAlgn="ctr">
              <a:spcBef>
                <a:spcPts val="1200"/>
              </a:spcBef>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B</a:t>
            </a:r>
            <a:r>
              <a:rPr lang="en-US" sz="2400" dirty="0" smtClean="0">
                <a:latin typeface="Times New Roman" panose="02020603050405020304" pitchFamily="18" charset="0"/>
                <a:cs typeface="Times New Roman" panose="02020603050405020304" pitchFamily="18" charset="0"/>
              </a:rPr>
              <a:t>roadly applicable across domains and evidence types, but extensible for domain-specific use cases</a:t>
            </a:r>
          </a:p>
          <a:p>
            <a:pPr fontAlgn="ctr">
              <a:spcBef>
                <a:spcPts val="1200"/>
              </a:spcBef>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Simple core structure linking assertions to foundational evidence information, and describing provenance of both</a:t>
            </a:r>
          </a:p>
          <a:p>
            <a:pPr fontAlgn="ctr">
              <a:spcBef>
                <a:spcPts val="1200"/>
              </a:spcBef>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Organizes evidence information into ‘evidence lines’ that capture how </a:t>
            </a:r>
            <a:r>
              <a:rPr lang="en-US" sz="2400" dirty="0">
                <a:latin typeface="Times New Roman" panose="02020603050405020304" pitchFamily="18" charset="0"/>
                <a:cs typeface="Times New Roman" panose="02020603050405020304" pitchFamily="18" charset="0"/>
              </a:rPr>
              <a:t>it </a:t>
            </a:r>
            <a:r>
              <a:rPr lang="en-US" sz="2400" dirty="0" smtClean="0">
                <a:latin typeface="Times New Roman" panose="02020603050405020304" pitchFamily="18" charset="0"/>
                <a:cs typeface="Times New Roman" panose="02020603050405020304" pitchFamily="18" charset="0"/>
              </a:rPr>
              <a:t>is combined, interpreted, </a:t>
            </a:r>
            <a:r>
              <a:rPr lang="en-US" sz="2400" dirty="0">
                <a:latin typeface="Times New Roman" panose="02020603050405020304" pitchFamily="18" charset="0"/>
                <a:cs typeface="Times New Roman" panose="02020603050405020304" pitchFamily="18" charset="0"/>
              </a:rPr>
              <a:t>and applied as evidence. </a:t>
            </a:r>
            <a:endParaRPr lang="en-US" sz="2400" dirty="0" smtClean="0">
              <a:latin typeface="Times New Roman" panose="02020603050405020304" pitchFamily="18" charset="0"/>
              <a:cs typeface="Times New Roman" panose="02020603050405020304" pitchFamily="18" charset="0"/>
            </a:endParaRPr>
          </a:p>
          <a:p>
            <a:pPr fontAlgn="ctr">
              <a:spcBef>
                <a:spcPts val="1200"/>
              </a:spcBef>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A</a:t>
            </a:r>
            <a:r>
              <a:rPr lang="en-US" sz="2400" dirty="0" smtClean="0">
                <a:latin typeface="Times New Roman" panose="02020603050405020304" pitchFamily="18" charset="0"/>
                <a:cs typeface="Times New Roman" panose="02020603050405020304" pitchFamily="18" charset="0"/>
              </a:rPr>
              <a:t>llows modeling of ‘claim networks’ that trace evidence through prior assertions down to the level of foundational supporting data</a:t>
            </a:r>
          </a:p>
          <a:p>
            <a:pPr marL="0" indent="0" fontAlgn="ctr">
              <a:spcBef>
                <a:spcPts val="600"/>
              </a:spcBef>
              <a:buNone/>
            </a:pPr>
            <a:endParaRPr lang="en-US" sz="2400" dirty="0">
              <a:latin typeface="Times New Roman" panose="02020603050405020304" pitchFamily="18" charset="0"/>
              <a:cs typeface="Times New Roman" panose="02020603050405020304" pitchFamily="18" charset="0"/>
            </a:endParaRPr>
          </a:p>
          <a:p>
            <a:pPr fontAlgn="ctr">
              <a:spcBef>
                <a:spcPts val="1800"/>
              </a:spcBef>
              <a:buFont typeface="Wingdings" panose="05000000000000000000" pitchFamily="2" charset="2"/>
              <a:buChar char="§"/>
            </a:pPr>
            <a:endParaRPr lang="en-US" sz="2400" dirty="0" smtClean="0">
              <a:latin typeface="Times New Roman" panose="02020603050405020304" pitchFamily="18" charset="0"/>
              <a:cs typeface="Times New Roman" panose="02020603050405020304" pitchFamily="18" charset="0"/>
            </a:endParaRPr>
          </a:p>
          <a:p>
            <a:pPr marL="0" indent="0" fontAlgn="ctr">
              <a:spcBef>
                <a:spcPts val="3000"/>
              </a:spcBef>
              <a:buNone/>
            </a:pPr>
            <a:endParaRPr lang="en-US" sz="2400" dirty="0">
              <a:latin typeface="Times New Roman" panose="02020603050405020304" pitchFamily="18" charset="0"/>
              <a:cs typeface="Times New Roman" panose="02020603050405020304" pitchFamily="18" charset="0"/>
            </a:endParaRPr>
          </a:p>
        </p:txBody>
      </p:sp>
      <p:sp>
        <p:nvSpPr>
          <p:cNvPr id="5" name="Rectangle 4"/>
          <p:cNvSpPr/>
          <p:nvPr/>
        </p:nvSpPr>
        <p:spPr>
          <a:xfrm>
            <a:off x="914009" y="177145"/>
            <a:ext cx="7315591" cy="1118255"/>
          </a:xfrm>
          <a:prstGeom prst="rect">
            <a:avLst/>
          </a:prstGeom>
          <a:solidFill>
            <a:schemeClr val="bg1"/>
          </a:solidFill>
        </p:spPr>
        <p:txBody>
          <a:bodyPr wrap="square">
            <a:spAutoFit/>
          </a:bodyPr>
          <a:lstStyle/>
          <a:p>
            <a:pPr algn="ctr">
              <a:lnSpc>
                <a:spcPts val="4000"/>
              </a:lnSpc>
            </a:pPr>
            <a:r>
              <a:rPr lang="en-US" sz="3600" dirty="0" smtClean="0">
                <a:solidFill>
                  <a:srgbClr val="5F9127"/>
                </a:solidFill>
                <a:latin typeface="Times New Roman" panose="02020603050405020304" pitchFamily="18" charset="0"/>
                <a:cs typeface="Times New Roman" panose="02020603050405020304" pitchFamily="18" charset="0"/>
              </a:rPr>
              <a:t>SEPIO: Scientific Evidence and Provenance Information Ontology</a:t>
            </a:r>
            <a:endParaRPr lang="en-US" sz="3600" strike="sngStrike" dirty="0">
              <a:solidFill>
                <a:srgbClr val="5F9127"/>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20044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brushm\AppData\Roaming\PixelMetrics\CaptureWiz\Temp\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033448"/>
            <a:ext cx="7344323" cy="521495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74321" y="419637"/>
            <a:ext cx="8644708" cy="6189408"/>
          </a:xfrm>
          <a:prstGeom prst="rect">
            <a:avLst/>
          </a:prstGeom>
          <a:noFill/>
          <a:ln w="161925" cmpd="sng">
            <a:solidFill>
              <a:srgbClr val="2A4A7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057400" y="76200"/>
            <a:ext cx="5024047"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800" dirty="0" smtClean="0">
                <a:solidFill>
                  <a:srgbClr val="4D771F"/>
                </a:solidFill>
                <a:latin typeface="Times New Roman" panose="02020603050405020304" pitchFamily="18" charset="0"/>
                <a:ea typeface="+mj-ea"/>
                <a:cs typeface="Times New Roman" panose="02020603050405020304" pitchFamily="18" charset="0"/>
              </a:rPr>
              <a:t>SEPIO </a:t>
            </a:r>
            <a:r>
              <a:rPr lang="en-US" sz="3800" dirty="0" smtClean="0">
                <a:solidFill>
                  <a:srgbClr val="4D771F"/>
                </a:solidFill>
                <a:latin typeface="Times New Roman" panose="02020603050405020304" pitchFamily="18" charset="0"/>
                <a:cs typeface="Times New Roman" panose="02020603050405020304" pitchFamily="18" charset="0"/>
              </a:rPr>
              <a:t>Core Model</a:t>
            </a:r>
            <a:endParaRPr lang="en-US" sz="3800" dirty="0">
              <a:solidFill>
                <a:srgbClr val="4D771F"/>
              </a:solidFill>
              <a:latin typeface="Times New Roman" panose="02020603050405020304" pitchFamily="18" charset="0"/>
              <a:ea typeface="+mj-ea"/>
              <a:cs typeface="Times New Roman" panose="02020603050405020304" pitchFamily="18" charset="0"/>
            </a:endParaRPr>
          </a:p>
        </p:txBody>
      </p:sp>
      <p:cxnSp>
        <p:nvCxnSpPr>
          <p:cNvPr id="9" name="Straight Connector 8"/>
          <p:cNvCxnSpPr/>
          <p:nvPr/>
        </p:nvCxnSpPr>
        <p:spPr>
          <a:xfrm>
            <a:off x="5452111" y="1520185"/>
            <a:ext cx="441609" cy="0"/>
          </a:xfrm>
          <a:prstGeom prst="line">
            <a:avLst/>
          </a:prstGeom>
          <a:ln w="28575">
            <a:solidFill>
              <a:srgbClr val="A7A7A7"/>
            </a:solidFill>
          </a:ln>
          <a:effectLst/>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791201" y="1055698"/>
            <a:ext cx="2123295" cy="913070"/>
          </a:xfrm>
          <a:prstGeom prst="rect">
            <a:avLst/>
          </a:prstGeom>
          <a:gradFill>
            <a:gsLst>
              <a:gs pos="0">
                <a:srgbClr val="BEBEBE">
                  <a:alpha val="72549"/>
                </a:srgbClr>
              </a:gs>
              <a:gs pos="100000">
                <a:srgbClr val="E6E6E6"/>
              </a:gs>
            </a:gsLst>
            <a:lin ang="5400000" scaled="0"/>
          </a:gradFill>
          <a:effectLst>
            <a:outerShdw blurRad="50800" dist="38100" dir="2700000" algn="tl" rotWithShape="0">
              <a:prstClr val="black">
                <a:alpha val="40000"/>
              </a:prstClr>
            </a:outerShdw>
          </a:effectLst>
        </p:spPr>
        <p:txBody>
          <a:bodyPr wrap="square">
            <a:spAutoFit/>
          </a:bodyPr>
          <a:lstStyle/>
          <a:p>
            <a:pPr algn="ctr">
              <a:lnSpc>
                <a:spcPts val="1600"/>
              </a:lnSpc>
            </a:pPr>
            <a:r>
              <a:rPr lang="en-US" sz="1400" dirty="0"/>
              <a:t>A statement of purported truth, </a:t>
            </a:r>
            <a:r>
              <a:rPr lang="en-US" sz="1400" dirty="0" smtClean="0"/>
              <a:t>as </a:t>
            </a:r>
            <a:r>
              <a:rPr lang="en-US" sz="1400" dirty="0"/>
              <a:t>made by a particular </a:t>
            </a:r>
            <a:r>
              <a:rPr lang="en-US" sz="1400" dirty="0" smtClean="0"/>
              <a:t>agent on a particular occasion  </a:t>
            </a:r>
          </a:p>
        </p:txBody>
      </p:sp>
      <p:cxnSp>
        <p:nvCxnSpPr>
          <p:cNvPr id="13" name="Straight Connector 12"/>
          <p:cNvCxnSpPr/>
          <p:nvPr/>
        </p:nvCxnSpPr>
        <p:spPr>
          <a:xfrm>
            <a:off x="3404286" y="2895600"/>
            <a:ext cx="1127409" cy="0"/>
          </a:xfrm>
          <a:prstGeom prst="line">
            <a:avLst/>
          </a:prstGeom>
          <a:ln w="28575">
            <a:solidFill>
              <a:srgbClr val="A7A7A7"/>
            </a:solidFill>
          </a:ln>
          <a:effectLst/>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680210" y="2386914"/>
            <a:ext cx="2684947" cy="913070"/>
          </a:xfrm>
          <a:prstGeom prst="rect">
            <a:avLst/>
          </a:prstGeom>
          <a:gradFill>
            <a:gsLst>
              <a:gs pos="0">
                <a:srgbClr val="BEBEBE">
                  <a:alpha val="72549"/>
                </a:srgbClr>
              </a:gs>
              <a:gs pos="100000">
                <a:srgbClr val="E6E6E6"/>
              </a:gs>
            </a:gsLst>
            <a:lin ang="5400000" scaled="0"/>
          </a:gradFill>
          <a:effectLst>
            <a:outerShdw blurRad="50800" dist="38100" dir="2700000" algn="tl" rotWithShape="0">
              <a:prstClr val="black">
                <a:alpha val="40000"/>
              </a:prstClr>
            </a:outerShdw>
          </a:effectLst>
        </p:spPr>
        <p:txBody>
          <a:bodyPr wrap="square">
            <a:spAutoFit/>
          </a:bodyPr>
          <a:lstStyle/>
          <a:p>
            <a:pPr algn="ctr">
              <a:lnSpc>
                <a:spcPts val="1600"/>
              </a:lnSpc>
            </a:pPr>
            <a:r>
              <a:rPr lang="en-US" sz="1400" dirty="0" smtClean="0"/>
              <a:t>A grouping of atomic evidence items that constitute an </a:t>
            </a:r>
            <a:r>
              <a:rPr lang="en-US" sz="1400" dirty="0"/>
              <a:t>independent argument relevant to the validity of a target assertion. </a:t>
            </a:r>
            <a:endParaRPr lang="en-US" sz="1400" dirty="0" smtClean="0"/>
          </a:p>
        </p:txBody>
      </p:sp>
      <p:cxnSp>
        <p:nvCxnSpPr>
          <p:cNvPr id="15" name="Straight Connector 14"/>
          <p:cNvCxnSpPr>
            <a:endCxn id="16" idx="1"/>
          </p:cNvCxnSpPr>
          <p:nvPr/>
        </p:nvCxnSpPr>
        <p:spPr>
          <a:xfrm>
            <a:off x="5562600" y="4648200"/>
            <a:ext cx="509415" cy="1016328"/>
          </a:xfrm>
          <a:prstGeom prst="line">
            <a:avLst/>
          </a:prstGeom>
          <a:ln w="28575">
            <a:solidFill>
              <a:srgbClr val="A7A7A7"/>
            </a:solidFill>
          </a:ln>
          <a:effectLst/>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6072015" y="5105400"/>
            <a:ext cx="2123295" cy="1118255"/>
          </a:xfrm>
          <a:prstGeom prst="rect">
            <a:avLst/>
          </a:prstGeom>
          <a:gradFill>
            <a:gsLst>
              <a:gs pos="0">
                <a:srgbClr val="BEBEBE">
                  <a:alpha val="72549"/>
                </a:srgbClr>
              </a:gs>
              <a:gs pos="100000">
                <a:srgbClr val="E6E6E6"/>
              </a:gs>
            </a:gsLst>
            <a:lin ang="5400000" scaled="0"/>
          </a:gradFill>
          <a:effectLst>
            <a:outerShdw blurRad="50800" dist="38100" dir="2700000" algn="tl" rotWithShape="0">
              <a:prstClr val="black">
                <a:alpha val="40000"/>
              </a:prstClr>
            </a:outerShdw>
          </a:effectLst>
        </p:spPr>
        <p:txBody>
          <a:bodyPr wrap="square">
            <a:spAutoFit/>
          </a:bodyPr>
          <a:lstStyle/>
          <a:p>
            <a:pPr algn="ctr">
              <a:lnSpc>
                <a:spcPts val="1600"/>
              </a:lnSpc>
            </a:pPr>
            <a:r>
              <a:rPr lang="en-US" sz="1400" dirty="0"/>
              <a:t>A piece of information that is used to </a:t>
            </a:r>
            <a:r>
              <a:rPr lang="en-US" sz="1400" dirty="0" smtClean="0"/>
              <a:t>evaluate the </a:t>
            </a:r>
            <a:r>
              <a:rPr lang="en-US" sz="1400" dirty="0"/>
              <a:t>validity of </a:t>
            </a:r>
            <a:r>
              <a:rPr lang="en-US" sz="1400" dirty="0" smtClean="0"/>
              <a:t>a target assertion. In doing so it plays the role of evidence.</a:t>
            </a:r>
            <a:endParaRPr lang="en-US" sz="1400" dirty="0" smtClean="0"/>
          </a:p>
        </p:txBody>
      </p:sp>
    </p:spTree>
    <p:extLst>
      <p:ext uri="{BB962C8B-B14F-4D97-AF65-F5344CB8AC3E}">
        <p14:creationId xmlns:p14="http://schemas.microsoft.com/office/powerpoint/2010/main" val="41512061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74321" y="511077"/>
            <a:ext cx="8644708" cy="6189408"/>
          </a:xfrm>
          <a:prstGeom prst="rect">
            <a:avLst/>
          </a:prstGeom>
          <a:noFill/>
          <a:ln w="161925" cmpd="sng">
            <a:solidFill>
              <a:srgbClr val="2A4A7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676400" y="76200"/>
            <a:ext cx="5943600"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rgbClr val="4D771F"/>
                </a:solidFill>
                <a:latin typeface="Times New Roman" panose="02020603050405020304" pitchFamily="18" charset="0"/>
                <a:ea typeface="+mj-ea"/>
                <a:cs typeface="Times New Roman" panose="02020603050405020304" pitchFamily="18" charset="0"/>
              </a:rPr>
              <a:t>SEPIO: Evidence Lines</a:t>
            </a:r>
            <a:endParaRPr lang="en-US" sz="3600" dirty="0">
              <a:solidFill>
                <a:srgbClr val="4D771F"/>
              </a:solidFill>
              <a:latin typeface="Times New Roman" panose="02020603050405020304" pitchFamily="18" charset="0"/>
              <a:ea typeface="+mj-ea"/>
              <a:cs typeface="Times New Roman" panose="02020603050405020304" pitchFamily="18" charset="0"/>
            </a:endParaRPr>
          </a:p>
        </p:txBody>
      </p:sp>
      <p:sp>
        <p:nvSpPr>
          <p:cNvPr id="11" name="Content Placeholder 2"/>
          <p:cNvSpPr txBox="1">
            <a:spLocks/>
          </p:cNvSpPr>
          <p:nvPr/>
        </p:nvSpPr>
        <p:spPr>
          <a:xfrm>
            <a:off x="461734" y="1491593"/>
            <a:ext cx="8458200" cy="530544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r>
              <a:rPr lang="en-US" sz="2000" u="sng" dirty="0" smtClean="0">
                <a:latin typeface="Times New Roman" panose="02020603050405020304" pitchFamily="18" charset="0"/>
                <a:cs typeface="Times New Roman" panose="02020603050405020304" pitchFamily="18" charset="0"/>
              </a:rPr>
              <a:t>Evidence Lines let us:</a:t>
            </a:r>
          </a:p>
          <a:p>
            <a:pPr marL="458788" indent="-285750">
              <a:spcBef>
                <a:spcPts val="600"/>
              </a:spcBef>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capture not only what evidence exists, but how it is interpreted </a:t>
            </a:r>
            <a:r>
              <a:rPr lang="en-US" sz="2000" dirty="0">
                <a:latin typeface="Times New Roman" panose="02020603050405020304" pitchFamily="18" charset="0"/>
                <a:cs typeface="Times New Roman" panose="02020603050405020304" pitchFamily="18" charset="0"/>
              </a:rPr>
              <a:t>and applied as evidence. </a:t>
            </a:r>
          </a:p>
          <a:p>
            <a:pPr marL="458788" indent="-285750">
              <a:spcBef>
                <a:spcPts val="900"/>
              </a:spcBef>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capture dependencies between pieces of supporting information that represent meaningful evidence only in combination </a:t>
            </a:r>
          </a:p>
          <a:p>
            <a:pPr marL="804863" lvl="1">
              <a:spcBef>
                <a:spcPts val="200"/>
              </a:spcBef>
              <a:buFont typeface="Wingdings" panose="05000000000000000000" pitchFamily="2" charset="2"/>
              <a:buChar char="§"/>
              <a:tabLst>
                <a:tab pos="692150" algn="l"/>
              </a:tabLst>
            </a:pPr>
            <a:r>
              <a:rPr lang="en-US" sz="1800" dirty="0" smtClean="0">
                <a:latin typeface="Times New Roman" panose="02020603050405020304" pitchFamily="18" charset="0"/>
                <a:cs typeface="Times New Roman" panose="02020603050405020304" pitchFamily="18" charset="0"/>
              </a:rPr>
              <a:t>e.g. cases where fact 1 and fact 2 must both be true to establish meaningful evidence for a claim</a:t>
            </a:r>
          </a:p>
          <a:p>
            <a:pPr marL="458788" indent="-285750">
              <a:spcBef>
                <a:spcPts val="900"/>
              </a:spcBef>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describe attributes of evidence  (e.g. the strength of support an agent believes an evidence line to provide for a particular claim)</a:t>
            </a:r>
          </a:p>
          <a:p>
            <a:pPr marL="458788" indent="-285750">
              <a:spcBef>
                <a:spcPts val="900"/>
              </a:spcBef>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determine and compute on four key dimensions of evidence  (</a:t>
            </a:r>
            <a:r>
              <a:rPr lang="en-US" sz="2000" b="1" dirty="0" smtClean="0">
                <a:latin typeface="Times New Roman" panose="02020603050405020304" pitchFamily="18" charset="0"/>
                <a:cs typeface="Times New Roman" panose="02020603050405020304" pitchFamily="18" charset="0"/>
              </a:rPr>
              <a:t>quantity</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quality</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diversity</a:t>
            </a:r>
            <a:r>
              <a:rPr lang="en-US" sz="2000" dirty="0">
                <a:latin typeface="Times New Roman" panose="02020603050405020304" pitchFamily="18" charset="0"/>
                <a:cs typeface="Times New Roman" panose="02020603050405020304" pitchFamily="18" charset="0"/>
              </a:rPr>
              <a:t>, and </a:t>
            </a:r>
            <a:r>
              <a:rPr lang="en-US" sz="2000" b="1" dirty="0" smtClean="0">
                <a:latin typeface="Times New Roman" panose="02020603050405020304" pitchFamily="18" charset="0"/>
                <a:cs typeface="Times New Roman" panose="02020603050405020304" pitchFamily="18" charset="0"/>
              </a:rPr>
              <a:t>concordance</a:t>
            </a:r>
            <a:r>
              <a:rPr lang="en-US" sz="2000" dirty="0" smtClean="0">
                <a:latin typeface="Times New Roman" panose="02020603050405020304" pitchFamily="18" charset="0"/>
                <a:cs typeface="Times New Roman" panose="02020603050405020304" pitchFamily="18" charset="0"/>
              </a:rPr>
              <a:t>) </a:t>
            </a:r>
          </a:p>
          <a:p>
            <a:pPr marL="458788" indent="-285750">
              <a:spcBef>
                <a:spcPts val="900"/>
              </a:spcBef>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O</a:t>
            </a:r>
            <a:r>
              <a:rPr lang="en-US" sz="2000" dirty="0" smtClean="0">
                <a:latin typeface="Times New Roman" panose="02020603050405020304" pitchFamily="18" charset="0"/>
                <a:cs typeface="Times New Roman" panose="02020603050405020304" pitchFamily="18" charset="0"/>
              </a:rPr>
              <a:t>perate on these dimensions to computationally evaluate  and </a:t>
            </a:r>
            <a:r>
              <a:rPr lang="en-US" sz="2000" dirty="0">
                <a:latin typeface="Times New Roman" panose="02020603050405020304" pitchFamily="18" charset="0"/>
                <a:cs typeface="Times New Roman" panose="02020603050405020304" pitchFamily="18" charset="0"/>
              </a:rPr>
              <a:t>compare </a:t>
            </a:r>
            <a:r>
              <a:rPr lang="en-US" sz="2000" dirty="0" smtClean="0">
                <a:latin typeface="Times New Roman" panose="02020603050405020304" pitchFamily="18" charset="0"/>
                <a:cs typeface="Times New Roman" panose="02020603050405020304" pitchFamily="18" charset="0"/>
              </a:rPr>
              <a:t>claims based on their evidence</a:t>
            </a:r>
          </a:p>
        </p:txBody>
      </p:sp>
      <p:sp>
        <p:nvSpPr>
          <p:cNvPr id="3" name="Rectangle 2"/>
          <p:cNvSpPr/>
          <p:nvPr/>
        </p:nvSpPr>
        <p:spPr>
          <a:xfrm>
            <a:off x="838200" y="883920"/>
            <a:ext cx="7321915" cy="769441"/>
          </a:xfrm>
          <a:prstGeom prst="rect">
            <a:avLst/>
          </a:prstGeom>
        </p:spPr>
        <p:txBody>
          <a:bodyPr wrap="square">
            <a:spAutoFit/>
          </a:bodyPr>
          <a:lstStyle/>
          <a:p>
            <a:pPr algn="ctr"/>
            <a:r>
              <a:rPr lang="en-US" sz="2200" dirty="0" smtClean="0">
                <a:solidFill>
                  <a:srgbClr val="D96709"/>
                </a:solidFill>
                <a:latin typeface="Times New Roman" panose="02020603050405020304" pitchFamily="18" charset="0"/>
                <a:cs typeface="Times New Roman" panose="02020603050405020304" pitchFamily="18" charset="0"/>
              </a:rPr>
              <a:t>Evidence lines  organize evidence information into independent arguments relevant to establishing the validity of a claim. </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28913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3" name="Picture 5" descr="http://i.istockimg.com/file_thumbview_approve/72470941/5/stock-illustration-72470941-heart-disease-icon.jpg"/>
          <p:cNvPicPr>
            <a:picLocks noChangeAspect="1" noChangeArrowheads="1"/>
          </p:cNvPicPr>
          <p:nvPr/>
        </p:nvPicPr>
        <p:blipFill>
          <a:blip r:embed="rId3">
            <a:extLst>
              <a:ext uri="{BEBA8EAE-BF5A-486C-A8C5-ECC9F3942E4B}">
                <a14:imgProps xmlns:a14="http://schemas.microsoft.com/office/drawing/2010/main">
                  <a14:imgLayer r:embed="rId4">
                    <a14:imgEffect>
                      <a14:saturation sat="0"/>
                    </a14:imgEffect>
                    <a14:imgEffect>
                      <a14:brightnessContrast bright="18000"/>
                    </a14:imgEffect>
                  </a14:imgLayer>
                </a14:imgProps>
              </a:ext>
              <a:ext uri="{28A0092B-C50C-407E-A947-70E740481C1C}">
                <a14:useLocalDpi xmlns:a14="http://schemas.microsoft.com/office/drawing/2010/main" val="0"/>
              </a:ext>
            </a:extLst>
          </a:blip>
          <a:srcRect/>
          <a:stretch>
            <a:fillRect/>
          </a:stretch>
        </p:blipFill>
        <p:spPr bwMode="auto">
          <a:xfrm>
            <a:off x="6515035" y="1905000"/>
            <a:ext cx="1626574" cy="1626575"/>
          </a:xfrm>
          <a:prstGeom prst="rect">
            <a:avLst/>
          </a:prstGeom>
          <a:noFill/>
          <a:extLst>
            <a:ext uri="{909E8E84-426E-40DD-AFC4-6F175D3DCCD1}">
              <a14:hiddenFill xmlns:a14="http://schemas.microsoft.com/office/drawing/2010/main">
                <a:solidFill>
                  <a:srgbClr val="FFFFFF"/>
                </a:solidFill>
              </a14:hiddenFill>
            </a:ext>
          </a:extLst>
        </p:spPr>
      </p:pic>
      <p:pic>
        <p:nvPicPr>
          <p:cNvPr id="12291" name="Picture 3"/>
          <p:cNvPicPr>
            <a:picLocks noChangeAspect="1" noChangeArrowheads="1"/>
          </p:cNvPicPr>
          <p:nvPr/>
        </p:nvPicPr>
        <p:blipFill>
          <a:blip r:embed="rId5">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Lst>
          </a:blip>
          <a:srcRect/>
          <a:stretch>
            <a:fillRect/>
          </a:stretch>
        </p:blipFill>
        <p:spPr bwMode="auto">
          <a:xfrm rot="5400000">
            <a:off x="1378791" y="1768163"/>
            <a:ext cx="1550375" cy="21851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274321" y="533400"/>
            <a:ext cx="8644708" cy="5960808"/>
          </a:xfrm>
          <a:prstGeom prst="rect">
            <a:avLst/>
          </a:prstGeom>
          <a:noFill/>
          <a:ln w="161925" cmpd="sng">
            <a:solidFill>
              <a:srgbClr val="2A4A7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1137501" y="218182"/>
            <a:ext cx="6787299" cy="1200329"/>
          </a:xfrm>
          <a:prstGeom prst="rect">
            <a:avLst/>
          </a:prstGeom>
          <a:solidFill>
            <a:schemeClr val="bg1"/>
          </a:solidFill>
        </p:spPr>
        <p:txBody>
          <a:bodyPr wrap="square" rtlCol="0">
            <a:spAutoFit/>
          </a:bodyPr>
          <a:lstStyle/>
          <a:p>
            <a:pPr algn="ctr"/>
            <a:r>
              <a:rPr lang="en-US" sz="3600" dirty="0" smtClean="0">
                <a:solidFill>
                  <a:srgbClr val="4D771F"/>
                </a:solidFill>
                <a:latin typeface="Times New Roman" panose="02020603050405020304" pitchFamily="18" charset="0"/>
                <a:cs typeface="Times New Roman" panose="02020603050405020304" pitchFamily="18" charset="0"/>
              </a:rPr>
              <a:t>Modeling Evidence for Clinical Variant Interpretations</a:t>
            </a:r>
            <a:endParaRPr lang="en-US" sz="3600" dirty="0">
              <a:solidFill>
                <a:srgbClr val="4D771F"/>
              </a:solidFill>
              <a:latin typeface="Times New Roman" panose="02020603050405020304" pitchFamily="18" charset="0"/>
              <a:cs typeface="Times New Roman" panose="02020603050405020304" pitchFamily="18" charset="0"/>
            </a:endParaRPr>
          </a:p>
        </p:txBody>
      </p:sp>
      <p:sp>
        <p:nvSpPr>
          <p:cNvPr id="6" name="Rectangle 5"/>
          <p:cNvSpPr/>
          <p:nvPr/>
        </p:nvSpPr>
        <p:spPr>
          <a:xfrm>
            <a:off x="383058" y="1451699"/>
            <a:ext cx="8461829" cy="4062651"/>
          </a:xfrm>
          <a:prstGeom prst="rect">
            <a:avLst/>
          </a:prstGeom>
        </p:spPr>
        <p:txBody>
          <a:bodyPr wrap="square">
            <a:spAutoFit/>
          </a:bodyPr>
          <a:lstStyle/>
          <a:p>
            <a:pPr marL="284163" indent="-238125" fontAlgn="ctr">
              <a:spcBef>
                <a:spcPts val="1200"/>
              </a:spcBef>
              <a:buFont typeface="Wingdings" panose="05000000000000000000" pitchFamily="2" charset="2"/>
              <a:buChar char="§"/>
              <a:defRPr/>
            </a:pPr>
            <a:r>
              <a:rPr lang="en-US" sz="2200" dirty="0" smtClean="0">
                <a:latin typeface="Times New Roman" panose="02020603050405020304" pitchFamily="18" charset="0"/>
                <a:cs typeface="Times New Roman" panose="02020603050405020304" pitchFamily="18" charset="0"/>
              </a:rPr>
              <a:t>Variant </a:t>
            </a:r>
            <a:r>
              <a:rPr lang="en-US" sz="2200" dirty="0">
                <a:latin typeface="Times New Roman" panose="02020603050405020304" pitchFamily="18" charset="0"/>
                <a:cs typeface="Times New Roman" panose="02020603050405020304" pitchFamily="18" charset="0"/>
              </a:rPr>
              <a:t>interpretations are </a:t>
            </a:r>
            <a:r>
              <a:rPr lang="en-US" sz="2200" b="1" dirty="0">
                <a:latin typeface="Times New Roman" panose="02020603050405020304" pitchFamily="18" charset="0"/>
                <a:cs typeface="Times New Roman" panose="02020603050405020304" pitchFamily="18" charset="0"/>
              </a:rPr>
              <a:t>assertions</a:t>
            </a:r>
            <a:r>
              <a:rPr lang="en-US" sz="2200" dirty="0">
                <a:latin typeface="Times New Roman" panose="02020603050405020304" pitchFamily="18" charset="0"/>
                <a:cs typeface="Times New Roman" panose="02020603050405020304" pitchFamily="18" charset="0"/>
              </a:rPr>
              <a:t> about the </a:t>
            </a:r>
            <a:r>
              <a:rPr lang="en-US" sz="2200" dirty="0" smtClean="0">
                <a:latin typeface="Times New Roman" panose="02020603050405020304" pitchFamily="18" charset="0"/>
                <a:cs typeface="Times New Roman" panose="02020603050405020304" pitchFamily="18" charset="0"/>
              </a:rPr>
              <a:t>      pathogenicity </a:t>
            </a:r>
            <a:r>
              <a:rPr lang="en-US" sz="2200" dirty="0">
                <a:latin typeface="Times New Roman" panose="02020603050405020304" pitchFamily="18" charset="0"/>
                <a:cs typeface="Times New Roman" panose="02020603050405020304" pitchFamily="18" charset="0"/>
              </a:rPr>
              <a:t>of a genetic variant for a disease </a:t>
            </a:r>
            <a:endParaRPr lang="en-US" sz="2200" dirty="0" smtClean="0">
              <a:latin typeface="Times New Roman" panose="02020603050405020304" pitchFamily="18" charset="0"/>
              <a:cs typeface="Times New Roman" panose="02020603050405020304" pitchFamily="18" charset="0"/>
            </a:endParaRPr>
          </a:p>
          <a:p>
            <a:pPr marL="393700" indent="-285750" fontAlgn="ctr">
              <a:spcBef>
                <a:spcPts val="1200"/>
              </a:spcBef>
              <a:buFont typeface="Wingdings" panose="05000000000000000000" pitchFamily="2" charset="2"/>
              <a:buChar char="§"/>
              <a:defRPr/>
            </a:pPr>
            <a:endParaRPr lang="en-US" sz="2200" b="1" dirty="0">
              <a:latin typeface="Times New Roman" panose="02020603050405020304" pitchFamily="18" charset="0"/>
              <a:cs typeface="Times New Roman" panose="02020603050405020304" pitchFamily="18" charset="0"/>
            </a:endParaRPr>
          </a:p>
          <a:p>
            <a:pPr marL="393700" indent="-285750" fontAlgn="ctr">
              <a:spcBef>
                <a:spcPts val="1200"/>
              </a:spcBef>
              <a:buFont typeface="Wingdings" panose="05000000000000000000" pitchFamily="2" charset="2"/>
              <a:buChar char="§"/>
              <a:defRPr/>
            </a:pPr>
            <a:endParaRPr lang="en-US" sz="2200" dirty="0" smtClean="0">
              <a:latin typeface="Times New Roman" panose="02020603050405020304" pitchFamily="18" charset="0"/>
              <a:cs typeface="Times New Roman" panose="02020603050405020304" pitchFamily="18" charset="0"/>
            </a:endParaRPr>
          </a:p>
          <a:p>
            <a:pPr marL="284163" indent="-238125" fontAlgn="ctr">
              <a:spcBef>
                <a:spcPts val="3000"/>
              </a:spcBef>
              <a:buFont typeface="Wingdings" panose="05000000000000000000" pitchFamily="2" charset="2"/>
              <a:buChar char="§"/>
              <a:defRPr/>
            </a:pPr>
            <a:r>
              <a:rPr lang="en-US" sz="2200" dirty="0" smtClean="0">
                <a:latin typeface="Times New Roman" panose="02020603050405020304" pitchFamily="18" charset="0"/>
                <a:cs typeface="Times New Roman" panose="02020603050405020304" pitchFamily="18" charset="0"/>
              </a:rPr>
              <a:t>These assertions rely </a:t>
            </a:r>
            <a:r>
              <a:rPr lang="en-US" sz="2200" dirty="0">
                <a:latin typeface="Times New Roman" panose="02020603050405020304" pitchFamily="18" charset="0"/>
                <a:cs typeface="Times New Roman" panose="02020603050405020304" pitchFamily="18" charset="0"/>
              </a:rPr>
              <a:t>on complex and diverse types of </a:t>
            </a:r>
            <a:r>
              <a:rPr lang="en-US" sz="2200" dirty="0" smtClean="0">
                <a:latin typeface="Times New Roman" panose="02020603050405020304" pitchFamily="18" charset="0"/>
                <a:cs typeface="Times New Roman" panose="02020603050405020304" pitchFamily="18" charset="0"/>
              </a:rPr>
              <a:t> evidence, and are supported by sophisticated but </a:t>
            </a:r>
            <a:r>
              <a:rPr lang="en-US" sz="2200" dirty="0" err="1" smtClean="0">
                <a:latin typeface="Times New Roman" panose="02020603050405020304" pitchFamily="18" charset="0"/>
                <a:cs typeface="Times New Roman" panose="02020603050405020304" pitchFamily="18" charset="0"/>
              </a:rPr>
              <a:t>siloed</a:t>
            </a:r>
            <a:r>
              <a:rPr lang="en-US" sz="2200" dirty="0" smtClean="0">
                <a:latin typeface="Times New Roman" panose="02020603050405020304" pitchFamily="18" charset="0"/>
                <a:cs typeface="Times New Roman" panose="02020603050405020304" pitchFamily="18" charset="0"/>
              </a:rPr>
              <a:t> frameworks for evidence curation and interpretation [1]</a:t>
            </a:r>
            <a:endParaRPr lang="en-US" sz="2200" dirty="0" smtClean="0">
              <a:latin typeface="Times New Roman" panose="02020603050405020304" pitchFamily="18" charset="0"/>
              <a:cs typeface="Times New Roman" panose="02020603050405020304" pitchFamily="18" charset="0"/>
            </a:endParaRPr>
          </a:p>
          <a:p>
            <a:pPr marL="284163" indent="-238125" fontAlgn="ctr">
              <a:spcBef>
                <a:spcPts val="1200"/>
              </a:spcBef>
              <a:buFont typeface="Wingdings" panose="05000000000000000000" pitchFamily="2" charset="2"/>
              <a:buChar char="§"/>
              <a:defRPr/>
            </a:pPr>
            <a:r>
              <a:rPr lang="en-US" sz="2200" dirty="0" smtClean="0">
                <a:latin typeface="Times New Roman" panose="02020603050405020304" pitchFamily="18" charset="0"/>
                <a:cs typeface="Times New Roman" panose="02020603050405020304" pitchFamily="18" charset="0"/>
              </a:rPr>
              <a:t>Movement toward standardization of models and curation practices to identify and resolve conflicting interpretations [2, 3]</a:t>
            </a:r>
          </a:p>
        </p:txBody>
      </p:sp>
      <p:sp>
        <p:nvSpPr>
          <p:cNvPr id="10" name="Right Arrow 9"/>
          <p:cNvSpPr/>
          <p:nvPr/>
        </p:nvSpPr>
        <p:spPr>
          <a:xfrm>
            <a:off x="3745804" y="2678756"/>
            <a:ext cx="2415338" cy="584723"/>
          </a:xfrm>
          <a:prstGeom prst="right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3695635" y="2476360"/>
            <a:ext cx="2356532" cy="1015663"/>
          </a:xfrm>
          <a:prstGeom prst="rect">
            <a:avLst/>
          </a:prstGeom>
        </p:spPr>
        <p:txBody>
          <a:bodyPr wrap="square">
            <a:spAutoFit/>
          </a:bodyPr>
          <a:lstStyle/>
          <a:p>
            <a:pPr algn="ctr">
              <a:lnSpc>
                <a:spcPts val="2400"/>
              </a:lnSpc>
            </a:pPr>
            <a:r>
              <a:rPr lang="en-US" sz="2000" b="1" dirty="0" smtClean="0">
                <a:latin typeface="Book Antiqua" panose="02040602050305030304" pitchFamily="18" charset="0"/>
              </a:rPr>
              <a:t>Pathogenic for?</a:t>
            </a:r>
          </a:p>
          <a:p>
            <a:pPr algn="ctr">
              <a:lnSpc>
                <a:spcPts val="2400"/>
              </a:lnSpc>
            </a:pPr>
            <a:endParaRPr lang="en-US" sz="2000" b="1" dirty="0" smtClean="0">
              <a:latin typeface="Book Antiqua" panose="02040602050305030304" pitchFamily="18" charset="0"/>
            </a:endParaRPr>
          </a:p>
          <a:p>
            <a:pPr algn="ctr">
              <a:lnSpc>
                <a:spcPts val="2400"/>
              </a:lnSpc>
            </a:pPr>
            <a:r>
              <a:rPr lang="en-US" sz="2000" b="1" dirty="0" smtClean="0">
                <a:latin typeface="Book Antiqua" panose="02040602050305030304" pitchFamily="18" charset="0"/>
              </a:rPr>
              <a:t>Benign for?</a:t>
            </a:r>
            <a:endParaRPr lang="en-US" sz="2000" b="1" dirty="0">
              <a:latin typeface="Book Antiqua" panose="02040602050305030304" pitchFamily="18" charset="0"/>
            </a:endParaRPr>
          </a:p>
        </p:txBody>
      </p:sp>
      <p:sp>
        <p:nvSpPr>
          <p:cNvPr id="11" name="Rectangle 10"/>
          <p:cNvSpPr/>
          <p:nvPr/>
        </p:nvSpPr>
        <p:spPr>
          <a:xfrm>
            <a:off x="862624" y="2357092"/>
            <a:ext cx="2667000" cy="1023082"/>
          </a:xfrm>
          <a:prstGeom prst="rect">
            <a:avLst/>
          </a:prstGeom>
          <a:solidFill>
            <a:schemeClr val="bg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Content Placeholder 2"/>
          <p:cNvSpPr txBox="1">
            <a:spLocks/>
          </p:cNvSpPr>
          <p:nvPr/>
        </p:nvSpPr>
        <p:spPr>
          <a:xfrm>
            <a:off x="561136" y="2763886"/>
            <a:ext cx="3216966" cy="64344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fontAlgn="ctr">
              <a:lnSpc>
                <a:spcPts val="1920"/>
              </a:lnSpc>
              <a:spcBef>
                <a:spcPts val="1200"/>
              </a:spcBef>
              <a:buNone/>
            </a:pPr>
            <a:r>
              <a:rPr lang="en-US" sz="2200" b="1" dirty="0" smtClean="0">
                <a:latin typeface="Arial Black" panose="020B0A04020102020204" pitchFamily="34" charset="0"/>
              </a:rPr>
              <a:t>BRCA1: </a:t>
            </a:r>
            <a:r>
              <a:rPr lang="en-US" sz="2200" b="1" dirty="0">
                <a:latin typeface="Arial Black" panose="020B0A04020102020204" pitchFamily="34" charset="0"/>
              </a:rPr>
              <a:t>2685T&gt;A  </a:t>
            </a:r>
            <a:endParaRPr lang="en-US" sz="2200" b="1" dirty="0" smtClean="0">
              <a:latin typeface="Arial Black" panose="020B0A04020102020204" pitchFamily="34" charset="0"/>
            </a:endParaRPr>
          </a:p>
        </p:txBody>
      </p:sp>
      <p:sp>
        <p:nvSpPr>
          <p:cNvPr id="37" name="Rectangle 36"/>
          <p:cNvSpPr/>
          <p:nvPr/>
        </p:nvSpPr>
        <p:spPr>
          <a:xfrm>
            <a:off x="6276683" y="1925848"/>
            <a:ext cx="2181517" cy="1649118"/>
          </a:xfrm>
          <a:prstGeom prst="rect">
            <a:avLst/>
          </a:prstGeom>
          <a:solidFill>
            <a:schemeClr val="bg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6210235" y="2560311"/>
            <a:ext cx="2236174" cy="603370"/>
          </a:xfrm>
          <a:prstGeom prst="rect">
            <a:avLst/>
          </a:prstGeom>
        </p:spPr>
        <p:txBody>
          <a:bodyPr wrap="square">
            <a:spAutoFit/>
          </a:bodyPr>
          <a:lstStyle/>
          <a:p>
            <a:pPr algn="ctr" fontAlgn="ctr">
              <a:lnSpc>
                <a:spcPts val="1920"/>
              </a:lnSpc>
              <a:spcBef>
                <a:spcPts val="1200"/>
              </a:spcBef>
            </a:pPr>
            <a:r>
              <a:rPr lang="en-US" sz="2200" b="1" dirty="0" smtClean="0">
                <a:latin typeface="Arial Black" panose="020B0A04020102020204" pitchFamily="34" charset="0"/>
              </a:rPr>
              <a:t>Breast Cancer</a:t>
            </a:r>
            <a:endParaRPr lang="en-US" sz="2200" b="1" dirty="0">
              <a:latin typeface="Arial Black" panose="020B0A04020102020204" pitchFamily="34" charset="0"/>
            </a:endParaRPr>
          </a:p>
        </p:txBody>
      </p:sp>
      <p:sp>
        <p:nvSpPr>
          <p:cNvPr id="2" name="Rectangle 1"/>
          <p:cNvSpPr/>
          <p:nvPr/>
        </p:nvSpPr>
        <p:spPr>
          <a:xfrm>
            <a:off x="750327" y="5764290"/>
            <a:ext cx="6148606" cy="307777"/>
          </a:xfrm>
          <a:prstGeom prst="rect">
            <a:avLst/>
          </a:prstGeom>
        </p:spPr>
        <p:txBody>
          <a:bodyPr wrap="none">
            <a:spAutoFit/>
          </a:bodyPr>
          <a:lstStyle/>
          <a:p>
            <a:r>
              <a:rPr lang="en-US" sz="1400" dirty="0" smtClean="0">
                <a:latin typeface="Times New Roman" panose="02020603050405020304" pitchFamily="18" charset="0"/>
                <a:cs typeface="Times New Roman" panose="02020603050405020304" pitchFamily="18" charset="0"/>
              </a:rPr>
              <a:t>[2] GA4GH Variant Interpretation for Cancer Consortium (</a:t>
            </a:r>
            <a:r>
              <a:rPr lang="en-US" sz="1400" dirty="0" smtClean="0">
                <a:latin typeface="Times New Roman" panose="02020603050405020304" pitchFamily="18" charset="0"/>
                <a:cs typeface="Times New Roman" panose="02020603050405020304" pitchFamily="18" charset="0"/>
                <a:hlinkClick r:id="rId7"/>
              </a:rPr>
              <a:t>http://ga4gh.org/#/vicc</a:t>
            </a:r>
            <a:r>
              <a:rPr lang="en-US" sz="1400" dirty="0" smtClean="0">
                <a:latin typeface="Times New Roman" panose="02020603050405020304" pitchFamily="18" charset="0"/>
                <a:cs typeface="Times New Roman" panose="02020603050405020304" pitchFamily="18" charset="0"/>
              </a:rPr>
              <a:t>)</a:t>
            </a:r>
          </a:p>
        </p:txBody>
      </p:sp>
      <p:sp>
        <p:nvSpPr>
          <p:cNvPr id="14" name="Rectangle 13"/>
          <p:cNvSpPr/>
          <p:nvPr/>
        </p:nvSpPr>
        <p:spPr>
          <a:xfrm>
            <a:off x="748051" y="5545989"/>
            <a:ext cx="7523855" cy="307777"/>
          </a:xfrm>
          <a:prstGeom prst="rect">
            <a:avLst/>
          </a:prstGeom>
        </p:spPr>
        <p:txBody>
          <a:bodyPr wrap="none">
            <a:spAutoFit/>
          </a:bodyPr>
          <a:lstStyle/>
          <a:p>
            <a:r>
              <a:rPr lang="en-US" sz="1400" dirty="0" smtClean="0">
                <a:latin typeface="Times New Roman" panose="02020603050405020304" pitchFamily="18" charset="0"/>
                <a:cs typeface="Times New Roman" panose="02020603050405020304" pitchFamily="18" charset="0"/>
              </a:rPr>
              <a:t>[1] ACMG 2015 Standards and Guidelines for the Interpretation of Sequence Variants (PMC4544753)</a:t>
            </a:r>
            <a:endParaRPr lang="en-US" sz="1400" dirty="0">
              <a:latin typeface="Times New Roman" panose="02020603050405020304" pitchFamily="18" charset="0"/>
              <a:cs typeface="Times New Roman" panose="02020603050405020304" pitchFamily="18" charset="0"/>
            </a:endParaRPr>
          </a:p>
        </p:txBody>
      </p:sp>
      <p:sp>
        <p:nvSpPr>
          <p:cNvPr id="16" name="Rectangle 15"/>
          <p:cNvSpPr/>
          <p:nvPr/>
        </p:nvSpPr>
        <p:spPr>
          <a:xfrm>
            <a:off x="763368" y="5992890"/>
            <a:ext cx="7796430" cy="307777"/>
          </a:xfrm>
          <a:prstGeom prst="rect">
            <a:avLst/>
          </a:prstGeom>
        </p:spPr>
        <p:txBody>
          <a:bodyPr wrap="none">
            <a:spAutoFit/>
          </a:bodyPr>
          <a:lstStyle/>
          <a:p>
            <a:r>
              <a:rPr lang="en-US" sz="1400" dirty="0" smtClean="0">
                <a:latin typeface="Times New Roman" panose="02020603050405020304" pitchFamily="18" charset="0"/>
                <a:cs typeface="Times New Roman" panose="02020603050405020304" pitchFamily="18" charset="0"/>
              </a:rPr>
              <a:t>[3] </a:t>
            </a:r>
            <a:r>
              <a:rPr lang="en-US" sz="1400" dirty="0" err="1" smtClean="0">
                <a:latin typeface="Times New Roman" panose="02020603050405020304" pitchFamily="18" charset="0"/>
                <a:cs typeface="Times New Roman" panose="02020603050405020304" pitchFamily="18" charset="0"/>
              </a:rPr>
              <a:t>ClinGen</a:t>
            </a:r>
            <a:r>
              <a:rPr lang="en-US" sz="1400" dirty="0" smtClean="0">
                <a:latin typeface="Times New Roman" panose="02020603050405020304" pitchFamily="18" charset="0"/>
                <a:cs typeface="Times New Roman" panose="02020603050405020304" pitchFamily="18" charset="0"/>
              </a:rPr>
              <a:t> Variant Interpretation Model (</a:t>
            </a:r>
            <a:r>
              <a:rPr lang="en-US" sz="1400" dirty="0" smtClean="0">
                <a:latin typeface="Times New Roman" panose="02020603050405020304" pitchFamily="18" charset="0"/>
                <a:cs typeface="Times New Roman" panose="02020603050405020304" pitchFamily="18" charset="0"/>
              </a:rPr>
              <a:t>http://datamodel.clinicalgenome.org/interpretation/master/</a:t>
            </a:r>
            <a:r>
              <a:rPr lang="en-US" sz="1400" dirty="0" smtClean="0">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14373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C:\Users\brushm\AppData\Roaming\PixelMetrics\CaptureWiz\Temp\2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 y="1535036"/>
            <a:ext cx="7010400" cy="406119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74321" y="419637"/>
            <a:ext cx="8644708" cy="6189408"/>
          </a:xfrm>
          <a:prstGeom prst="rect">
            <a:avLst/>
          </a:prstGeom>
          <a:noFill/>
          <a:ln w="161925" cmpd="sng">
            <a:solidFill>
              <a:srgbClr val="2A4A7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2"/>
          <p:cNvSpPr txBox="1">
            <a:spLocks/>
          </p:cNvSpPr>
          <p:nvPr/>
        </p:nvSpPr>
        <p:spPr>
          <a:xfrm>
            <a:off x="339814" y="5494598"/>
            <a:ext cx="8458200" cy="98240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endParaRPr lang="en-US" sz="1800" dirty="0" smtClean="0">
              <a:latin typeface="Bookman Old Style" panose="02050604050505020204" pitchFamily="18" charset="0"/>
            </a:endParaRPr>
          </a:p>
        </p:txBody>
      </p:sp>
      <p:sp>
        <p:nvSpPr>
          <p:cNvPr id="2" name="TextBox 1"/>
          <p:cNvSpPr txBox="1"/>
          <p:nvPr/>
        </p:nvSpPr>
        <p:spPr>
          <a:xfrm>
            <a:off x="404446" y="5568910"/>
            <a:ext cx="8434754" cy="969496"/>
          </a:xfrm>
          <a:prstGeom prst="rect">
            <a:avLst/>
          </a:prstGeom>
          <a:noFill/>
        </p:spPr>
        <p:txBody>
          <a:bodyPr wrap="square" rtlCol="0">
            <a:spAutoFit/>
          </a:bodyPr>
          <a:lstStyle/>
          <a:p>
            <a:pPr algn="ctr"/>
            <a:r>
              <a:rPr lang="en-US" sz="1900" dirty="0" smtClean="0">
                <a:latin typeface="Times New Roman" panose="02020603050405020304" pitchFamily="18" charset="0"/>
                <a:cs typeface="Times New Roman" panose="02020603050405020304" pitchFamily="18" charset="0"/>
              </a:rPr>
              <a:t>Provides provenance for how the assertion was made, what type of study generated evidence for it, and references that might describe this evidence – but provides </a:t>
            </a:r>
            <a:r>
              <a:rPr lang="en-US" sz="1900" dirty="0" smtClean="0">
                <a:latin typeface="Times New Roman" panose="02020603050405020304" pitchFamily="18" charset="0"/>
                <a:cs typeface="Times New Roman" panose="02020603050405020304" pitchFamily="18" charset="0"/>
              </a:rPr>
              <a:t>no actual evidence information.</a:t>
            </a:r>
            <a:endParaRPr lang="en-US" sz="1900" dirty="0">
              <a:latin typeface="Times New Roman" panose="02020603050405020304" pitchFamily="18" charset="0"/>
              <a:cs typeface="Times New Roman" panose="02020603050405020304" pitchFamily="18" charset="0"/>
            </a:endParaRPr>
          </a:p>
        </p:txBody>
      </p:sp>
      <p:sp>
        <p:nvSpPr>
          <p:cNvPr id="3" name="Rectangle 2"/>
          <p:cNvSpPr/>
          <p:nvPr/>
        </p:nvSpPr>
        <p:spPr>
          <a:xfrm>
            <a:off x="217462" y="1112520"/>
            <a:ext cx="8789378" cy="369332"/>
          </a:xfrm>
          <a:prstGeom prst="rect">
            <a:avLst/>
          </a:prstGeom>
        </p:spPr>
        <p:txBody>
          <a:bodyPr wrap="square">
            <a:spAutoFit/>
          </a:bodyPr>
          <a:lstStyle/>
          <a:p>
            <a:pPr algn="ctr"/>
            <a:r>
              <a:rPr lang="en-US" i="1" dirty="0" smtClean="0">
                <a:solidFill>
                  <a:srgbClr val="D96709"/>
                </a:solidFill>
                <a:latin typeface="Times New Roman" panose="02020603050405020304" pitchFamily="18" charset="0"/>
                <a:cs typeface="Times New Roman" panose="02020603050405020304" pitchFamily="18" charset="0"/>
              </a:rPr>
              <a:t>DNAH5:c.7468_7488del21 is likely pathogenic for Primary Ciliary Dyskinesia</a:t>
            </a:r>
            <a:endParaRPr lang="en-US" i="1" dirty="0">
              <a:solidFill>
                <a:srgbClr val="D96709"/>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990600" y="0"/>
            <a:ext cx="7086599"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rgbClr val="4D771F"/>
                </a:solidFill>
                <a:latin typeface="Times New Roman" panose="02020603050405020304" pitchFamily="18" charset="0"/>
                <a:ea typeface="+mj-ea"/>
                <a:cs typeface="Times New Roman" panose="02020603050405020304" pitchFamily="18" charset="0"/>
              </a:rPr>
              <a:t>SEPIO Model of </a:t>
            </a:r>
            <a:r>
              <a:rPr lang="en-US" sz="3200" u="sng" dirty="0" smtClean="0">
                <a:solidFill>
                  <a:srgbClr val="4D771F"/>
                </a:solidFill>
                <a:latin typeface="Times New Roman" panose="02020603050405020304" pitchFamily="18" charset="0"/>
                <a:ea typeface="+mj-ea"/>
                <a:cs typeface="Times New Roman" panose="02020603050405020304" pitchFamily="18" charset="0"/>
              </a:rPr>
              <a:t>Sparse</a:t>
            </a:r>
            <a:r>
              <a:rPr lang="en-US" sz="3200" dirty="0" smtClean="0">
                <a:solidFill>
                  <a:srgbClr val="4D771F"/>
                </a:solidFill>
                <a:latin typeface="Times New Roman" panose="02020603050405020304" pitchFamily="18" charset="0"/>
                <a:ea typeface="+mj-ea"/>
                <a:cs typeface="Times New Roman" panose="02020603050405020304" pitchFamily="18" charset="0"/>
              </a:rPr>
              <a:t> Variant Interpretation Metadata (</a:t>
            </a:r>
            <a:r>
              <a:rPr lang="en-US" sz="3200" dirty="0" err="1" smtClean="0">
                <a:solidFill>
                  <a:srgbClr val="4D771F"/>
                </a:solidFill>
                <a:latin typeface="Times New Roman" panose="02020603050405020304" pitchFamily="18" charset="0"/>
                <a:ea typeface="+mj-ea"/>
                <a:cs typeface="Times New Roman" panose="02020603050405020304" pitchFamily="18" charset="0"/>
              </a:rPr>
              <a:t>ClinVar</a:t>
            </a:r>
            <a:r>
              <a:rPr lang="en-US" sz="3200" dirty="0" smtClean="0">
                <a:solidFill>
                  <a:srgbClr val="4D771F"/>
                </a:solidFill>
                <a:latin typeface="Times New Roman" panose="02020603050405020304" pitchFamily="18" charset="0"/>
                <a:ea typeface="+mj-ea"/>
                <a:cs typeface="Times New Roman" panose="02020603050405020304" pitchFamily="18" charset="0"/>
              </a:rPr>
              <a:t>)</a:t>
            </a:r>
            <a:endParaRPr lang="en-US" sz="2800" dirty="0">
              <a:solidFill>
                <a:srgbClr val="4D771F"/>
              </a:solidFill>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33341266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brushm\AppData\Roaming\PixelMetrics\CaptureWiz\Temp\1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676400"/>
            <a:ext cx="8316580" cy="375445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74321" y="419637"/>
            <a:ext cx="8644708" cy="6189408"/>
          </a:xfrm>
          <a:prstGeom prst="rect">
            <a:avLst/>
          </a:prstGeom>
          <a:noFill/>
          <a:ln w="161925" cmpd="sng">
            <a:solidFill>
              <a:srgbClr val="2A4A7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2"/>
          <p:cNvSpPr txBox="1">
            <a:spLocks/>
          </p:cNvSpPr>
          <p:nvPr/>
        </p:nvSpPr>
        <p:spPr>
          <a:xfrm>
            <a:off x="339814" y="5494598"/>
            <a:ext cx="8458200" cy="98240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endParaRPr lang="en-US" sz="1800" dirty="0" smtClean="0">
              <a:latin typeface="Bookman Old Style" panose="02050604050505020204" pitchFamily="18" charset="0"/>
            </a:endParaRPr>
          </a:p>
        </p:txBody>
      </p:sp>
      <p:sp>
        <p:nvSpPr>
          <p:cNvPr id="2" name="TextBox 1"/>
          <p:cNvSpPr txBox="1"/>
          <p:nvPr/>
        </p:nvSpPr>
        <p:spPr>
          <a:xfrm>
            <a:off x="404446" y="5486400"/>
            <a:ext cx="8434754" cy="969496"/>
          </a:xfrm>
          <a:prstGeom prst="rect">
            <a:avLst/>
          </a:prstGeom>
          <a:noFill/>
        </p:spPr>
        <p:txBody>
          <a:bodyPr wrap="square" rtlCol="0">
            <a:spAutoFit/>
          </a:bodyPr>
          <a:lstStyle/>
          <a:p>
            <a:pPr algn="ctr"/>
            <a:r>
              <a:rPr lang="en-US" sz="1900" dirty="0" smtClean="0">
                <a:latin typeface="Times New Roman" panose="02020603050405020304" pitchFamily="18" charset="0"/>
                <a:cs typeface="Times New Roman" panose="02020603050405020304" pitchFamily="18" charset="0"/>
              </a:rPr>
              <a:t>Describes full complexity of ACMG workflow, with evidence lines that span multiple levels of interpretation, shows detailed supporting information, and rich provenance information</a:t>
            </a:r>
            <a:r>
              <a:rPr lang="en-US" sz="1900" dirty="0">
                <a:latin typeface="Times New Roman" panose="02020603050405020304" pitchFamily="18" charset="0"/>
                <a:cs typeface="Times New Roman" panose="02020603050405020304" pitchFamily="18" charset="0"/>
              </a:rPr>
              <a:t> </a:t>
            </a:r>
            <a:r>
              <a:rPr lang="en-US" sz="1900" dirty="0" smtClean="0">
                <a:latin typeface="Times New Roman" panose="02020603050405020304" pitchFamily="18" charset="0"/>
                <a:cs typeface="Times New Roman" panose="02020603050405020304" pitchFamily="18" charset="0"/>
              </a:rPr>
              <a:t>across entire workflow.</a:t>
            </a:r>
            <a:endParaRPr lang="en-US" sz="1900" dirty="0">
              <a:latin typeface="Times New Roman" panose="02020603050405020304" pitchFamily="18" charset="0"/>
              <a:cs typeface="Times New Roman" panose="02020603050405020304" pitchFamily="18" charset="0"/>
            </a:endParaRPr>
          </a:p>
        </p:txBody>
      </p:sp>
      <p:sp>
        <p:nvSpPr>
          <p:cNvPr id="17" name="Rectangle 16"/>
          <p:cNvSpPr/>
          <p:nvPr/>
        </p:nvSpPr>
        <p:spPr>
          <a:xfrm>
            <a:off x="217462" y="1188084"/>
            <a:ext cx="8789378" cy="369332"/>
          </a:xfrm>
          <a:prstGeom prst="rect">
            <a:avLst/>
          </a:prstGeom>
        </p:spPr>
        <p:txBody>
          <a:bodyPr wrap="square">
            <a:spAutoFit/>
          </a:bodyPr>
          <a:lstStyle/>
          <a:p>
            <a:pPr algn="ctr"/>
            <a:r>
              <a:rPr lang="en-US" i="1" dirty="0" smtClean="0">
                <a:solidFill>
                  <a:srgbClr val="D96709"/>
                </a:solidFill>
                <a:latin typeface="Times New Roman" panose="02020603050405020304" pitchFamily="18" charset="0"/>
                <a:cs typeface="Times New Roman" panose="02020603050405020304" pitchFamily="18" charset="0"/>
              </a:rPr>
              <a:t>DNAH5:c.7468_7488del21 is likely pathogenic for Primary Ciliary Dyskinesia</a:t>
            </a:r>
            <a:endParaRPr lang="en-US" i="1" dirty="0">
              <a:solidFill>
                <a:srgbClr val="D96709"/>
              </a:solidFill>
              <a:latin typeface="Times New Roman" panose="02020603050405020304" pitchFamily="18" charset="0"/>
              <a:cs typeface="Times New Roman" panose="02020603050405020304" pitchFamily="18" charset="0"/>
            </a:endParaRPr>
          </a:p>
        </p:txBody>
      </p:sp>
      <p:sp>
        <p:nvSpPr>
          <p:cNvPr id="18" name="Rectangle 17"/>
          <p:cNvSpPr/>
          <p:nvPr/>
        </p:nvSpPr>
        <p:spPr>
          <a:xfrm>
            <a:off x="838200" y="0"/>
            <a:ext cx="7162799"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rgbClr val="4D771F"/>
                </a:solidFill>
                <a:latin typeface="Times New Roman" panose="02020603050405020304" pitchFamily="18" charset="0"/>
                <a:ea typeface="+mj-ea"/>
                <a:cs typeface="Times New Roman" panose="02020603050405020304" pitchFamily="18" charset="0"/>
              </a:rPr>
              <a:t>SEPIO Model of </a:t>
            </a:r>
            <a:r>
              <a:rPr lang="en-US" sz="3200" u="sng" dirty="0" smtClean="0">
                <a:solidFill>
                  <a:srgbClr val="4D771F"/>
                </a:solidFill>
                <a:latin typeface="Times New Roman" panose="02020603050405020304" pitchFamily="18" charset="0"/>
                <a:ea typeface="+mj-ea"/>
                <a:cs typeface="Times New Roman" panose="02020603050405020304" pitchFamily="18" charset="0"/>
              </a:rPr>
              <a:t>Rich</a:t>
            </a:r>
            <a:r>
              <a:rPr lang="en-US" sz="3200" dirty="0" smtClean="0">
                <a:solidFill>
                  <a:srgbClr val="4D771F"/>
                </a:solidFill>
                <a:latin typeface="Times New Roman" panose="02020603050405020304" pitchFamily="18" charset="0"/>
                <a:ea typeface="+mj-ea"/>
                <a:cs typeface="Times New Roman" panose="02020603050405020304" pitchFamily="18" charset="0"/>
              </a:rPr>
              <a:t> Variant Interpretation Metadata (ACMG-</a:t>
            </a:r>
            <a:r>
              <a:rPr lang="en-US" sz="3200" dirty="0" err="1" smtClean="0">
                <a:solidFill>
                  <a:srgbClr val="4D771F"/>
                </a:solidFill>
                <a:latin typeface="Times New Roman" panose="02020603050405020304" pitchFamily="18" charset="0"/>
                <a:ea typeface="+mj-ea"/>
                <a:cs typeface="Times New Roman" panose="02020603050405020304" pitchFamily="18" charset="0"/>
              </a:rPr>
              <a:t>ClinGen</a:t>
            </a:r>
            <a:r>
              <a:rPr lang="en-US" sz="3200" dirty="0" smtClean="0">
                <a:solidFill>
                  <a:srgbClr val="4D771F"/>
                </a:solidFill>
                <a:latin typeface="Times New Roman" panose="02020603050405020304" pitchFamily="18" charset="0"/>
                <a:ea typeface="+mj-ea"/>
                <a:cs typeface="Times New Roman" panose="02020603050405020304" pitchFamily="18" charset="0"/>
              </a:rPr>
              <a:t>)</a:t>
            </a:r>
            <a:endParaRPr lang="en-US" sz="2800" dirty="0">
              <a:solidFill>
                <a:srgbClr val="4D771F"/>
              </a:solidFill>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24232969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74321" y="419637"/>
            <a:ext cx="8644708" cy="6189408"/>
          </a:xfrm>
          <a:prstGeom prst="rect">
            <a:avLst/>
          </a:prstGeom>
          <a:noFill/>
          <a:ln w="161925" cmpd="sng">
            <a:solidFill>
              <a:srgbClr val="2A4A7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2"/>
          <p:cNvSpPr txBox="1">
            <a:spLocks/>
          </p:cNvSpPr>
          <p:nvPr/>
        </p:nvSpPr>
        <p:spPr>
          <a:xfrm>
            <a:off x="339814" y="5494598"/>
            <a:ext cx="8458200" cy="98240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endParaRPr lang="en-US" sz="1800" dirty="0" smtClean="0">
              <a:latin typeface="Bookman Old Style" panose="02050604050505020204" pitchFamily="18" charset="0"/>
            </a:endParaRPr>
          </a:p>
        </p:txBody>
      </p:sp>
      <p:sp>
        <p:nvSpPr>
          <p:cNvPr id="4" name="Rectangle 3"/>
          <p:cNvSpPr/>
          <p:nvPr/>
        </p:nvSpPr>
        <p:spPr>
          <a:xfrm>
            <a:off x="289559" y="5760720"/>
            <a:ext cx="8614229" cy="707886"/>
          </a:xfrm>
          <a:prstGeom prst="rect">
            <a:avLst/>
          </a:prstGeom>
        </p:spPr>
        <p:txBody>
          <a:bodyPr wrap="square">
            <a:spAutoFit/>
          </a:bodyPr>
          <a:lstStyle/>
          <a:p>
            <a:pPr algn="ctr"/>
            <a:r>
              <a:rPr lang="en-US" sz="2000" baseline="0" dirty="0" smtClean="0">
                <a:solidFill>
                  <a:srgbClr val="D96709"/>
                </a:solidFill>
                <a:latin typeface="Times New Roman" panose="02020603050405020304" pitchFamily="18" charset="0"/>
                <a:cs typeface="Times New Roman" panose="02020603050405020304" pitchFamily="18" charset="0"/>
              </a:rPr>
              <a:t>Zoomed  view of the previous diagram,  highlighting the instantiation of two levels of the core </a:t>
            </a:r>
            <a:r>
              <a:rPr lang="en-US" sz="2000" b="1" baseline="0" dirty="0" smtClean="0">
                <a:solidFill>
                  <a:srgbClr val="D96709"/>
                </a:solidFill>
                <a:latin typeface="Times New Roman" panose="02020603050405020304" pitchFamily="18" charset="0"/>
                <a:cs typeface="Times New Roman" panose="02020603050405020304" pitchFamily="18" charset="0"/>
              </a:rPr>
              <a:t>assertion </a:t>
            </a:r>
            <a:r>
              <a:rPr lang="en-US" sz="2000" baseline="0" dirty="0" smtClean="0">
                <a:solidFill>
                  <a:srgbClr val="D96709"/>
                </a:solidFill>
                <a:latin typeface="Times New Roman" panose="02020603050405020304" pitchFamily="18" charset="0"/>
                <a:cs typeface="Times New Roman" panose="02020603050405020304" pitchFamily="18" charset="0"/>
              </a:rPr>
              <a:t>- </a:t>
            </a:r>
            <a:r>
              <a:rPr lang="en-US" sz="2000" b="1" baseline="0" dirty="0" smtClean="0">
                <a:solidFill>
                  <a:srgbClr val="D96709"/>
                </a:solidFill>
                <a:latin typeface="Times New Roman" panose="02020603050405020304" pitchFamily="18" charset="0"/>
                <a:cs typeface="Times New Roman" panose="02020603050405020304" pitchFamily="18" charset="0"/>
              </a:rPr>
              <a:t>evidence line </a:t>
            </a:r>
            <a:r>
              <a:rPr lang="en-US" sz="2000" baseline="0" dirty="0" smtClean="0">
                <a:solidFill>
                  <a:srgbClr val="D96709"/>
                </a:solidFill>
                <a:latin typeface="Times New Roman" panose="02020603050405020304" pitchFamily="18" charset="0"/>
                <a:cs typeface="Times New Roman" panose="02020603050405020304" pitchFamily="18" charset="0"/>
              </a:rPr>
              <a:t>-  </a:t>
            </a:r>
            <a:r>
              <a:rPr lang="en-US" sz="2000" b="1" baseline="0" dirty="0" smtClean="0">
                <a:solidFill>
                  <a:srgbClr val="D96709"/>
                </a:solidFill>
                <a:latin typeface="Times New Roman" panose="02020603050405020304" pitchFamily="18" charset="0"/>
                <a:cs typeface="Times New Roman" panose="02020603050405020304" pitchFamily="18" charset="0"/>
              </a:rPr>
              <a:t>information</a:t>
            </a:r>
            <a:r>
              <a:rPr lang="en-US" sz="2000" b="1" dirty="0" smtClean="0">
                <a:solidFill>
                  <a:srgbClr val="D96709"/>
                </a:solidFill>
                <a:latin typeface="Times New Roman" panose="02020603050405020304" pitchFamily="18" charset="0"/>
                <a:cs typeface="Times New Roman" panose="02020603050405020304" pitchFamily="18" charset="0"/>
              </a:rPr>
              <a:t> </a:t>
            </a:r>
            <a:r>
              <a:rPr lang="en-US" sz="2000" dirty="0" smtClean="0">
                <a:solidFill>
                  <a:srgbClr val="D96709"/>
                </a:solidFill>
                <a:latin typeface="Times New Roman" panose="02020603050405020304" pitchFamily="18" charset="0"/>
                <a:cs typeface="Times New Roman" panose="02020603050405020304" pitchFamily="18" charset="0"/>
              </a:rPr>
              <a:t>axis</a:t>
            </a:r>
            <a:r>
              <a:rPr lang="en-US" sz="2000" baseline="0" dirty="0" smtClean="0">
                <a:solidFill>
                  <a:srgbClr val="D96709"/>
                </a:solidFill>
                <a:latin typeface="Times New Roman" panose="02020603050405020304" pitchFamily="18" charset="0"/>
                <a:cs typeface="Times New Roman" panose="02020603050405020304" pitchFamily="18" charset="0"/>
              </a:rPr>
              <a:t> </a:t>
            </a:r>
            <a:endParaRPr lang="en-US" sz="2000" dirty="0" smtClean="0">
              <a:solidFill>
                <a:srgbClr val="D96709"/>
              </a:solidFill>
              <a:latin typeface="Times New Roman" panose="02020603050405020304" pitchFamily="18" charset="0"/>
              <a:cs typeface="Times New Roman" panose="02020603050405020304" pitchFamily="18" charset="0"/>
            </a:endParaRPr>
          </a:p>
        </p:txBody>
      </p:sp>
      <p:pic>
        <p:nvPicPr>
          <p:cNvPr id="4098" name="Picture 2" descr="C:\Users\brushm\AppData\Roaming\PixelMetrics\CaptureWiz\Temp\1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 y="1599911"/>
            <a:ext cx="6708027" cy="4115089"/>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6629400" y="2312581"/>
            <a:ext cx="2667000" cy="3554819"/>
          </a:xfrm>
          <a:prstGeom prst="rect">
            <a:avLst/>
          </a:prstGeom>
        </p:spPr>
        <p:txBody>
          <a:bodyPr wrap="square">
            <a:spAutoFit/>
          </a:bodyPr>
          <a:lstStyle/>
          <a:p>
            <a:pPr algn="ctr"/>
            <a:r>
              <a:rPr lang="en-US" sz="1400" dirty="0" smtClean="0">
                <a:latin typeface="Bookman Old Style" panose="02050604050505020204" pitchFamily="18" charset="0"/>
                <a:cs typeface="Bookman Old Style"/>
              </a:rPr>
              <a:t>Assertion</a:t>
            </a:r>
          </a:p>
          <a:p>
            <a:pPr algn="ctr"/>
            <a:endParaRPr lang="en-US" sz="1400" dirty="0" smtClean="0">
              <a:latin typeface="Bookman Old Style" panose="02050604050505020204" pitchFamily="18" charset="0"/>
              <a:cs typeface="Bookman Old Style"/>
            </a:endParaRPr>
          </a:p>
          <a:p>
            <a:pPr algn="ctr"/>
            <a:endParaRPr lang="en-US" sz="1400" dirty="0">
              <a:latin typeface="Bookman Old Style" panose="02050604050505020204" pitchFamily="18" charset="0"/>
              <a:cs typeface="Bookman Old Style"/>
            </a:endParaRPr>
          </a:p>
          <a:p>
            <a:pPr algn="ctr"/>
            <a:r>
              <a:rPr lang="en-US" sz="1400" dirty="0" smtClean="0">
                <a:latin typeface="Bookman Old Style" panose="02050604050505020204" pitchFamily="18" charset="0"/>
                <a:cs typeface="Bookman Old Style"/>
              </a:rPr>
              <a:t>Evidence </a:t>
            </a:r>
          </a:p>
          <a:p>
            <a:pPr algn="ctr"/>
            <a:r>
              <a:rPr lang="en-US" sz="1400" dirty="0" smtClean="0">
                <a:latin typeface="Bookman Old Style" panose="02050604050505020204" pitchFamily="18" charset="0"/>
                <a:cs typeface="Bookman Old Style"/>
              </a:rPr>
              <a:t>Lines</a:t>
            </a:r>
          </a:p>
          <a:p>
            <a:pPr algn="ctr"/>
            <a:endParaRPr lang="en-US" sz="1400" dirty="0">
              <a:latin typeface="Bookman Old Style" panose="02050604050505020204" pitchFamily="18" charset="0"/>
              <a:cs typeface="Bookman Old Style"/>
            </a:endParaRPr>
          </a:p>
          <a:p>
            <a:pPr algn="ctr">
              <a:spcBef>
                <a:spcPts val="600"/>
              </a:spcBef>
            </a:pPr>
            <a:r>
              <a:rPr lang="en-US" sz="1400" dirty="0" smtClean="0">
                <a:latin typeface="Bookman Old Style" panose="02050604050505020204" pitchFamily="18" charset="0"/>
                <a:cs typeface="Bookman Old Style"/>
              </a:rPr>
              <a:t>Information </a:t>
            </a:r>
          </a:p>
          <a:p>
            <a:pPr algn="ctr"/>
            <a:r>
              <a:rPr lang="en-US" sz="1400" dirty="0" smtClean="0">
                <a:latin typeface="Bookman Old Style" panose="02050604050505020204" pitchFamily="18" charset="0"/>
                <a:cs typeface="Bookman Old Style"/>
              </a:rPr>
              <a:t>(Assertions)</a:t>
            </a:r>
          </a:p>
          <a:p>
            <a:pPr algn="ctr"/>
            <a:endParaRPr lang="en-US" sz="1400" dirty="0">
              <a:latin typeface="Bookman Old Style" panose="02050604050505020204" pitchFamily="18" charset="0"/>
              <a:cs typeface="Bookman Old Style"/>
            </a:endParaRPr>
          </a:p>
          <a:p>
            <a:pPr algn="ctr">
              <a:spcBef>
                <a:spcPts val="600"/>
              </a:spcBef>
            </a:pPr>
            <a:r>
              <a:rPr lang="en-US" sz="1400" dirty="0" smtClean="0">
                <a:latin typeface="Bookman Old Style" panose="02050604050505020204" pitchFamily="18" charset="0"/>
                <a:cs typeface="Bookman Old Style"/>
              </a:rPr>
              <a:t>Evidence</a:t>
            </a:r>
          </a:p>
          <a:p>
            <a:pPr algn="ctr"/>
            <a:r>
              <a:rPr lang="en-US" sz="1400" dirty="0" smtClean="0">
                <a:latin typeface="Bookman Old Style" panose="02050604050505020204" pitchFamily="18" charset="0"/>
                <a:cs typeface="Bookman Old Style"/>
              </a:rPr>
              <a:t>Lines</a:t>
            </a:r>
          </a:p>
          <a:p>
            <a:pPr algn="ctr"/>
            <a:endParaRPr lang="en-US" sz="1400" dirty="0" smtClean="0">
              <a:latin typeface="Bookman Old Style" panose="02050604050505020204" pitchFamily="18" charset="0"/>
              <a:cs typeface="Bookman Old Style"/>
            </a:endParaRPr>
          </a:p>
          <a:p>
            <a:pPr algn="ctr">
              <a:spcBef>
                <a:spcPts val="600"/>
              </a:spcBef>
            </a:pPr>
            <a:r>
              <a:rPr lang="en-US" sz="1400" dirty="0" smtClean="0">
                <a:latin typeface="Bookman Old Style" panose="02050604050505020204" pitchFamily="18" charset="0"/>
                <a:cs typeface="Bookman Old Style"/>
              </a:rPr>
              <a:t> Information</a:t>
            </a:r>
          </a:p>
          <a:p>
            <a:pPr algn="ctr"/>
            <a:endParaRPr lang="en-US" sz="1400" dirty="0">
              <a:latin typeface="Bookman Old Style" panose="02050604050505020204" pitchFamily="18" charset="0"/>
              <a:cs typeface="Bookman Old Style"/>
            </a:endParaRPr>
          </a:p>
          <a:p>
            <a:pPr algn="ctr"/>
            <a:endParaRPr lang="en-US" sz="1400" dirty="0">
              <a:latin typeface="Bookman Old Style" panose="02050604050505020204" pitchFamily="18" charset="0"/>
              <a:cs typeface="Bookman Old Style"/>
            </a:endParaRPr>
          </a:p>
        </p:txBody>
      </p:sp>
      <p:cxnSp>
        <p:nvCxnSpPr>
          <p:cNvPr id="6" name="Straight Arrow Connector 5"/>
          <p:cNvCxnSpPr/>
          <p:nvPr/>
        </p:nvCxnSpPr>
        <p:spPr>
          <a:xfrm>
            <a:off x="7985760" y="2653695"/>
            <a:ext cx="0" cy="2667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7955280" y="3438555"/>
            <a:ext cx="0" cy="2667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7955280" y="4170075"/>
            <a:ext cx="0" cy="2667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7940040" y="4901595"/>
            <a:ext cx="0" cy="2667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838200" y="0"/>
            <a:ext cx="7162799"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rgbClr val="4D771F"/>
                </a:solidFill>
                <a:latin typeface="Times New Roman" panose="02020603050405020304" pitchFamily="18" charset="0"/>
                <a:ea typeface="+mj-ea"/>
                <a:cs typeface="Times New Roman" panose="02020603050405020304" pitchFamily="18" charset="0"/>
              </a:rPr>
              <a:t>SEPIO Model of </a:t>
            </a:r>
            <a:r>
              <a:rPr lang="en-US" sz="3200" u="sng" dirty="0" smtClean="0">
                <a:solidFill>
                  <a:srgbClr val="4D771F"/>
                </a:solidFill>
                <a:latin typeface="Times New Roman" panose="02020603050405020304" pitchFamily="18" charset="0"/>
                <a:ea typeface="+mj-ea"/>
                <a:cs typeface="Times New Roman" panose="02020603050405020304" pitchFamily="18" charset="0"/>
              </a:rPr>
              <a:t>Rich</a:t>
            </a:r>
            <a:r>
              <a:rPr lang="en-US" sz="3200" dirty="0" smtClean="0">
                <a:solidFill>
                  <a:srgbClr val="4D771F"/>
                </a:solidFill>
                <a:latin typeface="Times New Roman" panose="02020603050405020304" pitchFamily="18" charset="0"/>
                <a:ea typeface="+mj-ea"/>
                <a:cs typeface="Times New Roman" panose="02020603050405020304" pitchFamily="18" charset="0"/>
              </a:rPr>
              <a:t> Variant Interpretation Metadata (ACMG-</a:t>
            </a:r>
            <a:r>
              <a:rPr lang="en-US" sz="3200" dirty="0" err="1" smtClean="0">
                <a:solidFill>
                  <a:srgbClr val="4D771F"/>
                </a:solidFill>
                <a:latin typeface="Times New Roman" panose="02020603050405020304" pitchFamily="18" charset="0"/>
                <a:ea typeface="+mj-ea"/>
                <a:cs typeface="Times New Roman" panose="02020603050405020304" pitchFamily="18" charset="0"/>
              </a:rPr>
              <a:t>ClinGen</a:t>
            </a:r>
            <a:r>
              <a:rPr lang="en-US" sz="3200" dirty="0" smtClean="0">
                <a:solidFill>
                  <a:srgbClr val="4D771F"/>
                </a:solidFill>
                <a:latin typeface="Times New Roman" panose="02020603050405020304" pitchFamily="18" charset="0"/>
                <a:ea typeface="+mj-ea"/>
                <a:cs typeface="Times New Roman" panose="02020603050405020304" pitchFamily="18" charset="0"/>
              </a:rPr>
              <a:t>)</a:t>
            </a:r>
            <a:endParaRPr lang="en-US" sz="2800" dirty="0">
              <a:solidFill>
                <a:srgbClr val="4D771F"/>
              </a:solidFill>
              <a:latin typeface="Times New Roman" panose="02020603050405020304" pitchFamily="18" charset="0"/>
              <a:ea typeface="+mj-ea"/>
              <a:cs typeface="Times New Roman" panose="02020603050405020304" pitchFamily="18" charset="0"/>
            </a:endParaRPr>
          </a:p>
        </p:txBody>
      </p:sp>
      <p:sp>
        <p:nvSpPr>
          <p:cNvPr id="21" name="Rectangle 20"/>
          <p:cNvSpPr/>
          <p:nvPr/>
        </p:nvSpPr>
        <p:spPr>
          <a:xfrm>
            <a:off x="217462" y="1093857"/>
            <a:ext cx="8789378" cy="369332"/>
          </a:xfrm>
          <a:prstGeom prst="rect">
            <a:avLst/>
          </a:prstGeom>
        </p:spPr>
        <p:txBody>
          <a:bodyPr wrap="square">
            <a:spAutoFit/>
          </a:bodyPr>
          <a:lstStyle/>
          <a:p>
            <a:pPr algn="ctr"/>
            <a:r>
              <a:rPr lang="en-US" i="1" dirty="0" smtClean="0">
                <a:solidFill>
                  <a:srgbClr val="D96709"/>
                </a:solidFill>
                <a:latin typeface="Times New Roman" panose="02020603050405020304" pitchFamily="18" charset="0"/>
                <a:cs typeface="Times New Roman" panose="02020603050405020304" pitchFamily="18" charset="0"/>
              </a:rPr>
              <a:t>DNAH5:c.7468_7488del21 is likely pathogenic for Primary Ciliary Dyskinesia</a:t>
            </a:r>
            <a:endParaRPr lang="en-US" i="1" dirty="0">
              <a:solidFill>
                <a:srgbClr val="D96709"/>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849699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3007</TotalTime>
  <Words>1261</Words>
  <Application>Microsoft Office PowerPoint</Application>
  <PresentationFormat>On-screen Show (4:3)</PresentationFormat>
  <Paragraphs>139</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OHSU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Brush</dc:creator>
  <cp:lastModifiedBy>Matthew Brush</cp:lastModifiedBy>
  <cp:revision>29</cp:revision>
  <dcterms:created xsi:type="dcterms:W3CDTF">2017-03-21T22:03:17Z</dcterms:created>
  <dcterms:modified xsi:type="dcterms:W3CDTF">2017-03-24T00:11:01Z</dcterms:modified>
</cp:coreProperties>
</file>