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3"/>
    <p:restoredTop sz="94719"/>
  </p:normalViewPr>
  <p:slideViewPr>
    <p:cSldViewPr snapToGrid="0" snapToObjects="1">
      <p:cViewPr varScale="1">
        <p:scale>
          <a:sx n="135" d="100"/>
          <a:sy n="135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0CC7-160F-1C4A-A7BE-1F0CB5301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D3FD7-04EE-7546-939B-061DF9D78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8BC67-111E-D743-BCD1-A356F9FC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D5F9-9668-D746-A1BD-188F1EE779F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564B-1E15-A340-86AB-C377DF00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1BF2B-BF06-2F4A-B857-1CD0C468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B391-0029-AD43-B0F3-7022C14B6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AD90-AE24-0D4B-850A-404A7AFA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83CF5-8E1C-604A-B496-FBC28A85C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DF867-13B3-8047-A0D3-697490F1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D5F9-9668-D746-A1BD-188F1EE779F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D39EA-73FA-7C4B-A5D6-2C65BCB5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048CE-453C-B844-B673-77ADB6AC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B391-0029-AD43-B0F3-7022C14B6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9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DBC7DC-6FBF-3E43-B952-F3577FE68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DD9F8-DD47-D543-B1B9-D7C8C8EB3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5C449-8108-D74E-8847-385F7DE6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D5F9-9668-D746-A1BD-188F1EE779F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D8782-981F-1B49-B39C-181C0247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6A82-3C74-F245-9D48-EA1506DB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B391-0029-AD43-B0F3-7022C14B6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5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1D31-E880-3D4B-9CC1-B9AF0301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0AA51-BB77-074B-B804-8952A7D7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75686-8BBE-7746-BA3C-CF2378A3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D5F9-9668-D746-A1BD-188F1EE779F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40AE7-DE57-1246-8E1D-1B78AFCD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7A97-1F1E-8349-8831-885D0A33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B391-0029-AD43-B0F3-7022C14B6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C91E-D440-3A48-83EA-7E7C7A27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44A59-9C98-1340-8085-21385A6BB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E909-9530-C84C-8206-05EBB5A6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D5F9-9668-D746-A1BD-188F1EE779F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5086A-AA79-A248-BD8E-F666CBCD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02B0B-1AD1-9343-9215-4CEE5A05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B391-0029-AD43-B0F3-7022C14B6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E03C-EB95-0E42-99C1-3F152FE8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89B9F-CCF2-4442-B89D-3CE433DB0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8465-03F1-CB4C-8829-D8387615F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0EF91-0270-6047-9257-A4BD9724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D5F9-9668-D746-A1BD-188F1EE779F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78D16-39AF-C546-92D3-E7E2A19C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166E0-929E-574A-A5F7-3798B1E2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B391-0029-AD43-B0F3-7022C14B6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2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590E-4804-3A48-AC00-D3617856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925EB-B750-7443-B065-881200080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90175-DE63-2C48-9729-FA307F537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F33CE-5E86-F143-A47A-FECC6966A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0D356-32B4-A646-BB30-A71966E31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1F688-3978-504A-985E-202D071E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D5F9-9668-D746-A1BD-188F1EE779F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1CD2F-7291-0147-8DEA-96ACF75D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3CA6D-9340-FC4C-861B-A5369116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B391-0029-AD43-B0F3-7022C14B6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2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A929-CF60-8943-AE6F-1DA66EE1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7F6CF-42DC-4547-B9A0-D7EB26C2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D5F9-9668-D746-A1BD-188F1EE779F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1EBC8-8189-1B45-8D33-4EA167A0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3E270-E2AE-F84B-8E0B-AF0F8B21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B391-0029-AD43-B0F3-7022C14B6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6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75766B-4EF0-EB41-9B8E-D74902E9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D5F9-9668-D746-A1BD-188F1EE779F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E6F01-7D96-C94E-91F0-C5BC9279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26407-68BF-464B-B4A0-024019A0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B391-0029-AD43-B0F3-7022C14B6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47C6-1414-2B4C-994C-CDDF6016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CB39D-BAFE-1C45-AB29-13103FBC9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3F162-C096-644F-B289-9BAA82C63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BA8E2-C6A8-054E-A7A1-67059A84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D5F9-9668-D746-A1BD-188F1EE779F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E4EB1-7D28-E743-93B7-28EAFDAC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3CC00-8BF1-3E45-8EBD-6FFAD33F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B391-0029-AD43-B0F3-7022C14B6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5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BF1F-FAA4-6941-A146-145C72978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9CBE8-48F6-B544-BCC4-40765ED04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60CFA-39F3-5441-849E-DBBB5D38A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D1800-4223-C344-A701-541A4C98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D5F9-9668-D746-A1BD-188F1EE779F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FA9D-443E-E641-9699-E82FF21B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419B3-514F-1349-ACBC-147E97B3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B391-0029-AD43-B0F3-7022C14B6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E6AF3-D74A-2548-A237-7EDFE484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CD7F8-FB1C-0149-8B19-F594680A4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CD7F7-C920-E84A-A9A6-B207B410E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9D5F9-9668-D746-A1BD-188F1EE779F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95A9D-5FAA-304E-929D-8DC226316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2DF48-0923-7949-97C3-666955577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AB391-0029-AD43-B0F3-7022C14B6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5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act_Nativ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development/ui/widgets/cupertino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amarin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Horn_flask_(PSF).p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ivy_(framework)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668F-6853-864E-B6EC-3A7D66C2C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4912"/>
            <a:ext cx="9144000" cy="2387600"/>
          </a:xfrm>
        </p:spPr>
        <p:txBody>
          <a:bodyPr/>
          <a:lstStyle/>
          <a:p>
            <a:r>
              <a:rPr lang="en-US" dirty="0"/>
              <a:t>App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8C692-8637-764A-92F3-DCF2ABB5D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Brett Powers</a:t>
            </a:r>
          </a:p>
          <a:p>
            <a:r>
              <a:rPr lang="en-US" dirty="0"/>
              <a:t>April 20, 2021</a:t>
            </a:r>
          </a:p>
        </p:txBody>
      </p:sp>
      <p:pic>
        <p:nvPicPr>
          <p:cNvPr id="5" name="Graphic 4" descr="Internet Of Things with solid fill">
            <a:extLst>
              <a:ext uri="{FF2B5EF4-FFF2-40B4-BE49-F238E27FC236}">
                <a16:creationId xmlns:a16="http://schemas.microsoft.com/office/drawing/2014/main" id="{4E0FF4DA-0F12-1549-A1FF-2A79A01CB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7487" y="611687"/>
            <a:ext cx="1977025" cy="19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4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D4F8-FF33-2640-81FA-EF8ACD38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Native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43CE2A42-86B4-5440-A9B9-62EAA73E3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18242" y="117098"/>
            <a:ext cx="2577758" cy="1821616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715564-A2A0-D44B-9188-0731F72C36B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of the most common mobile app frameworks.</a:t>
            </a:r>
          </a:p>
          <a:p>
            <a:r>
              <a:rPr lang="en-US" dirty="0"/>
              <a:t>Created by Facebook.</a:t>
            </a:r>
          </a:p>
          <a:p>
            <a:r>
              <a:rPr lang="en-US" dirty="0"/>
              <a:t>Open-source framework and allows for both iOS and Android platforms.</a:t>
            </a:r>
          </a:p>
          <a:p>
            <a:r>
              <a:rPr lang="en-US" dirty="0"/>
              <a:t>Based off </a:t>
            </a:r>
            <a:r>
              <a:rPr lang="en-US" dirty="0" err="1"/>
              <a:t>Reactjs</a:t>
            </a:r>
            <a:r>
              <a:rPr lang="en-US" dirty="0"/>
              <a:t> and JavaScript</a:t>
            </a:r>
          </a:p>
          <a:p>
            <a:r>
              <a:rPr lang="en-US" dirty="0"/>
              <a:t>Examples are: Instagram, Soundcloud, </a:t>
            </a:r>
            <a:r>
              <a:rPr lang="en-US" dirty="0" err="1"/>
              <a:t>UberEats</a:t>
            </a:r>
            <a:r>
              <a:rPr lang="en-US" dirty="0"/>
              <a:t>,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619B6-37E4-1147-BD7E-635127216015}"/>
              </a:ext>
            </a:extLst>
          </p:cNvPr>
          <p:cNvSpPr txBox="1"/>
          <p:nvPr/>
        </p:nvSpPr>
        <p:spPr>
          <a:xfrm>
            <a:off x="2342147" y="29196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9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DE02-51BE-6046-A50B-69F1AD1F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F2B3EF86-3367-8340-8210-1645BD79D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13029" y="256103"/>
            <a:ext cx="2151878" cy="1434585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8153361-A7D3-0643-8E0B-072B42905CD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UI toolkit created by Google.</a:t>
            </a:r>
          </a:p>
          <a:p>
            <a:r>
              <a:rPr lang="en-US" dirty="0"/>
              <a:t>Like React Native it is cross-platform with Android and iOS.</a:t>
            </a:r>
          </a:p>
          <a:p>
            <a:r>
              <a:rPr lang="en-US" dirty="0"/>
              <a:t>Large range of widgets and helps build native applications.</a:t>
            </a:r>
          </a:p>
          <a:p>
            <a:r>
              <a:rPr lang="en-US" dirty="0"/>
              <a:t>Written in the language Dart.</a:t>
            </a:r>
          </a:p>
        </p:txBody>
      </p:sp>
    </p:spTree>
    <p:extLst>
      <p:ext uri="{BB962C8B-B14F-4D97-AF65-F5344CB8AC3E}">
        <p14:creationId xmlns:p14="http://schemas.microsoft.com/office/powerpoint/2010/main" val="388390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310A-EC0F-D84C-AC55-03C01DE0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Xamerarin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75BEEA24-8DD8-AB4D-84FA-C74052757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31950" y="263131"/>
            <a:ext cx="3649023" cy="152954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B5D27B-DFD8-9342-9CDD-75670701DEA3}"/>
              </a:ext>
            </a:extLst>
          </p:cNvPr>
          <p:cNvSpPr/>
          <p:nvPr/>
        </p:nvSpPr>
        <p:spPr>
          <a:xfrm>
            <a:off x="4534293" y="263131"/>
            <a:ext cx="2733773" cy="1395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CD8E11-BCAA-9247-B76F-F7C7144715D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Acquired by Microsoft in 2016</a:t>
            </a:r>
          </a:p>
          <a:p>
            <a:r>
              <a:rPr lang="en-US" dirty="0"/>
              <a:t>Based off of </a:t>
            </a:r>
            <a:r>
              <a:rPr lang="en-US" dirty="0" err="1"/>
              <a:t>.Net</a:t>
            </a:r>
            <a:r>
              <a:rPr lang="en-US" dirty="0"/>
              <a:t>. </a:t>
            </a:r>
          </a:p>
          <a:p>
            <a:r>
              <a:rPr lang="en-US" dirty="0"/>
              <a:t>Allows to build native apps for Android, iOS, and Windows.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6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291A-DEEC-CB4C-BD78-E551DD78B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2A0E5-F018-6B47-91FB-7351056E3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web framework to maintain and make writing app more focused.</a:t>
            </a:r>
          </a:p>
          <a:p>
            <a:r>
              <a:rPr lang="en-US" dirty="0"/>
              <a:t>Written in Python</a:t>
            </a:r>
          </a:p>
          <a:p>
            <a:r>
              <a:rPr lang="en-US" dirty="0"/>
              <a:t>Promotes ”pluggability”.</a:t>
            </a:r>
          </a:p>
          <a:p>
            <a:r>
              <a:rPr lang="en-US" dirty="0"/>
              <a:t>Known websites that use Django are: Instagram, Mozilla, The Washington Times,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8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8663-187F-7142-B6C9-BC8056F6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  <p:pic>
        <p:nvPicPr>
          <p:cNvPr id="5" name="Content Placeholder 4" descr="A black and white drawing of a knife&#10;&#10;Description automatically generated with low confidence">
            <a:extLst>
              <a:ext uri="{FF2B5EF4-FFF2-40B4-BE49-F238E27FC236}">
                <a16:creationId xmlns:a16="http://schemas.microsoft.com/office/drawing/2014/main" id="{B30AA5E4-0646-1A4C-B872-DB0810AAA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93492" y="365125"/>
            <a:ext cx="2084374" cy="1109425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FC966E-9044-B749-A919-7476B7E25A7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“micro” web framework for Python.</a:t>
            </a:r>
          </a:p>
          <a:p>
            <a:r>
              <a:rPr lang="en-US" dirty="0"/>
              <a:t>Does not require particular packages or tools/libraries.</a:t>
            </a:r>
          </a:p>
          <a:p>
            <a:r>
              <a:rPr lang="en-US" dirty="0"/>
              <a:t> Can get started quickly and easily using the documentation.</a:t>
            </a:r>
          </a:p>
          <a:p>
            <a:r>
              <a:rPr lang="en-US" dirty="0"/>
              <a:t>Very open-source and has lots of capabilities.</a:t>
            </a:r>
          </a:p>
        </p:txBody>
      </p:sp>
    </p:spTree>
    <p:extLst>
      <p:ext uri="{BB962C8B-B14F-4D97-AF65-F5344CB8AC3E}">
        <p14:creationId xmlns:p14="http://schemas.microsoft.com/office/powerpoint/2010/main" val="371891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61C0-916C-204A-B850-D238BA24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Kivy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7D23-DF9A-5747-B2BB-43C573FD2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based.</a:t>
            </a:r>
          </a:p>
          <a:p>
            <a:r>
              <a:rPr lang="en-US" dirty="0"/>
              <a:t>Free, open-source mobile app framework.</a:t>
            </a:r>
          </a:p>
          <a:p>
            <a:r>
              <a:rPr lang="en-US" dirty="0"/>
              <a:t>Can run on Android, iOS, Windows, Linux, macOS.</a:t>
            </a:r>
          </a:p>
          <a:p>
            <a:r>
              <a:rPr lang="en-US" dirty="0"/>
              <a:t>Easily create custom widgets.</a:t>
            </a:r>
          </a:p>
          <a:p>
            <a:r>
              <a:rPr lang="en-US" dirty="0"/>
              <a:t>Slow.</a:t>
            </a:r>
          </a:p>
          <a:p>
            <a:r>
              <a:rPr lang="en-US" dirty="0"/>
              <a:t>Can be tough to debug.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474EB75-4E31-9D4B-990C-D7E4E741F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54836" y="365124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C310-B873-F243-B7AC-D3D3E9AB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43207-DF3B-824A-9553-AA4D35E9D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Apps have become an integral part of our lives.</a:t>
            </a:r>
          </a:p>
          <a:p>
            <a:r>
              <a:rPr lang="en-US" dirty="0"/>
              <a:t>Early apps such snake, calculator, alarm,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1983 Steve Jobs envisioned an “app store” for specialized applications.</a:t>
            </a:r>
          </a:p>
          <a:p>
            <a:r>
              <a:rPr lang="en-US" dirty="0" err="1"/>
              <a:t>Itunes</a:t>
            </a:r>
            <a:r>
              <a:rPr lang="en-US" dirty="0"/>
              <a:t> store was a first iteration of an app store. (2007)</a:t>
            </a:r>
          </a:p>
          <a:p>
            <a:r>
              <a:rPr lang="en-US" dirty="0"/>
              <a:t>Original App Store had 500 apps.</a:t>
            </a:r>
          </a:p>
          <a:p>
            <a:r>
              <a:rPr lang="en-US" dirty="0"/>
              <a:t>Then came Google Play, Amazon App Store, Blackberry’s App World.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History with solid fill">
            <a:extLst>
              <a:ext uri="{FF2B5EF4-FFF2-40B4-BE49-F238E27FC236}">
                <a16:creationId xmlns:a16="http://schemas.microsoft.com/office/drawing/2014/main" id="{9A80597B-1F78-394D-B926-DD56D75BB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9868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5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C3AF-88DC-D14E-980F-63FDF9B4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0EEA1-0F7D-914C-8F58-24A50813E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Roughly 3.6 Billion people use smartphones daily and is only growing.</a:t>
            </a:r>
          </a:p>
          <a:p>
            <a:r>
              <a:rPr lang="en-US" dirty="0"/>
              <a:t>Apps are how we can utilize our devices to do unique things.</a:t>
            </a:r>
          </a:p>
          <a:p>
            <a:pPr lvl="1"/>
            <a:r>
              <a:rPr lang="en-US" dirty="0"/>
              <a:t>Calendar app</a:t>
            </a:r>
          </a:p>
          <a:p>
            <a:pPr lvl="1"/>
            <a:r>
              <a:rPr lang="en-US" dirty="0"/>
              <a:t>Games</a:t>
            </a:r>
          </a:p>
          <a:p>
            <a:pPr lvl="1"/>
            <a:r>
              <a:rPr lang="en-US" dirty="0"/>
              <a:t>Maps</a:t>
            </a:r>
          </a:p>
          <a:p>
            <a:pPr lvl="1"/>
            <a:r>
              <a:rPr lang="en-US" dirty="0"/>
              <a:t>Communication (twitter, </a:t>
            </a:r>
            <a:r>
              <a:rPr lang="en-US" dirty="0" err="1"/>
              <a:t>facebook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News</a:t>
            </a:r>
          </a:p>
          <a:p>
            <a:pPr lvl="1"/>
            <a:r>
              <a:rPr lang="en-US" dirty="0"/>
              <a:t>Entertainment</a:t>
            </a:r>
          </a:p>
        </p:txBody>
      </p:sp>
    </p:spTree>
    <p:extLst>
      <p:ext uri="{BB962C8B-B14F-4D97-AF65-F5344CB8AC3E}">
        <p14:creationId xmlns:p14="http://schemas.microsoft.com/office/powerpoint/2010/main" val="284405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6AAC-B903-C149-9009-44EF464F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84DF0-80C4-A742-91AF-DADC35081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was voted ”word of the year” in 2010… (I was a </a:t>
            </a:r>
            <a:r>
              <a:rPr lang="en-US" dirty="0" err="1"/>
              <a:t>sophmore</a:t>
            </a:r>
            <a:r>
              <a:rPr lang="en-US" dirty="0"/>
              <a:t> in high school..)</a:t>
            </a:r>
          </a:p>
          <a:p>
            <a:r>
              <a:rPr lang="en-US" dirty="0"/>
              <a:t>This period has been coined “the app revolution”.</a:t>
            </a:r>
          </a:p>
          <a:p>
            <a:r>
              <a:rPr lang="en-US" dirty="0"/>
              <a:t>There is almost quite literally “an app for that” like that 2009 Apple commercial said. Check out </a:t>
            </a:r>
            <a:r>
              <a:rPr lang="en-US" dirty="0" err="1"/>
              <a:t>iBeer</a:t>
            </a:r>
            <a:r>
              <a:rPr lang="en-US" dirty="0"/>
              <a:t> and I Am Rich ($999.99)</a:t>
            </a:r>
          </a:p>
        </p:txBody>
      </p:sp>
    </p:spTree>
    <p:extLst>
      <p:ext uri="{BB962C8B-B14F-4D97-AF65-F5344CB8AC3E}">
        <p14:creationId xmlns:p14="http://schemas.microsoft.com/office/powerpoint/2010/main" val="361982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680F-861F-604B-86FA-485235CC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Branches of App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91EA-2DB7-9748-82BC-FF4CA501E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Native Apps </a:t>
            </a:r>
          </a:p>
          <a:p>
            <a:pPr lvl="1"/>
            <a:r>
              <a:rPr lang="en-US" dirty="0"/>
              <a:t>Platform specific apps that use distinct frameworks and languages.</a:t>
            </a:r>
          </a:p>
          <a:p>
            <a:pPr lvl="1"/>
            <a:r>
              <a:rPr lang="en-US" dirty="0"/>
              <a:t>Swift/</a:t>
            </a:r>
            <a:r>
              <a:rPr lang="en-US" dirty="0" err="1"/>
              <a:t>Xcode</a:t>
            </a:r>
            <a:r>
              <a:rPr lang="en-US" dirty="0"/>
              <a:t> – Apple, Java/Android Studio – Android</a:t>
            </a:r>
          </a:p>
          <a:p>
            <a:r>
              <a:rPr lang="en-US" dirty="0"/>
              <a:t>Web Apps</a:t>
            </a:r>
          </a:p>
          <a:p>
            <a:pPr lvl="1"/>
            <a:r>
              <a:rPr lang="en-US" dirty="0"/>
              <a:t>Uses a browser to load the app and can be used cross-platform.</a:t>
            </a:r>
          </a:p>
          <a:p>
            <a:pPr lvl="1"/>
            <a:r>
              <a:rPr lang="en-US" dirty="0"/>
              <a:t>Chrome, Safari, Firefox,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Take up no storage.</a:t>
            </a:r>
          </a:p>
          <a:p>
            <a:r>
              <a:rPr lang="en-US" dirty="0"/>
              <a:t>Hybrid Apps</a:t>
            </a:r>
          </a:p>
          <a:p>
            <a:pPr lvl="1"/>
            <a:r>
              <a:rPr lang="en-US" dirty="0"/>
              <a:t>Work across platforms and can behave like native apps.</a:t>
            </a:r>
          </a:p>
          <a:p>
            <a:pPr lvl="1"/>
            <a:r>
              <a:rPr lang="en-US" dirty="0"/>
              <a:t>Technically are web apps but are installed like a native app.</a:t>
            </a:r>
          </a:p>
          <a:p>
            <a:pPr lvl="1"/>
            <a:r>
              <a:rPr lang="en-US" dirty="0"/>
              <a:t>Examples are: Gmail, Twitter, Uber,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pic>
        <p:nvPicPr>
          <p:cNvPr id="5" name="Graphic 4" descr="Smart Phone with solid fill">
            <a:extLst>
              <a:ext uri="{FF2B5EF4-FFF2-40B4-BE49-F238E27FC236}">
                <a16:creationId xmlns:a16="http://schemas.microsoft.com/office/drawing/2014/main" id="{F98801BB-2680-9C49-A4FB-EA18822FC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84936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BF4A-C733-684A-92B2-6140BCFB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Pros			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B5847-A973-2447-BF32-6BDD0BE7A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Apps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Best performance.</a:t>
            </a:r>
          </a:p>
          <a:p>
            <a:pPr lvl="1"/>
            <a:r>
              <a:rPr lang="en-US" dirty="0"/>
              <a:t>Complete Support</a:t>
            </a:r>
          </a:p>
          <a:p>
            <a:pPr lvl="1"/>
            <a:r>
              <a:rPr lang="en-US" dirty="0"/>
              <a:t>Full feature of OS.</a:t>
            </a:r>
          </a:p>
          <a:p>
            <a:pPr lvl="1"/>
            <a:r>
              <a:rPr lang="en-US" dirty="0"/>
              <a:t>Approval is needed.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Difficult to write.</a:t>
            </a:r>
          </a:p>
          <a:p>
            <a:pPr lvl="1"/>
            <a:r>
              <a:rPr lang="en-US" dirty="0"/>
              <a:t>More costly.</a:t>
            </a:r>
          </a:p>
          <a:p>
            <a:pPr lvl="1"/>
            <a:r>
              <a:rPr lang="en-US" dirty="0"/>
              <a:t>Not best for simple ideas.</a:t>
            </a:r>
          </a:p>
          <a:p>
            <a:pPr lvl="1"/>
            <a:endParaRPr lang="en-US" dirty="0"/>
          </a:p>
        </p:txBody>
      </p:sp>
      <p:pic>
        <p:nvPicPr>
          <p:cNvPr id="9" name="Graphic 8" descr="Thumbs up sign with solid fill">
            <a:extLst>
              <a:ext uri="{FF2B5EF4-FFF2-40B4-BE49-F238E27FC236}">
                <a16:creationId xmlns:a16="http://schemas.microsoft.com/office/drawing/2014/main" id="{5BE99A89-9D3C-944B-BA93-DB2E723D6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312" y="386557"/>
            <a:ext cx="914400" cy="914400"/>
          </a:xfrm>
          <a:prstGeom prst="rect">
            <a:avLst/>
          </a:prstGeom>
        </p:spPr>
      </p:pic>
      <p:pic>
        <p:nvPicPr>
          <p:cNvPr id="11" name="Graphic 10" descr="Thumbs Down with solid fill">
            <a:extLst>
              <a:ext uri="{FF2B5EF4-FFF2-40B4-BE49-F238E27FC236}">
                <a16:creationId xmlns:a16="http://schemas.microsoft.com/office/drawing/2014/main" id="{824A3058-826A-AC4E-ADA9-4A4594130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3678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8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D0DB7-53A6-0140-9372-43AE746A6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Relatively easy to maintain.</a:t>
            </a:r>
          </a:p>
          <a:p>
            <a:pPr lvl="1"/>
            <a:r>
              <a:rPr lang="en-US" dirty="0"/>
              <a:t>Built for all platforms if they can run on appropriate browser.</a:t>
            </a:r>
          </a:p>
          <a:p>
            <a:pPr lvl="1"/>
            <a:r>
              <a:rPr lang="en-US" dirty="0"/>
              <a:t>Less expensive.</a:t>
            </a:r>
          </a:p>
          <a:p>
            <a:pPr lvl="1"/>
            <a:r>
              <a:rPr lang="en-US" dirty="0"/>
              <a:t>Updates don’t need approval.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Smaller scope.</a:t>
            </a:r>
          </a:p>
          <a:p>
            <a:pPr lvl="1"/>
            <a:r>
              <a:rPr lang="en-US" dirty="0"/>
              <a:t>Can’t use all device features.</a:t>
            </a:r>
          </a:p>
          <a:p>
            <a:pPr lvl="1"/>
            <a:r>
              <a:rPr lang="en-US" dirty="0"/>
              <a:t>Slower and less responsive.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AF0E35-E095-6C48-A6EC-F437DC314DB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	Pros			Cons</a:t>
            </a:r>
            <a:endParaRPr lang="en-US" dirty="0"/>
          </a:p>
        </p:txBody>
      </p:sp>
      <p:pic>
        <p:nvPicPr>
          <p:cNvPr id="5" name="Graphic 4" descr="Thumbs up sign with solid fill">
            <a:extLst>
              <a:ext uri="{FF2B5EF4-FFF2-40B4-BE49-F238E27FC236}">
                <a16:creationId xmlns:a16="http://schemas.microsoft.com/office/drawing/2014/main" id="{3421D322-1FC6-3A45-B452-FF04FC1F6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782" y="517525"/>
            <a:ext cx="914400" cy="914400"/>
          </a:xfrm>
          <a:prstGeom prst="rect">
            <a:avLst/>
          </a:prstGeom>
        </p:spPr>
      </p:pic>
      <p:pic>
        <p:nvPicPr>
          <p:cNvPr id="6" name="Graphic 5" descr="Thumbs Down with solid fill">
            <a:extLst>
              <a:ext uri="{FF2B5EF4-FFF2-40B4-BE49-F238E27FC236}">
                <a16:creationId xmlns:a16="http://schemas.microsoft.com/office/drawing/2014/main" id="{CF80CD93-665C-3C4A-8F71-F3B5F5A94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4148" y="7016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6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8618-8023-F541-AAEB-2DDC65829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Apps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Don’t require browser.</a:t>
            </a:r>
          </a:p>
          <a:p>
            <a:pPr lvl="1"/>
            <a:r>
              <a:rPr lang="en-US" dirty="0"/>
              <a:t>Have access to features of devices internal API and hardware.</a:t>
            </a:r>
          </a:p>
          <a:p>
            <a:pPr lvl="1"/>
            <a:r>
              <a:rPr lang="en-US" dirty="0"/>
              <a:t>One codebase.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Slow.</a:t>
            </a:r>
          </a:p>
          <a:p>
            <a:pPr lvl="1"/>
            <a:r>
              <a:rPr lang="en-US" dirty="0"/>
              <a:t>Third-party dependencies.</a:t>
            </a:r>
          </a:p>
          <a:p>
            <a:pPr lvl="1"/>
            <a:r>
              <a:rPr lang="en-US" dirty="0"/>
              <a:t>Can be costly.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79EB7A-72DF-C94F-8096-611A1A77894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	Pros			Cons</a:t>
            </a:r>
            <a:endParaRPr lang="en-US" dirty="0"/>
          </a:p>
        </p:txBody>
      </p:sp>
      <p:pic>
        <p:nvPicPr>
          <p:cNvPr id="5" name="Graphic 4" descr="Thumbs up sign with solid fill">
            <a:extLst>
              <a:ext uri="{FF2B5EF4-FFF2-40B4-BE49-F238E27FC236}">
                <a16:creationId xmlns:a16="http://schemas.microsoft.com/office/drawing/2014/main" id="{BBCBD6BA-F10B-1F4C-BEBB-F5891A35D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782" y="517525"/>
            <a:ext cx="914400" cy="914400"/>
          </a:xfrm>
          <a:prstGeom prst="rect">
            <a:avLst/>
          </a:prstGeom>
        </p:spPr>
      </p:pic>
      <p:pic>
        <p:nvPicPr>
          <p:cNvPr id="6" name="Graphic 5" descr="Thumbs Down with solid fill">
            <a:extLst>
              <a:ext uri="{FF2B5EF4-FFF2-40B4-BE49-F238E27FC236}">
                <a16:creationId xmlns:a16="http://schemas.microsoft.com/office/drawing/2014/main" id="{4FE9734B-D4A9-3A4E-A764-DF145A122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4148" y="7016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D2ED-68D7-184C-B38A-EB7E0191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C6155-AA88-AC4B-839F-375C16B86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to aid and foster mobile app development.</a:t>
            </a:r>
          </a:p>
          <a:p>
            <a:r>
              <a:rPr lang="en-US" dirty="0"/>
              <a:t>Provides fundamental structure for a specific environment.</a:t>
            </a:r>
          </a:p>
          <a:p>
            <a:r>
              <a:rPr lang="en-US" dirty="0"/>
              <a:t>Some examples are:</a:t>
            </a:r>
          </a:p>
          <a:p>
            <a:pPr lvl="1"/>
            <a:r>
              <a:rPr lang="en-US" dirty="0"/>
              <a:t>React Native</a:t>
            </a:r>
          </a:p>
          <a:p>
            <a:pPr lvl="1"/>
            <a:r>
              <a:rPr lang="en-US" dirty="0"/>
              <a:t>Flutter</a:t>
            </a:r>
          </a:p>
          <a:p>
            <a:pPr lvl="1"/>
            <a:r>
              <a:rPr lang="en-US" dirty="0"/>
              <a:t>Xamarin</a:t>
            </a:r>
          </a:p>
          <a:p>
            <a:pPr lvl="1"/>
            <a:r>
              <a:rPr lang="en-US" dirty="0"/>
              <a:t>Django</a:t>
            </a:r>
          </a:p>
          <a:p>
            <a:pPr lvl="1"/>
            <a:r>
              <a:rPr lang="en-US" dirty="0"/>
              <a:t>Flask</a:t>
            </a:r>
          </a:p>
          <a:p>
            <a:pPr lvl="1"/>
            <a:r>
              <a:rPr lang="en-US" dirty="0" err="1"/>
              <a:t>Kivy</a:t>
            </a:r>
            <a:endParaRPr lang="en-US" dirty="0"/>
          </a:p>
        </p:txBody>
      </p:sp>
      <p:pic>
        <p:nvPicPr>
          <p:cNvPr id="5" name="Graphic 4" descr="Illustrator with solid fill">
            <a:extLst>
              <a:ext uri="{FF2B5EF4-FFF2-40B4-BE49-F238E27FC236}">
                <a16:creationId xmlns:a16="http://schemas.microsoft.com/office/drawing/2014/main" id="{F0184F31-75C8-EE45-AF8A-4D9AE3D6F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2804" y="481937"/>
            <a:ext cx="1091938" cy="109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5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632</Words>
  <Application>Microsoft Macintosh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App Development</vt:lpstr>
      <vt:lpstr>History</vt:lpstr>
      <vt:lpstr>PowerPoint Presentation</vt:lpstr>
      <vt:lpstr>PowerPoint Presentation</vt:lpstr>
      <vt:lpstr>Basic Branches of App Development</vt:lpstr>
      <vt:lpstr> Pros   Cons</vt:lpstr>
      <vt:lpstr>PowerPoint Presentation</vt:lpstr>
      <vt:lpstr>PowerPoint Presentation</vt:lpstr>
      <vt:lpstr>Frameworks</vt:lpstr>
      <vt:lpstr>React Native</vt:lpstr>
      <vt:lpstr>Flutter </vt:lpstr>
      <vt:lpstr>Xamerarin </vt:lpstr>
      <vt:lpstr>Django</vt:lpstr>
      <vt:lpstr>Flask</vt:lpstr>
      <vt:lpstr>Kivy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Development</dc:title>
  <dc:creator>Powers, Brett</dc:creator>
  <cp:lastModifiedBy>Powers, Brett</cp:lastModifiedBy>
  <cp:revision>13</cp:revision>
  <dcterms:created xsi:type="dcterms:W3CDTF">2021-04-20T17:43:12Z</dcterms:created>
  <dcterms:modified xsi:type="dcterms:W3CDTF">2021-04-20T19:54:56Z</dcterms:modified>
</cp:coreProperties>
</file>