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0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3"/>
  </p:normalViewPr>
  <p:slideViewPr>
    <p:cSldViewPr snapToGrid="0" snapToObjects="1">
      <p:cViewPr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EB08-C7F6-694E-A712-756E8E0AE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F26D0-1211-2D4E-ADEA-118273A9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5C16-A563-BA40-9291-654BCB78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968C-A71B-5C45-955F-98AFD98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5688-9B2A-8945-828B-96A4F180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D77-38AE-BA43-9AA0-A8FC3225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948B-E1AB-4947-B0E2-FE37588A2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7382-33E7-9744-A216-8C8E4077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7782-AD79-6741-8F9E-DEE3F25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C3B9-DE5B-B242-B900-1FBDA43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3345-DAC9-5044-BDCF-88B5E8B3D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046C-BBC2-234C-BBDA-69674AF6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CCD5-002A-814B-B418-F3CBCD55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B1EE8-FCB5-5D49-802C-1B4B495C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0507-C02E-AC4B-B46E-9107D5D1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7B05-039D-9B43-AD92-1FC19BEE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6BCD-BFA1-0F4E-A758-A8C761FD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EC520-4771-7944-A7F3-77982F6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1EED-E3AF-7A40-ACB1-258429D9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4095-0D34-5D42-BD6B-98F7BDA6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251A-7FB3-3A48-AB80-14ED606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AACD-871C-794F-9E29-3D2E2A10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B1CC-15F3-424A-A2A2-A525FFF4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E6CA-EC37-F640-B3A0-FFE457CB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856E-2945-C74E-B515-A59A2C99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6A68-8265-814B-A303-5999DFDA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C072-AFF1-7B4C-8D44-170579E6C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EE3DF-95DD-144F-8A91-6AE38F0A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9BD4-59EF-1A49-9013-9286941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562D-9D01-C442-98E0-84005AC6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69A1-CE67-704F-9F43-3F06B85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F90-7C58-9948-BB6F-0361D676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E72F0-91C5-404D-A164-AA429F1C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08997-0A6F-F34B-AE8B-A2380E05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70E4A-1592-844A-A4DC-1750F2C19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511BE-CC81-E04B-AF70-D16C81B1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A53DA-0F86-9C4C-896C-CCE9E2E5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91619-1C69-8846-B1C8-D2B33F1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4C39C-606B-3D48-A3F3-9BD41102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4CB3-B9F1-CA46-BD18-F9E83FF8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B82CE-7CE9-EF46-88AD-251AD46A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DCB5-CA3B-E74E-AA9D-06E8322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AD648-6352-2946-A98F-20741C5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E9DD7-43F3-FC48-BEC0-619490A6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EAAA-063F-CE48-8A5F-52538EAE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EEAB1-F239-4142-B4C4-908FBEE5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CF8-1674-DB4D-A5F4-A29D94B5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AC63-61A2-3C40-B743-ABFAD3FD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18A3-41FC-E548-BB8D-00BF8F0C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98BE9-0AC9-9242-AE67-575BDEF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810-5A8F-CD44-871A-49ED1A63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D9C0-1097-9148-A9CF-5DB84705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94B0-AEBD-D64A-B357-5B6D2254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1ADA-17B2-E547-B5B3-F3E71C179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16A1C-F282-7B48-9A89-64B303D2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EA746-2EFF-C147-957C-AF6DB36F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D8C8-D46E-6E42-91D7-5DA7D14E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A593-E0D3-7C4A-BC8B-43775CE9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3EF8-3494-0648-8C57-B8E37A79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6726-2912-F742-BB31-540B080E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1B21-5124-074D-AFCF-0A90B18AB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46F8-588D-1444-B323-45251CFDDC92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5854-3E28-BE44-AE2A-1CBCAF729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710A-CD7D-BB46-8AB7-290B42718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3DA9-0417-CD4E-BADE-18CE187B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" TargetMode="External"/><Relationship Id="rId2" Type="http://schemas.openxmlformats.org/officeDocument/2006/relationships/hyperlink" Target="https://github.com/ipython-books/cookbook-2nd-code/blob/master/chapter07_stats/07_pymc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879-17E8-E64B-9E1F-22F2D27B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Computational Approaches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BCAF5-9024-974A-B404-46C774F74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Brett Powers</a:t>
            </a:r>
          </a:p>
          <a:p>
            <a:r>
              <a:rPr lang="en-US" dirty="0"/>
              <a:t>April 28, 2020</a:t>
            </a:r>
          </a:p>
        </p:txBody>
      </p:sp>
    </p:spTree>
    <p:extLst>
      <p:ext uri="{BB962C8B-B14F-4D97-AF65-F5344CB8AC3E}">
        <p14:creationId xmlns:p14="http://schemas.microsoft.com/office/powerpoint/2010/main" val="356738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84D1-2380-8B46-8114-6636C68B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72DF-6E86-7F4C-9189-78339A1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Can be a great way to calculate the posterior distribution without analytically solving for the integral.</a:t>
            </a:r>
          </a:p>
          <a:p>
            <a:endParaRPr lang="en-US" dirty="0"/>
          </a:p>
          <a:p>
            <a:r>
              <a:rPr lang="en-US" dirty="0"/>
              <a:t>Especially useful with non-standard likelihood and prior distributions.</a:t>
            </a:r>
          </a:p>
          <a:p>
            <a:endParaRPr lang="en-US" dirty="0"/>
          </a:p>
          <a:p>
            <a:r>
              <a:rPr lang="en-US" dirty="0"/>
              <a:t>With enough steps, it will converge to the correct posterior distribution we seek.</a:t>
            </a:r>
          </a:p>
        </p:txBody>
      </p:sp>
    </p:spTree>
    <p:extLst>
      <p:ext uri="{BB962C8B-B14F-4D97-AF65-F5344CB8AC3E}">
        <p14:creationId xmlns:p14="http://schemas.microsoft.com/office/powerpoint/2010/main" val="198509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69C-0068-3943-9AAC-C88CA8D7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5EAF-8814-B94A-A6DC-1CABFDF2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Markov Chain:</a:t>
            </a:r>
            <a:r>
              <a:rPr lang="en-US" dirty="0"/>
              <a:t>  The next state ONLY depends on the current state.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Monte Carlo:</a:t>
            </a:r>
            <a:r>
              <a:rPr lang="en-US" dirty="0"/>
              <a:t> The use of random sampling.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766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99DC-3E80-7F44-99D7-42143C7D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pic>
        <p:nvPicPr>
          <p:cNvPr id="6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B42D92E5-A7DB-8745-84E8-7A517CDA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86"/>
            <a:ext cx="3693101" cy="2941766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90731294-D164-D04E-BADC-3E5A6825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39" y="1804086"/>
            <a:ext cx="3693101" cy="2941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DA62EB-FA94-CC41-AF36-CB413D1E9476}"/>
              </a:ext>
            </a:extLst>
          </p:cNvPr>
          <p:cNvSpPr/>
          <p:nvPr/>
        </p:nvSpPr>
        <p:spPr>
          <a:xfrm>
            <a:off x="939114" y="2977978"/>
            <a:ext cx="370702" cy="29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B87D8-20D3-8A46-B1F0-4A514692F4F1}"/>
              </a:ext>
            </a:extLst>
          </p:cNvPr>
          <p:cNvSpPr/>
          <p:nvPr/>
        </p:nvSpPr>
        <p:spPr>
          <a:xfrm>
            <a:off x="2598252" y="4448861"/>
            <a:ext cx="478579" cy="29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042DF-2F24-0749-B0EA-166C7FB97C0F}"/>
              </a:ext>
            </a:extLst>
          </p:cNvPr>
          <p:cNvSpPr/>
          <p:nvPr/>
        </p:nvSpPr>
        <p:spPr>
          <a:xfrm>
            <a:off x="8160337" y="4448861"/>
            <a:ext cx="452321" cy="29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19524-0D21-F645-B59B-36011FCA4099}"/>
              </a:ext>
            </a:extLst>
          </p:cNvPr>
          <p:cNvSpPr/>
          <p:nvPr/>
        </p:nvSpPr>
        <p:spPr>
          <a:xfrm>
            <a:off x="6428220" y="2988489"/>
            <a:ext cx="452321" cy="29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3A4B0-B44F-6D47-B057-0092F186880B}"/>
              </a:ext>
            </a:extLst>
          </p:cNvPr>
          <p:cNvSpPr txBox="1"/>
          <p:nvPr/>
        </p:nvSpPr>
        <p:spPr>
          <a:xfrm>
            <a:off x="6505942" y="29779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F66D-B58E-A44A-8079-43C948F3C2EF}"/>
              </a:ext>
            </a:extLst>
          </p:cNvPr>
          <p:cNvSpPr txBox="1"/>
          <p:nvPr/>
        </p:nvSpPr>
        <p:spPr>
          <a:xfrm>
            <a:off x="8270695" y="44859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AFFB4-5185-564B-9FB8-E225DCB30852}"/>
              </a:ext>
            </a:extLst>
          </p:cNvPr>
          <p:cNvSpPr txBox="1"/>
          <p:nvPr/>
        </p:nvSpPr>
        <p:spPr>
          <a:xfrm>
            <a:off x="2638029" y="44488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88069-64B4-8C4B-8998-0EF84B29767E}"/>
              </a:ext>
            </a:extLst>
          </p:cNvPr>
          <p:cNvSpPr txBox="1"/>
          <p:nvPr/>
        </p:nvSpPr>
        <p:spPr>
          <a:xfrm>
            <a:off x="1048333" y="2905637"/>
            <a:ext cx="26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19" name="Picture 18" descr="A drawing of a face&#10;&#10;Description automatically generated">
            <a:extLst>
              <a:ext uri="{FF2B5EF4-FFF2-40B4-BE49-F238E27FC236}">
                <a16:creationId xmlns:a16="http://schemas.microsoft.com/office/drawing/2014/main" id="{98D8A0B7-D9A6-374A-A9DC-B04EA681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884" y="4855263"/>
            <a:ext cx="3007334" cy="706542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1DC50-6BEB-1647-92AC-AA89423C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885" y="5609093"/>
            <a:ext cx="3007333" cy="7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880B-5EF0-E242-996C-404BB677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01C7B-48CF-F649-817E-A2FFBA741A26}"/>
              </a:ext>
            </a:extLst>
          </p:cNvPr>
          <p:cNvSpPr txBox="1"/>
          <p:nvPr/>
        </p:nvSpPr>
        <p:spPr>
          <a:xfrm>
            <a:off x="1037968" y="1927654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sunny days</a:t>
            </a:r>
          </a:p>
          <a:p>
            <a:endParaRPr lang="en-US" dirty="0"/>
          </a:p>
          <a:p>
            <a:r>
              <a:rPr lang="en-US" dirty="0"/>
              <a:t>R = rainy days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22673-19B7-8147-B3F4-2F29ACC0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91" y="1352384"/>
            <a:ext cx="2977352" cy="22377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351B5DE-E448-4548-9619-26B65FE5B16A}"/>
              </a:ext>
            </a:extLst>
          </p:cNvPr>
          <p:cNvGrpSpPr/>
          <p:nvPr/>
        </p:nvGrpSpPr>
        <p:grpSpPr>
          <a:xfrm>
            <a:off x="960885" y="4376059"/>
            <a:ext cx="5740354" cy="1606457"/>
            <a:chOff x="3225113" y="4859285"/>
            <a:chExt cx="6564588" cy="13579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960C67-E0FA-B74E-BB48-B33DCD5671A5}"/>
                </a:ext>
              </a:extLst>
            </p:cNvPr>
            <p:cNvSpPr txBox="1"/>
            <p:nvPr/>
          </p:nvSpPr>
          <p:spPr>
            <a:xfrm>
              <a:off x="3225113" y="4859285"/>
              <a:ext cx="6564588" cy="494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S-S-R-R-S-S-S-S-S-R-R-R-S-S-S-…-…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6259AB-22AB-BC40-BE6A-D5E8386C47C7}"/>
                </a:ext>
              </a:extLst>
            </p:cNvPr>
            <p:cNvSpPr txBox="1"/>
            <p:nvPr/>
          </p:nvSpPr>
          <p:spPr>
            <a:xfrm>
              <a:off x="3225113" y="5722929"/>
              <a:ext cx="6524038" cy="494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R-S-S-S-S-S-R-S-S-S-S-S-S-R-R-…-…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DEEEE7-1E8B-344E-B42C-1C0D32E8DE94}"/>
              </a:ext>
            </a:extLst>
          </p:cNvPr>
          <p:cNvSpPr txBox="1"/>
          <p:nvPr/>
        </p:nvSpPr>
        <p:spPr>
          <a:xfrm>
            <a:off x="8001000" y="4539343"/>
            <a:ext cx="3075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enough steps we will get </a:t>
            </a:r>
          </a:p>
          <a:p>
            <a:endParaRPr lang="en-US" dirty="0"/>
          </a:p>
          <a:p>
            <a:r>
              <a:rPr lang="en-US" dirty="0"/>
              <a:t>P(S)= 0.833</a:t>
            </a:r>
          </a:p>
          <a:p>
            <a:endParaRPr lang="en-US" dirty="0"/>
          </a:p>
          <a:p>
            <a:r>
              <a:rPr lang="en-US" dirty="0"/>
              <a:t>P(R)= 0.167</a:t>
            </a:r>
          </a:p>
        </p:txBody>
      </p:sp>
    </p:spTree>
    <p:extLst>
      <p:ext uri="{BB962C8B-B14F-4D97-AF65-F5344CB8AC3E}">
        <p14:creationId xmlns:p14="http://schemas.microsoft.com/office/powerpoint/2010/main" val="341292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0BEE-1DD5-0147-B795-92C3E738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D7BFB-45B2-7F41-B185-41E4571A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algorithm used is the Metropolis-Hastings (MH) algorithm. Estimates the distribution of metric (i.e. loss function)</a:t>
            </a:r>
          </a:p>
          <a:p>
            <a:endParaRPr lang="en-US" dirty="0"/>
          </a:p>
          <a:p>
            <a:r>
              <a:rPr lang="en-US" dirty="0"/>
              <a:t>Basic Idea: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4ACD7128-D48C-4B44-9C7B-AE7DDEC6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36" y="3496469"/>
            <a:ext cx="2908300" cy="6223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28784FBE-5E0A-F849-BCAE-DCE897AC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23" y="2833235"/>
            <a:ext cx="43561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285D7-E4A3-EF49-9A8B-EE1408D3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86" y="4175125"/>
            <a:ext cx="5842000" cy="62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F2EF-65D1-E44A-A654-84083A06D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73" y="4932362"/>
            <a:ext cx="5842000" cy="62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6F1513-80F3-9346-AE21-EDE6D4B12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323" y="5692321"/>
            <a:ext cx="5041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2426-375C-824F-8604-704D5E2E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PyMC3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FA3B-E715-4E4D-81A3-55EAA3DD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MCMC sampling algorithms </a:t>
            </a:r>
          </a:p>
          <a:p>
            <a:endParaRPr lang="en-US" dirty="0"/>
          </a:p>
          <a:p>
            <a:r>
              <a:rPr lang="en-US" dirty="0"/>
              <a:t>Has an automatic assignment feature when implemented.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Hamiltonian Monte Carlo (NUTS)</a:t>
            </a:r>
          </a:p>
          <a:p>
            <a:pPr lvl="1"/>
            <a:r>
              <a:rPr lang="en-US" dirty="0"/>
              <a:t>Like MH but uses some ideas from physics.</a:t>
            </a:r>
          </a:p>
          <a:p>
            <a:pPr lvl="1"/>
            <a:r>
              <a:rPr lang="en-US" dirty="0"/>
              <a:t>Technically very heavy.</a:t>
            </a:r>
          </a:p>
          <a:p>
            <a:pPr lvl="1"/>
            <a:r>
              <a:rPr lang="en-US" dirty="0"/>
              <a:t>Great for high dimensional and complex posterior dist.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A780-93D9-2441-9398-2041FC9F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Storm Freq.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4F14-64C5-AF45-83DE-F7F13682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 Poisson dist.</a:t>
            </a:r>
          </a:p>
          <a:p>
            <a:r>
              <a:rPr lang="en-US" dirty="0" err="1"/>
              <a:t>Early_mean</a:t>
            </a:r>
            <a:endParaRPr lang="en-US" dirty="0"/>
          </a:p>
          <a:p>
            <a:r>
              <a:rPr lang="en-US" dirty="0"/>
              <a:t>Switch Point</a:t>
            </a:r>
          </a:p>
          <a:p>
            <a:r>
              <a:rPr lang="en-US" dirty="0" err="1"/>
              <a:t>Late_mean</a:t>
            </a:r>
            <a:endParaRPr lang="en-US" dirty="0"/>
          </a:p>
        </p:txBody>
      </p:sp>
      <p:pic>
        <p:nvPicPr>
          <p:cNvPr id="4" name="Picture 3" descr="A picture containing object, black, bunch, table&#10;&#10;Description automatically generated">
            <a:extLst>
              <a:ext uri="{FF2B5EF4-FFF2-40B4-BE49-F238E27FC236}">
                <a16:creationId xmlns:a16="http://schemas.microsoft.com/office/drawing/2014/main" id="{A0CCE314-7455-8D4B-A9DC-09BC09AE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70" y="2525676"/>
            <a:ext cx="6804479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B0B61A-EDA8-264A-BFE1-26F808F7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58" y="2900723"/>
            <a:ext cx="10515601" cy="178818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C2F647-2575-5B42-A600-7FAEB75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74B9E6-BAA7-0F45-B3BF-2ED6264FDFDF}"/>
              </a:ext>
            </a:extLst>
          </p:cNvPr>
          <p:cNvSpPr/>
          <p:nvPr/>
        </p:nvSpPr>
        <p:spPr>
          <a:xfrm>
            <a:off x="1524000" y="3429000"/>
            <a:ext cx="2950028" cy="10733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3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81D8-4E82-0A49-8B46-0850E15D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20D260-6367-454C-9BD6-40D392AB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701" y="1825625"/>
            <a:ext cx="8724597" cy="4351338"/>
          </a:xfrm>
        </p:spPr>
      </p:pic>
    </p:spTree>
    <p:extLst>
      <p:ext uri="{BB962C8B-B14F-4D97-AF65-F5344CB8AC3E}">
        <p14:creationId xmlns:p14="http://schemas.microsoft.com/office/powerpoint/2010/main" val="101911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03A9-50E1-D54B-A188-9FA7C276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CA3A51-473C-064B-8EC5-93C6992F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529" y="1690688"/>
            <a:ext cx="8464448" cy="1245393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9E640687-FB4C-8A4A-B51C-FA35F438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35" y="3429000"/>
            <a:ext cx="5416550" cy="27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E9F6-4AE8-5646-8A28-B435083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C6CA-A48B-5D4C-A204-86336E62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review of Mikes talk (Bayesian Thinking)</a:t>
            </a:r>
          </a:p>
          <a:p>
            <a:r>
              <a:rPr lang="en-US" dirty="0"/>
              <a:t>Why Bayesian?</a:t>
            </a:r>
          </a:p>
          <a:p>
            <a:r>
              <a:rPr lang="en-US" dirty="0"/>
              <a:t>Markov Chain Monte Carlo</a:t>
            </a:r>
          </a:p>
          <a:p>
            <a:r>
              <a:rPr lang="en-US" dirty="0"/>
              <a:t>Simple example</a:t>
            </a:r>
          </a:p>
        </p:txBody>
      </p:sp>
    </p:spTree>
    <p:extLst>
      <p:ext uri="{BB962C8B-B14F-4D97-AF65-F5344CB8AC3E}">
        <p14:creationId xmlns:p14="http://schemas.microsoft.com/office/powerpoint/2010/main" val="148216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87B-4B14-FF40-B728-A11493EB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4DE1-113A-FD43-BDD8-8B0753CC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high dimensional parameter space, PyMC3 can be used to find the “true” posterior dist. of the space.</a:t>
            </a:r>
          </a:p>
          <a:p>
            <a:endParaRPr lang="en-US" dirty="0"/>
          </a:p>
          <a:p>
            <a:r>
              <a:rPr lang="en-US" dirty="0"/>
              <a:t>Other packages like </a:t>
            </a:r>
            <a:r>
              <a:rPr lang="en-US" dirty="0" err="1"/>
              <a:t>PySTAN</a:t>
            </a:r>
            <a:r>
              <a:rPr lang="en-US" dirty="0"/>
              <a:t>, </a:t>
            </a:r>
            <a:r>
              <a:rPr lang="en-US" dirty="0" err="1"/>
              <a:t>Hyperopt</a:t>
            </a:r>
            <a:r>
              <a:rPr lang="en-US" dirty="0"/>
              <a:t>, Bayesian-optimization, and </a:t>
            </a:r>
            <a:r>
              <a:rPr lang="en-US" dirty="0" err="1"/>
              <a:t>pyGPGO</a:t>
            </a:r>
            <a:r>
              <a:rPr lang="en-US" dirty="0"/>
              <a:t> also do similar methods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76E-F378-CF40-BABC-ACB3B1B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827B-74A8-F147-912F-0C0A6BE6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5625"/>
            <a:ext cx="106571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https://github.com/ipython-books/cookbook-2nd-code/blob/master/chapter07_stats/07_pymc.ipynb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PyMC3 documentation - </a:t>
            </a:r>
            <a:r>
              <a:rPr lang="en-US" dirty="0">
                <a:hlinkClick r:id="rId3"/>
              </a:rPr>
              <a:t>https://docs.pymc.io/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6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4AA9-73D0-E14D-B59F-4DB9CB20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		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FE0617F-27A2-2843-A9F5-9A7852A8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17" y="2719387"/>
            <a:ext cx="9144000" cy="18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DD0-02F5-9B49-8B39-E0539DA2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	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A11354-1D65-1C42-A898-D03717CA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19" y="1861579"/>
            <a:ext cx="920056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1E6E-C0EA-A84C-A750-51A13E69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19" y="4277671"/>
            <a:ext cx="406400" cy="48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C47A7-80AD-0148-80E0-1E829B66B56C}"/>
              </a:ext>
            </a:extLst>
          </p:cNvPr>
          <p:cNvSpPr txBox="1"/>
          <p:nvPr/>
        </p:nvSpPr>
        <p:spPr>
          <a:xfrm>
            <a:off x="1618735" y="4390939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set of parameters being estimated.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AC37C-DF90-0E4F-9402-F1E2DF3642D6}"/>
              </a:ext>
            </a:extLst>
          </p:cNvPr>
          <p:cNvSpPr txBox="1"/>
          <p:nvPr/>
        </p:nvSpPr>
        <p:spPr>
          <a:xfrm>
            <a:off x="1089319" y="5091499"/>
            <a:ext cx="105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if we are trying to estimate the parameters of a Gaussian Distribution the parameter set would be: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72045-6A09-1E45-9D6C-BDEB8407A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49" y="5792059"/>
            <a:ext cx="2476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FDB-CD7B-8443-8099-39F67A83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52ED25-3A3B-CC43-9836-0766CFF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59" y="1767789"/>
            <a:ext cx="6733881" cy="13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FDB-CD7B-8443-8099-39F67A83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3BB1-B04F-0A49-81F1-B77EE4E6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" y="3516613"/>
            <a:ext cx="6235700" cy="635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52ED25-3A3B-CC43-9836-0766CFF1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59" y="1767789"/>
            <a:ext cx="6733881" cy="133849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1E1C113-4B5A-8244-A4E0-6AC219981FB1}"/>
              </a:ext>
            </a:extLst>
          </p:cNvPr>
          <p:cNvSpPr/>
          <p:nvPr/>
        </p:nvSpPr>
        <p:spPr>
          <a:xfrm>
            <a:off x="8279027" y="1767789"/>
            <a:ext cx="1297459" cy="82713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FDB-CD7B-8443-8099-39F67A83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88C14-04CC-964F-8BE3-CFD88C53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" y="4521886"/>
            <a:ext cx="7950200" cy="50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52ED25-3A3B-CC43-9836-0766CFF1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59" y="1767789"/>
            <a:ext cx="6733881" cy="133849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BA6B675-9910-1341-9BA7-73E876687AB9}"/>
              </a:ext>
            </a:extLst>
          </p:cNvPr>
          <p:cNvSpPr/>
          <p:nvPr/>
        </p:nvSpPr>
        <p:spPr>
          <a:xfrm>
            <a:off x="5869459" y="1767789"/>
            <a:ext cx="2471695" cy="85184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4E23C-C0C2-1C46-AF1A-6CAB4153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54" y="3516613"/>
            <a:ext cx="6235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2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FDB-CD7B-8443-8099-39F67A83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3BB1-B04F-0A49-81F1-B77EE4E6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4" y="3516613"/>
            <a:ext cx="62357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88C14-04CC-964F-8BE3-CFD88C53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4" y="4521886"/>
            <a:ext cx="79502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B8C2C-321F-174C-8863-63DDE87C4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54" y="5400159"/>
            <a:ext cx="7950200" cy="50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52ED25-3A3B-CC43-9836-0766CFF1C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059" y="1767789"/>
            <a:ext cx="6733881" cy="133849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8CDD0EA-EAF1-8D43-8D17-2A4B7CD70B68}"/>
              </a:ext>
            </a:extLst>
          </p:cNvPr>
          <p:cNvSpPr/>
          <p:nvPr/>
        </p:nvSpPr>
        <p:spPr>
          <a:xfrm>
            <a:off x="2607276" y="2014151"/>
            <a:ext cx="2891481" cy="95147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0EBEA-4305-F145-A2A2-674A598C8145}"/>
              </a:ext>
            </a:extLst>
          </p:cNvPr>
          <p:cNvSpPr txBox="1"/>
          <p:nvPr/>
        </p:nvSpPr>
        <p:spPr>
          <a:xfrm>
            <a:off x="9020374" y="5643175"/>
            <a:ext cx="25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 want!</a:t>
            </a:r>
          </a:p>
        </p:txBody>
      </p:sp>
    </p:spTree>
    <p:extLst>
      <p:ext uri="{BB962C8B-B14F-4D97-AF65-F5344CB8AC3E}">
        <p14:creationId xmlns:p14="http://schemas.microsoft.com/office/powerpoint/2010/main" val="317977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FDB-CD7B-8443-8099-39F67A83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152ED25-3A3B-CC43-9836-0766CFF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59" y="1767789"/>
            <a:ext cx="6733881" cy="133849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D3BF835-F9F5-9B47-9AD4-86BAA9A9A992}"/>
              </a:ext>
            </a:extLst>
          </p:cNvPr>
          <p:cNvSpPr/>
          <p:nvPr/>
        </p:nvSpPr>
        <p:spPr>
          <a:xfrm>
            <a:off x="6623222" y="2458995"/>
            <a:ext cx="2236573" cy="54369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43572AD5-FA41-0847-8BD2-152B9FAB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621428"/>
            <a:ext cx="7772400" cy="144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85D8A-E7DC-C347-8395-D1175DFC6712}"/>
              </a:ext>
            </a:extLst>
          </p:cNvPr>
          <p:cNvSpPr txBox="1"/>
          <p:nvPr/>
        </p:nvSpPr>
        <p:spPr>
          <a:xfrm>
            <a:off x="6157782" y="3878564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7C3F5-894F-6D45-A286-27ADF1CD03BA}"/>
              </a:ext>
            </a:extLst>
          </p:cNvPr>
          <p:cNvSpPr txBox="1"/>
          <p:nvPr/>
        </p:nvSpPr>
        <p:spPr>
          <a:xfrm>
            <a:off x="9749481" y="387856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3114DF-DA32-8049-AD87-F9168F56382D}"/>
              </a:ext>
            </a:extLst>
          </p:cNvPr>
          <p:cNvCxnSpPr/>
          <p:nvPr/>
        </p:nvCxnSpPr>
        <p:spPr>
          <a:xfrm>
            <a:off x="6820930" y="4247896"/>
            <a:ext cx="247135" cy="74423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941EF1-BF49-084E-A19A-383796D765B3}"/>
              </a:ext>
            </a:extLst>
          </p:cNvPr>
          <p:cNvCxnSpPr>
            <a:cxnSpLocks/>
          </p:cNvCxnSpPr>
          <p:nvPr/>
        </p:nvCxnSpPr>
        <p:spPr>
          <a:xfrm flipH="1">
            <a:off x="9407094" y="4264372"/>
            <a:ext cx="663148" cy="7277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53CAF2-92F3-5F45-8D3C-4706FED83088}"/>
              </a:ext>
            </a:extLst>
          </p:cNvPr>
          <p:cNvSpPr txBox="1"/>
          <p:nvPr/>
        </p:nvSpPr>
        <p:spPr>
          <a:xfrm>
            <a:off x="1124465" y="3679191"/>
            <a:ext cx="19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Normalizing factor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842933-2607-394C-9ACE-D74BC7617BFD}"/>
              </a:ext>
            </a:extLst>
          </p:cNvPr>
          <p:cNvCxnSpPr>
            <a:cxnSpLocks/>
          </p:cNvCxnSpPr>
          <p:nvPr/>
        </p:nvCxnSpPr>
        <p:spPr>
          <a:xfrm>
            <a:off x="2209799" y="4070783"/>
            <a:ext cx="864752" cy="92134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9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366</Words>
  <Application>Microsoft Macintosh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Bayesian Computational Approaches </vt:lpstr>
      <vt:lpstr>Overview</vt:lpstr>
      <vt:lpstr>Bayes Theorem  </vt:lpstr>
      <vt:lpstr>Model Form </vt:lpstr>
      <vt:lpstr>Breaking it Down</vt:lpstr>
      <vt:lpstr>Breaking it Down</vt:lpstr>
      <vt:lpstr>Breaking it Down</vt:lpstr>
      <vt:lpstr>Breaking it Down</vt:lpstr>
      <vt:lpstr>Breaking it Down</vt:lpstr>
      <vt:lpstr>Markov Chain Monte Carlo (MCMC)</vt:lpstr>
      <vt:lpstr>MCMC</vt:lpstr>
      <vt:lpstr>Monte Carlo</vt:lpstr>
      <vt:lpstr>Markov Chain</vt:lpstr>
      <vt:lpstr>MCMC</vt:lpstr>
      <vt:lpstr>PyMC3</vt:lpstr>
      <vt:lpstr>Example Using Storm Freq.</vt:lpstr>
      <vt:lpstr>Example</vt:lpstr>
      <vt:lpstr>Example</vt:lpstr>
      <vt:lpstr>Example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Brett</dc:creator>
  <cp:lastModifiedBy>Powers, Brett</cp:lastModifiedBy>
  <cp:revision>19</cp:revision>
  <dcterms:created xsi:type="dcterms:W3CDTF">2020-04-28T15:03:05Z</dcterms:created>
  <dcterms:modified xsi:type="dcterms:W3CDTF">2020-04-28T19:29:59Z</dcterms:modified>
</cp:coreProperties>
</file>