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/>
    <p:restoredTop sz="94731"/>
  </p:normalViewPr>
  <p:slideViewPr>
    <p:cSldViewPr snapToGrid="0" snapToObjects="1">
      <p:cViewPr varScale="1">
        <p:scale>
          <a:sx n="135" d="100"/>
          <a:sy n="135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D4C9-3DE9-7E44-8C94-A37371F7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A4649-B3F5-8042-825F-281AFF4DE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A697-9E76-884D-8753-8E613DF8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9137-9815-4644-BA09-246AF6B8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E3CE-183E-1C4A-89AA-0F4D705F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E227-CC1B-C84A-888D-1F91E0C2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540E8-3CB0-8E44-ACC5-57A89023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E1FD-38C5-AC47-B529-2B3865D4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1F48-32E3-7B4B-9A28-BC5EF50E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11F6-438E-804E-AD0B-68F5619E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34A6C-1845-1342-B5AB-284978CCA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4D341-F479-B94B-A709-F559718FA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5C0F-5852-7B44-966F-BD8517D6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91E7-949B-8349-9FF2-7A831239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02A1-605F-A943-85E0-8620D1BC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574B-0659-8F4E-ABC7-8964B5DC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739E-79E2-7843-AA11-146C87B9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1549-5BCE-5749-BDDB-2CB85567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F270-9A49-1643-8663-06B3B206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FD2-2DBF-BE49-BD55-75F4E992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DA91-D423-C647-930C-35F57B94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4981-FBEF-2C40-82C2-908DB943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02E6-C14B-8649-91C7-07E0B4CD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8B79-A3AD-B348-A286-613A5636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9383-5B8B-694F-AFBB-E5E4213D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7B67-00A1-7C46-AF80-73146493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09AD-3C91-7741-834D-30396440C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457E-2E11-654D-8DFE-F2092356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5845E-91C0-E34B-8D8D-C43DE12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DB2C-9B76-2742-A8F8-21E67518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CBDC-240E-A441-A48D-8BD9719C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EE54-A4E2-0A46-973B-A0BA40E0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26363-031B-3D40-BEB9-0892DB04C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F1E07-5EFE-7F4B-9C67-A40AB52A3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4FA3A-8415-CB4F-A105-FDDC5E84E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18FA6-9D5F-DD40-B398-6E5276D0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B54D1-616E-444D-8B68-D2AD87EC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62A0B-811E-3444-B2CB-C8BDF519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07F90-9906-D848-9CD9-5A118E8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41BC-309D-9D45-82C7-DEB13D95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47221-DDE0-6345-B553-7BC06AB3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D755F-7550-BC44-914F-6BF495A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556E7-416E-5846-BD7D-45490B2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64F5B-89E4-BD44-B0D9-3E09796A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A1C1E-E4A3-124F-BBD7-28D6107A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F4600-1B22-5745-9A7F-48F1517E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E7F5-41CE-2B42-A9C0-1D55E1C5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B32E-FC37-4044-8947-BCE16EA4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87B7B-F8D9-2346-A976-A5F0672C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64B0-4736-5045-9E36-1E55DFE9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4D5F-29AE-364C-85F0-95C910D7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1BDCC-6248-BC45-AA52-8426B088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DE73-8115-3E4B-9DE7-C6B1C55D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FCE35-C30F-AE45-B963-35A241B12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7EA56-4255-F14D-8C5F-C04064B09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15753-F556-AC46-8453-19ACFFE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B3FD6-AE2E-A448-A6FF-B4C67F15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91E9-6911-E647-8CC5-046BBCEE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785D-6393-1741-96B3-3B074F4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0AE6-EA44-204A-9EE9-FFB2BBA4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C3D3-E31D-9345-819F-02841C7EB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E6F1-13F5-144D-8D00-F9B4BD57C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169E-A39D-3646-A01D-FB05B37D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82FD-D44E-024F-AC42-3EA56964A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5939-D778-1244-BE0D-7F3787B6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06BC-701E-5A48-96FA-359D2C586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12A43-CE61-8946-94D0-82301DD2A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Brett Powers</a:t>
            </a:r>
          </a:p>
          <a:p>
            <a:r>
              <a:rPr lang="en-US"/>
              <a:t>December 2,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31D-B602-A042-AA30-3535B594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6761829E-15C3-1B40-B005-D9980F36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2108200"/>
            <a:ext cx="4902200" cy="2641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B2046-E844-4647-B15F-028005818AF3}"/>
              </a:ext>
            </a:extLst>
          </p:cNvPr>
          <p:cNvCxnSpPr>
            <a:cxnSpLocks/>
          </p:cNvCxnSpPr>
          <p:nvPr/>
        </p:nvCxnSpPr>
        <p:spPr>
          <a:xfrm flipV="1">
            <a:off x="6924583" y="3613213"/>
            <a:ext cx="514905" cy="2219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062A6-B862-6B46-9A87-C627664A483D}"/>
              </a:ext>
            </a:extLst>
          </p:cNvPr>
          <p:cNvCxnSpPr>
            <a:cxnSpLocks/>
          </p:cNvCxnSpPr>
          <p:nvPr/>
        </p:nvCxnSpPr>
        <p:spPr>
          <a:xfrm>
            <a:off x="6924583" y="3959964"/>
            <a:ext cx="142042" cy="10600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57FD82-6F03-D741-ACE0-4698F3BC1C30}"/>
              </a:ext>
            </a:extLst>
          </p:cNvPr>
          <p:cNvCxnSpPr>
            <a:cxnSpLocks/>
          </p:cNvCxnSpPr>
          <p:nvPr/>
        </p:nvCxnSpPr>
        <p:spPr>
          <a:xfrm>
            <a:off x="6649375" y="3724183"/>
            <a:ext cx="177553" cy="1109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59C3E4-F1AE-9D42-9028-77A2ADC01935}"/>
              </a:ext>
            </a:extLst>
          </p:cNvPr>
          <p:cNvCxnSpPr>
            <a:cxnSpLocks/>
          </p:cNvCxnSpPr>
          <p:nvPr/>
        </p:nvCxnSpPr>
        <p:spPr>
          <a:xfrm flipV="1">
            <a:off x="6087122" y="3897297"/>
            <a:ext cx="837461" cy="16867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CE457E-B8BD-E243-B8F3-3DBA7313EEB3}"/>
              </a:ext>
            </a:extLst>
          </p:cNvPr>
          <p:cNvCxnSpPr>
            <a:cxnSpLocks/>
          </p:cNvCxnSpPr>
          <p:nvPr/>
        </p:nvCxnSpPr>
        <p:spPr>
          <a:xfrm flipH="1" flipV="1">
            <a:off x="4767309" y="3100526"/>
            <a:ext cx="319596" cy="328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E8A1BA-B290-9B48-B03E-1F5113AA2EA7}"/>
              </a:ext>
            </a:extLst>
          </p:cNvPr>
          <p:cNvCxnSpPr>
            <a:cxnSpLocks/>
          </p:cNvCxnSpPr>
          <p:nvPr/>
        </p:nvCxnSpPr>
        <p:spPr>
          <a:xfrm flipV="1">
            <a:off x="5188998" y="3313591"/>
            <a:ext cx="201845" cy="115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C275AF-5918-5447-AA45-D80F8E70EB8C}"/>
              </a:ext>
            </a:extLst>
          </p:cNvPr>
          <p:cNvCxnSpPr>
            <a:cxnSpLocks/>
          </p:cNvCxnSpPr>
          <p:nvPr/>
        </p:nvCxnSpPr>
        <p:spPr>
          <a:xfrm flipV="1">
            <a:off x="5086905" y="2727533"/>
            <a:ext cx="303938" cy="7702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F92BEC-3E97-E041-9A52-DD80951BA0F3}"/>
              </a:ext>
            </a:extLst>
          </p:cNvPr>
          <p:cNvCxnSpPr>
            <a:cxnSpLocks/>
          </p:cNvCxnSpPr>
          <p:nvPr/>
        </p:nvCxnSpPr>
        <p:spPr>
          <a:xfrm flipH="1" flipV="1">
            <a:off x="4869402" y="2636668"/>
            <a:ext cx="217503" cy="861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2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31D-B602-A042-AA30-3535B594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1729E3C0-C08D-5F4C-8EAC-4206AFA6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0" y="2076450"/>
            <a:ext cx="4356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E579-2FEB-204F-9231-96CB65E7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B4D0-E0A7-2B4C-8041-2BBCFAC2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when we have a “good” clustering result?</a:t>
            </a:r>
          </a:p>
          <a:p>
            <a:pPr lvl="1"/>
            <a:r>
              <a:rPr lang="en-US" dirty="0"/>
              <a:t>We want </a:t>
            </a:r>
            <a:r>
              <a:rPr lang="en-US" b="1" dirty="0">
                <a:solidFill>
                  <a:srgbClr val="FF0000"/>
                </a:solidFill>
              </a:rPr>
              <a:t>tight</a:t>
            </a:r>
            <a:r>
              <a:rPr lang="en-US" dirty="0"/>
              <a:t> clusters </a:t>
            </a:r>
          </a:p>
          <a:p>
            <a:pPr lvl="1"/>
            <a:r>
              <a:rPr lang="en-US" dirty="0"/>
              <a:t>We want </a:t>
            </a:r>
            <a:r>
              <a:rPr lang="en-US" b="1" dirty="0">
                <a:solidFill>
                  <a:srgbClr val="FF0000"/>
                </a:solidFill>
              </a:rPr>
              <a:t>very distinct </a:t>
            </a:r>
            <a:r>
              <a:rPr lang="en-US" dirty="0"/>
              <a:t>clusters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E6EF24-AC04-B34B-80B9-FF6959DE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3550355"/>
            <a:ext cx="5676900" cy="1879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710EB60-49C8-9C4F-8475-9BFED21C9A56}"/>
              </a:ext>
            </a:extLst>
          </p:cNvPr>
          <p:cNvSpPr/>
          <p:nvPr/>
        </p:nvSpPr>
        <p:spPr>
          <a:xfrm>
            <a:off x="4955823" y="3680178"/>
            <a:ext cx="3522133" cy="851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0279BA-9AB0-7145-A8A2-632F1FA0CD49}"/>
              </a:ext>
            </a:extLst>
          </p:cNvPr>
          <p:cNvCxnSpPr/>
          <p:nvPr/>
        </p:nvCxnSpPr>
        <p:spPr>
          <a:xfrm flipV="1">
            <a:off x="7681384" y="3071107"/>
            <a:ext cx="1253066" cy="688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F2C0E2-815A-0148-A85A-9CCB39852AAC}"/>
              </a:ext>
            </a:extLst>
          </p:cNvPr>
          <p:cNvSpPr txBox="1"/>
          <p:nvPr/>
        </p:nvSpPr>
        <p:spPr>
          <a:xfrm>
            <a:off x="8934450" y="2818973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Clusters are far apart!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10EA11-FFF2-9645-A5C7-ADAD0A767F53}"/>
              </a:ext>
            </a:extLst>
          </p:cNvPr>
          <p:cNvSpPr/>
          <p:nvPr/>
        </p:nvSpPr>
        <p:spPr>
          <a:xfrm>
            <a:off x="5057246" y="4490155"/>
            <a:ext cx="3319286" cy="604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D32125-457F-8A46-BD4B-57F7BB68D687}"/>
              </a:ext>
            </a:extLst>
          </p:cNvPr>
          <p:cNvCxnSpPr>
            <a:cxnSpLocks/>
          </p:cNvCxnSpPr>
          <p:nvPr/>
        </p:nvCxnSpPr>
        <p:spPr>
          <a:xfrm>
            <a:off x="8130382" y="4956086"/>
            <a:ext cx="686240" cy="30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3B2A3-FBB5-E24A-87C7-210E2F1C23F4}"/>
              </a:ext>
            </a:extLst>
          </p:cNvPr>
          <p:cNvSpPr txBox="1"/>
          <p:nvPr/>
        </p:nvSpPr>
        <p:spPr>
          <a:xfrm>
            <a:off x="8795232" y="4976794"/>
            <a:ext cx="32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 within a cluster are close!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1C451-084C-5A42-9338-3D75C55C97C4}"/>
              </a:ext>
            </a:extLst>
          </p:cNvPr>
          <p:cNvSpPr txBox="1"/>
          <p:nvPr/>
        </p:nvSpPr>
        <p:spPr>
          <a:xfrm>
            <a:off x="8934450" y="5476041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b="1" dirty="0">
                <a:solidFill>
                  <a:srgbClr val="FF0000"/>
                </a:solidFill>
              </a:rPr>
              <a:t>Inertia</a:t>
            </a:r>
          </a:p>
        </p:txBody>
      </p:sp>
    </p:spTree>
    <p:extLst>
      <p:ext uri="{BB962C8B-B14F-4D97-AF65-F5344CB8AC3E}">
        <p14:creationId xmlns:p14="http://schemas.microsoft.com/office/powerpoint/2010/main" val="212355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0C70690-AF91-F642-8B23-AE3981A6B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365250"/>
            <a:ext cx="8382000" cy="4127500"/>
          </a:xfrm>
        </p:spPr>
      </p:pic>
    </p:spTree>
    <p:extLst>
      <p:ext uri="{BB962C8B-B14F-4D97-AF65-F5344CB8AC3E}">
        <p14:creationId xmlns:p14="http://schemas.microsoft.com/office/powerpoint/2010/main" val="371811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837B-1168-0C4C-B8E5-60DDB948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ACD6-907A-564B-8802-B7E7F9CB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Algorithm that starts with </a:t>
            </a:r>
            <a:r>
              <a:rPr lang="en-US" b="1" dirty="0">
                <a:solidFill>
                  <a:srgbClr val="FF0000"/>
                </a:solidFill>
              </a:rPr>
              <a:t>all data points</a:t>
            </a:r>
            <a:r>
              <a:rPr lang="en-US" dirty="0"/>
              <a:t> starting out as their own “cluster”</a:t>
            </a:r>
          </a:p>
          <a:p>
            <a:pPr marL="514350" indent="-514350">
              <a:buAutoNum type="arabicParenR"/>
            </a:pPr>
            <a:r>
              <a:rPr lang="en-US" dirty="0"/>
              <a:t>Two nearest clusters are merged.</a:t>
            </a:r>
          </a:p>
          <a:p>
            <a:pPr marL="514350" indent="-514350">
              <a:buAutoNum type="arabicParenR"/>
            </a:pPr>
            <a:r>
              <a:rPr lang="en-US" dirty="0"/>
              <a:t>Repeat until only one cluster remains.</a:t>
            </a:r>
          </a:p>
          <a:p>
            <a:endParaRPr lang="en-US" dirty="0"/>
          </a:p>
          <a:p>
            <a:r>
              <a:rPr lang="en-US" dirty="0"/>
              <a:t>Cannot handle large amounts of data like K-means.</a:t>
            </a:r>
          </a:p>
          <a:p>
            <a:r>
              <a:rPr lang="en-US" dirty="0"/>
              <a:t>Results ARE reproducible, unlike K-means.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989A-DE53-4047-A633-AACC4FB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F00177-CF35-4A43-BFC8-F1903B1A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690688"/>
            <a:ext cx="6578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6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C08C-FE44-0C4A-B168-E687CFDF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9475-E987-224E-BA38-7E71B4F0F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different types of Distance Metrics will alter your results using HCA.</a:t>
            </a:r>
          </a:p>
          <a:p>
            <a:pPr lvl="1"/>
            <a:r>
              <a:rPr lang="en-US" sz="2000" dirty="0"/>
              <a:t>Euclidean </a:t>
            </a:r>
          </a:p>
          <a:p>
            <a:pPr lvl="2"/>
            <a:r>
              <a:rPr lang="en-US" sz="1600" dirty="0"/>
              <a:t>Basically the Pythagoras theorem. ”As the crow </a:t>
            </a:r>
            <a:r>
              <a:rPr lang="en-US" sz="1600" dirty="0" err="1"/>
              <a:t>flys</a:t>
            </a:r>
            <a:r>
              <a:rPr lang="en-US" sz="1600" dirty="0"/>
              <a:t>”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Manhattan </a:t>
            </a:r>
          </a:p>
          <a:p>
            <a:pPr lvl="2"/>
            <a:r>
              <a:rPr lang="en-US" sz="1600" dirty="0"/>
              <a:t>AKA “Taxi Cab Distance”. Move around like driving on a grid.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Maximum </a:t>
            </a:r>
          </a:p>
          <a:p>
            <a:pPr lvl="2"/>
            <a:r>
              <a:rPr lang="en-US" sz="1600" dirty="0"/>
              <a:t>Simply take the largest distance between any of the points.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32A7E9-2B4B-5A41-B67E-0C5477D1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67" y="2909341"/>
            <a:ext cx="2413000" cy="6604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19B8AF9-D5A4-8F48-B5A3-E48A4A4D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69" y="4634893"/>
            <a:ext cx="3670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F9F0-82F6-904F-B45F-A1FE8880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4F44-A63E-494B-87FB-5DDF9909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based algorithm.</a:t>
            </a:r>
          </a:p>
          <a:p>
            <a:pPr marL="457200" indent="-457200">
              <a:buAutoNum type="arabicParenR"/>
            </a:pPr>
            <a:r>
              <a:rPr lang="en-US" sz="2000" dirty="0"/>
              <a:t>For each </a:t>
            </a:r>
            <a:r>
              <a:rPr lang="en-US" sz="2000" b="1" dirty="0">
                <a:solidFill>
                  <a:srgbClr val="FF0000"/>
                </a:solidFill>
              </a:rPr>
              <a:t>instance </a:t>
            </a:r>
            <a:r>
              <a:rPr lang="en-US" sz="2000" dirty="0"/>
              <a:t>you measure how many samples are within an </a:t>
            </a:r>
            <a:r>
              <a:rPr lang="en-US" sz="2000" b="1" dirty="0">
                <a:solidFill>
                  <a:srgbClr val="FF0000"/>
                </a:solidFill>
              </a:rPr>
              <a:t>epsilon (𝛆)</a:t>
            </a:r>
            <a:r>
              <a:rPr lang="en-US" sz="2000" dirty="0"/>
              <a:t>.</a:t>
            </a:r>
          </a:p>
          <a:p>
            <a:pPr marL="457200" indent="-457200">
              <a:buAutoNum type="arabicParenR"/>
            </a:pPr>
            <a:r>
              <a:rPr lang="en-US" sz="2000" dirty="0"/>
              <a:t>If it has a required minimum amount of samples within the neighborhood, we set as a core instance.</a:t>
            </a:r>
          </a:p>
          <a:p>
            <a:pPr marL="457200" indent="-457200">
              <a:buAutoNum type="arabicParenR"/>
            </a:pPr>
            <a:r>
              <a:rPr lang="en-US" sz="2000" dirty="0"/>
              <a:t>Long sequences of neighboring core instances forms a cluster.</a:t>
            </a:r>
          </a:p>
          <a:p>
            <a:pPr marL="457200" indent="-457200">
              <a:buAutoNum type="arabicParenR"/>
            </a:pPr>
            <a:r>
              <a:rPr lang="en-US" sz="2000" dirty="0"/>
              <a:t>Any instance that is not a core instance, and does not have one in its neighborhood is considered an </a:t>
            </a:r>
            <a:r>
              <a:rPr lang="en-US" sz="2000" b="1" dirty="0">
                <a:solidFill>
                  <a:srgbClr val="FF0000"/>
                </a:solidFill>
              </a:rPr>
              <a:t>anomaly</a:t>
            </a:r>
            <a:r>
              <a:rPr lang="en-US" sz="2000" dirty="0"/>
              <a:t>.</a:t>
            </a:r>
            <a:endParaRPr lang="en-US" sz="2000" b="1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120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EB8C-EBD9-D144-93DC-45461D3D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474B-2220-1949-816F-651D1D59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require to specify how many clusters.</a:t>
            </a:r>
          </a:p>
          <a:p>
            <a:r>
              <a:rPr lang="en-US" dirty="0"/>
              <a:t>Can find arbitrarily shaped clusters.</a:t>
            </a:r>
          </a:p>
          <a:p>
            <a:r>
              <a:rPr lang="en-US" dirty="0"/>
              <a:t>Very robust to outliers.</a:t>
            </a:r>
          </a:p>
          <a:p>
            <a:r>
              <a:rPr lang="en-US" dirty="0"/>
              <a:t>Requires only two parameters, </a:t>
            </a:r>
            <a:r>
              <a:rPr lang="en-US" b="1" dirty="0">
                <a:solidFill>
                  <a:srgbClr val="FF0000"/>
                </a:solidFill>
              </a:rPr>
              <a:t>epsilon (𝛆)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</a:rPr>
              <a:t>MinPts</a:t>
            </a:r>
            <a:r>
              <a:rPr lang="en-US" dirty="0"/>
              <a:t>.</a:t>
            </a:r>
          </a:p>
          <a:p>
            <a:r>
              <a:rPr lang="en-US" dirty="0"/>
              <a:t>Need the clusters to be similarly dense for good results.</a:t>
            </a:r>
          </a:p>
        </p:txBody>
      </p:sp>
    </p:spTree>
    <p:extLst>
      <p:ext uri="{BB962C8B-B14F-4D97-AF65-F5344CB8AC3E}">
        <p14:creationId xmlns:p14="http://schemas.microsoft.com/office/powerpoint/2010/main" val="40609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5983-33B0-0D4F-9537-33CFE087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280CBDB5-855A-4949-A11D-976B582D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1462535"/>
            <a:ext cx="47371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483D-A499-8A48-A25F-B116A921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7EAE-ED18-574D-B688-8FD243BD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100" b="1" dirty="0"/>
              <a:t>Unsupervised learning</a:t>
            </a:r>
            <a:r>
              <a:rPr lang="en-US" sz="3200" dirty="0"/>
              <a:t> is a type of machine learning that looks for previously undetected patterns in a data set with no pre-existing labels and with a minimum of human supervision.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Clustering </a:t>
            </a:r>
            <a:r>
              <a:rPr lang="en-US" dirty="0"/>
              <a:t>is when the training data is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unlabeled</a:t>
            </a:r>
            <a:r>
              <a:rPr lang="en-US" dirty="0"/>
              <a:t> and we want the algorithm to put data points into categories or </a:t>
            </a:r>
            <a:r>
              <a:rPr lang="en-US" b="1" i="1" dirty="0">
                <a:solidFill>
                  <a:srgbClr val="FF0000"/>
                </a:solidFill>
              </a:rPr>
              <a:t>clusters</a:t>
            </a:r>
            <a:r>
              <a:rPr lang="en-US" b="1" dirty="0">
                <a:effectLst/>
              </a:rPr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effectLst/>
              </a:rPr>
              <a:t>Useful for</a:t>
            </a:r>
            <a:r>
              <a:rPr lang="en-US" dirty="0">
                <a:effectLst/>
              </a:rPr>
              <a:t>: </a:t>
            </a:r>
          </a:p>
          <a:p>
            <a:pPr marL="514350" indent="-514350">
              <a:buAutoNum type="arabicParenR"/>
            </a:pPr>
            <a:r>
              <a:rPr lang="en-US" sz="2400" dirty="0"/>
              <a:t>Segmentation problems</a:t>
            </a:r>
          </a:p>
          <a:p>
            <a:pPr marL="514350" indent="-514350">
              <a:buAutoNum type="arabicParenR"/>
            </a:pPr>
            <a:r>
              <a:rPr lang="en-US" sz="2400" dirty="0"/>
              <a:t>Data Analysis, splitting data up into compartments to further investigate.</a:t>
            </a:r>
          </a:p>
          <a:p>
            <a:pPr marL="514350" indent="-514350">
              <a:buAutoNum type="arabicParenR"/>
            </a:pPr>
            <a:r>
              <a:rPr lang="en-US" sz="2400" dirty="0"/>
              <a:t>Dimensionality Reduction</a:t>
            </a:r>
          </a:p>
          <a:p>
            <a:pPr marL="514350" indent="-514350">
              <a:buAutoNum type="arabicParenR"/>
            </a:pPr>
            <a:r>
              <a:rPr lang="en-US" sz="2400" dirty="0"/>
              <a:t>Anomaly Detection (Search for Outliers)</a:t>
            </a:r>
          </a:p>
        </p:txBody>
      </p:sp>
    </p:spTree>
    <p:extLst>
      <p:ext uri="{BB962C8B-B14F-4D97-AF65-F5344CB8AC3E}">
        <p14:creationId xmlns:p14="http://schemas.microsoft.com/office/powerpoint/2010/main" val="18592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9531-BA68-5A41-A2FF-429BAAF8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9DF9-8426-334C-8F3E-39D898B9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algorithms I haven’t mentioned. Mostly specialized cases.</a:t>
            </a:r>
          </a:p>
          <a:p>
            <a:r>
              <a:rPr lang="en-US" dirty="0"/>
              <a:t>Each algorithm comes with its pros and cons. Many people use a hybrid model.</a:t>
            </a:r>
          </a:p>
          <a:p>
            <a:r>
              <a:rPr lang="en-US" dirty="0"/>
              <a:t>Very powerful tool to use along with Supervised techniques.</a:t>
            </a:r>
          </a:p>
        </p:txBody>
      </p:sp>
    </p:spTree>
    <p:extLst>
      <p:ext uri="{BB962C8B-B14F-4D97-AF65-F5344CB8AC3E}">
        <p14:creationId xmlns:p14="http://schemas.microsoft.com/office/powerpoint/2010/main" val="21363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58EA-80EB-D64B-B29D-6CF0D0F2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Cluster Algorithms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C0688-8169-AF49-8D59-1C5D8F0C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Hierarchical Clustering</a:t>
            </a:r>
          </a:p>
          <a:p>
            <a:r>
              <a:rPr lang="en-US" dirty="0"/>
              <a:t>Density-based spatial clustering of applications with noise (DBSCAN) </a:t>
            </a:r>
          </a:p>
        </p:txBody>
      </p:sp>
    </p:spTree>
    <p:extLst>
      <p:ext uri="{BB962C8B-B14F-4D97-AF65-F5344CB8AC3E}">
        <p14:creationId xmlns:p14="http://schemas.microsoft.com/office/powerpoint/2010/main" val="16800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6E2E-69BA-A84A-9A18-024D3EED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B9FB-E138-EE4D-975A-71BFEF80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825625"/>
            <a:ext cx="10776751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ea"/>
                <a:cs typeface="+mj-cs"/>
              </a:rPr>
              <a:t>The main objective of the </a:t>
            </a:r>
            <a:r>
              <a:rPr lang="en-US" b="1" dirty="0">
                <a:ea typeface="+mj-ea"/>
                <a:cs typeface="+mj-cs"/>
              </a:rPr>
              <a:t>K-Means algorithm </a:t>
            </a:r>
            <a:r>
              <a:rPr lang="en-US" dirty="0">
                <a:ea typeface="+mj-ea"/>
                <a:cs typeface="+mj-cs"/>
              </a:rPr>
              <a:t>is to </a:t>
            </a:r>
            <a:r>
              <a:rPr lang="en-US" b="1" dirty="0">
                <a:solidFill>
                  <a:srgbClr val="FF0000"/>
                </a:solidFill>
                <a:ea typeface="+mj-ea"/>
                <a:cs typeface="+mj-cs"/>
              </a:rPr>
              <a:t>minimize</a:t>
            </a:r>
            <a:r>
              <a:rPr lang="en-US" dirty="0">
                <a:ea typeface="+mj-ea"/>
                <a:cs typeface="+mj-cs"/>
              </a:rPr>
              <a:t> the sum of distances between the points and their respective cluster centroid.</a:t>
            </a:r>
          </a:p>
          <a:p>
            <a:endParaRPr lang="en-US" dirty="0"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FA4881-8FEB-AF41-A942-4032772F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78974"/>
              </p:ext>
            </p:extLst>
          </p:nvPr>
        </p:nvGraphicFramePr>
        <p:xfrm>
          <a:off x="1908699" y="2965768"/>
          <a:ext cx="8120725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6725">
                  <a:extLst>
                    <a:ext uri="{9D8B030D-6E8A-4147-A177-3AD203B41FA5}">
                      <a16:colId xmlns:a16="http://schemas.microsoft.com/office/drawing/2014/main" val="23084176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7838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u="sng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0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Non-optimal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8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Inconsistent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9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Efficient (computation complexity)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0663"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9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99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A5F1-8ADC-9F41-B501-CBA44075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3AD1058-852C-B746-814D-4873DB0C9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074" y="2042441"/>
            <a:ext cx="88238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40FBB-C434-9F40-A7AB-10D3881258B8}"/>
              </a:ext>
            </a:extLst>
          </p:cNvPr>
          <p:cNvSpPr txBox="1"/>
          <p:nvPr/>
        </p:nvSpPr>
        <p:spPr>
          <a:xfrm>
            <a:off x="1131216" y="1602557"/>
            <a:ext cx="21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Famous Iris data set </a:t>
            </a:r>
          </a:p>
        </p:txBody>
      </p:sp>
    </p:spTree>
    <p:extLst>
      <p:ext uri="{BB962C8B-B14F-4D97-AF65-F5344CB8AC3E}">
        <p14:creationId xmlns:p14="http://schemas.microsoft.com/office/powerpoint/2010/main" val="21210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31D-B602-A042-AA30-3535B594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A344FE-6D48-F24F-A058-8C54C0DA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057400"/>
            <a:ext cx="469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31D-B602-A042-AA30-3535B594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5459FF7-559C-B540-8FE2-294AB918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063750"/>
            <a:ext cx="4775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31D-B602-A042-AA30-3535B594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5459FF7-559C-B540-8FE2-294AB918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063750"/>
            <a:ext cx="4775200" cy="27305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70E53A-3DFE-F34F-963A-C16E3F9EAE31}"/>
              </a:ext>
            </a:extLst>
          </p:cNvPr>
          <p:cNvCxnSpPr/>
          <p:nvPr/>
        </p:nvCxnSpPr>
        <p:spPr>
          <a:xfrm flipV="1">
            <a:off x="6640497" y="3524435"/>
            <a:ext cx="621437" cy="1331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C0387-4090-A744-93C0-E3370C1A3A21}"/>
              </a:ext>
            </a:extLst>
          </p:cNvPr>
          <p:cNvCxnSpPr/>
          <p:nvPr/>
        </p:nvCxnSpPr>
        <p:spPr>
          <a:xfrm flipV="1">
            <a:off x="7119891" y="3657600"/>
            <a:ext cx="230820" cy="39061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390FB-9B1B-BD42-A13D-5545CD550495}"/>
              </a:ext>
            </a:extLst>
          </p:cNvPr>
          <p:cNvCxnSpPr/>
          <p:nvPr/>
        </p:nvCxnSpPr>
        <p:spPr>
          <a:xfrm flipH="1" flipV="1">
            <a:off x="5424256" y="3302493"/>
            <a:ext cx="435006" cy="6569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107C69-EEF3-114D-A135-5575B08A641E}"/>
              </a:ext>
            </a:extLst>
          </p:cNvPr>
          <p:cNvCxnSpPr>
            <a:cxnSpLocks/>
          </p:cNvCxnSpPr>
          <p:nvPr/>
        </p:nvCxnSpPr>
        <p:spPr>
          <a:xfrm flipH="1" flipV="1">
            <a:off x="4780874" y="3114953"/>
            <a:ext cx="412563" cy="721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53D4A0-CD37-6E4D-A643-804814FC975A}"/>
              </a:ext>
            </a:extLst>
          </p:cNvPr>
          <p:cNvCxnSpPr>
            <a:cxnSpLocks/>
          </p:cNvCxnSpPr>
          <p:nvPr/>
        </p:nvCxnSpPr>
        <p:spPr>
          <a:xfrm flipV="1">
            <a:off x="5366551" y="2676309"/>
            <a:ext cx="22194" cy="350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B2BE4D-1178-414D-B5A8-E4E59A1D041F}"/>
              </a:ext>
            </a:extLst>
          </p:cNvPr>
          <p:cNvCxnSpPr>
            <a:cxnSpLocks/>
          </p:cNvCxnSpPr>
          <p:nvPr/>
        </p:nvCxnSpPr>
        <p:spPr>
          <a:xfrm flipH="1" flipV="1">
            <a:off x="4847208" y="2676309"/>
            <a:ext cx="452761" cy="350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31D-B602-A042-AA30-3535B594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</p:txBody>
      </p:sp>
      <p:pic>
        <p:nvPicPr>
          <p:cNvPr id="4" name="Picture 3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28FE894D-FD2A-394B-9EC7-ED4E767F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178050"/>
            <a:ext cx="4838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450</Words>
  <Application>Microsoft Macintosh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Unsupervised Learning Series</vt:lpstr>
      <vt:lpstr>What is it?</vt:lpstr>
      <vt:lpstr>Cluster Algorithms </vt:lpstr>
      <vt:lpstr>K-means</vt:lpstr>
      <vt:lpstr>K-means</vt:lpstr>
      <vt:lpstr>K-means </vt:lpstr>
      <vt:lpstr>K-means </vt:lpstr>
      <vt:lpstr>K-means </vt:lpstr>
      <vt:lpstr>K-means </vt:lpstr>
      <vt:lpstr>K-means </vt:lpstr>
      <vt:lpstr>K-means </vt:lpstr>
      <vt:lpstr>K-means </vt:lpstr>
      <vt:lpstr>PowerPoint Presentation</vt:lpstr>
      <vt:lpstr>Hierarchical Clustering</vt:lpstr>
      <vt:lpstr>Hierarchical Clustering</vt:lpstr>
      <vt:lpstr>Hierarchical Clustering</vt:lpstr>
      <vt:lpstr>DBSCAN</vt:lpstr>
      <vt:lpstr>DBSCAN</vt:lpstr>
      <vt:lpstr>DBSCAN</vt:lpstr>
      <vt:lpstr>Closing Remarks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Series</dc:title>
  <dc:creator>Powers, Brett</dc:creator>
  <cp:lastModifiedBy>Powers, Brett</cp:lastModifiedBy>
  <cp:revision>14</cp:revision>
  <dcterms:created xsi:type="dcterms:W3CDTF">2020-12-02T10:13:32Z</dcterms:created>
  <dcterms:modified xsi:type="dcterms:W3CDTF">2020-12-03T16:12:02Z</dcterms:modified>
</cp:coreProperties>
</file>