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70" r:id="rId6"/>
    <p:sldId id="271" r:id="rId7"/>
    <p:sldId id="274" r:id="rId8"/>
    <p:sldId id="272" r:id="rId9"/>
    <p:sldId id="273" r:id="rId10"/>
    <p:sldId id="260" r:id="rId11"/>
    <p:sldId id="263" r:id="rId12"/>
    <p:sldId id="262" r:id="rId13"/>
    <p:sldId id="261" r:id="rId14"/>
    <p:sldId id="264" r:id="rId15"/>
    <p:sldId id="265" r:id="rId16"/>
    <p:sldId id="266" r:id="rId17"/>
    <p:sldId id="267" r:id="rId18"/>
    <p:sldId id="268" r:id="rId19"/>
    <p:sldId id="269"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snapToGrid="0" snapToObjects="1">
      <p:cViewPr varScale="1">
        <p:scale>
          <a:sx n="88" d="100"/>
          <a:sy n="88" d="100"/>
        </p:scale>
        <p:origin x="184"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9T19:23:51.771"/>
    </inkml:context>
    <inkml:brush xml:id="br0">
      <inkml:brushProperty name="width" value="0.35" units="cm"/>
      <inkml:brushProperty name="height" value="0.35" units="cm"/>
      <inkml:brushProperty name="color" value="#FFFFFF"/>
    </inkml:brush>
  </inkml:definitions>
  <inkml:trace contextRef="#ctx0" brushRef="#br0">0 1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9T19:24:32.812"/>
    </inkml:context>
    <inkml:brush xml:id="br0">
      <inkml:brushProperty name="width" value="0.2" units="cm"/>
      <inkml:brushProperty name="height" value="0.2" units="cm"/>
      <inkml:brushProperty name="color" value="#FFFFFF"/>
    </inkml:brush>
  </inkml:definitions>
  <inkml:trace contextRef="#ctx0" brushRef="#br0">0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9T19:24:33.639"/>
    </inkml:context>
    <inkml:brush xml:id="br0">
      <inkml:brushProperty name="width" value="0.2" units="cm"/>
      <inkml:brushProperty name="height" value="0.2" units="cm"/>
      <inkml:brushProperty name="color" value="#FFFFFF"/>
    </inkml:brush>
  </inkml:definitions>
  <inkml:trace contextRef="#ctx0" brushRef="#br0">0 1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9T19:24:38.641"/>
    </inkml:context>
    <inkml:brush xml:id="br0">
      <inkml:brushProperty name="width" value="0.2" units="cm"/>
      <inkml:brushProperty name="height" value="0.2" units="cm"/>
      <inkml:brushProperty name="color" value="#FFFFFF"/>
    </inkml:brush>
  </inkml:definitions>
  <inkml:trace contextRef="#ctx0" brushRef="#br0">1 196 24575,'3'-17'0,"-2"2"0,3 6 0,0 1 0,-3-2 0,3 1 0,0 0 0,-3 0 0,3-1 0,0 1 0,-3 0 0,7 0 0,-3 1 0,3-1 0,0 1 0,0 4 0,-4-3 0,2 5 0,-2-5 0,4 6 0,-1-2 0,-3-1 0,4 4 0,-4-4 0,4 4 0,0-4 0,-1 3 0,-2-5 0,2 5 0,-3-3 0,4 4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9T19:23:58.955"/>
    </inkml:context>
    <inkml:brush xml:id="br0">
      <inkml:brushProperty name="width" value="0.35" units="cm"/>
      <inkml:brushProperty name="height" value="0.35" units="cm"/>
      <inkml:brushProperty name="color" value="#FFFFFF"/>
    </inkml:brush>
  </inkml:definitions>
  <inkml:trace contextRef="#ctx0" brushRef="#br0">1 1 24575,'31'21'0,"2"-2"0,-22-9 0,5-4 0,-7 2 0,0-7 0,0 3 0,0-4 0,0 4 0,-1 1 0,0 3 0,0-4 0,0 6 0,0-5 0,-4 6 0,-1 0 0,-3-2 0,0 3 0,5-2 0,0-1 0,0 0 0,2 0 0,-6-1 0,6 0 0,-6 3 0,2-1 0,-3 2 0,0-3 0,0-1 0,4 4 0,-4-3 0,4 4 0,-4-4 0,4 0 0,-3 0 0,3 0 0,-1 1 0,2-2 0,-1 1 0,3-1 0,-6 1 0,6-1 0,-6 2 0,7-1 0,-7 0 0,7 0 0,-4-1 0,4-1 0,-1 1 0,0-1 0,1 1 0,0-4 0,0 8 0,1-10 0,-4 10 0,7-7 0,-6 4 0,3-1 0,-2-3 0,-2 2 0,3 1 0,-3 1 0,2 4 0,-6-4 0,6-1 0,-6 1 0,6-1 0,-6 1 0,2-1 0,1 1 0,-4 0 0,4-1 0,0 0 0,-4 3 0,10-6 0,-2 2 0,3-7 0,-1 0 0,-3 0 0,1-9 0,-1 4 0,-3-8 0,4 6 0,-13-1 0,4-3 0,-6-1 0,4 0 0,3 2 0,0 3 0,0-1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9T19:24:01.359"/>
    </inkml:context>
    <inkml:brush xml:id="br0">
      <inkml:brushProperty name="width" value="0.35" units="cm"/>
      <inkml:brushProperty name="height" value="0.35" units="cm"/>
      <inkml:brushProperty name="color" value="#FFFFFF"/>
    </inkml:brush>
  </inkml:definitions>
  <inkml:trace contextRef="#ctx0" brushRef="#br0">1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9T19:24:05.226"/>
    </inkml:context>
    <inkml:brush xml:id="br0">
      <inkml:brushProperty name="width" value="0.35" units="cm"/>
      <inkml:brushProperty name="height" value="0.35" units="cm"/>
      <inkml:brushProperty name="color" value="#FFFFFF"/>
    </inkml:brush>
  </inkml:definitions>
  <inkml:trace contextRef="#ctx0" brushRef="#br0">317 288 24575,'-16'-29'0,"0"7"0,4 0 0,1 11 0,-6-11 0,8 11 0,-2-5 0,6 7 0,-3 4 0,3-4 0,-4 8 0,0-7 0,24 27 0,-10-14 0,15 21 0,-12-21 0,-3 3 0,0-3 0,3 4 0,-3 0 0,4 1 0,-4-1 0,4 0 0,-4 0 0,0 0 0,-1 0 0,0 1 0,-3-1 0,3 0 0,0 0 0,1 0 0,4-4 0,-1 6 0,-3-4 0,4 2 0,-4-1 0,0-3 0,3 4 0,-7 0 0,3-1 0,0 1 0,-3 1 0,7-1 0,-7 0 0,7 0 0,-7 0 0,4 1 0,-1-1 0,-3 0 0,3 0 0,-4 0 0,-21-8 0,12-2 0,-23-9 0,21 1 0,-12-3 0,12 2 0,-11-7 0,5 5 0,-1-4 0,2 5 0,7 2 0,0 4 0,4-3 0,-3 3 0,7-7 0,-2 4 0,3-3 0,0 0 0,0 3 0,-4-2 0,3 1 0,-7 1 0,7-2 0,-7 5 0,3-3 0,0 3 0,2-7 0,0 3 0,-2-2 0,-2 3 0,2 0 0,-3 0 0,7 0 0,-6-2 0,6 2 0,-7-1 0,7 2 0,-7-2 0,3 1 0,-3 1 0,0-1 0,4 1 0,-3 0 0,2-1 0,0 0 0,-4-1 0,8 0 0,-7 0 0,7-1 0,-7 5 0,3-7 0,-5 6 0,5-8 0,-3 9 0,8-3 0,-4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9T19:24:17.950"/>
    </inkml:context>
    <inkml:brush xml:id="br0">
      <inkml:brushProperty name="width" value="0.2" units="cm"/>
      <inkml:brushProperty name="height" value="0.2" units="cm"/>
    </inkml:brush>
  </inkml:definitions>
  <inkml:trace contextRef="#ctx0" brushRef="#br0">33 145 24575,'-3'16'0,"2"-3"0,-7-8 0,4 1 0,-1-2 0,2 3 0,-1-3 0,3 3 0,-2-2 0,3 3 0,0 0 0,0 0 0,0-1 0,0 1 0,0 0 0,0 0 0,0-1 0,0 1 0,0-1 0,3-3 0,4-1 0,2-3 0,2 0 0,-2 0 0,0 0 0,0 0 0,0 0 0,1 0 0,-1-4 0,0 3 0,0-8 0,0 5 0,-1-5 0,0 1 0,-3 0 0,2 4 0,-3 1 0,1-1 0,-2-1 0,-3-3 0,0 0 0,0 0 0,0-1 0,0 1 0,0-2 0,0 2 0,0-2 0,0 2 0,0-2 0,0 2 0,0-1 0,0 0 0,0 1 0,0-2 0,0 2 0,0 0 0,0 0 0,4 3 0,-3-2 0,6 2 0,-3-3 0,0-1 0,3 1 0,-2-1 0,3 1 0,0 0 0,-1 1 0,-3 2 0,-1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9T19:24:20.764"/>
    </inkml:context>
    <inkml:brush xml:id="br0">
      <inkml:brushProperty name="width" value="0.2" units="cm"/>
      <inkml:brushProperty name="height" value="0.2" units="cm"/>
    </inkml:brush>
  </inkml:definitions>
  <inkml:trace contextRef="#ctx0" brushRef="#br0">0 0 24575,'0'18'0,"4"-2"0,1-7 0,4 0 0,-4 1 0,3-2 0,-4-3 0,0 3 0,4-7 0,-7 7 0,7-3 0,-3 0 0,0 3 0,3-2 0,-3 3 0,1 0 0,2 0 0,-7 0 0,7-4 0,-3 3 0,4-2 0,0 2 0,-4 1 0,2-4 0,-2 2 0,3-2 0,0-1 0,-3 4 0,2-7 0,-2 7 0,4-3 0,0 0 0,0 2 0,0-2 0,0 4 0,0 0 0,0-3 0,0 2 0,1-3 0,-1 4 0,0 0 0,0-4 0,0 3 0,-4-2 0,4-1 0,-8 2 0,6-2 0,-3 2 0,4 1 0,-4-1 0,3 1 0,-7-1 0,8-3 0,-7 3 0,6-2 0,-6 4 0,3-1 0,0 1 0,-3-1 0,6 0 0,-6 1 0,6-1 0,-6 1 0,7 0 0,-7 0 0,7 0 0,-3 0 0,4 0 0,-4 0 0,3 1 0,-2-1 0,3 0 0,0 0 0,0 0 0,-4 1 0,3-2 0,-3 1 0,3-1 0,1 2 0,0-1 0,1 0 0,-1 0 0,-1 0 0,-3-1 0,2-3 0,-2 2 0,3-3 0,0 4 0,-4 1 0,4-5 0,-7 4 0,6-3 0,-6 0 0,3-2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9T19:24:30.879"/>
    </inkml:context>
    <inkml:brush xml:id="br0">
      <inkml:brushProperty name="width" value="0.2" units="cm"/>
      <inkml:brushProperty name="height" value="0.2" units="cm"/>
      <inkml:brushProperty name="color" value="#FFFFFF"/>
    </inkml:brush>
  </inkml:definitions>
  <inkml:trace contextRef="#ctx0" brushRef="#br0">1 1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9T19:24:31.612"/>
    </inkml:context>
    <inkml:brush xml:id="br0">
      <inkml:brushProperty name="width" value="0.2" units="cm"/>
      <inkml:brushProperty name="height" value="0.2" units="cm"/>
      <inkml:brushProperty name="color" value="#FFFFFF"/>
    </inkml:brush>
  </inkml:definitions>
  <inkml:trace contextRef="#ctx0" brushRef="#br0">0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9T19:24:32.093"/>
    </inkml:context>
    <inkml:brush xml:id="br0">
      <inkml:brushProperty name="width" value="0.2" units="cm"/>
      <inkml:brushProperty name="height" value="0.2" units="cm"/>
      <inkml:brushProperty name="color" value="#FFFFFF"/>
    </inkml:brush>
  </inkml:definitions>
  <inkml:trace contextRef="#ctx0" brushRef="#br0">0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6A1FA-BFE1-F54D-9A7E-C7CD096C9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FFFCBA-1B76-6A40-99E6-A6AA62D9AE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086A3E-C8F2-064E-995F-3BE85F537F64}"/>
              </a:ext>
            </a:extLst>
          </p:cNvPr>
          <p:cNvSpPr>
            <a:spLocks noGrp="1"/>
          </p:cNvSpPr>
          <p:nvPr>
            <p:ph type="dt" sz="half" idx="10"/>
          </p:nvPr>
        </p:nvSpPr>
        <p:spPr/>
        <p:txBody>
          <a:bodyPr/>
          <a:lstStyle/>
          <a:p>
            <a:fld id="{C3A6A2E0-BF09-ED4B-9410-FC75A242ACB8}" type="datetimeFigureOut">
              <a:rPr lang="en-US" smtClean="0"/>
              <a:t>12/9/20</a:t>
            </a:fld>
            <a:endParaRPr lang="en-US"/>
          </a:p>
        </p:txBody>
      </p:sp>
      <p:sp>
        <p:nvSpPr>
          <p:cNvPr id="5" name="Footer Placeholder 4">
            <a:extLst>
              <a:ext uri="{FF2B5EF4-FFF2-40B4-BE49-F238E27FC236}">
                <a16:creationId xmlns:a16="http://schemas.microsoft.com/office/drawing/2014/main" id="{61C8FE9C-8469-924D-8D77-1C0B1ED33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4CAC1-90BF-EC47-8345-6D87DE3D3599}"/>
              </a:ext>
            </a:extLst>
          </p:cNvPr>
          <p:cNvSpPr>
            <a:spLocks noGrp="1"/>
          </p:cNvSpPr>
          <p:nvPr>
            <p:ph type="sldNum" sz="quarter" idx="12"/>
          </p:nvPr>
        </p:nvSpPr>
        <p:spPr/>
        <p:txBody>
          <a:bodyPr/>
          <a:lstStyle/>
          <a:p>
            <a:fld id="{9679DBB3-BBE4-1041-B260-0D4BC53D02EF}" type="slidenum">
              <a:rPr lang="en-US" smtClean="0"/>
              <a:t>‹#›</a:t>
            </a:fld>
            <a:endParaRPr lang="en-US"/>
          </a:p>
        </p:txBody>
      </p:sp>
    </p:spTree>
    <p:extLst>
      <p:ext uri="{BB962C8B-B14F-4D97-AF65-F5344CB8AC3E}">
        <p14:creationId xmlns:p14="http://schemas.microsoft.com/office/powerpoint/2010/main" val="262546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C02A-F8D2-924A-9FD0-F070C1F4A6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59BC62-34E9-9943-819B-63041DA6A8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19A90C-982C-4449-A31A-E81B654BE2B6}"/>
              </a:ext>
            </a:extLst>
          </p:cNvPr>
          <p:cNvSpPr>
            <a:spLocks noGrp="1"/>
          </p:cNvSpPr>
          <p:nvPr>
            <p:ph type="dt" sz="half" idx="10"/>
          </p:nvPr>
        </p:nvSpPr>
        <p:spPr/>
        <p:txBody>
          <a:bodyPr/>
          <a:lstStyle/>
          <a:p>
            <a:fld id="{C3A6A2E0-BF09-ED4B-9410-FC75A242ACB8}" type="datetimeFigureOut">
              <a:rPr lang="en-US" smtClean="0"/>
              <a:t>12/9/20</a:t>
            </a:fld>
            <a:endParaRPr lang="en-US"/>
          </a:p>
        </p:txBody>
      </p:sp>
      <p:sp>
        <p:nvSpPr>
          <p:cNvPr id="5" name="Footer Placeholder 4">
            <a:extLst>
              <a:ext uri="{FF2B5EF4-FFF2-40B4-BE49-F238E27FC236}">
                <a16:creationId xmlns:a16="http://schemas.microsoft.com/office/drawing/2014/main" id="{E92ABE34-ED19-E54C-8A48-745E41776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0C1C9-DBB4-FC46-9674-9174C64F95D6}"/>
              </a:ext>
            </a:extLst>
          </p:cNvPr>
          <p:cNvSpPr>
            <a:spLocks noGrp="1"/>
          </p:cNvSpPr>
          <p:nvPr>
            <p:ph type="sldNum" sz="quarter" idx="12"/>
          </p:nvPr>
        </p:nvSpPr>
        <p:spPr/>
        <p:txBody>
          <a:bodyPr/>
          <a:lstStyle/>
          <a:p>
            <a:fld id="{9679DBB3-BBE4-1041-B260-0D4BC53D02EF}" type="slidenum">
              <a:rPr lang="en-US" smtClean="0"/>
              <a:t>‹#›</a:t>
            </a:fld>
            <a:endParaRPr lang="en-US"/>
          </a:p>
        </p:txBody>
      </p:sp>
    </p:spTree>
    <p:extLst>
      <p:ext uri="{BB962C8B-B14F-4D97-AF65-F5344CB8AC3E}">
        <p14:creationId xmlns:p14="http://schemas.microsoft.com/office/powerpoint/2010/main" val="71342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194A35-49F9-BE4C-A6C9-84A86FE25F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05CE1C-BD55-984F-B33E-DCF0A5BD7E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ED2CA-D6A1-DA47-960D-F124DD079906}"/>
              </a:ext>
            </a:extLst>
          </p:cNvPr>
          <p:cNvSpPr>
            <a:spLocks noGrp="1"/>
          </p:cNvSpPr>
          <p:nvPr>
            <p:ph type="dt" sz="half" idx="10"/>
          </p:nvPr>
        </p:nvSpPr>
        <p:spPr/>
        <p:txBody>
          <a:bodyPr/>
          <a:lstStyle/>
          <a:p>
            <a:fld id="{C3A6A2E0-BF09-ED4B-9410-FC75A242ACB8}" type="datetimeFigureOut">
              <a:rPr lang="en-US" smtClean="0"/>
              <a:t>12/9/20</a:t>
            </a:fld>
            <a:endParaRPr lang="en-US"/>
          </a:p>
        </p:txBody>
      </p:sp>
      <p:sp>
        <p:nvSpPr>
          <p:cNvPr id="5" name="Footer Placeholder 4">
            <a:extLst>
              <a:ext uri="{FF2B5EF4-FFF2-40B4-BE49-F238E27FC236}">
                <a16:creationId xmlns:a16="http://schemas.microsoft.com/office/drawing/2014/main" id="{C2BA1964-6F9C-B447-941B-0CA2E2CF3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43623-713F-854F-9C82-C7E483A3CC9E}"/>
              </a:ext>
            </a:extLst>
          </p:cNvPr>
          <p:cNvSpPr>
            <a:spLocks noGrp="1"/>
          </p:cNvSpPr>
          <p:nvPr>
            <p:ph type="sldNum" sz="quarter" idx="12"/>
          </p:nvPr>
        </p:nvSpPr>
        <p:spPr/>
        <p:txBody>
          <a:bodyPr/>
          <a:lstStyle/>
          <a:p>
            <a:fld id="{9679DBB3-BBE4-1041-B260-0D4BC53D02EF}" type="slidenum">
              <a:rPr lang="en-US" smtClean="0"/>
              <a:t>‹#›</a:t>
            </a:fld>
            <a:endParaRPr lang="en-US"/>
          </a:p>
        </p:txBody>
      </p:sp>
    </p:spTree>
    <p:extLst>
      <p:ext uri="{BB962C8B-B14F-4D97-AF65-F5344CB8AC3E}">
        <p14:creationId xmlns:p14="http://schemas.microsoft.com/office/powerpoint/2010/main" val="355529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EFC6-8FDA-7E46-A7DA-AD2461A2BE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8585C2-908C-3B42-872D-452D85B960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5E7C6-3EFC-9F47-992C-DB07C60A7E2E}"/>
              </a:ext>
            </a:extLst>
          </p:cNvPr>
          <p:cNvSpPr>
            <a:spLocks noGrp="1"/>
          </p:cNvSpPr>
          <p:nvPr>
            <p:ph type="dt" sz="half" idx="10"/>
          </p:nvPr>
        </p:nvSpPr>
        <p:spPr/>
        <p:txBody>
          <a:bodyPr/>
          <a:lstStyle/>
          <a:p>
            <a:fld id="{C3A6A2E0-BF09-ED4B-9410-FC75A242ACB8}" type="datetimeFigureOut">
              <a:rPr lang="en-US" smtClean="0"/>
              <a:t>12/9/20</a:t>
            </a:fld>
            <a:endParaRPr lang="en-US"/>
          </a:p>
        </p:txBody>
      </p:sp>
      <p:sp>
        <p:nvSpPr>
          <p:cNvPr id="5" name="Footer Placeholder 4">
            <a:extLst>
              <a:ext uri="{FF2B5EF4-FFF2-40B4-BE49-F238E27FC236}">
                <a16:creationId xmlns:a16="http://schemas.microsoft.com/office/drawing/2014/main" id="{9C2D029C-F905-C747-ABD9-F3E97F45B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D0A538-D008-A44A-85E9-C672582505C4}"/>
              </a:ext>
            </a:extLst>
          </p:cNvPr>
          <p:cNvSpPr>
            <a:spLocks noGrp="1"/>
          </p:cNvSpPr>
          <p:nvPr>
            <p:ph type="sldNum" sz="quarter" idx="12"/>
          </p:nvPr>
        </p:nvSpPr>
        <p:spPr/>
        <p:txBody>
          <a:bodyPr/>
          <a:lstStyle/>
          <a:p>
            <a:fld id="{9679DBB3-BBE4-1041-B260-0D4BC53D02EF}" type="slidenum">
              <a:rPr lang="en-US" smtClean="0"/>
              <a:t>‹#›</a:t>
            </a:fld>
            <a:endParaRPr lang="en-US"/>
          </a:p>
        </p:txBody>
      </p:sp>
    </p:spTree>
    <p:extLst>
      <p:ext uri="{BB962C8B-B14F-4D97-AF65-F5344CB8AC3E}">
        <p14:creationId xmlns:p14="http://schemas.microsoft.com/office/powerpoint/2010/main" val="2132505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448B-A6FC-3F47-8A24-4EA691107A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6DACBB-85CE-8D43-B51F-6E9875BDE4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E9623F-1F23-3E4E-BCEB-6DBCE48B9C3F}"/>
              </a:ext>
            </a:extLst>
          </p:cNvPr>
          <p:cNvSpPr>
            <a:spLocks noGrp="1"/>
          </p:cNvSpPr>
          <p:nvPr>
            <p:ph type="dt" sz="half" idx="10"/>
          </p:nvPr>
        </p:nvSpPr>
        <p:spPr/>
        <p:txBody>
          <a:bodyPr/>
          <a:lstStyle/>
          <a:p>
            <a:fld id="{C3A6A2E0-BF09-ED4B-9410-FC75A242ACB8}" type="datetimeFigureOut">
              <a:rPr lang="en-US" smtClean="0"/>
              <a:t>12/9/20</a:t>
            </a:fld>
            <a:endParaRPr lang="en-US"/>
          </a:p>
        </p:txBody>
      </p:sp>
      <p:sp>
        <p:nvSpPr>
          <p:cNvPr id="5" name="Footer Placeholder 4">
            <a:extLst>
              <a:ext uri="{FF2B5EF4-FFF2-40B4-BE49-F238E27FC236}">
                <a16:creationId xmlns:a16="http://schemas.microsoft.com/office/drawing/2014/main" id="{B99934C9-5EE4-FE4D-8E46-1C02F4201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436A6-61E0-3B40-90C9-9AC42F1F1919}"/>
              </a:ext>
            </a:extLst>
          </p:cNvPr>
          <p:cNvSpPr>
            <a:spLocks noGrp="1"/>
          </p:cNvSpPr>
          <p:nvPr>
            <p:ph type="sldNum" sz="quarter" idx="12"/>
          </p:nvPr>
        </p:nvSpPr>
        <p:spPr/>
        <p:txBody>
          <a:bodyPr/>
          <a:lstStyle/>
          <a:p>
            <a:fld id="{9679DBB3-BBE4-1041-B260-0D4BC53D02EF}" type="slidenum">
              <a:rPr lang="en-US" smtClean="0"/>
              <a:t>‹#›</a:t>
            </a:fld>
            <a:endParaRPr lang="en-US"/>
          </a:p>
        </p:txBody>
      </p:sp>
    </p:spTree>
    <p:extLst>
      <p:ext uri="{BB962C8B-B14F-4D97-AF65-F5344CB8AC3E}">
        <p14:creationId xmlns:p14="http://schemas.microsoft.com/office/powerpoint/2010/main" val="3116527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7C3D-B285-274A-B455-F490DEFE54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30A239-5FD0-124C-9744-8ECF7B4FD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6EA619-4B0B-9247-A8B4-8270C558E9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44E49B-34D4-BB45-AEA9-B1B1F0C56E4F}"/>
              </a:ext>
            </a:extLst>
          </p:cNvPr>
          <p:cNvSpPr>
            <a:spLocks noGrp="1"/>
          </p:cNvSpPr>
          <p:nvPr>
            <p:ph type="dt" sz="half" idx="10"/>
          </p:nvPr>
        </p:nvSpPr>
        <p:spPr/>
        <p:txBody>
          <a:bodyPr/>
          <a:lstStyle/>
          <a:p>
            <a:fld id="{C3A6A2E0-BF09-ED4B-9410-FC75A242ACB8}" type="datetimeFigureOut">
              <a:rPr lang="en-US" smtClean="0"/>
              <a:t>12/9/20</a:t>
            </a:fld>
            <a:endParaRPr lang="en-US"/>
          </a:p>
        </p:txBody>
      </p:sp>
      <p:sp>
        <p:nvSpPr>
          <p:cNvPr id="6" name="Footer Placeholder 5">
            <a:extLst>
              <a:ext uri="{FF2B5EF4-FFF2-40B4-BE49-F238E27FC236}">
                <a16:creationId xmlns:a16="http://schemas.microsoft.com/office/drawing/2014/main" id="{ADCEFDE0-5A2A-2540-831F-1FF64E7439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4A127-7FDC-5549-BED2-550E4A8BB5B0}"/>
              </a:ext>
            </a:extLst>
          </p:cNvPr>
          <p:cNvSpPr>
            <a:spLocks noGrp="1"/>
          </p:cNvSpPr>
          <p:nvPr>
            <p:ph type="sldNum" sz="quarter" idx="12"/>
          </p:nvPr>
        </p:nvSpPr>
        <p:spPr/>
        <p:txBody>
          <a:bodyPr/>
          <a:lstStyle/>
          <a:p>
            <a:fld id="{9679DBB3-BBE4-1041-B260-0D4BC53D02EF}" type="slidenum">
              <a:rPr lang="en-US" smtClean="0"/>
              <a:t>‹#›</a:t>
            </a:fld>
            <a:endParaRPr lang="en-US"/>
          </a:p>
        </p:txBody>
      </p:sp>
    </p:spTree>
    <p:extLst>
      <p:ext uri="{BB962C8B-B14F-4D97-AF65-F5344CB8AC3E}">
        <p14:creationId xmlns:p14="http://schemas.microsoft.com/office/powerpoint/2010/main" val="287003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287A-BD85-AC48-A0F4-5707F13F14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18EEF5-8961-E24C-88F9-9EAD1037C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F4D7B-F118-C74A-885B-63820B4218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A8625F-AE24-244F-8450-75D44281F3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299AF-42A2-044F-B0B9-349B478CF8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49292A-52BF-2540-AAF3-79F6F44C20F0}"/>
              </a:ext>
            </a:extLst>
          </p:cNvPr>
          <p:cNvSpPr>
            <a:spLocks noGrp="1"/>
          </p:cNvSpPr>
          <p:nvPr>
            <p:ph type="dt" sz="half" idx="10"/>
          </p:nvPr>
        </p:nvSpPr>
        <p:spPr/>
        <p:txBody>
          <a:bodyPr/>
          <a:lstStyle/>
          <a:p>
            <a:fld id="{C3A6A2E0-BF09-ED4B-9410-FC75A242ACB8}" type="datetimeFigureOut">
              <a:rPr lang="en-US" smtClean="0"/>
              <a:t>12/9/20</a:t>
            </a:fld>
            <a:endParaRPr lang="en-US"/>
          </a:p>
        </p:txBody>
      </p:sp>
      <p:sp>
        <p:nvSpPr>
          <p:cNvPr id="8" name="Footer Placeholder 7">
            <a:extLst>
              <a:ext uri="{FF2B5EF4-FFF2-40B4-BE49-F238E27FC236}">
                <a16:creationId xmlns:a16="http://schemas.microsoft.com/office/drawing/2014/main" id="{122D0218-45CF-6141-BEF7-BAF7F59819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68ED85-A0DA-0D44-A45D-E4C2F22FC5FF}"/>
              </a:ext>
            </a:extLst>
          </p:cNvPr>
          <p:cNvSpPr>
            <a:spLocks noGrp="1"/>
          </p:cNvSpPr>
          <p:nvPr>
            <p:ph type="sldNum" sz="quarter" idx="12"/>
          </p:nvPr>
        </p:nvSpPr>
        <p:spPr/>
        <p:txBody>
          <a:bodyPr/>
          <a:lstStyle/>
          <a:p>
            <a:fld id="{9679DBB3-BBE4-1041-B260-0D4BC53D02EF}" type="slidenum">
              <a:rPr lang="en-US" smtClean="0"/>
              <a:t>‹#›</a:t>
            </a:fld>
            <a:endParaRPr lang="en-US"/>
          </a:p>
        </p:txBody>
      </p:sp>
    </p:spTree>
    <p:extLst>
      <p:ext uri="{BB962C8B-B14F-4D97-AF65-F5344CB8AC3E}">
        <p14:creationId xmlns:p14="http://schemas.microsoft.com/office/powerpoint/2010/main" val="1234864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45FD-8131-6E4C-AB17-2E83D79E9D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021B0F-28FC-7045-841F-8FA2AC1DA140}"/>
              </a:ext>
            </a:extLst>
          </p:cNvPr>
          <p:cNvSpPr>
            <a:spLocks noGrp="1"/>
          </p:cNvSpPr>
          <p:nvPr>
            <p:ph type="dt" sz="half" idx="10"/>
          </p:nvPr>
        </p:nvSpPr>
        <p:spPr/>
        <p:txBody>
          <a:bodyPr/>
          <a:lstStyle/>
          <a:p>
            <a:fld id="{C3A6A2E0-BF09-ED4B-9410-FC75A242ACB8}" type="datetimeFigureOut">
              <a:rPr lang="en-US" smtClean="0"/>
              <a:t>12/9/20</a:t>
            </a:fld>
            <a:endParaRPr lang="en-US"/>
          </a:p>
        </p:txBody>
      </p:sp>
      <p:sp>
        <p:nvSpPr>
          <p:cNvPr id="4" name="Footer Placeholder 3">
            <a:extLst>
              <a:ext uri="{FF2B5EF4-FFF2-40B4-BE49-F238E27FC236}">
                <a16:creationId xmlns:a16="http://schemas.microsoft.com/office/drawing/2014/main" id="{459A377E-3658-B148-9817-F4F28262F9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AAF7BA-5F6A-0149-B77C-CD1B75C82F37}"/>
              </a:ext>
            </a:extLst>
          </p:cNvPr>
          <p:cNvSpPr>
            <a:spLocks noGrp="1"/>
          </p:cNvSpPr>
          <p:nvPr>
            <p:ph type="sldNum" sz="quarter" idx="12"/>
          </p:nvPr>
        </p:nvSpPr>
        <p:spPr/>
        <p:txBody>
          <a:bodyPr/>
          <a:lstStyle/>
          <a:p>
            <a:fld id="{9679DBB3-BBE4-1041-B260-0D4BC53D02EF}" type="slidenum">
              <a:rPr lang="en-US" smtClean="0"/>
              <a:t>‹#›</a:t>
            </a:fld>
            <a:endParaRPr lang="en-US"/>
          </a:p>
        </p:txBody>
      </p:sp>
    </p:spTree>
    <p:extLst>
      <p:ext uri="{BB962C8B-B14F-4D97-AF65-F5344CB8AC3E}">
        <p14:creationId xmlns:p14="http://schemas.microsoft.com/office/powerpoint/2010/main" val="1357694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21D923-E18C-6F4A-A7D3-9834020174FB}"/>
              </a:ext>
            </a:extLst>
          </p:cNvPr>
          <p:cNvSpPr>
            <a:spLocks noGrp="1"/>
          </p:cNvSpPr>
          <p:nvPr>
            <p:ph type="dt" sz="half" idx="10"/>
          </p:nvPr>
        </p:nvSpPr>
        <p:spPr/>
        <p:txBody>
          <a:bodyPr/>
          <a:lstStyle/>
          <a:p>
            <a:fld id="{C3A6A2E0-BF09-ED4B-9410-FC75A242ACB8}" type="datetimeFigureOut">
              <a:rPr lang="en-US" smtClean="0"/>
              <a:t>12/9/20</a:t>
            </a:fld>
            <a:endParaRPr lang="en-US"/>
          </a:p>
        </p:txBody>
      </p:sp>
      <p:sp>
        <p:nvSpPr>
          <p:cNvPr id="3" name="Footer Placeholder 2">
            <a:extLst>
              <a:ext uri="{FF2B5EF4-FFF2-40B4-BE49-F238E27FC236}">
                <a16:creationId xmlns:a16="http://schemas.microsoft.com/office/drawing/2014/main" id="{884CF65A-6948-C345-829C-22E2450EB9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768F05-EED1-3E41-9AC4-638D41E039FE}"/>
              </a:ext>
            </a:extLst>
          </p:cNvPr>
          <p:cNvSpPr>
            <a:spLocks noGrp="1"/>
          </p:cNvSpPr>
          <p:nvPr>
            <p:ph type="sldNum" sz="quarter" idx="12"/>
          </p:nvPr>
        </p:nvSpPr>
        <p:spPr/>
        <p:txBody>
          <a:bodyPr/>
          <a:lstStyle/>
          <a:p>
            <a:fld id="{9679DBB3-BBE4-1041-B260-0D4BC53D02EF}" type="slidenum">
              <a:rPr lang="en-US" smtClean="0"/>
              <a:t>‹#›</a:t>
            </a:fld>
            <a:endParaRPr lang="en-US"/>
          </a:p>
        </p:txBody>
      </p:sp>
    </p:spTree>
    <p:extLst>
      <p:ext uri="{BB962C8B-B14F-4D97-AF65-F5344CB8AC3E}">
        <p14:creationId xmlns:p14="http://schemas.microsoft.com/office/powerpoint/2010/main" val="4005527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2ADA-E39C-ED4D-85BC-539E16FCC5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561540-AE1E-964C-B499-969109713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6FA421-FD46-2D48-8B08-278378109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D8762-C0FE-3543-BD44-4F90C1936E00}"/>
              </a:ext>
            </a:extLst>
          </p:cNvPr>
          <p:cNvSpPr>
            <a:spLocks noGrp="1"/>
          </p:cNvSpPr>
          <p:nvPr>
            <p:ph type="dt" sz="half" idx="10"/>
          </p:nvPr>
        </p:nvSpPr>
        <p:spPr/>
        <p:txBody>
          <a:bodyPr/>
          <a:lstStyle/>
          <a:p>
            <a:fld id="{C3A6A2E0-BF09-ED4B-9410-FC75A242ACB8}" type="datetimeFigureOut">
              <a:rPr lang="en-US" smtClean="0"/>
              <a:t>12/9/20</a:t>
            </a:fld>
            <a:endParaRPr lang="en-US"/>
          </a:p>
        </p:txBody>
      </p:sp>
      <p:sp>
        <p:nvSpPr>
          <p:cNvPr id="6" name="Footer Placeholder 5">
            <a:extLst>
              <a:ext uri="{FF2B5EF4-FFF2-40B4-BE49-F238E27FC236}">
                <a16:creationId xmlns:a16="http://schemas.microsoft.com/office/drawing/2014/main" id="{033368E2-3D98-4D40-92D4-23940A355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1E457D-6353-2742-BEBB-72DD59C3766B}"/>
              </a:ext>
            </a:extLst>
          </p:cNvPr>
          <p:cNvSpPr>
            <a:spLocks noGrp="1"/>
          </p:cNvSpPr>
          <p:nvPr>
            <p:ph type="sldNum" sz="quarter" idx="12"/>
          </p:nvPr>
        </p:nvSpPr>
        <p:spPr/>
        <p:txBody>
          <a:bodyPr/>
          <a:lstStyle/>
          <a:p>
            <a:fld id="{9679DBB3-BBE4-1041-B260-0D4BC53D02EF}" type="slidenum">
              <a:rPr lang="en-US" smtClean="0"/>
              <a:t>‹#›</a:t>
            </a:fld>
            <a:endParaRPr lang="en-US"/>
          </a:p>
        </p:txBody>
      </p:sp>
    </p:spTree>
    <p:extLst>
      <p:ext uri="{BB962C8B-B14F-4D97-AF65-F5344CB8AC3E}">
        <p14:creationId xmlns:p14="http://schemas.microsoft.com/office/powerpoint/2010/main" val="3390706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59A7-BF9A-1844-968F-1DE3643EA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9CEE37-5AC2-7949-AEDA-5266D92E45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873B88-C669-E143-9D95-BA04F8558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02C6F0-C133-9C4C-95A2-EEFDE7E87D24}"/>
              </a:ext>
            </a:extLst>
          </p:cNvPr>
          <p:cNvSpPr>
            <a:spLocks noGrp="1"/>
          </p:cNvSpPr>
          <p:nvPr>
            <p:ph type="dt" sz="half" idx="10"/>
          </p:nvPr>
        </p:nvSpPr>
        <p:spPr/>
        <p:txBody>
          <a:bodyPr/>
          <a:lstStyle/>
          <a:p>
            <a:fld id="{C3A6A2E0-BF09-ED4B-9410-FC75A242ACB8}" type="datetimeFigureOut">
              <a:rPr lang="en-US" smtClean="0"/>
              <a:t>12/9/20</a:t>
            </a:fld>
            <a:endParaRPr lang="en-US"/>
          </a:p>
        </p:txBody>
      </p:sp>
      <p:sp>
        <p:nvSpPr>
          <p:cNvPr id="6" name="Footer Placeholder 5">
            <a:extLst>
              <a:ext uri="{FF2B5EF4-FFF2-40B4-BE49-F238E27FC236}">
                <a16:creationId xmlns:a16="http://schemas.microsoft.com/office/drawing/2014/main" id="{254D9459-AF01-8C43-B846-B4D1126BC1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70A0C8-A623-1740-B95F-28571995C214}"/>
              </a:ext>
            </a:extLst>
          </p:cNvPr>
          <p:cNvSpPr>
            <a:spLocks noGrp="1"/>
          </p:cNvSpPr>
          <p:nvPr>
            <p:ph type="sldNum" sz="quarter" idx="12"/>
          </p:nvPr>
        </p:nvSpPr>
        <p:spPr/>
        <p:txBody>
          <a:bodyPr/>
          <a:lstStyle/>
          <a:p>
            <a:fld id="{9679DBB3-BBE4-1041-B260-0D4BC53D02EF}" type="slidenum">
              <a:rPr lang="en-US" smtClean="0"/>
              <a:t>‹#›</a:t>
            </a:fld>
            <a:endParaRPr lang="en-US"/>
          </a:p>
        </p:txBody>
      </p:sp>
    </p:spTree>
    <p:extLst>
      <p:ext uri="{BB962C8B-B14F-4D97-AF65-F5344CB8AC3E}">
        <p14:creationId xmlns:p14="http://schemas.microsoft.com/office/powerpoint/2010/main" val="217164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D2509B-7077-0440-87E8-CC62E87624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B5A09B-F950-3E47-BC90-25FC47E23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793357-D584-5042-BEE4-5978C6B817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6A2E0-BF09-ED4B-9410-FC75A242ACB8}" type="datetimeFigureOut">
              <a:rPr lang="en-US" smtClean="0"/>
              <a:t>12/9/20</a:t>
            </a:fld>
            <a:endParaRPr lang="en-US"/>
          </a:p>
        </p:txBody>
      </p:sp>
      <p:sp>
        <p:nvSpPr>
          <p:cNvPr id="5" name="Footer Placeholder 4">
            <a:extLst>
              <a:ext uri="{FF2B5EF4-FFF2-40B4-BE49-F238E27FC236}">
                <a16:creationId xmlns:a16="http://schemas.microsoft.com/office/drawing/2014/main" id="{6C1FB8DF-FA8A-9D49-B5E4-44CB366E8B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659E80-EDB3-4544-A2D8-DFF8711EAF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9DBB3-BBE4-1041-B260-0D4BC53D02EF}" type="slidenum">
              <a:rPr lang="en-US" smtClean="0"/>
              <a:t>‹#›</a:t>
            </a:fld>
            <a:endParaRPr lang="en-US"/>
          </a:p>
        </p:txBody>
      </p:sp>
    </p:spTree>
    <p:extLst>
      <p:ext uri="{BB962C8B-B14F-4D97-AF65-F5344CB8AC3E}">
        <p14:creationId xmlns:p14="http://schemas.microsoft.com/office/powerpoint/2010/main" val="2996646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18" Type="http://schemas.openxmlformats.org/officeDocument/2006/relationships/customXml" Target="../ink/ink9.xml"/><Relationship Id="rId3" Type="http://schemas.openxmlformats.org/officeDocument/2006/relationships/image" Target="../media/image12.png"/><Relationship Id="rId21" Type="http://schemas.openxmlformats.org/officeDocument/2006/relationships/customXml" Target="../ink/ink12.xml"/><Relationship Id="rId7" Type="http://schemas.openxmlformats.org/officeDocument/2006/relationships/image" Target="../media/image14.png"/><Relationship Id="rId12" Type="http://schemas.openxmlformats.org/officeDocument/2006/relationships/image" Target="../media/image16.png"/><Relationship Id="rId17" Type="http://schemas.openxmlformats.org/officeDocument/2006/relationships/customXml" Target="../ink/ink8.xml"/><Relationship Id="rId2" Type="http://schemas.openxmlformats.org/officeDocument/2006/relationships/image" Target="../media/image11.png"/><Relationship Id="rId16" Type="http://schemas.openxmlformats.org/officeDocument/2006/relationships/image" Target="../media/image18.png"/><Relationship Id="rId20"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5.xml"/><Relationship Id="rId5" Type="http://schemas.openxmlformats.org/officeDocument/2006/relationships/image" Target="../media/image13.png"/><Relationship Id="rId15" Type="http://schemas.openxmlformats.org/officeDocument/2006/relationships/customXml" Target="../ink/ink7.xml"/><Relationship Id="rId10" Type="http://schemas.openxmlformats.org/officeDocument/2006/relationships/image" Target="../media/image15.png"/><Relationship Id="rId19" Type="http://schemas.openxmlformats.org/officeDocument/2006/relationships/customXml" Target="../ink/ink10.xml"/><Relationship Id="rId4" Type="http://schemas.openxmlformats.org/officeDocument/2006/relationships/customXml" Target="../ink/ink1.xml"/><Relationship Id="rId9" Type="http://schemas.openxmlformats.org/officeDocument/2006/relationships/customXml" Target="../ink/ink4.xml"/><Relationship Id="rId14" Type="http://schemas.openxmlformats.org/officeDocument/2006/relationships/image" Target="../media/image17.png"/><Relationship Id="rId22"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CDC9-B04C-5941-9B55-0CA2728EDC52}"/>
              </a:ext>
            </a:extLst>
          </p:cNvPr>
          <p:cNvSpPr>
            <a:spLocks noGrp="1"/>
          </p:cNvSpPr>
          <p:nvPr>
            <p:ph type="ctrTitle"/>
          </p:nvPr>
        </p:nvSpPr>
        <p:spPr/>
        <p:txBody>
          <a:bodyPr/>
          <a:lstStyle/>
          <a:p>
            <a:r>
              <a:rPr lang="en-US" dirty="0"/>
              <a:t>Dimensionality Reduction</a:t>
            </a:r>
          </a:p>
        </p:txBody>
      </p:sp>
      <p:sp>
        <p:nvSpPr>
          <p:cNvPr id="3" name="Subtitle 2">
            <a:extLst>
              <a:ext uri="{FF2B5EF4-FFF2-40B4-BE49-F238E27FC236}">
                <a16:creationId xmlns:a16="http://schemas.microsoft.com/office/drawing/2014/main" id="{40F888E0-C4EE-F749-AF20-C810AE451A19}"/>
              </a:ext>
            </a:extLst>
          </p:cNvPr>
          <p:cNvSpPr>
            <a:spLocks noGrp="1"/>
          </p:cNvSpPr>
          <p:nvPr>
            <p:ph type="subTitle" idx="1"/>
          </p:nvPr>
        </p:nvSpPr>
        <p:spPr/>
        <p:txBody>
          <a:bodyPr/>
          <a:lstStyle/>
          <a:p>
            <a:endParaRPr lang="en-US" dirty="0"/>
          </a:p>
          <a:p>
            <a:r>
              <a:rPr lang="en-US" dirty="0"/>
              <a:t>Brett Powers</a:t>
            </a:r>
          </a:p>
          <a:p>
            <a:r>
              <a:rPr lang="en-US" dirty="0"/>
              <a:t>Dec. 9, 2020</a:t>
            </a:r>
          </a:p>
        </p:txBody>
      </p:sp>
    </p:spTree>
    <p:extLst>
      <p:ext uri="{BB962C8B-B14F-4D97-AF65-F5344CB8AC3E}">
        <p14:creationId xmlns:p14="http://schemas.microsoft.com/office/powerpoint/2010/main" val="168015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476C-0878-E749-8BC7-0821B75B2B1B}"/>
              </a:ext>
            </a:extLst>
          </p:cNvPr>
          <p:cNvSpPr>
            <a:spLocks noGrp="1"/>
          </p:cNvSpPr>
          <p:nvPr>
            <p:ph type="title"/>
          </p:nvPr>
        </p:nvSpPr>
        <p:spPr/>
        <p:txBody>
          <a:bodyPr/>
          <a:lstStyle/>
          <a:p>
            <a:r>
              <a:rPr lang="en-US" dirty="0"/>
              <a:t>t-SNE</a:t>
            </a:r>
          </a:p>
        </p:txBody>
      </p:sp>
      <p:sp>
        <p:nvSpPr>
          <p:cNvPr id="3" name="Content Placeholder 2">
            <a:extLst>
              <a:ext uri="{FF2B5EF4-FFF2-40B4-BE49-F238E27FC236}">
                <a16:creationId xmlns:a16="http://schemas.microsoft.com/office/drawing/2014/main" id="{2E440573-72DE-9E47-B4C9-663DC1D59FBA}"/>
              </a:ext>
            </a:extLst>
          </p:cNvPr>
          <p:cNvSpPr>
            <a:spLocks noGrp="1"/>
          </p:cNvSpPr>
          <p:nvPr>
            <p:ph idx="1"/>
          </p:nvPr>
        </p:nvSpPr>
        <p:spPr/>
        <p:txBody>
          <a:bodyPr/>
          <a:lstStyle/>
          <a:p>
            <a:r>
              <a:rPr lang="en-US" b="1" dirty="0"/>
              <a:t>t-distributed stochastic neighbor embedding</a:t>
            </a:r>
          </a:p>
          <a:p>
            <a:r>
              <a:rPr lang="en-US" dirty="0"/>
              <a:t>Uses </a:t>
            </a:r>
            <a:r>
              <a:rPr lang="en-US" b="1" dirty="0"/>
              <a:t>local relationships</a:t>
            </a:r>
            <a:r>
              <a:rPr lang="en-US" dirty="0"/>
              <a:t> to create a new lower-dimensioned mapping</a:t>
            </a:r>
          </a:p>
          <a:p>
            <a:r>
              <a:rPr lang="en-US" dirty="0"/>
              <a:t>Allows for a global non-linear behavior within the data</a:t>
            </a:r>
          </a:p>
          <a:p>
            <a:r>
              <a:rPr lang="en-US" b="1" dirty="0"/>
              <a:t>Non-</a:t>
            </a:r>
            <a:r>
              <a:rPr lang="en-US" b="1" dirty="0" err="1"/>
              <a:t>convexed</a:t>
            </a:r>
            <a:r>
              <a:rPr lang="en-US" dirty="0"/>
              <a:t> – meaning there are possibly multiple minimum points and optimization could be an issue. Might get stuck within a local min.</a:t>
            </a:r>
          </a:p>
          <a:p>
            <a:r>
              <a:rPr lang="en-US" dirty="0"/>
              <a:t>Computationally expensive.</a:t>
            </a:r>
          </a:p>
        </p:txBody>
      </p:sp>
    </p:spTree>
    <p:extLst>
      <p:ext uri="{BB962C8B-B14F-4D97-AF65-F5344CB8AC3E}">
        <p14:creationId xmlns:p14="http://schemas.microsoft.com/office/powerpoint/2010/main" val="166427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ubble chart&#10;&#10;Description automatically generated">
            <a:extLst>
              <a:ext uri="{FF2B5EF4-FFF2-40B4-BE49-F238E27FC236}">
                <a16:creationId xmlns:a16="http://schemas.microsoft.com/office/drawing/2014/main" id="{1A5AA07B-A0A2-DC41-AA66-D65F22D6BAEB}"/>
              </a:ext>
            </a:extLst>
          </p:cNvPr>
          <p:cNvPicPr>
            <a:picLocks noGrp="1" noChangeAspect="1"/>
          </p:cNvPicPr>
          <p:nvPr>
            <p:ph idx="1"/>
          </p:nvPr>
        </p:nvPicPr>
        <p:blipFill>
          <a:blip r:embed="rId2"/>
          <a:stretch>
            <a:fillRect/>
          </a:stretch>
        </p:blipFill>
        <p:spPr>
          <a:xfrm>
            <a:off x="3248660" y="1066001"/>
            <a:ext cx="5694680" cy="4725997"/>
          </a:xfrm>
        </p:spPr>
      </p:pic>
    </p:spTree>
    <p:extLst>
      <p:ext uri="{BB962C8B-B14F-4D97-AF65-F5344CB8AC3E}">
        <p14:creationId xmlns:p14="http://schemas.microsoft.com/office/powerpoint/2010/main" val="72520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ubble chart&#10;&#10;Description automatically generated">
            <a:extLst>
              <a:ext uri="{FF2B5EF4-FFF2-40B4-BE49-F238E27FC236}">
                <a16:creationId xmlns:a16="http://schemas.microsoft.com/office/drawing/2014/main" id="{586333B1-397A-1742-8220-2A15B34E03F8}"/>
              </a:ext>
            </a:extLst>
          </p:cNvPr>
          <p:cNvPicPr>
            <a:picLocks noChangeAspect="1"/>
          </p:cNvPicPr>
          <p:nvPr/>
        </p:nvPicPr>
        <p:blipFill>
          <a:blip r:embed="rId2"/>
          <a:stretch>
            <a:fillRect/>
          </a:stretch>
        </p:blipFill>
        <p:spPr>
          <a:xfrm>
            <a:off x="419462" y="1123043"/>
            <a:ext cx="5213468" cy="4611914"/>
          </a:xfrm>
          <a:prstGeom prst="rect">
            <a:avLst/>
          </a:prstGeom>
        </p:spPr>
      </p:pic>
      <p:pic>
        <p:nvPicPr>
          <p:cNvPr id="6" name="Picture 5">
            <a:extLst>
              <a:ext uri="{FF2B5EF4-FFF2-40B4-BE49-F238E27FC236}">
                <a16:creationId xmlns:a16="http://schemas.microsoft.com/office/drawing/2014/main" id="{46A06183-01EA-E541-94E9-B754D6D58CDF}"/>
              </a:ext>
            </a:extLst>
          </p:cNvPr>
          <p:cNvPicPr>
            <a:picLocks noChangeAspect="1"/>
          </p:cNvPicPr>
          <p:nvPr/>
        </p:nvPicPr>
        <p:blipFill>
          <a:blip r:embed="rId3"/>
          <a:stretch>
            <a:fillRect/>
          </a:stretch>
        </p:blipFill>
        <p:spPr>
          <a:xfrm>
            <a:off x="6096000" y="1187449"/>
            <a:ext cx="5676538" cy="5164479"/>
          </a:xfrm>
          <a:prstGeom prst="rect">
            <a:avLst/>
          </a:prstGeom>
        </p:spPr>
      </p:pic>
      <p:sp>
        <p:nvSpPr>
          <p:cNvPr id="7" name="TextBox 6">
            <a:extLst>
              <a:ext uri="{FF2B5EF4-FFF2-40B4-BE49-F238E27FC236}">
                <a16:creationId xmlns:a16="http://schemas.microsoft.com/office/drawing/2014/main" id="{C21C54BD-1212-3341-8A1F-E8854EC57CB1}"/>
              </a:ext>
            </a:extLst>
          </p:cNvPr>
          <p:cNvSpPr txBox="1"/>
          <p:nvPr/>
        </p:nvSpPr>
        <p:spPr>
          <a:xfrm>
            <a:off x="3874770" y="468630"/>
            <a:ext cx="3387081" cy="369332"/>
          </a:xfrm>
          <a:prstGeom prst="rect">
            <a:avLst/>
          </a:prstGeom>
          <a:noFill/>
        </p:spPr>
        <p:txBody>
          <a:bodyPr wrap="none" rtlCol="0">
            <a:spAutoFit/>
          </a:bodyPr>
          <a:lstStyle/>
          <a:p>
            <a:r>
              <a:rPr lang="en-US" dirty="0"/>
              <a:t>If we just project onto x or y axis…</a:t>
            </a:r>
          </a:p>
        </p:txBody>
      </p:sp>
    </p:spTree>
    <p:extLst>
      <p:ext uri="{BB962C8B-B14F-4D97-AF65-F5344CB8AC3E}">
        <p14:creationId xmlns:p14="http://schemas.microsoft.com/office/powerpoint/2010/main" val="173094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ky&#10;&#10;Description automatically generated">
            <a:extLst>
              <a:ext uri="{FF2B5EF4-FFF2-40B4-BE49-F238E27FC236}">
                <a16:creationId xmlns:a16="http://schemas.microsoft.com/office/drawing/2014/main" id="{DF1E14B3-219E-5743-AA7D-E7ED2EA99779}"/>
              </a:ext>
            </a:extLst>
          </p:cNvPr>
          <p:cNvPicPr>
            <a:picLocks noGrp="1" noChangeAspect="1"/>
          </p:cNvPicPr>
          <p:nvPr>
            <p:ph idx="1"/>
          </p:nvPr>
        </p:nvPicPr>
        <p:blipFill>
          <a:blip r:embed="rId2"/>
          <a:stretch>
            <a:fillRect/>
          </a:stretch>
        </p:blipFill>
        <p:spPr>
          <a:xfrm>
            <a:off x="3340734" y="558679"/>
            <a:ext cx="5510532" cy="5740642"/>
          </a:xfrm>
        </p:spPr>
      </p:pic>
      <p:sp>
        <p:nvSpPr>
          <p:cNvPr id="8" name="TextBox 7">
            <a:extLst>
              <a:ext uri="{FF2B5EF4-FFF2-40B4-BE49-F238E27FC236}">
                <a16:creationId xmlns:a16="http://schemas.microsoft.com/office/drawing/2014/main" id="{0D21F66F-DBFA-7F47-9D11-F299DE4A9361}"/>
              </a:ext>
            </a:extLst>
          </p:cNvPr>
          <p:cNvSpPr txBox="1"/>
          <p:nvPr/>
        </p:nvSpPr>
        <p:spPr>
          <a:xfrm>
            <a:off x="8709660" y="1074420"/>
            <a:ext cx="1626536" cy="369332"/>
          </a:xfrm>
          <a:prstGeom prst="rect">
            <a:avLst/>
          </a:prstGeom>
          <a:noFill/>
        </p:spPr>
        <p:txBody>
          <a:bodyPr wrap="none" rtlCol="0">
            <a:spAutoFit/>
          </a:bodyPr>
          <a:lstStyle/>
          <a:p>
            <a:r>
              <a:rPr lang="en-US" dirty="0"/>
              <a:t>What we want!</a:t>
            </a:r>
          </a:p>
        </p:txBody>
      </p:sp>
    </p:spTree>
    <p:extLst>
      <p:ext uri="{BB962C8B-B14F-4D97-AF65-F5344CB8AC3E}">
        <p14:creationId xmlns:p14="http://schemas.microsoft.com/office/powerpoint/2010/main" val="424440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078DE0-E8EB-BC4A-B5CE-8FD9831B382F}"/>
              </a:ext>
            </a:extLst>
          </p:cNvPr>
          <p:cNvPicPr>
            <a:picLocks noChangeAspect="1"/>
          </p:cNvPicPr>
          <p:nvPr/>
        </p:nvPicPr>
        <p:blipFill>
          <a:blip r:embed="rId2"/>
          <a:stretch>
            <a:fillRect/>
          </a:stretch>
        </p:blipFill>
        <p:spPr>
          <a:xfrm>
            <a:off x="359410" y="1644650"/>
            <a:ext cx="3975100" cy="3568700"/>
          </a:xfrm>
          <a:prstGeom prst="rect">
            <a:avLst/>
          </a:prstGeom>
        </p:spPr>
      </p:pic>
      <p:cxnSp>
        <p:nvCxnSpPr>
          <p:cNvPr id="7" name="Straight Arrow Connector 6">
            <a:extLst>
              <a:ext uri="{FF2B5EF4-FFF2-40B4-BE49-F238E27FC236}">
                <a16:creationId xmlns:a16="http://schemas.microsoft.com/office/drawing/2014/main" id="{75B52C4B-0BB2-8248-AC74-7FC7619ED572}"/>
              </a:ext>
            </a:extLst>
          </p:cNvPr>
          <p:cNvCxnSpPr/>
          <p:nvPr/>
        </p:nvCxnSpPr>
        <p:spPr>
          <a:xfrm>
            <a:off x="5040630" y="3429000"/>
            <a:ext cx="152019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2A094AC-00DF-7146-B06E-84BDBB96CAB7}"/>
              </a:ext>
            </a:extLst>
          </p:cNvPr>
          <p:cNvPicPr>
            <a:picLocks noChangeAspect="1"/>
          </p:cNvPicPr>
          <p:nvPr/>
        </p:nvPicPr>
        <p:blipFill>
          <a:blip r:embed="rId3"/>
          <a:stretch>
            <a:fillRect/>
          </a:stretch>
        </p:blipFill>
        <p:spPr>
          <a:xfrm>
            <a:off x="7136130" y="2336800"/>
            <a:ext cx="4114800" cy="2184400"/>
          </a:xfrm>
          <a:prstGeom prst="rect">
            <a:avLst/>
          </a:prstGeom>
        </p:spPr>
      </p:pic>
      <p:sp>
        <p:nvSpPr>
          <p:cNvPr id="10" name="Rectangle 9">
            <a:extLst>
              <a:ext uri="{FF2B5EF4-FFF2-40B4-BE49-F238E27FC236}">
                <a16:creationId xmlns:a16="http://schemas.microsoft.com/office/drawing/2014/main" id="{C29197FA-93A2-5B41-91AE-EA87BE26F20E}"/>
              </a:ext>
            </a:extLst>
          </p:cNvPr>
          <p:cNvSpPr/>
          <p:nvPr/>
        </p:nvSpPr>
        <p:spPr>
          <a:xfrm>
            <a:off x="10079355" y="2205990"/>
            <a:ext cx="1350645" cy="122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DD946AA-6D45-E145-BEB9-81755E8F103B}"/>
              </a:ext>
            </a:extLst>
          </p:cNvPr>
          <p:cNvSpPr/>
          <p:nvPr/>
        </p:nvSpPr>
        <p:spPr>
          <a:xfrm>
            <a:off x="6960870" y="2336800"/>
            <a:ext cx="1337310" cy="886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10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A9C0B-4C08-9B45-91E3-99D6D5167809}"/>
              </a:ext>
            </a:extLst>
          </p:cNvPr>
          <p:cNvPicPr>
            <a:picLocks noChangeAspect="1"/>
          </p:cNvPicPr>
          <p:nvPr/>
        </p:nvPicPr>
        <p:blipFill>
          <a:blip r:embed="rId2"/>
          <a:stretch>
            <a:fillRect/>
          </a:stretch>
        </p:blipFill>
        <p:spPr>
          <a:xfrm>
            <a:off x="148590" y="1670050"/>
            <a:ext cx="4305300" cy="3517900"/>
          </a:xfrm>
          <a:prstGeom prst="rect">
            <a:avLst/>
          </a:prstGeom>
        </p:spPr>
      </p:pic>
      <p:sp>
        <p:nvSpPr>
          <p:cNvPr id="6" name="Rectangle 5">
            <a:extLst>
              <a:ext uri="{FF2B5EF4-FFF2-40B4-BE49-F238E27FC236}">
                <a16:creationId xmlns:a16="http://schemas.microsoft.com/office/drawing/2014/main" id="{3DF64388-FC45-414F-83A6-C04FBD583584}"/>
              </a:ext>
            </a:extLst>
          </p:cNvPr>
          <p:cNvSpPr/>
          <p:nvPr/>
        </p:nvSpPr>
        <p:spPr>
          <a:xfrm>
            <a:off x="148590" y="2834640"/>
            <a:ext cx="285750" cy="948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08D96248-74BC-DF4B-84CF-8E244640F272}"/>
              </a:ext>
            </a:extLst>
          </p:cNvPr>
          <p:cNvCxnSpPr/>
          <p:nvPr/>
        </p:nvCxnSpPr>
        <p:spPr>
          <a:xfrm>
            <a:off x="5040630" y="3429000"/>
            <a:ext cx="152019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descr="Chart&#10;&#10;Description automatically generated">
            <a:extLst>
              <a:ext uri="{FF2B5EF4-FFF2-40B4-BE49-F238E27FC236}">
                <a16:creationId xmlns:a16="http://schemas.microsoft.com/office/drawing/2014/main" id="{F7E7EFB8-56F8-3148-A068-35F4E42FAA15}"/>
              </a:ext>
            </a:extLst>
          </p:cNvPr>
          <p:cNvPicPr>
            <a:picLocks noChangeAspect="1"/>
          </p:cNvPicPr>
          <p:nvPr/>
        </p:nvPicPr>
        <p:blipFill>
          <a:blip r:embed="rId3"/>
          <a:stretch>
            <a:fillRect/>
          </a:stretch>
        </p:blipFill>
        <p:spPr>
          <a:xfrm>
            <a:off x="7391400" y="2381250"/>
            <a:ext cx="4381500" cy="2095500"/>
          </a:xfrm>
          <a:prstGeom prst="rect">
            <a:avLst/>
          </a:prstGeom>
        </p:spPr>
      </p:pic>
      <p:sp>
        <p:nvSpPr>
          <p:cNvPr id="10" name="Rectangle 9">
            <a:extLst>
              <a:ext uri="{FF2B5EF4-FFF2-40B4-BE49-F238E27FC236}">
                <a16:creationId xmlns:a16="http://schemas.microsoft.com/office/drawing/2014/main" id="{0CD83982-49B4-E646-B7E9-5DC20CE6586B}"/>
              </a:ext>
            </a:extLst>
          </p:cNvPr>
          <p:cNvSpPr/>
          <p:nvPr/>
        </p:nvSpPr>
        <p:spPr>
          <a:xfrm>
            <a:off x="7612380" y="2194560"/>
            <a:ext cx="1348740" cy="742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84FB73A-221A-D641-9AB9-FA51701A613C}"/>
              </a:ext>
            </a:extLst>
          </p:cNvPr>
          <p:cNvSpPr/>
          <p:nvPr/>
        </p:nvSpPr>
        <p:spPr>
          <a:xfrm>
            <a:off x="9182100" y="2834639"/>
            <a:ext cx="609600" cy="474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BF6349-875D-B046-8B97-E1C503660E10}"/>
              </a:ext>
            </a:extLst>
          </p:cNvPr>
          <p:cNvSpPr/>
          <p:nvPr/>
        </p:nvSpPr>
        <p:spPr>
          <a:xfrm>
            <a:off x="10492740" y="3111816"/>
            <a:ext cx="777240" cy="605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E49C4C1C-03BB-C849-BB3E-273FA7571FD4}"/>
                  </a:ext>
                </a:extLst>
              </p14:cNvPr>
              <p14:cNvContentPartPr/>
              <p14:nvPr/>
            </p14:nvContentPartPr>
            <p14:xfrm>
              <a:off x="9168480" y="2942370"/>
              <a:ext cx="360" cy="360"/>
            </p14:xfrm>
          </p:contentPart>
        </mc:Choice>
        <mc:Fallback>
          <p:pic>
            <p:nvPicPr>
              <p:cNvPr id="14" name="Ink 13">
                <a:extLst>
                  <a:ext uri="{FF2B5EF4-FFF2-40B4-BE49-F238E27FC236}">
                    <a16:creationId xmlns:a16="http://schemas.microsoft.com/office/drawing/2014/main" id="{E49C4C1C-03BB-C849-BB3E-273FA7571FD4}"/>
                  </a:ext>
                </a:extLst>
              </p:cNvPr>
              <p:cNvPicPr/>
              <p:nvPr/>
            </p:nvPicPr>
            <p:blipFill>
              <a:blip r:embed="rId5"/>
              <a:stretch>
                <a:fillRect/>
              </a:stretch>
            </p:blipFill>
            <p:spPr>
              <a:xfrm>
                <a:off x="9105480" y="2879730"/>
                <a:ext cx="126000" cy="126000"/>
              </a:xfrm>
              <a:prstGeom prst="rect">
                <a:avLst/>
              </a:prstGeom>
            </p:spPr>
          </p:pic>
        </mc:Fallback>
      </mc:AlternateContent>
      <p:grpSp>
        <p:nvGrpSpPr>
          <p:cNvPr id="17" name="Group 16">
            <a:extLst>
              <a:ext uri="{FF2B5EF4-FFF2-40B4-BE49-F238E27FC236}">
                <a16:creationId xmlns:a16="http://schemas.microsoft.com/office/drawing/2014/main" id="{F67BB6B4-3938-934C-A5CF-53806EE312E1}"/>
              </a:ext>
            </a:extLst>
          </p:cNvPr>
          <p:cNvGrpSpPr/>
          <p:nvPr/>
        </p:nvGrpSpPr>
        <p:grpSpPr>
          <a:xfrm>
            <a:off x="9822240" y="3141450"/>
            <a:ext cx="182880" cy="234360"/>
            <a:chOff x="9822240" y="3141450"/>
            <a:chExt cx="182880" cy="234360"/>
          </a:xfrm>
        </p:grpSpPr>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B93D3294-817B-8945-8069-CDC8C9157F5A}"/>
                    </a:ext>
                  </a:extLst>
                </p14:cNvPr>
                <p14:cNvContentPartPr/>
                <p14:nvPr/>
              </p14:nvContentPartPr>
              <p14:xfrm>
                <a:off x="9822240" y="3141450"/>
                <a:ext cx="182880" cy="234360"/>
              </p14:xfrm>
            </p:contentPart>
          </mc:Choice>
          <mc:Fallback>
            <p:pic>
              <p:nvPicPr>
                <p:cNvPr id="15" name="Ink 14">
                  <a:extLst>
                    <a:ext uri="{FF2B5EF4-FFF2-40B4-BE49-F238E27FC236}">
                      <a16:creationId xmlns:a16="http://schemas.microsoft.com/office/drawing/2014/main" id="{B93D3294-817B-8945-8069-CDC8C9157F5A}"/>
                    </a:ext>
                  </a:extLst>
                </p:cNvPr>
                <p:cNvPicPr/>
                <p:nvPr/>
              </p:nvPicPr>
              <p:blipFill>
                <a:blip r:embed="rId7"/>
                <a:stretch>
                  <a:fillRect/>
                </a:stretch>
              </p:blipFill>
              <p:spPr>
                <a:xfrm>
                  <a:off x="9759600" y="3078810"/>
                  <a:ext cx="30852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A35C9BDA-454C-FD48-8CFD-D5F54A345BB5}"/>
                    </a:ext>
                  </a:extLst>
                </p14:cNvPr>
                <p14:cNvContentPartPr/>
                <p14:nvPr/>
              </p14:nvContentPartPr>
              <p14:xfrm>
                <a:off x="9972720" y="3282210"/>
                <a:ext cx="360" cy="360"/>
              </p14:xfrm>
            </p:contentPart>
          </mc:Choice>
          <mc:Fallback>
            <p:pic>
              <p:nvPicPr>
                <p:cNvPr id="16" name="Ink 15">
                  <a:extLst>
                    <a:ext uri="{FF2B5EF4-FFF2-40B4-BE49-F238E27FC236}">
                      <a16:creationId xmlns:a16="http://schemas.microsoft.com/office/drawing/2014/main" id="{A35C9BDA-454C-FD48-8CFD-D5F54A345BB5}"/>
                    </a:ext>
                  </a:extLst>
                </p:cNvPr>
                <p:cNvPicPr/>
                <p:nvPr/>
              </p:nvPicPr>
              <p:blipFill>
                <a:blip r:embed="rId5"/>
                <a:stretch>
                  <a:fillRect/>
                </a:stretch>
              </p:blipFill>
              <p:spPr>
                <a:xfrm>
                  <a:off x="9910080" y="3219570"/>
                  <a:ext cx="126000" cy="12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18" name="Ink 17">
                <a:extLst>
                  <a:ext uri="{FF2B5EF4-FFF2-40B4-BE49-F238E27FC236}">
                    <a16:creationId xmlns:a16="http://schemas.microsoft.com/office/drawing/2014/main" id="{FA8780C5-1E75-6D4D-B75E-9429C23D4013}"/>
                  </a:ext>
                </a:extLst>
              </p14:cNvPr>
              <p14:cNvContentPartPr/>
              <p14:nvPr/>
            </p14:nvContentPartPr>
            <p14:xfrm>
              <a:off x="10343880" y="3300210"/>
              <a:ext cx="146160" cy="174240"/>
            </p14:xfrm>
          </p:contentPart>
        </mc:Choice>
        <mc:Fallback>
          <p:pic>
            <p:nvPicPr>
              <p:cNvPr id="18" name="Ink 17">
                <a:extLst>
                  <a:ext uri="{FF2B5EF4-FFF2-40B4-BE49-F238E27FC236}">
                    <a16:creationId xmlns:a16="http://schemas.microsoft.com/office/drawing/2014/main" id="{FA8780C5-1E75-6D4D-B75E-9429C23D4013}"/>
                  </a:ext>
                </a:extLst>
              </p:cNvPr>
              <p:cNvPicPr/>
              <p:nvPr/>
            </p:nvPicPr>
            <p:blipFill>
              <a:blip r:embed="rId10"/>
              <a:stretch>
                <a:fillRect/>
              </a:stretch>
            </p:blipFill>
            <p:spPr>
              <a:xfrm>
                <a:off x="10281240" y="3237570"/>
                <a:ext cx="27180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a:extLst>
                  <a:ext uri="{FF2B5EF4-FFF2-40B4-BE49-F238E27FC236}">
                    <a16:creationId xmlns:a16="http://schemas.microsoft.com/office/drawing/2014/main" id="{AF72246F-A2B0-1142-920F-423B380E286F}"/>
                  </a:ext>
                </a:extLst>
              </p14:cNvPr>
              <p14:cNvContentPartPr/>
              <p14:nvPr/>
            </p14:nvContentPartPr>
            <p14:xfrm>
              <a:off x="9002880" y="2812410"/>
              <a:ext cx="77400" cy="106920"/>
            </p14:xfrm>
          </p:contentPart>
        </mc:Choice>
        <mc:Fallback>
          <p:pic>
            <p:nvPicPr>
              <p:cNvPr id="19" name="Ink 18">
                <a:extLst>
                  <a:ext uri="{FF2B5EF4-FFF2-40B4-BE49-F238E27FC236}">
                    <a16:creationId xmlns:a16="http://schemas.microsoft.com/office/drawing/2014/main" id="{AF72246F-A2B0-1142-920F-423B380E286F}"/>
                  </a:ext>
                </a:extLst>
              </p:cNvPr>
              <p:cNvPicPr/>
              <p:nvPr/>
            </p:nvPicPr>
            <p:blipFill>
              <a:blip r:embed="rId12"/>
              <a:stretch>
                <a:fillRect/>
              </a:stretch>
            </p:blipFill>
            <p:spPr>
              <a:xfrm>
                <a:off x="8967240" y="2776410"/>
                <a:ext cx="14904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 name="Ink 19">
                <a:extLst>
                  <a:ext uri="{FF2B5EF4-FFF2-40B4-BE49-F238E27FC236}">
                    <a16:creationId xmlns:a16="http://schemas.microsoft.com/office/drawing/2014/main" id="{A5707DB4-04A9-F340-93E9-BC14CE04B299}"/>
                  </a:ext>
                </a:extLst>
              </p14:cNvPr>
              <p14:cNvContentPartPr/>
              <p14:nvPr/>
            </p14:nvContentPartPr>
            <p14:xfrm>
              <a:off x="10137240" y="3290130"/>
              <a:ext cx="211320" cy="254880"/>
            </p14:xfrm>
          </p:contentPart>
        </mc:Choice>
        <mc:Fallback>
          <p:pic>
            <p:nvPicPr>
              <p:cNvPr id="20" name="Ink 19">
                <a:extLst>
                  <a:ext uri="{FF2B5EF4-FFF2-40B4-BE49-F238E27FC236}">
                    <a16:creationId xmlns:a16="http://schemas.microsoft.com/office/drawing/2014/main" id="{A5707DB4-04A9-F340-93E9-BC14CE04B299}"/>
                  </a:ext>
                </a:extLst>
              </p:cNvPr>
              <p:cNvPicPr/>
              <p:nvPr/>
            </p:nvPicPr>
            <p:blipFill>
              <a:blip r:embed="rId14"/>
              <a:stretch>
                <a:fillRect/>
              </a:stretch>
            </p:blipFill>
            <p:spPr>
              <a:xfrm>
                <a:off x="10101240" y="3254130"/>
                <a:ext cx="282960" cy="326520"/>
              </a:xfrm>
              <a:prstGeom prst="rect">
                <a:avLst/>
              </a:prstGeom>
            </p:spPr>
          </p:pic>
        </mc:Fallback>
      </mc:AlternateContent>
      <p:grpSp>
        <p:nvGrpSpPr>
          <p:cNvPr id="28" name="Group 27">
            <a:extLst>
              <a:ext uri="{FF2B5EF4-FFF2-40B4-BE49-F238E27FC236}">
                <a16:creationId xmlns:a16="http://schemas.microsoft.com/office/drawing/2014/main" id="{C426FBC8-4178-7949-BE84-6048503426E0}"/>
              </a:ext>
            </a:extLst>
          </p:cNvPr>
          <p:cNvGrpSpPr/>
          <p:nvPr/>
        </p:nvGrpSpPr>
        <p:grpSpPr>
          <a:xfrm>
            <a:off x="8912160" y="2815290"/>
            <a:ext cx="241200" cy="143640"/>
            <a:chOff x="8912160" y="2815290"/>
            <a:chExt cx="241200" cy="143640"/>
          </a:xfrm>
        </p:grpSpPr>
        <mc:AlternateContent xmlns:mc="http://schemas.openxmlformats.org/markup-compatibility/2006">
          <mc:Choice xmlns:p14="http://schemas.microsoft.com/office/powerpoint/2010/main" Requires="p14">
            <p:contentPart p14:bwMode="auto" r:id="rId15">
              <p14:nvContentPartPr>
                <p14:cNvPr id="21" name="Ink 20">
                  <a:extLst>
                    <a:ext uri="{FF2B5EF4-FFF2-40B4-BE49-F238E27FC236}">
                      <a16:creationId xmlns:a16="http://schemas.microsoft.com/office/drawing/2014/main" id="{94FBAF05-91BC-3F4B-966F-2302C56CC97D}"/>
                    </a:ext>
                  </a:extLst>
                </p14:cNvPr>
                <p14:cNvContentPartPr/>
                <p14:nvPr/>
              </p14:nvContentPartPr>
              <p14:xfrm>
                <a:off x="8956800" y="2815290"/>
                <a:ext cx="360" cy="360"/>
              </p14:xfrm>
            </p:contentPart>
          </mc:Choice>
          <mc:Fallback>
            <p:pic>
              <p:nvPicPr>
                <p:cNvPr id="21" name="Ink 20">
                  <a:extLst>
                    <a:ext uri="{FF2B5EF4-FFF2-40B4-BE49-F238E27FC236}">
                      <a16:creationId xmlns:a16="http://schemas.microsoft.com/office/drawing/2014/main" id="{94FBAF05-91BC-3F4B-966F-2302C56CC97D}"/>
                    </a:ext>
                  </a:extLst>
                </p:cNvPr>
                <p:cNvPicPr/>
                <p:nvPr/>
              </p:nvPicPr>
              <p:blipFill>
                <a:blip r:embed="rId16"/>
                <a:stretch>
                  <a:fillRect/>
                </a:stretch>
              </p:blipFill>
              <p:spPr>
                <a:xfrm>
                  <a:off x="8921160" y="2779650"/>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2" name="Ink 21">
                  <a:extLst>
                    <a:ext uri="{FF2B5EF4-FFF2-40B4-BE49-F238E27FC236}">
                      <a16:creationId xmlns:a16="http://schemas.microsoft.com/office/drawing/2014/main" id="{6D5331A1-A14B-5C4A-B5BC-93372E5CC316}"/>
                    </a:ext>
                  </a:extLst>
                </p14:cNvPr>
                <p14:cNvContentPartPr/>
                <p14:nvPr/>
              </p14:nvContentPartPr>
              <p14:xfrm>
                <a:off x="8951040" y="2825370"/>
                <a:ext cx="360" cy="360"/>
              </p14:xfrm>
            </p:contentPart>
          </mc:Choice>
          <mc:Fallback>
            <p:pic>
              <p:nvPicPr>
                <p:cNvPr id="22" name="Ink 21">
                  <a:extLst>
                    <a:ext uri="{FF2B5EF4-FFF2-40B4-BE49-F238E27FC236}">
                      <a16:creationId xmlns:a16="http://schemas.microsoft.com/office/drawing/2014/main" id="{6D5331A1-A14B-5C4A-B5BC-93372E5CC316}"/>
                    </a:ext>
                  </a:extLst>
                </p:cNvPr>
                <p:cNvPicPr/>
                <p:nvPr/>
              </p:nvPicPr>
              <p:blipFill>
                <a:blip r:embed="rId16"/>
                <a:stretch>
                  <a:fillRect/>
                </a:stretch>
              </p:blipFill>
              <p:spPr>
                <a:xfrm>
                  <a:off x="8915040" y="2789370"/>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3" name="Ink 22">
                  <a:extLst>
                    <a:ext uri="{FF2B5EF4-FFF2-40B4-BE49-F238E27FC236}">
                      <a16:creationId xmlns:a16="http://schemas.microsoft.com/office/drawing/2014/main" id="{59CBB0DD-6A28-4647-8479-9AC4195F4704}"/>
                    </a:ext>
                  </a:extLst>
                </p14:cNvPr>
                <p14:cNvContentPartPr/>
                <p14:nvPr/>
              </p14:nvContentPartPr>
              <p14:xfrm>
                <a:off x="8951040" y="2827890"/>
                <a:ext cx="360" cy="360"/>
              </p14:xfrm>
            </p:contentPart>
          </mc:Choice>
          <mc:Fallback>
            <p:pic>
              <p:nvPicPr>
                <p:cNvPr id="23" name="Ink 22">
                  <a:extLst>
                    <a:ext uri="{FF2B5EF4-FFF2-40B4-BE49-F238E27FC236}">
                      <a16:creationId xmlns:a16="http://schemas.microsoft.com/office/drawing/2014/main" id="{59CBB0DD-6A28-4647-8479-9AC4195F4704}"/>
                    </a:ext>
                  </a:extLst>
                </p:cNvPr>
                <p:cNvPicPr/>
                <p:nvPr/>
              </p:nvPicPr>
              <p:blipFill>
                <a:blip r:embed="rId16"/>
                <a:stretch>
                  <a:fillRect/>
                </a:stretch>
              </p:blipFill>
              <p:spPr>
                <a:xfrm>
                  <a:off x="8915040" y="2791890"/>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4" name="Ink 23">
                  <a:extLst>
                    <a:ext uri="{FF2B5EF4-FFF2-40B4-BE49-F238E27FC236}">
                      <a16:creationId xmlns:a16="http://schemas.microsoft.com/office/drawing/2014/main" id="{5C905437-EA39-0546-A25D-64DB201F4938}"/>
                    </a:ext>
                  </a:extLst>
                </p14:cNvPr>
                <p14:cNvContentPartPr/>
                <p14:nvPr/>
              </p14:nvContentPartPr>
              <p14:xfrm>
                <a:off x="8951040" y="2848770"/>
                <a:ext cx="360" cy="360"/>
              </p14:xfrm>
            </p:contentPart>
          </mc:Choice>
          <mc:Fallback>
            <p:pic>
              <p:nvPicPr>
                <p:cNvPr id="24" name="Ink 23">
                  <a:extLst>
                    <a:ext uri="{FF2B5EF4-FFF2-40B4-BE49-F238E27FC236}">
                      <a16:creationId xmlns:a16="http://schemas.microsoft.com/office/drawing/2014/main" id="{5C905437-EA39-0546-A25D-64DB201F4938}"/>
                    </a:ext>
                  </a:extLst>
                </p:cNvPr>
                <p:cNvPicPr/>
                <p:nvPr/>
              </p:nvPicPr>
              <p:blipFill>
                <a:blip r:embed="rId16"/>
                <a:stretch>
                  <a:fillRect/>
                </a:stretch>
              </p:blipFill>
              <p:spPr>
                <a:xfrm>
                  <a:off x="8915040" y="2812770"/>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5" name="Ink 24">
                  <a:extLst>
                    <a:ext uri="{FF2B5EF4-FFF2-40B4-BE49-F238E27FC236}">
                      <a16:creationId xmlns:a16="http://schemas.microsoft.com/office/drawing/2014/main" id="{35A72089-D85A-4642-B55F-5062FC50B901}"/>
                    </a:ext>
                  </a:extLst>
                </p14:cNvPr>
                <p14:cNvContentPartPr/>
                <p14:nvPr/>
              </p14:nvContentPartPr>
              <p14:xfrm>
                <a:off x="8912160" y="2877930"/>
                <a:ext cx="360" cy="360"/>
              </p14:xfrm>
            </p:contentPart>
          </mc:Choice>
          <mc:Fallback>
            <p:pic>
              <p:nvPicPr>
                <p:cNvPr id="25" name="Ink 24">
                  <a:extLst>
                    <a:ext uri="{FF2B5EF4-FFF2-40B4-BE49-F238E27FC236}">
                      <a16:creationId xmlns:a16="http://schemas.microsoft.com/office/drawing/2014/main" id="{35A72089-D85A-4642-B55F-5062FC50B901}"/>
                    </a:ext>
                  </a:extLst>
                </p:cNvPr>
                <p:cNvPicPr/>
                <p:nvPr/>
              </p:nvPicPr>
              <p:blipFill>
                <a:blip r:embed="rId16"/>
                <a:stretch>
                  <a:fillRect/>
                </a:stretch>
              </p:blipFill>
              <p:spPr>
                <a:xfrm>
                  <a:off x="8876160" y="2842290"/>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7" name="Ink 26">
                  <a:extLst>
                    <a:ext uri="{FF2B5EF4-FFF2-40B4-BE49-F238E27FC236}">
                      <a16:creationId xmlns:a16="http://schemas.microsoft.com/office/drawing/2014/main" id="{52332F20-A329-1D47-BE68-108DF17CA218}"/>
                    </a:ext>
                  </a:extLst>
                </p14:cNvPr>
                <p14:cNvContentPartPr/>
                <p14:nvPr/>
              </p14:nvContentPartPr>
              <p14:xfrm>
                <a:off x="9092520" y="2888010"/>
                <a:ext cx="60840" cy="70920"/>
              </p14:xfrm>
            </p:contentPart>
          </mc:Choice>
          <mc:Fallback>
            <p:pic>
              <p:nvPicPr>
                <p:cNvPr id="27" name="Ink 26">
                  <a:extLst>
                    <a:ext uri="{FF2B5EF4-FFF2-40B4-BE49-F238E27FC236}">
                      <a16:creationId xmlns:a16="http://schemas.microsoft.com/office/drawing/2014/main" id="{52332F20-A329-1D47-BE68-108DF17CA218}"/>
                    </a:ext>
                  </a:extLst>
                </p:cNvPr>
                <p:cNvPicPr/>
                <p:nvPr/>
              </p:nvPicPr>
              <p:blipFill>
                <a:blip r:embed="rId22"/>
                <a:stretch>
                  <a:fillRect/>
                </a:stretch>
              </p:blipFill>
              <p:spPr>
                <a:xfrm>
                  <a:off x="9056880" y="2852010"/>
                  <a:ext cx="132480" cy="142560"/>
                </a:xfrm>
                <a:prstGeom prst="rect">
                  <a:avLst/>
                </a:prstGeom>
              </p:spPr>
            </p:pic>
          </mc:Fallback>
        </mc:AlternateContent>
      </p:grpSp>
    </p:spTree>
    <p:extLst>
      <p:ext uri="{BB962C8B-B14F-4D97-AF65-F5344CB8AC3E}">
        <p14:creationId xmlns:p14="http://schemas.microsoft.com/office/powerpoint/2010/main" val="160096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1AB368-CB46-8141-8E5C-EF85139EFB9F}"/>
              </a:ext>
            </a:extLst>
          </p:cNvPr>
          <p:cNvPicPr>
            <a:picLocks noGrp="1" noChangeAspect="1"/>
          </p:cNvPicPr>
          <p:nvPr>
            <p:ph idx="1"/>
          </p:nvPr>
        </p:nvPicPr>
        <p:blipFill>
          <a:blip r:embed="rId2"/>
          <a:stretch>
            <a:fillRect/>
          </a:stretch>
        </p:blipFill>
        <p:spPr>
          <a:xfrm>
            <a:off x="417830" y="1701800"/>
            <a:ext cx="4064000" cy="3454400"/>
          </a:xfrm>
        </p:spPr>
      </p:pic>
      <p:cxnSp>
        <p:nvCxnSpPr>
          <p:cNvPr id="6" name="Straight Arrow Connector 5">
            <a:extLst>
              <a:ext uri="{FF2B5EF4-FFF2-40B4-BE49-F238E27FC236}">
                <a16:creationId xmlns:a16="http://schemas.microsoft.com/office/drawing/2014/main" id="{86F7DA32-FE2A-A348-9399-1F2E0034560D}"/>
              </a:ext>
            </a:extLst>
          </p:cNvPr>
          <p:cNvCxnSpPr/>
          <p:nvPr/>
        </p:nvCxnSpPr>
        <p:spPr>
          <a:xfrm>
            <a:off x="5040630" y="3429000"/>
            <a:ext cx="152019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descr="Chart&#10;&#10;Description automatically generated">
            <a:extLst>
              <a:ext uri="{FF2B5EF4-FFF2-40B4-BE49-F238E27FC236}">
                <a16:creationId xmlns:a16="http://schemas.microsoft.com/office/drawing/2014/main" id="{BFE5A4B3-A7D6-4A4E-927F-3A0C2F8A5C27}"/>
              </a:ext>
            </a:extLst>
          </p:cNvPr>
          <p:cNvPicPr>
            <a:picLocks noChangeAspect="1"/>
          </p:cNvPicPr>
          <p:nvPr/>
        </p:nvPicPr>
        <p:blipFill>
          <a:blip r:embed="rId3"/>
          <a:stretch>
            <a:fillRect/>
          </a:stretch>
        </p:blipFill>
        <p:spPr>
          <a:xfrm>
            <a:off x="6731000" y="2355850"/>
            <a:ext cx="5461000" cy="2146300"/>
          </a:xfrm>
          <a:prstGeom prst="rect">
            <a:avLst/>
          </a:prstGeom>
        </p:spPr>
      </p:pic>
      <p:sp>
        <p:nvSpPr>
          <p:cNvPr id="9" name="Rectangle 8">
            <a:extLst>
              <a:ext uri="{FF2B5EF4-FFF2-40B4-BE49-F238E27FC236}">
                <a16:creationId xmlns:a16="http://schemas.microsoft.com/office/drawing/2014/main" id="{5DD955FA-1596-3F4A-AD3D-09B7F5298C89}"/>
              </a:ext>
            </a:extLst>
          </p:cNvPr>
          <p:cNvSpPr/>
          <p:nvPr/>
        </p:nvSpPr>
        <p:spPr>
          <a:xfrm>
            <a:off x="6469380" y="2057400"/>
            <a:ext cx="1177290" cy="902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96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9BECA821-19BB-0B4E-95C2-BD84DFA00BC5}"/>
              </a:ext>
            </a:extLst>
          </p:cNvPr>
          <p:cNvPicPr>
            <a:picLocks noGrp="1" noChangeAspect="1"/>
          </p:cNvPicPr>
          <p:nvPr>
            <p:ph idx="1"/>
          </p:nvPr>
        </p:nvPicPr>
        <p:blipFill>
          <a:blip r:embed="rId2"/>
          <a:stretch>
            <a:fillRect/>
          </a:stretch>
        </p:blipFill>
        <p:spPr>
          <a:xfrm>
            <a:off x="6441440" y="406544"/>
            <a:ext cx="4726940" cy="5653420"/>
          </a:xfrm>
        </p:spPr>
      </p:pic>
      <p:sp>
        <p:nvSpPr>
          <p:cNvPr id="6" name="TextBox 5">
            <a:extLst>
              <a:ext uri="{FF2B5EF4-FFF2-40B4-BE49-F238E27FC236}">
                <a16:creationId xmlns:a16="http://schemas.microsoft.com/office/drawing/2014/main" id="{D0CF7DD7-26EE-C54E-9594-CC1C89146FA2}"/>
              </a:ext>
            </a:extLst>
          </p:cNvPr>
          <p:cNvSpPr txBox="1"/>
          <p:nvPr/>
        </p:nvSpPr>
        <p:spPr>
          <a:xfrm>
            <a:off x="1005840" y="2091690"/>
            <a:ext cx="3449214" cy="707886"/>
          </a:xfrm>
          <a:prstGeom prst="rect">
            <a:avLst/>
          </a:prstGeom>
          <a:noFill/>
        </p:spPr>
        <p:txBody>
          <a:bodyPr wrap="none" rtlCol="0">
            <a:spAutoFit/>
          </a:bodyPr>
          <a:lstStyle/>
          <a:p>
            <a:r>
              <a:rPr lang="en-US" sz="4000" dirty="0"/>
              <a:t>Distance Matrix</a:t>
            </a:r>
          </a:p>
        </p:txBody>
      </p:sp>
    </p:spTree>
    <p:extLst>
      <p:ext uri="{BB962C8B-B14F-4D97-AF65-F5344CB8AC3E}">
        <p14:creationId xmlns:p14="http://schemas.microsoft.com/office/powerpoint/2010/main" val="2905715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ubble chart&#10;&#10;Description automatically generated">
            <a:extLst>
              <a:ext uri="{FF2B5EF4-FFF2-40B4-BE49-F238E27FC236}">
                <a16:creationId xmlns:a16="http://schemas.microsoft.com/office/drawing/2014/main" id="{DC06250D-931B-5347-BE18-9522944719EF}"/>
              </a:ext>
            </a:extLst>
          </p:cNvPr>
          <p:cNvPicPr>
            <a:picLocks noGrp="1" noChangeAspect="1"/>
          </p:cNvPicPr>
          <p:nvPr>
            <p:ph idx="1"/>
          </p:nvPr>
        </p:nvPicPr>
        <p:blipFill>
          <a:blip r:embed="rId2"/>
          <a:stretch>
            <a:fillRect/>
          </a:stretch>
        </p:blipFill>
        <p:spPr>
          <a:xfrm>
            <a:off x="3219450" y="579914"/>
            <a:ext cx="5753100" cy="876300"/>
          </a:xfrm>
        </p:spPr>
      </p:pic>
      <p:sp>
        <p:nvSpPr>
          <p:cNvPr id="6" name="TextBox 5">
            <a:extLst>
              <a:ext uri="{FF2B5EF4-FFF2-40B4-BE49-F238E27FC236}">
                <a16:creationId xmlns:a16="http://schemas.microsoft.com/office/drawing/2014/main" id="{9DC8C24C-A7F3-C649-810D-1559234ED3D5}"/>
              </a:ext>
            </a:extLst>
          </p:cNvPr>
          <p:cNvSpPr txBox="1"/>
          <p:nvPr/>
        </p:nvSpPr>
        <p:spPr>
          <a:xfrm>
            <a:off x="6652260" y="1456214"/>
            <a:ext cx="4971426" cy="369332"/>
          </a:xfrm>
          <a:prstGeom prst="rect">
            <a:avLst/>
          </a:prstGeom>
          <a:noFill/>
        </p:spPr>
        <p:txBody>
          <a:bodyPr wrap="none" rtlCol="0">
            <a:spAutoFit/>
          </a:bodyPr>
          <a:lstStyle/>
          <a:p>
            <a:r>
              <a:rPr lang="en-US" dirty="0"/>
              <a:t>Randomly project onto ”lower dimensioned space”</a:t>
            </a:r>
          </a:p>
        </p:txBody>
      </p:sp>
      <p:pic>
        <p:nvPicPr>
          <p:cNvPr id="8" name="Picture 7" descr="Chart&#10;&#10;Description automatically generated">
            <a:extLst>
              <a:ext uri="{FF2B5EF4-FFF2-40B4-BE49-F238E27FC236}">
                <a16:creationId xmlns:a16="http://schemas.microsoft.com/office/drawing/2014/main" id="{7CACA143-918A-B144-B329-C6901FB4501A}"/>
              </a:ext>
            </a:extLst>
          </p:cNvPr>
          <p:cNvPicPr>
            <a:picLocks noChangeAspect="1"/>
          </p:cNvPicPr>
          <p:nvPr/>
        </p:nvPicPr>
        <p:blipFill>
          <a:blip r:embed="rId3"/>
          <a:stretch>
            <a:fillRect/>
          </a:stretch>
        </p:blipFill>
        <p:spPr>
          <a:xfrm>
            <a:off x="5877560" y="2070315"/>
            <a:ext cx="3757930" cy="4482885"/>
          </a:xfrm>
          <a:prstGeom prst="rect">
            <a:avLst/>
          </a:prstGeom>
        </p:spPr>
      </p:pic>
      <p:sp>
        <p:nvSpPr>
          <p:cNvPr id="23" name="Curved Right Arrow 22">
            <a:extLst>
              <a:ext uri="{FF2B5EF4-FFF2-40B4-BE49-F238E27FC236}">
                <a16:creationId xmlns:a16="http://schemas.microsoft.com/office/drawing/2014/main" id="{1B080ED5-208A-254E-B57A-A89DA1E1EC4A}"/>
              </a:ext>
            </a:extLst>
          </p:cNvPr>
          <p:cNvSpPr/>
          <p:nvPr/>
        </p:nvSpPr>
        <p:spPr>
          <a:xfrm>
            <a:off x="708660" y="1376204"/>
            <a:ext cx="2823210" cy="3675856"/>
          </a:xfrm>
          <a:prstGeom prst="curvedRightArrow">
            <a:avLst>
              <a:gd name="adj1" fmla="val 25823"/>
              <a:gd name="adj2" fmla="val 50000"/>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0874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0057F832-8C07-9D46-B3E5-A0ECDE87DA05}"/>
              </a:ext>
            </a:extLst>
          </p:cNvPr>
          <p:cNvPicPr>
            <a:picLocks noChangeAspect="1"/>
          </p:cNvPicPr>
          <p:nvPr/>
        </p:nvPicPr>
        <p:blipFill>
          <a:blip r:embed="rId2"/>
          <a:stretch>
            <a:fillRect/>
          </a:stretch>
        </p:blipFill>
        <p:spPr>
          <a:xfrm>
            <a:off x="676910" y="284587"/>
            <a:ext cx="3757930" cy="4482885"/>
          </a:xfrm>
          <a:prstGeom prst="rect">
            <a:avLst/>
          </a:prstGeom>
        </p:spPr>
      </p:pic>
      <p:cxnSp>
        <p:nvCxnSpPr>
          <p:cNvPr id="5" name="Straight Arrow Connector 4">
            <a:extLst>
              <a:ext uri="{FF2B5EF4-FFF2-40B4-BE49-F238E27FC236}">
                <a16:creationId xmlns:a16="http://schemas.microsoft.com/office/drawing/2014/main" id="{C8E01867-F6F0-E144-81CE-840AAEADB24D}"/>
              </a:ext>
            </a:extLst>
          </p:cNvPr>
          <p:cNvCxnSpPr/>
          <p:nvPr/>
        </p:nvCxnSpPr>
        <p:spPr>
          <a:xfrm>
            <a:off x="5166360" y="2286000"/>
            <a:ext cx="152019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4" descr="Chart&#10;&#10;Description automatically generated">
            <a:extLst>
              <a:ext uri="{FF2B5EF4-FFF2-40B4-BE49-F238E27FC236}">
                <a16:creationId xmlns:a16="http://schemas.microsoft.com/office/drawing/2014/main" id="{05BB32ED-D297-2E4A-81BB-1F61DEE74554}"/>
              </a:ext>
            </a:extLst>
          </p:cNvPr>
          <p:cNvPicPr>
            <a:picLocks noGrp="1" noChangeAspect="1"/>
          </p:cNvPicPr>
          <p:nvPr>
            <p:ph idx="1"/>
          </p:nvPr>
        </p:nvPicPr>
        <p:blipFill>
          <a:blip r:embed="rId3"/>
          <a:stretch>
            <a:fillRect/>
          </a:stretch>
        </p:blipFill>
        <p:spPr>
          <a:xfrm>
            <a:off x="7757162" y="284587"/>
            <a:ext cx="3920036" cy="4688363"/>
          </a:xfrm>
        </p:spPr>
      </p:pic>
      <p:pic>
        <p:nvPicPr>
          <p:cNvPr id="8" name="Picture 7">
            <a:extLst>
              <a:ext uri="{FF2B5EF4-FFF2-40B4-BE49-F238E27FC236}">
                <a16:creationId xmlns:a16="http://schemas.microsoft.com/office/drawing/2014/main" id="{38358860-32CF-934E-92C3-E68D8FC8839B}"/>
              </a:ext>
            </a:extLst>
          </p:cNvPr>
          <p:cNvPicPr>
            <a:picLocks noChangeAspect="1"/>
          </p:cNvPicPr>
          <p:nvPr/>
        </p:nvPicPr>
        <p:blipFill>
          <a:blip r:embed="rId4"/>
          <a:stretch>
            <a:fillRect/>
          </a:stretch>
        </p:blipFill>
        <p:spPr>
          <a:xfrm>
            <a:off x="2914015" y="5521591"/>
            <a:ext cx="5727700" cy="863600"/>
          </a:xfrm>
          <a:prstGeom prst="rect">
            <a:avLst/>
          </a:prstGeom>
        </p:spPr>
      </p:pic>
      <p:sp>
        <p:nvSpPr>
          <p:cNvPr id="9" name="TextBox 8">
            <a:extLst>
              <a:ext uri="{FF2B5EF4-FFF2-40B4-BE49-F238E27FC236}">
                <a16:creationId xmlns:a16="http://schemas.microsoft.com/office/drawing/2014/main" id="{5587C1FC-1BEF-384C-9E10-E118B1F49FA3}"/>
              </a:ext>
            </a:extLst>
          </p:cNvPr>
          <p:cNvSpPr txBox="1"/>
          <p:nvPr/>
        </p:nvSpPr>
        <p:spPr>
          <a:xfrm>
            <a:off x="5370286" y="1625600"/>
            <a:ext cx="805990" cy="369332"/>
          </a:xfrm>
          <a:prstGeom prst="rect">
            <a:avLst/>
          </a:prstGeom>
          <a:noFill/>
        </p:spPr>
        <p:txBody>
          <a:bodyPr wrap="none" rtlCol="0">
            <a:spAutoFit/>
          </a:bodyPr>
          <a:lstStyle/>
          <a:p>
            <a:r>
              <a:rPr lang="en-US" dirty="0"/>
              <a:t>Iterate</a:t>
            </a:r>
          </a:p>
        </p:txBody>
      </p:sp>
    </p:spTree>
    <p:extLst>
      <p:ext uri="{BB962C8B-B14F-4D97-AF65-F5344CB8AC3E}">
        <p14:creationId xmlns:p14="http://schemas.microsoft.com/office/powerpoint/2010/main" val="323110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60F4-9810-D346-8184-D50FC1190235}"/>
              </a:ext>
            </a:extLst>
          </p:cNvPr>
          <p:cNvSpPr>
            <a:spLocks noGrp="1"/>
          </p:cNvSpPr>
          <p:nvPr>
            <p:ph type="title"/>
          </p:nvPr>
        </p:nvSpPr>
        <p:spPr/>
        <p:txBody>
          <a:bodyPr/>
          <a:lstStyle/>
          <a:p>
            <a:r>
              <a:rPr lang="en-US" dirty="0"/>
              <a:t>“The Curse of Dimensionality”</a:t>
            </a:r>
          </a:p>
        </p:txBody>
      </p:sp>
      <p:sp>
        <p:nvSpPr>
          <p:cNvPr id="3" name="Content Placeholder 2">
            <a:extLst>
              <a:ext uri="{FF2B5EF4-FFF2-40B4-BE49-F238E27FC236}">
                <a16:creationId xmlns:a16="http://schemas.microsoft.com/office/drawing/2014/main" id="{764AA166-A3E0-314A-A024-37FDEF3BB904}"/>
              </a:ext>
            </a:extLst>
          </p:cNvPr>
          <p:cNvSpPr>
            <a:spLocks noGrp="1"/>
          </p:cNvSpPr>
          <p:nvPr>
            <p:ph idx="1"/>
          </p:nvPr>
        </p:nvSpPr>
        <p:spPr/>
        <p:txBody>
          <a:bodyPr/>
          <a:lstStyle/>
          <a:p>
            <a:r>
              <a:rPr lang="en-US" dirty="0"/>
              <a:t>This is a major reason why Dimension Reduction is so important.</a:t>
            </a:r>
          </a:p>
          <a:p>
            <a:r>
              <a:rPr lang="en-US" b="1" dirty="0"/>
              <a:t>Main idea:</a:t>
            </a:r>
          </a:p>
          <a:p>
            <a:r>
              <a:rPr lang="en-US" dirty="0"/>
              <a:t>Want to add more features for each instance you are classifying.</a:t>
            </a:r>
          </a:p>
          <a:p>
            <a:r>
              <a:rPr lang="en-US" dirty="0"/>
              <a:t>If you add too many it starts hurting your chances of getting good </a:t>
            </a:r>
            <a:r>
              <a:rPr lang="en-US" b="1" dirty="0"/>
              <a:t>accuracy</a:t>
            </a:r>
          </a:p>
          <a:p>
            <a:r>
              <a:rPr lang="en-US" dirty="0"/>
              <a:t>Occurs because </a:t>
            </a:r>
            <a:r>
              <a:rPr lang="en-US" b="1" i="1" dirty="0">
                <a:solidFill>
                  <a:srgbClr val="FF0000"/>
                </a:solidFill>
              </a:rPr>
              <a:t>sample density decreases</a:t>
            </a:r>
            <a:r>
              <a:rPr lang="en-US" b="1" i="1" dirty="0"/>
              <a:t> </a:t>
            </a:r>
            <a:r>
              <a:rPr lang="en-US" dirty="0"/>
              <a:t>as </a:t>
            </a:r>
            <a:r>
              <a:rPr lang="en-US" b="1" i="1" dirty="0">
                <a:solidFill>
                  <a:srgbClr val="FF0000"/>
                </a:solidFill>
              </a:rPr>
              <a:t>features increases</a:t>
            </a:r>
          </a:p>
          <a:p>
            <a:r>
              <a:rPr lang="en-US" dirty="0"/>
              <a:t>As we keep adding in </a:t>
            </a:r>
            <a:r>
              <a:rPr lang="en-US" dirty="0" err="1"/>
              <a:t>featuers</a:t>
            </a:r>
            <a:r>
              <a:rPr lang="en-US" dirty="0"/>
              <a:t> and not increase the number of samples as well we will have a </a:t>
            </a:r>
            <a:r>
              <a:rPr lang="en-US" b="1" i="1" dirty="0">
                <a:solidFill>
                  <a:srgbClr val="FF0000"/>
                </a:solidFill>
              </a:rPr>
              <a:t>very sparse feature space </a:t>
            </a:r>
            <a:r>
              <a:rPr lang="en-US" dirty="0"/>
              <a:t>and </a:t>
            </a:r>
            <a:r>
              <a:rPr lang="en-US" b="1" dirty="0"/>
              <a:t>overfitting</a:t>
            </a:r>
            <a:r>
              <a:rPr lang="en-US" dirty="0"/>
              <a:t> will occur.</a:t>
            </a:r>
          </a:p>
        </p:txBody>
      </p:sp>
    </p:spTree>
    <p:extLst>
      <p:ext uri="{BB962C8B-B14F-4D97-AF65-F5344CB8AC3E}">
        <p14:creationId xmlns:p14="http://schemas.microsoft.com/office/powerpoint/2010/main" val="25586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8ED2-DA64-864F-AD85-3A7984A12A6F}"/>
              </a:ext>
            </a:extLst>
          </p:cNvPr>
          <p:cNvSpPr>
            <a:spLocks noGrp="1"/>
          </p:cNvSpPr>
          <p:nvPr>
            <p:ph type="title"/>
          </p:nvPr>
        </p:nvSpPr>
        <p:spPr/>
        <p:txBody>
          <a:bodyPr/>
          <a:lstStyle/>
          <a:p>
            <a:r>
              <a:rPr lang="en-US" dirty="0"/>
              <a:t>PCA vs. t-SNE with non-linear data</a:t>
            </a:r>
          </a:p>
        </p:txBody>
      </p:sp>
      <p:pic>
        <p:nvPicPr>
          <p:cNvPr id="5" name="Content Placeholder 4" descr="Chart, scatter chart&#10;&#10;Description automatically generated">
            <a:extLst>
              <a:ext uri="{FF2B5EF4-FFF2-40B4-BE49-F238E27FC236}">
                <a16:creationId xmlns:a16="http://schemas.microsoft.com/office/drawing/2014/main" id="{4D07EDBA-9460-9E46-A19B-7C761405FA3C}"/>
              </a:ext>
            </a:extLst>
          </p:cNvPr>
          <p:cNvPicPr>
            <a:picLocks noGrp="1" noChangeAspect="1"/>
          </p:cNvPicPr>
          <p:nvPr>
            <p:ph idx="1"/>
          </p:nvPr>
        </p:nvPicPr>
        <p:blipFill>
          <a:blip r:embed="rId2"/>
          <a:stretch>
            <a:fillRect/>
          </a:stretch>
        </p:blipFill>
        <p:spPr>
          <a:xfrm>
            <a:off x="2885682" y="1843314"/>
            <a:ext cx="6420635" cy="4471194"/>
          </a:xfrm>
        </p:spPr>
      </p:pic>
    </p:spTree>
    <p:extLst>
      <p:ext uri="{BB962C8B-B14F-4D97-AF65-F5344CB8AC3E}">
        <p14:creationId xmlns:p14="http://schemas.microsoft.com/office/powerpoint/2010/main" val="1453833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6101-ABB7-A94E-816E-11E89D4C1EE9}"/>
              </a:ext>
            </a:extLst>
          </p:cNvPr>
          <p:cNvSpPr>
            <a:spLocks noGrp="1"/>
          </p:cNvSpPr>
          <p:nvPr>
            <p:ph type="title"/>
          </p:nvPr>
        </p:nvSpPr>
        <p:spPr/>
        <p:txBody>
          <a:bodyPr/>
          <a:lstStyle/>
          <a:p>
            <a:endParaRPr lang="en-US"/>
          </a:p>
        </p:txBody>
      </p:sp>
      <p:pic>
        <p:nvPicPr>
          <p:cNvPr id="5" name="Content Placeholder 4" descr="Chart, scatter chart&#10;&#10;Description automatically generated">
            <a:extLst>
              <a:ext uri="{FF2B5EF4-FFF2-40B4-BE49-F238E27FC236}">
                <a16:creationId xmlns:a16="http://schemas.microsoft.com/office/drawing/2014/main" id="{3FB76E62-5E90-B84B-BBD2-E21E9B1FE3B7}"/>
              </a:ext>
            </a:extLst>
          </p:cNvPr>
          <p:cNvPicPr>
            <a:picLocks noGrp="1" noChangeAspect="1"/>
          </p:cNvPicPr>
          <p:nvPr>
            <p:ph idx="1"/>
          </p:nvPr>
        </p:nvPicPr>
        <p:blipFill>
          <a:blip r:embed="rId2"/>
          <a:stretch>
            <a:fillRect/>
          </a:stretch>
        </p:blipFill>
        <p:spPr>
          <a:xfrm>
            <a:off x="2773987" y="196837"/>
            <a:ext cx="6644026" cy="6081726"/>
          </a:xfrm>
        </p:spPr>
      </p:pic>
    </p:spTree>
    <p:extLst>
      <p:ext uri="{BB962C8B-B14F-4D97-AF65-F5344CB8AC3E}">
        <p14:creationId xmlns:p14="http://schemas.microsoft.com/office/powerpoint/2010/main" val="483622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9DE06-F90C-E249-AB27-45F3BEC42A38}"/>
              </a:ext>
            </a:extLst>
          </p:cNvPr>
          <p:cNvSpPr>
            <a:spLocks noGrp="1"/>
          </p:cNvSpPr>
          <p:nvPr>
            <p:ph type="title"/>
          </p:nvPr>
        </p:nvSpPr>
        <p:spPr/>
        <p:txBody>
          <a:bodyPr/>
          <a:lstStyle/>
          <a:p>
            <a:endParaRPr lang="en-US"/>
          </a:p>
        </p:txBody>
      </p:sp>
      <p:pic>
        <p:nvPicPr>
          <p:cNvPr id="5" name="Content Placeholder 4" descr="Chart, scatter chart&#10;&#10;Description automatically generated">
            <a:extLst>
              <a:ext uri="{FF2B5EF4-FFF2-40B4-BE49-F238E27FC236}">
                <a16:creationId xmlns:a16="http://schemas.microsoft.com/office/drawing/2014/main" id="{97A2191B-E13B-DE4D-945C-08A9BCCCE85D}"/>
              </a:ext>
            </a:extLst>
          </p:cNvPr>
          <p:cNvPicPr>
            <a:picLocks noGrp="1" noChangeAspect="1"/>
          </p:cNvPicPr>
          <p:nvPr>
            <p:ph idx="1"/>
          </p:nvPr>
        </p:nvPicPr>
        <p:blipFill>
          <a:blip r:embed="rId2"/>
          <a:stretch>
            <a:fillRect/>
          </a:stretch>
        </p:blipFill>
        <p:spPr>
          <a:xfrm>
            <a:off x="2721966" y="0"/>
            <a:ext cx="6748068" cy="6176963"/>
          </a:xfrm>
        </p:spPr>
      </p:pic>
    </p:spTree>
    <p:extLst>
      <p:ext uri="{BB962C8B-B14F-4D97-AF65-F5344CB8AC3E}">
        <p14:creationId xmlns:p14="http://schemas.microsoft.com/office/powerpoint/2010/main" val="4188165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C029-5C90-6248-B5C2-BDC86B0FF455}"/>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2387B0C3-74CE-FF4E-AB5C-EE93EDAE0BC2}"/>
              </a:ext>
            </a:extLst>
          </p:cNvPr>
          <p:cNvSpPr>
            <a:spLocks noGrp="1"/>
          </p:cNvSpPr>
          <p:nvPr>
            <p:ph idx="1"/>
          </p:nvPr>
        </p:nvSpPr>
        <p:spPr/>
        <p:txBody>
          <a:bodyPr/>
          <a:lstStyle/>
          <a:p>
            <a:r>
              <a:rPr lang="en-US" dirty="0"/>
              <a:t>PCA can be used to take very high dimensional data and bring it down so that the computation and results can be more accurate. You lose meaning with the features however.</a:t>
            </a:r>
          </a:p>
          <a:p>
            <a:r>
              <a:rPr lang="en-US" dirty="0"/>
              <a:t>t-SNE is great for non-linear data but can be computationally expensive.</a:t>
            </a:r>
          </a:p>
          <a:p>
            <a:r>
              <a:rPr lang="en-US" dirty="0"/>
              <a:t>Many others I haven’t mentioned but this gets your feet wet. Such as using autoencoders instead of PCA. Next week.</a:t>
            </a:r>
          </a:p>
        </p:txBody>
      </p:sp>
    </p:spTree>
    <p:extLst>
      <p:ext uri="{BB962C8B-B14F-4D97-AF65-F5344CB8AC3E}">
        <p14:creationId xmlns:p14="http://schemas.microsoft.com/office/powerpoint/2010/main" val="224903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e Curse of Dimensionality in Classification">
            <a:extLst>
              <a:ext uri="{FF2B5EF4-FFF2-40B4-BE49-F238E27FC236}">
                <a16:creationId xmlns:a16="http://schemas.microsoft.com/office/drawing/2014/main" id="{45355979-EC70-CA46-9488-B1A4E0DA5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713516"/>
            <a:ext cx="8496300" cy="5430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829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AC4D-8761-2042-AF20-A21336E58DCB}"/>
              </a:ext>
            </a:extLst>
          </p:cNvPr>
          <p:cNvSpPr>
            <a:spLocks noGrp="1"/>
          </p:cNvSpPr>
          <p:nvPr>
            <p:ph type="title"/>
          </p:nvPr>
        </p:nvSpPr>
        <p:spPr/>
        <p:txBody>
          <a:bodyPr/>
          <a:lstStyle/>
          <a:p>
            <a:r>
              <a:rPr lang="en-US" dirty="0"/>
              <a:t>Overfitting	</a:t>
            </a:r>
          </a:p>
        </p:txBody>
      </p:sp>
      <p:sp>
        <p:nvSpPr>
          <p:cNvPr id="3" name="Content Placeholder 2">
            <a:extLst>
              <a:ext uri="{FF2B5EF4-FFF2-40B4-BE49-F238E27FC236}">
                <a16:creationId xmlns:a16="http://schemas.microsoft.com/office/drawing/2014/main" id="{DBBD4B23-4935-C246-B2A2-9101298ABE04}"/>
              </a:ext>
            </a:extLst>
          </p:cNvPr>
          <p:cNvSpPr>
            <a:spLocks noGrp="1"/>
          </p:cNvSpPr>
          <p:nvPr>
            <p:ph idx="1"/>
          </p:nvPr>
        </p:nvSpPr>
        <p:spPr/>
        <p:txBody>
          <a:bodyPr/>
          <a:lstStyle/>
          <a:p>
            <a:r>
              <a:rPr lang="en-US" dirty="0"/>
              <a:t>One of the big downsides of having way too many dimensions (features) is overfitting. </a:t>
            </a:r>
          </a:p>
          <a:p>
            <a:r>
              <a:rPr lang="en-US" dirty="0"/>
              <a:t>Over-generalizes the data you are trying to draw insight from.</a:t>
            </a:r>
          </a:p>
          <a:p>
            <a:r>
              <a:rPr lang="en-US" dirty="0"/>
              <a:t>Won’t do to well with </a:t>
            </a:r>
            <a:r>
              <a:rPr lang="en-US" b="1" dirty="0"/>
              <a:t>new</a:t>
            </a:r>
            <a:r>
              <a:rPr lang="en-US" dirty="0"/>
              <a:t> data you introduce to the model.</a:t>
            </a:r>
          </a:p>
        </p:txBody>
      </p:sp>
      <p:pic>
        <p:nvPicPr>
          <p:cNvPr id="1028" name="Picture 4" descr="Overfitting | DataRobot Artificial Intelligence Wiki">
            <a:extLst>
              <a:ext uri="{FF2B5EF4-FFF2-40B4-BE49-F238E27FC236}">
                <a16:creationId xmlns:a16="http://schemas.microsoft.com/office/drawing/2014/main" id="{E826BE67-7242-DE4A-A32D-86D1B212D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807" y="3911379"/>
            <a:ext cx="6170386" cy="2265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4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07DB-ED2F-2042-9859-D3546493B321}"/>
              </a:ext>
            </a:extLst>
          </p:cNvPr>
          <p:cNvSpPr>
            <a:spLocks noGrp="1"/>
          </p:cNvSpPr>
          <p:nvPr>
            <p:ph type="title"/>
          </p:nvPr>
        </p:nvSpPr>
        <p:spPr/>
        <p:txBody>
          <a:bodyPr/>
          <a:lstStyle/>
          <a:p>
            <a:r>
              <a:rPr lang="en-US" dirty="0"/>
              <a:t>Dimensionality Reduction Techniques</a:t>
            </a:r>
          </a:p>
        </p:txBody>
      </p:sp>
      <p:sp>
        <p:nvSpPr>
          <p:cNvPr id="3" name="Content Placeholder 2">
            <a:extLst>
              <a:ext uri="{FF2B5EF4-FFF2-40B4-BE49-F238E27FC236}">
                <a16:creationId xmlns:a16="http://schemas.microsoft.com/office/drawing/2014/main" id="{29FC4296-B119-5148-A152-47B284677412}"/>
              </a:ext>
            </a:extLst>
          </p:cNvPr>
          <p:cNvSpPr>
            <a:spLocks noGrp="1"/>
          </p:cNvSpPr>
          <p:nvPr>
            <p:ph idx="1"/>
          </p:nvPr>
        </p:nvSpPr>
        <p:spPr/>
        <p:txBody>
          <a:bodyPr/>
          <a:lstStyle/>
          <a:p>
            <a:r>
              <a:rPr lang="en-US" dirty="0"/>
              <a:t>PCA</a:t>
            </a:r>
          </a:p>
          <a:p>
            <a:pPr lvl="1"/>
            <a:r>
              <a:rPr lang="en-US" dirty="0"/>
              <a:t>Very popular and computationally friendlier than a lot of techniques</a:t>
            </a:r>
          </a:p>
          <a:p>
            <a:r>
              <a:rPr lang="en-US" dirty="0"/>
              <a:t>t-SNE</a:t>
            </a:r>
          </a:p>
          <a:p>
            <a:pPr lvl="1"/>
            <a:r>
              <a:rPr lang="en-US" dirty="0"/>
              <a:t>Used a lot within non-linear data at a global scale.</a:t>
            </a:r>
          </a:p>
        </p:txBody>
      </p:sp>
    </p:spTree>
    <p:extLst>
      <p:ext uri="{BB962C8B-B14F-4D97-AF65-F5344CB8AC3E}">
        <p14:creationId xmlns:p14="http://schemas.microsoft.com/office/powerpoint/2010/main" val="220895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1AE8-6F06-D047-B834-BFC4F9DBD8B8}"/>
              </a:ext>
            </a:extLst>
          </p:cNvPr>
          <p:cNvSpPr>
            <a:spLocks noGrp="1"/>
          </p:cNvSpPr>
          <p:nvPr>
            <p:ph type="title"/>
          </p:nvPr>
        </p:nvSpPr>
        <p:spPr/>
        <p:txBody>
          <a:bodyPr/>
          <a:lstStyle/>
          <a:p>
            <a:r>
              <a:rPr lang="en-US" dirty="0"/>
              <a:t>PCA </a:t>
            </a:r>
          </a:p>
        </p:txBody>
      </p:sp>
      <p:sp>
        <p:nvSpPr>
          <p:cNvPr id="3" name="Content Placeholder 2">
            <a:extLst>
              <a:ext uri="{FF2B5EF4-FFF2-40B4-BE49-F238E27FC236}">
                <a16:creationId xmlns:a16="http://schemas.microsoft.com/office/drawing/2014/main" id="{A7E96D5A-57A7-C44B-829C-1D12251E20A8}"/>
              </a:ext>
            </a:extLst>
          </p:cNvPr>
          <p:cNvSpPr>
            <a:spLocks noGrp="1"/>
          </p:cNvSpPr>
          <p:nvPr>
            <p:ph idx="1"/>
          </p:nvPr>
        </p:nvSpPr>
        <p:spPr/>
        <p:txBody>
          <a:bodyPr/>
          <a:lstStyle/>
          <a:p>
            <a:r>
              <a:rPr lang="en-US" b="1" dirty="0"/>
              <a:t>Principle Component Analysis</a:t>
            </a:r>
          </a:p>
          <a:p>
            <a:r>
              <a:rPr lang="en-US" dirty="0"/>
              <a:t>Break down data features into </a:t>
            </a:r>
            <a:r>
              <a:rPr lang="en-US" b="1" dirty="0"/>
              <a:t>components</a:t>
            </a:r>
            <a:r>
              <a:rPr lang="en-US" dirty="0"/>
              <a:t> which keeps the variance of the data intact. Maximize variance for each component.</a:t>
            </a:r>
          </a:p>
          <a:p>
            <a:r>
              <a:rPr lang="en-US" dirty="0"/>
              <a:t>Components are orthogonal to each other. (right angles in 2-D)</a:t>
            </a:r>
          </a:p>
          <a:p>
            <a:r>
              <a:rPr lang="en-US" dirty="0"/>
              <a:t>This means that each component is </a:t>
            </a:r>
            <a:r>
              <a:rPr lang="en-US" b="1" dirty="0"/>
              <a:t>uncorrelated </a:t>
            </a:r>
            <a:r>
              <a:rPr lang="en-US" dirty="0"/>
              <a:t>with each other.</a:t>
            </a:r>
          </a:p>
          <a:p>
            <a:r>
              <a:rPr lang="en-US" dirty="0"/>
              <a:t>Keep components that make up the majority of the variability to reduce the dimensions. Visualize this with a </a:t>
            </a:r>
            <a:r>
              <a:rPr lang="en-US" b="1" dirty="0"/>
              <a:t>Scree Plot</a:t>
            </a:r>
            <a:endParaRPr lang="en-US" dirty="0"/>
          </a:p>
          <a:p>
            <a:r>
              <a:rPr lang="en-US" dirty="0"/>
              <a:t>Can use eigenvectors of Covariance Matrix to calculate components. (Very understood way of computation)</a:t>
            </a:r>
          </a:p>
          <a:p>
            <a:pPr lvl="1"/>
            <a:endParaRPr lang="en-US" dirty="0"/>
          </a:p>
          <a:p>
            <a:pPr lvl="1"/>
            <a:endParaRPr lang="en-US" dirty="0"/>
          </a:p>
        </p:txBody>
      </p:sp>
    </p:spTree>
    <p:extLst>
      <p:ext uri="{BB962C8B-B14F-4D97-AF65-F5344CB8AC3E}">
        <p14:creationId xmlns:p14="http://schemas.microsoft.com/office/powerpoint/2010/main" val="144892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rincipal component analysis - Wikipedia">
            <a:extLst>
              <a:ext uri="{FF2B5EF4-FFF2-40B4-BE49-F238E27FC236}">
                <a16:creationId xmlns:a16="http://schemas.microsoft.com/office/drawing/2014/main" id="{C2B26080-39F1-8A46-A288-C824D5D09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853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037482E1-3DBB-6140-80FE-451576ED83E5}"/>
              </a:ext>
            </a:extLst>
          </p:cNvPr>
          <p:cNvPicPr>
            <a:picLocks noGrp="1" noChangeAspect="1"/>
          </p:cNvPicPr>
          <p:nvPr>
            <p:ph idx="1"/>
          </p:nvPr>
        </p:nvPicPr>
        <p:blipFill>
          <a:blip r:embed="rId2"/>
          <a:stretch>
            <a:fillRect/>
          </a:stretch>
        </p:blipFill>
        <p:spPr>
          <a:xfrm>
            <a:off x="1548298" y="725147"/>
            <a:ext cx="9095403" cy="5407706"/>
          </a:xfrm>
        </p:spPr>
      </p:pic>
      <p:sp>
        <p:nvSpPr>
          <p:cNvPr id="6" name="TextBox 5">
            <a:extLst>
              <a:ext uri="{FF2B5EF4-FFF2-40B4-BE49-F238E27FC236}">
                <a16:creationId xmlns:a16="http://schemas.microsoft.com/office/drawing/2014/main" id="{08541228-F0D1-0444-8AED-7320AB4CD7EE}"/>
              </a:ext>
            </a:extLst>
          </p:cNvPr>
          <p:cNvSpPr txBox="1"/>
          <p:nvPr/>
        </p:nvSpPr>
        <p:spPr>
          <a:xfrm>
            <a:off x="9187543" y="78816"/>
            <a:ext cx="2050882" cy="646331"/>
          </a:xfrm>
          <a:prstGeom prst="rect">
            <a:avLst/>
          </a:prstGeom>
          <a:noFill/>
        </p:spPr>
        <p:txBody>
          <a:bodyPr wrap="none" rtlCol="0">
            <a:spAutoFit/>
          </a:bodyPr>
          <a:lstStyle/>
          <a:p>
            <a:r>
              <a:rPr lang="en-US" sz="3600" dirty="0"/>
              <a:t>Scree Plot</a:t>
            </a:r>
          </a:p>
        </p:txBody>
      </p:sp>
    </p:spTree>
    <p:extLst>
      <p:ext uri="{BB962C8B-B14F-4D97-AF65-F5344CB8AC3E}">
        <p14:creationId xmlns:p14="http://schemas.microsoft.com/office/powerpoint/2010/main" val="2832530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C404-B5FB-7145-8349-AD2DEB79A495}"/>
              </a:ext>
            </a:extLst>
          </p:cNvPr>
          <p:cNvSpPr>
            <a:spLocks noGrp="1"/>
          </p:cNvSpPr>
          <p:nvPr>
            <p:ph type="title"/>
          </p:nvPr>
        </p:nvSpPr>
        <p:spPr/>
        <p:txBody>
          <a:bodyPr/>
          <a:lstStyle/>
          <a:p>
            <a:r>
              <a:rPr lang="en-US" dirty="0"/>
              <a:t>PCA</a:t>
            </a:r>
          </a:p>
        </p:txBody>
      </p:sp>
      <p:sp>
        <p:nvSpPr>
          <p:cNvPr id="3" name="Content Placeholder 2">
            <a:extLst>
              <a:ext uri="{FF2B5EF4-FFF2-40B4-BE49-F238E27FC236}">
                <a16:creationId xmlns:a16="http://schemas.microsoft.com/office/drawing/2014/main" id="{70D986C5-E731-A644-98C8-56C472C019B7}"/>
              </a:ext>
            </a:extLst>
          </p:cNvPr>
          <p:cNvSpPr>
            <a:spLocks noGrp="1"/>
          </p:cNvSpPr>
          <p:nvPr>
            <p:ph idx="1"/>
          </p:nvPr>
        </p:nvSpPr>
        <p:spPr/>
        <p:txBody>
          <a:bodyPr/>
          <a:lstStyle/>
          <a:p>
            <a:r>
              <a:rPr lang="en-US" dirty="0"/>
              <a:t>Great for reducing number of features.</a:t>
            </a:r>
          </a:p>
          <a:p>
            <a:r>
              <a:rPr lang="en-US" dirty="0"/>
              <a:t>Keeps features independent from each other.</a:t>
            </a:r>
          </a:p>
          <a:p>
            <a:r>
              <a:rPr lang="en-US" dirty="0"/>
              <a:t>Lose interpretability of the feature set.</a:t>
            </a:r>
          </a:p>
        </p:txBody>
      </p:sp>
    </p:spTree>
    <p:extLst>
      <p:ext uri="{BB962C8B-B14F-4D97-AF65-F5344CB8AC3E}">
        <p14:creationId xmlns:p14="http://schemas.microsoft.com/office/powerpoint/2010/main" val="221202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424</Words>
  <Application>Microsoft Macintosh PowerPoint</Application>
  <PresentationFormat>Widescreen</PresentationFormat>
  <Paragraphs>48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Dimensionality Reduction</vt:lpstr>
      <vt:lpstr>“The Curse of Dimensionality”</vt:lpstr>
      <vt:lpstr>PowerPoint Presentation</vt:lpstr>
      <vt:lpstr>Overfitting </vt:lpstr>
      <vt:lpstr>Dimensionality Reduction Techniques</vt:lpstr>
      <vt:lpstr>PCA </vt:lpstr>
      <vt:lpstr>PowerPoint Presentation</vt:lpstr>
      <vt:lpstr>PowerPoint Presentation</vt:lpstr>
      <vt:lpstr>PCA</vt:lpstr>
      <vt:lpstr>t-SNE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PCA vs. t-SNE with non-linear data</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Dimensionality Reduction</dc:title>
  <dc:creator>Powers, Brett</dc:creator>
  <cp:lastModifiedBy>Powers, Brett</cp:lastModifiedBy>
  <cp:revision>17</cp:revision>
  <dcterms:created xsi:type="dcterms:W3CDTF">2020-12-09T18:27:19Z</dcterms:created>
  <dcterms:modified xsi:type="dcterms:W3CDTF">2020-12-09T21:52:08Z</dcterms:modified>
</cp:coreProperties>
</file>