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FBF8-D24E-C94F-AE67-DE6161507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39196-A748-AE47-88B4-70DF737F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F2C6-C26D-1440-ADEB-E687C396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34A38-B89D-284E-B5B2-2E69B99B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70E2-0062-9845-AE7B-EA02152B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7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A40B-EA02-C441-8CC3-39909EBD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D0D10-FFAE-E14A-9194-5BD4A7DE5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7052-E433-B04F-A929-1ED03BFC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A70C-D335-4541-B102-2ECBCCB7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628A-CD62-7448-A5E6-B8A5B0F4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EAD70-019F-004C-A9D1-51B5ADF50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83327-7680-2049-937F-52779F1E5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9D19D-412C-5740-B7D1-6E81934C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57D4-5615-F14B-9097-FA349374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740FF-2B90-9045-948F-CBF93EB5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299E-2C84-094C-94E9-9EB74C6A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6373-C541-9E49-B1CA-8A733A6E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B4655-4CFD-4541-BE49-FC50A94C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5C237-4B3C-5542-A747-8EBC3908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22BB-8AC5-0540-8746-158E0963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302F-88D2-694E-9220-FA782E78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B76D-1127-C641-ABAB-D9290933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DAAC-034B-BB4A-9E75-754CD6C5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4355-1E8C-6B4B-9D84-BB679A46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4F5E8-406B-2D4F-B583-E0CECBC5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3279-D1E6-7C4F-843F-09C2BC1F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AD7F-3533-F44D-878C-7B7F36ECB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7D0BA-F413-854A-9D2E-F739BAAEE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9C1D1-D42B-C44F-B64C-427CE547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325FB-7471-2941-BC98-579F9E2D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071C0-9D9A-DF45-A07C-9DB0AB3A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6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E91D-EE56-B543-8E1A-CB43295F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2A6D8-B4F1-9E44-BB2D-54BF3A66A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C91A6-C282-E44B-94B0-238A4BAC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AB7D2-5579-6D46-85A5-046450FC6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12B6B-11EB-B94D-B6BD-A2F4FA709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FCCE5-753B-1742-A802-7B8D4425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6C8E4-EEEC-EF4E-ABA4-D63F58C0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45BBE-068D-0345-A7F0-7CD510A0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7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DD19-47EA-3F4E-A015-0D0C43A7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62518-5669-874B-BC5D-17E04676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A6615-C0F9-7449-8945-9706E3A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6BBB-1EF8-4944-8F52-597F9BAB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F2C05-1C40-E545-AA49-2828EA0A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CFA7E-08CC-0A4C-85B1-2295054A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7F726-08CF-FB4E-8C48-73CFC29B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5783-6294-524D-8133-D0B1E27B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7C62-0205-6641-BA85-3A05E3D0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1C1C0-37D1-544B-B81A-9F6EFB09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D7F96-B844-8B40-869F-70E0B33B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E719-D444-754B-871A-2156E915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BB40-4E75-494D-905D-F5631E13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E039-6A8B-7C4E-96C8-99DAC4D5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EABDA-3F95-0945-9CE4-06D496437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02AF1-1490-1341-BDE4-8228F241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4718-FEBB-604D-AE4B-ECAB2044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EA3FF-FB5B-5045-8A32-E8751C65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E60D4-BCCD-FD4A-95B8-8AAD1447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A2044-2797-2C45-81DC-03D5509B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92F4-1399-7E48-8DC1-E8E886C9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B9C-D107-EB45-9C97-1B3C61D07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7E61-3092-BD46-AB0D-3A83E4D9222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D8B9-9E19-C841-A80E-62A68407E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A7D9-B224-B749-8193-26CF56DC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4656-8DD7-0D49-9F67-4B829575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8EAF-3A15-1941-B173-5C32D5F92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Non-parametric Statistical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50789-FF53-9149-B6C5-4BAB6CC5D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Brett Powers</a:t>
            </a:r>
          </a:p>
          <a:p>
            <a:r>
              <a:rPr lang="en-US" dirty="0"/>
              <a:t>May 12, 2021</a:t>
            </a:r>
          </a:p>
        </p:txBody>
      </p:sp>
    </p:spTree>
    <p:extLst>
      <p:ext uri="{BB962C8B-B14F-4D97-AF65-F5344CB8AC3E}">
        <p14:creationId xmlns:p14="http://schemas.microsoft.com/office/powerpoint/2010/main" val="93280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9CB0-11DD-924B-9C5A-6A756C1C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Non-parametric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CCA3-C09A-E449-BC5B-9B0E2ED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look at the comparison of the </a:t>
            </a:r>
            <a:r>
              <a:rPr lang="en-US" b="1" dirty="0"/>
              <a:t>Signed Test </a:t>
            </a:r>
            <a:r>
              <a:rPr lang="en-US" dirty="0"/>
              <a:t>(non-parametric) with the </a:t>
            </a:r>
            <a:r>
              <a:rPr lang="en-US" b="1" dirty="0"/>
              <a:t>t-test</a:t>
            </a:r>
            <a:r>
              <a:rPr lang="en-US" dirty="0"/>
              <a:t> (parametric)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6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BCE2-1255-DB4B-8730-F79BC89E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E28C-49A0-7349-B64E-79532B82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Assumptions</a:t>
            </a:r>
            <a:r>
              <a:rPr lang="en-US" dirty="0"/>
              <a:t>:</a:t>
            </a:r>
          </a:p>
          <a:p>
            <a:r>
              <a:rPr lang="en-US" dirty="0"/>
              <a:t>Data is independent</a:t>
            </a:r>
          </a:p>
          <a:p>
            <a:r>
              <a:rPr lang="en-US" dirty="0"/>
              <a:t>Randomly sampled</a:t>
            </a:r>
          </a:p>
          <a:p>
            <a:r>
              <a:rPr lang="en-US" dirty="0"/>
              <a:t>Normally distributed</a:t>
            </a:r>
          </a:p>
          <a:p>
            <a:r>
              <a:rPr lang="en-US" b="1" dirty="0"/>
              <a:t>Plain English Idea: </a:t>
            </a:r>
            <a:r>
              <a:rPr lang="en-US" dirty="0"/>
              <a:t>We want to compare the mean of the sample to some pre-specified mean that we know and test for the deviation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8589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713-47EC-4B4A-BCE1-1172599A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DBB9-E0B1-ED4F-8D95-F46A29CA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of babies from New York</a:t>
            </a:r>
          </a:p>
          <a:p>
            <a:r>
              <a:rPr lang="en-US" dirty="0"/>
              <a:t>Mean is 3,410 grams we can use this as our ”known” mean.</a:t>
            </a:r>
          </a:p>
          <a:p>
            <a:r>
              <a:rPr lang="en-US" dirty="0"/>
              <a:t>We can safely assume normal distribution with babies weights.</a:t>
            </a:r>
          </a:p>
          <a:p>
            <a:r>
              <a:rPr lang="en-US" dirty="0"/>
              <a:t>Steps:</a:t>
            </a:r>
          </a:p>
          <a:p>
            <a:r>
              <a:rPr lang="en-US" dirty="0"/>
              <a:t>Calculate sample mean</a:t>
            </a:r>
          </a:p>
          <a:p>
            <a:r>
              <a:rPr lang="en-US" dirty="0"/>
              <a:t>Set significance level (alpha = 0.05 is popular)</a:t>
            </a:r>
          </a:p>
          <a:p>
            <a:r>
              <a:rPr lang="en-US" dirty="0"/>
              <a:t>Calculate t score. </a:t>
            </a:r>
          </a:p>
          <a:p>
            <a:r>
              <a:rPr lang="en-US" dirty="0"/>
              <a:t>Compare t score calculated with t value from table.</a:t>
            </a:r>
          </a:p>
        </p:txBody>
      </p:sp>
      <p:pic>
        <p:nvPicPr>
          <p:cNvPr id="5" name="Picture 4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85BC0245-05F8-2141-841B-14362EE0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542" y="3690257"/>
            <a:ext cx="351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FE46-0F52-F749-866E-4D8A1DE3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7BC0-FC82-B642-ACC4-7DFB6004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Assumptions:</a:t>
            </a:r>
          </a:p>
          <a:p>
            <a:r>
              <a:rPr lang="en-US" dirty="0"/>
              <a:t>Samples are independent. Very easy to satisfy usually.</a:t>
            </a:r>
          </a:p>
          <a:p>
            <a:r>
              <a:rPr lang="en-US" b="1" dirty="0"/>
              <a:t>Plain English Idea: </a:t>
            </a:r>
            <a:r>
              <a:rPr lang="en-US" dirty="0"/>
              <a:t>We want to take the data in front of us and use the notion of their medians to draw conclusion if they have similar common values.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99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0352-1460-7640-94CD-C75E2678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Test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FBD4200-8087-9441-8A9E-F9BE9E27F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292" y="1600157"/>
            <a:ext cx="6672051" cy="4351338"/>
          </a:xfrm>
        </p:spPr>
      </p:pic>
    </p:spTree>
    <p:extLst>
      <p:ext uri="{BB962C8B-B14F-4D97-AF65-F5344CB8AC3E}">
        <p14:creationId xmlns:p14="http://schemas.microsoft.com/office/powerpoint/2010/main" val="322327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DC32-EA02-E141-952B-0DD74698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1BAD-178E-B947-A5FE-23DD6AE3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hypothesis is that the median differences is zero.</a:t>
            </a:r>
          </a:p>
          <a:p>
            <a:r>
              <a:rPr lang="en-US" dirty="0"/>
              <a:t>The alternative lets says is that median difference is positive.</a:t>
            </a:r>
          </a:p>
          <a:p>
            <a:r>
              <a:rPr lang="en-US" dirty="0"/>
              <a:t>We would expect a relatively equal number of (+) and (-) values of the differences if the null was TRUE. </a:t>
            </a:r>
          </a:p>
          <a:p>
            <a:r>
              <a:rPr lang="en-US" dirty="0"/>
              <a:t>We would expect more (+) values if the null was FALSE.</a:t>
            </a:r>
          </a:p>
        </p:txBody>
      </p:sp>
    </p:spTree>
    <p:extLst>
      <p:ext uri="{BB962C8B-B14F-4D97-AF65-F5344CB8AC3E}">
        <p14:creationId xmlns:p14="http://schemas.microsoft.com/office/powerpoint/2010/main" val="37930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3C9F-9633-8A47-8BC0-7D51A189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Test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F58E-3017-BF49-A935-866EF902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r>
              <a:rPr lang="en-US" dirty="0"/>
              <a:t>Find the differences</a:t>
            </a:r>
          </a:p>
          <a:p>
            <a:r>
              <a:rPr lang="en-US" dirty="0"/>
              <a:t>Mark how many positive and negative values.</a:t>
            </a:r>
          </a:p>
          <a:p>
            <a:r>
              <a:rPr lang="en-US" dirty="0"/>
              <a:t>Take the smaller number and use it to compare to a table.</a:t>
            </a:r>
          </a:p>
          <a:p>
            <a:r>
              <a:rPr lang="en-US" dirty="0"/>
              <a:t>Similar to parametric however we are not assuming anything about the distribution. These values are known as </a:t>
            </a:r>
            <a:r>
              <a:rPr lang="en-US" b="1" dirty="0"/>
              <a:t>Critical Values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9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ACBA-D201-E94E-B32E-D5DFD6F0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Signed Rank Test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A6B6-4B54-334D-86D0-DD1373C0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Sign Test</a:t>
            </a:r>
          </a:p>
          <a:p>
            <a:r>
              <a:rPr lang="en-US" b="1" dirty="0"/>
              <a:t>Assumptions</a:t>
            </a:r>
            <a:r>
              <a:rPr lang="en-US" dirty="0"/>
              <a:t>:</a:t>
            </a:r>
          </a:p>
          <a:p>
            <a:r>
              <a:rPr lang="en-US" dirty="0"/>
              <a:t>Paired data are from same distribution</a:t>
            </a:r>
          </a:p>
          <a:p>
            <a:r>
              <a:rPr lang="en-US" dirty="0"/>
              <a:t>Each pair is chosen independently.</a:t>
            </a:r>
          </a:p>
          <a:p>
            <a:r>
              <a:rPr lang="en-US" dirty="0"/>
              <a:t>This gives more weight to differences with larger magnitude.</a:t>
            </a:r>
          </a:p>
          <a:p>
            <a:r>
              <a:rPr lang="en-US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36885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2541-921A-3B48-8BBB-4ABD91D8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55A9-5CA3-AE48-B325-1B9DB125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 statistical tests to make conclusions on data. </a:t>
            </a:r>
          </a:p>
          <a:p>
            <a:r>
              <a:rPr lang="en-US" dirty="0"/>
              <a:t>With said conclusions we can then make decisions based off quantitative analysis with some sort of confidence associated with it.</a:t>
            </a:r>
          </a:p>
          <a:p>
            <a:r>
              <a:rPr lang="en-US" dirty="0"/>
              <a:t>Depending on different assumptions that we can make will change what type of tests we should use.</a:t>
            </a:r>
          </a:p>
          <a:p>
            <a:r>
              <a:rPr lang="en-US" dirty="0"/>
              <a:t>Basic Structure: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54AEE7D7-5BF8-7A45-A60B-EDD762E9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50" y="4430259"/>
            <a:ext cx="4966435" cy="17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2F39-0EE2-9A4F-A8C2-A949A376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vs. 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24E9-72D3-7346-BEF6-5CE0B17F1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/>
              <a:t>parametric</a:t>
            </a:r>
            <a:r>
              <a:rPr lang="en-US" dirty="0"/>
              <a:t> test we are trying to conclude ideas about some sort of parameter/parameters.</a:t>
            </a:r>
          </a:p>
          <a:p>
            <a:r>
              <a:rPr lang="en-US" dirty="0"/>
              <a:t>Assumptions are made for these parameters and the data </a:t>
            </a:r>
            <a:r>
              <a:rPr lang="en-US" dirty="0" err="1"/>
              <a:t>iteself</a:t>
            </a:r>
            <a:r>
              <a:rPr lang="en-US" dirty="0"/>
              <a:t>. </a:t>
            </a:r>
          </a:p>
          <a:p>
            <a:r>
              <a:rPr lang="en-US" dirty="0"/>
              <a:t>Normally Distributed, Independent samples, best with lots of samples...</a:t>
            </a:r>
          </a:p>
          <a:p>
            <a:r>
              <a:rPr lang="en-US" b="1" dirty="0"/>
              <a:t>Non-parametric</a:t>
            </a:r>
            <a:r>
              <a:rPr lang="en-US" dirty="0"/>
              <a:t> mostly means that we can’t assume the data is Normally Distributed. Also has good success when sample sizes are lower.</a:t>
            </a:r>
          </a:p>
          <a:p>
            <a:r>
              <a:rPr lang="en-US" dirty="0"/>
              <a:t>If possible, use </a:t>
            </a:r>
            <a:r>
              <a:rPr lang="en-US" b="1" dirty="0"/>
              <a:t>parametric tests</a:t>
            </a:r>
            <a:r>
              <a:rPr lang="en-US" dirty="0"/>
              <a:t>. They are more powerful statistically.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962F-753C-914C-BC58-9E660BC6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Skewness</a:t>
            </a:r>
            <a:r>
              <a:rPr lang="en-US" dirty="0"/>
              <a:t> and Kurtosis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BBD3514-3D71-1E4C-A359-83B53406E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554" y="1811110"/>
            <a:ext cx="7853350" cy="4351338"/>
          </a:xfrm>
        </p:spPr>
      </p:pic>
    </p:spTree>
    <p:extLst>
      <p:ext uri="{BB962C8B-B14F-4D97-AF65-F5344CB8AC3E}">
        <p14:creationId xmlns:p14="http://schemas.microsoft.com/office/powerpoint/2010/main" val="182010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1ED0-06DB-C747-910B-BF525320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Skewness</a:t>
            </a:r>
            <a:r>
              <a:rPr lang="en-US" dirty="0"/>
              <a:t> and 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BF6E-5E99-3546-8524-EB5D4B79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Distributions that are not symmetrical around their mean are said to have a non-zero skewness. </a:t>
            </a:r>
          </a:p>
          <a:p>
            <a:r>
              <a:rPr lang="en-US" dirty="0"/>
              <a:t>Normal Distribution (perfectly centered around mean) has 0 skewness.</a:t>
            </a:r>
          </a:p>
          <a:p>
            <a:r>
              <a:rPr lang="en-US" dirty="0"/>
              <a:t>Loose rule of skewness being between + and – 1 can be classified as approximately normal or </a:t>
            </a:r>
            <a:r>
              <a:rPr lang="en-US" b="1" dirty="0"/>
              <a:t>“sufficiently normal” </a:t>
            </a:r>
            <a:r>
              <a:rPr lang="en-US" dirty="0"/>
              <a:t>for parametric tests.</a:t>
            </a:r>
          </a:p>
        </p:txBody>
      </p:sp>
    </p:spTree>
    <p:extLst>
      <p:ext uri="{BB962C8B-B14F-4D97-AF65-F5344CB8AC3E}">
        <p14:creationId xmlns:p14="http://schemas.microsoft.com/office/powerpoint/2010/main" val="18733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1C76-73F6-0447-8EC6-6D34DE61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</a:t>
            </a:r>
            <a:r>
              <a:rPr lang="en-US" b="1" dirty="0"/>
              <a:t>Kurtosis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696A878-AFD9-154E-838B-CF32D9C46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150" y="1874044"/>
            <a:ext cx="8521700" cy="4254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7CF59-BB8B-F844-8559-6157A07DB797}"/>
              </a:ext>
            </a:extLst>
          </p:cNvPr>
          <p:cNvSpPr txBox="1"/>
          <p:nvPr/>
        </p:nvSpPr>
        <p:spPr>
          <a:xfrm>
            <a:off x="8679543" y="2380343"/>
            <a:ext cx="202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838CE-BDB0-8C4B-B4F4-E7DED69FB92F}"/>
              </a:ext>
            </a:extLst>
          </p:cNvPr>
          <p:cNvSpPr txBox="1"/>
          <p:nvPr/>
        </p:nvSpPr>
        <p:spPr>
          <a:xfrm>
            <a:off x="2554514" y="2749675"/>
            <a:ext cx="203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Laplace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8CCBD6-36F6-7F47-AAAD-B152099F6D01}"/>
              </a:ext>
            </a:extLst>
          </p:cNvPr>
          <p:cNvCxnSpPr/>
          <p:nvPr/>
        </p:nvCxnSpPr>
        <p:spPr>
          <a:xfrm flipH="1">
            <a:off x="6807200" y="2749675"/>
            <a:ext cx="1872343" cy="67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94B50C-884F-8448-9B85-230F86C42A9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588084" y="2292263"/>
            <a:ext cx="1361779" cy="64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6205-A462-924E-B124-9322ACEC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</a:t>
            </a:r>
            <a:r>
              <a:rPr lang="en-US" b="1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9D85-6298-064C-A825-5179E499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Kurtosis is about measuring the data that is far away from the mean.</a:t>
            </a:r>
          </a:p>
          <a:p>
            <a:r>
              <a:rPr lang="en-US" dirty="0"/>
              <a:t>Tail-magnitudes or tail-weights are other terms for it.</a:t>
            </a:r>
          </a:p>
          <a:p>
            <a:r>
              <a:rPr lang="en-US" dirty="0"/>
              <a:t>Kurtosis of the normal distribution is 3 (orange curve).</a:t>
            </a:r>
          </a:p>
          <a:p>
            <a:r>
              <a:rPr lang="en-US" dirty="0"/>
              <a:t>Compared to lets say the Laplace Distribution which is 6 (blue curve).</a:t>
            </a:r>
          </a:p>
          <a:p>
            <a:r>
              <a:rPr lang="en-US" dirty="0"/>
              <a:t>Again similar to skewness we can use the idea of + or – 1 away from the normal distribution for kurtosis to be sufficiently normal for parametric tests.</a:t>
            </a:r>
          </a:p>
        </p:txBody>
      </p:sp>
    </p:spTree>
    <p:extLst>
      <p:ext uri="{BB962C8B-B14F-4D97-AF65-F5344CB8AC3E}">
        <p14:creationId xmlns:p14="http://schemas.microsoft.com/office/powerpoint/2010/main" val="25757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72E9-D3BF-E74E-AAC3-ED2337A1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use 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3D8A-E960-1E45-AEF9-6F6DDDF1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of data being Normally distributed are violated.</a:t>
            </a:r>
          </a:p>
          <a:p>
            <a:r>
              <a:rPr lang="en-US" dirty="0"/>
              <a:t>Sample size is not sufficiently large.</a:t>
            </a:r>
          </a:p>
          <a:p>
            <a:r>
              <a:rPr lang="en-US" dirty="0"/>
              <a:t>Data having known outliers.</a:t>
            </a:r>
          </a:p>
          <a:p>
            <a:r>
              <a:rPr lang="en-US" dirty="0"/>
              <a:t>Comes with the price of not being as robust compared to parametric tests that have the assumptions met.</a:t>
            </a:r>
          </a:p>
        </p:txBody>
      </p:sp>
    </p:spTree>
    <p:extLst>
      <p:ext uri="{BB962C8B-B14F-4D97-AF65-F5344CB8AC3E}">
        <p14:creationId xmlns:p14="http://schemas.microsoft.com/office/powerpoint/2010/main" val="16021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EF15-E033-E041-875D-C0382E70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tests Paired with Parametric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3FC811-B1E4-E94C-B768-C4A52E9F3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678432"/>
              </p:ext>
            </p:extLst>
          </p:nvPr>
        </p:nvGraphicFramePr>
        <p:xfrm>
          <a:off x="838200" y="1825625"/>
          <a:ext cx="10515600" cy="371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158797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13933706"/>
                    </a:ext>
                  </a:extLst>
                </a:gridCol>
              </a:tblGrid>
              <a:tr h="463917">
                <a:tc>
                  <a:txBody>
                    <a:bodyPr/>
                    <a:lstStyle/>
                    <a:p>
                      <a:r>
                        <a:rPr lang="en-US" dirty="0"/>
                        <a:t>Non-Parametric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Parametric Counterpart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68285"/>
                  </a:ext>
                </a:extLst>
              </a:tr>
              <a:tr h="463917">
                <a:tc>
                  <a:txBody>
                    <a:bodyPr/>
                    <a:lstStyle/>
                    <a:p>
                      <a:r>
                        <a:rPr lang="en-US" dirty="0"/>
                        <a:t>1-sample Signed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1-sample t/Z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03781"/>
                  </a:ext>
                </a:extLst>
              </a:tr>
              <a:tr h="463917">
                <a:tc>
                  <a:txBody>
                    <a:bodyPr/>
                    <a:lstStyle/>
                    <a:p>
                      <a:r>
                        <a:rPr lang="en-US" dirty="0"/>
                        <a:t>1-sample Wilcoxon Signed Ranked Test*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1-sample paired t/Z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005844"/>
                  </a:ext>
                </a:extLst>
              </a:tr>
              <a:tr h="463917">
                <a:tc>
                  <a:txBody>
                    <a:bodyPr/>
                    <a:lstStyle/>
                    <a:p>
                      <a:r>
                        <a:rPr lang="en-US" dirty="0"/>
                        <a:t>Friedman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Two-way 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99475"/>
                  </a:ext>
                </a:extLst>
              </a:tr>
              <a:tr h="463917">
                <a:tc>
                  <a:txBody>
                    <a:bodyPr/>
                    <a:lstStyle/>
                    <a:p>
                      <a:r>
                        <a:rPr lang="en-US" dirty="0"/>
                        <a:t>Kruskal-Wallis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One-way 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71461"/>
                  </a:ext>
                </a:extLst>
              </a:tr>
              <a:tr h="463917">
                <a:tc>
                  <a:txBody>
                    <a:bodyPr/>
                    <a:lstStyle/>
                    <a:p>
                      <a:r>
                        <a:rPr lang="en-US" dirty="0"/>
                        <a:t>Mann-Whitney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Samples 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63371"/>
                  </a:ext>
                </a:extLst>
              </a:tr>
              <a:tr h="463917">
                <a:tc>
                  <a:txBody>
                    <a:bodyPr/>
                    <a:lstStyle/>
                    <a:p>
                      <a:r>
                        <a:rPr lang="en-US" dirty="0"/>
                        <a:t>Moods Median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One-way 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57389"/>
                  </a:ext>
                </a:extLst>
              </a:tr>
              <a:tr h="463917">
                <a:tc>
                  <a:txBody>
                    <a:bodyPr/>
                    <a:lstStyle/>
                    <a:p>
                      <a:r>
                        <a:rPr lang="en-US" dirty="0"/>
                        <a:t>Spearman Rank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Coefficient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706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C89833-2FEA-1B41-AAF4-888180599604}"/>
              </a:ext>
            </a:extLst>
          </p:cNvPr>
          <p:cNvSpPr txBox="1"/>
          <p:nvPr/>
        </p:nvSpPr>
        <p:spPr>
          <a:xfrm>
            <a:off x="838200" y="5924811"/>
            <a:ext cx="247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Code example coming.</a:t>
            </a:r>
          </a:p>
        </p:txBody>
      </p:sp>
    </p:spTree>
    <p:extLst>
      <p:ext uri="{BB962C8B-B14F-4D97-AF65-F5344CB8AC3E}">
        <p14:creationId xmlns:p14="http://schemas.microsoft.com/office/powerpoint/2010/main" val="138518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706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Non-parametric Statistical Tests</vt:lpstr>
      <vt:lpstr>Statistical Tests </vt:lpstr>
      <vt:lpstr>Parametric vs. Non-parametric Tests</vt:lpstr>
      <vt:lpstr>Skewness and Kurtosis</vt:lpstr>
      <vt:lpstr>Skewness and Kurtosis</vt:lpstr>
      <vt:lpstr>Skewness and Kurtosis</vt:lpstr>
      <vt:lpstr>Skewness and Kurtosis</vt:lpstr>
      <vt:lpstr>Reasons to use Non-parametric Tests</vt:lpstr>
      <vt:lpstr>Non-parametric tests Paired with Parametric</vt:lpstr>
      <vt:lpstr>Simple Non-parametric example</vt:lpstr>
      <vt:lpstr>t test</vt:lpstr>
      <vt:lpstr>t test</vt:lpstr>
      <vt:lpstr>Sign Test</vt:lpstr>
      <vt:lpstr>Sign Test</vt:lpstr>
      <vt:lpstr>Sign Test</vt:lpstr>
      <vt:lpstr>Sign Test  </vt:lpstr>
      <vt:lpstr>Wilcoxon Signed Rank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Statistical Tests</dc:title>
  <dc:creator>Powers, Brett</dc:creator>
  <cp:lastModifiedBy>Powers, Brett</cp:lastModifiedBy>
  <cp:revision>8</cp:revision>
  <dcterms:created xsi:type="dcterms:W3CDTF">2021-05-12T16:59:53Z</dcterms:created>
  <dcterms:modified xsi:type="dcterms:W3CDTF">2021-05-13T14:58:32Z</dcterms:modified>
</cp:coreProperties>
</file>