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4"/>
    <p:restoredTop sz="94646"/>
  </p:normalViewPr>
  <p:slideViewPr>
    <p:cSldViewPr snapToGrid="0" snapToObjects="1">
      <p:cViewPr varScale="1">
        <p:scale>
          <a:sx n="104" d="100"/>
          <a:sy n="104" d="100"/>
        </p:scale>
        <p:origin x="8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9E00-641D-8141-A388-498B66641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91C4D-0A58-B847-9AB1-3CCEA4E21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7F96B0-859A-3E4C-BD09-1BDBF8769C5C}"/>
              </a:ext>
            </a:extLst>
          </p:cNvPr>
          <p:cNvSpPr>
            <a:spLocks noGrp="1"/>
          </p:cNvSpPr>
          <p:nvPr>
            <p:ph type="dt" sz="half" idx="10"/>
          </p:nvPr>
        </p:nvSpPr>
        <p:spPr/>
        <p:txBody>
          <a:bodyPr/>
          <a:lstStyle/>
          <a:p>
            <a:fld id="{4EF403F5-8CD2-A54F-933A-262BBF980EE2}" type="datetimeFigureOut">
              <a:rPr lang="en-US" smtClean="0"/>
              <a:t>3/3/21</a:t>
            </a:fld>
            <a:endParaRPr lang="en-US"/>
          </a:p>
        </p:txBody>
      </p:sp>
      <p:sp>
        <p:nvSpPr>
          <p:cNvPr id="5" name="Footer Placeholder 4">
            <a:extLst>
              <a:ext uri="{FF2B5EF4-FFF2-40B4-BE49-F238E27FC236}">
                <a16:creationId xmlns:a16="http://schemas.microsoft.com/office/drawing/2014/main" id="{1DC953FC-6618-AC41-8EB2-DAC199D84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77391-66BA-824E-AA5B-3710CC2D2FD6}"/>
              </a:ext>
            </a:extLst>
          </p:cNvPr>
          <p:cNvSpPr>
            <a:spLocks noGrp="1"/>
          </p:cNvSpPr>
          <p:nvPr>
            <p:ph type="sldNum" sz="quarter" idx="12"/>
          </p:nvPr>
        </p:nvSpPr>
        <p:spPr/>
        <p:txBody>
          <a:bodyPr/>
          <a:lstStyle/>
          <a:p>
            <a:fld id="{853800C3-5276-D84D-B8F2-08DCF4E753C2}" type="slidenum">
              <a:rPr lang="en-US" smtClean="0"/>
              <a:t>‹#›</a:t>
            </a:fld>
            <a:endParaRPr lang="en-US"/>
          </a:p>
        </p:txBody>
      </p:sp>
    </p:spTree>
    <p:extLst>
      <p:ext uri="{BB962C8B-B14F-4D97-AF65-F5344CB8AC3E}">
        <p14:creationId xmlns:p14="http://schemas.microsoft.com/office/powerpoint/2010/main" val="47473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48CE-9E2A-D64F-8EB9-1DB99FCC54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49E22A-9A0F-1C46-9A6E-D3C61110BA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BFCB5-A59D-F044-9961-4A762C232DB2}"/>
              </a:ext>
            </a:extLst>
          </p:cNvPr>
          <p:cNvSpPr>
            <a:spLocks noGrp="1"/>
          </p:cNvSpPr>
          <p:nvPr>
            <p:ph type="dt" sz="half" idx="10"/>
          </p:nvPr>
        </p:nvSpPr>
        <p:spPr/>
        <p:txBody>
          <a:bodyPr/>
          <a:lstStyle/>
          <a:p>
            <a:fld id="{4EF403F5-8CD2-A54F-933A-262BBF980EE2}" type="datetimeFigureOut">
              <a:rPr lang="en-US" smtClean="0"/>
              <a:t>3/3/21</a:t>
            </a:fld>
            <a:endParaRPr lang="en-US"/>
          </a:p>
        </p:txBody>
      </p:sp>
      <p:sp>
        <p:nvSpPr>
          <p:cNvPr id="5" name="Footer Placeholder 4">
            <a:extLst>
              <a:ext uri="{FF2B5EF4-FFF2-40B4-BE49-F238E27FC236}">
                <a16:creationId xmlns:a16="http://schemas.microsoft.com/office/drawing/2014/main" id="{6FDBFEE9-52BF-7D40-A0FB-5AE0D014C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2B62B-E04D-5C43-A4C4-B11FDA1B7138}"/>
              </a:ext>
            </a:extLst>
          </p:cNvPr>
          <p:cNvSpPr>
            <a:spLocks noGrp="1"/>
          </p:cNvSpPr>
          <p:nvPr>
            <p:ph type="sldNum" sz="quarter" idx="12"/>
          </p:nvPr>
        </p:nvSpPr>
        <p:spPr/>
        <p:txBody>
          <a:bodyPr/>
          <a:lstStyle/>
          <a:p>
            <a:fld id="{853800C3-5276-D84D-B8F2-08DCF4E753C2}" type="slidenum">
              <a:rPr lang="en-US" smtClean="0"/>
              <a:t>‹#›</a:t>
            </a:fld>
            <a:endParaRPr lang="en-US"/>
          </a:p>
        </p:txBody>
      </p:sp>
    </p:spTree>
    <p:extLst>
      <p:ext uri="{BB962C8B-B14F-4D97-AF65-F5344CB8AC3E}">
        <p14:creationId xmlns:p14="http://schemas.microsoft.com/office/powerpoint/2010/main" val="126157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AB11E-9181-6047-B973-BBDBB4030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72607E-3D35-A74F-B803-D3A9C3E2E3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F2B41-CF24-394A-9B78-A3DA76EAC1F5}"/>
              </a:ext>
            </a:extLst>
          </p:cNvPr>
          <p:cNvSpPr>
            <a:spLocks noGrp="1"/>
          </p:cNvSpPr>
          <p:nvPr>
            <p:ph type="dt" sz="half" idx="10"/>
          </p:nvPr>
        </p:nvSpPr>
        <p:spPr/>
        <p:txBody>
          <a:bodyPr/>
          <a:lstStyle/>
          <a:p>
            <a:fld id="{4EF403F5-8CD2-A54F-933A-262BBF980EE2}" type="datetimeFigureOut">
              <a:rPr lang="en-US" smtClean="0"/>
              <a:t>3/3/21</a:t>
            </a:fld>
            <a:endParaRPr lang="en-US"/>
          </a:p>
        </p:txBody>
      </p:sp>
      <p:sp>
        <p:nvSpPr>
          <p:cNvPr id="5" name="Footer Placeholder 4">
            <a:extLst>
              <a:ext uri="{FF2B5EF4-FFF2-40B4-BE49-F238E27FC236}">
                <a16:creationId xmlns:a16="http://schemas.microsoft.com/office/drawing/2014/main" id="{FD4AA53C-12E0-884E-A19E-8E71E5330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898D8-B22C-7C46-B108-05A63F0230B9}"/>
              </a:ext>
            </a:extLst>
          </p:cNvPr>
          <p:cNvSpPr>
            <a:spLocks noGrp="1"/>
          </p:cNvSpPr>
          <p:nvPr>
            <p:ph type="sldNum" sz="quarter" idx="12"/>
          </p:nvPr>
        </p:nvSpPr>
        <p:spPr/>
        <p:txBody>
          <a:bodyPr/>
          <a:lstStyle/>
          <a:p>
            <a:fld id="{853800C3-5276-D84D-B8F2-08DCF4E753C2}" type="slidenum">
              <a:rPr lang="en-US" smtClean="0"/>
              <a:t>‹#›</a:t>
            </a:fld>
            <a:endParaRPr lang="en-US"/>
          </a:p>
        </p:txBody>
      </p:sp>
    </p:spTree>
    <p:extLst>
      <p:ext uri="{BB962C8B-B14F-4D97-AF65-F5344CB8AC3E}">
        <p14:creationId xmlns:p14="http://schemas.microsoft.com/office/powerpoint/2010/main" val="372921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F372-BE53-B546-B397-B5F3F07C9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AC7AE-39F6-0B40-9A24-D1B7F890A0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020F0-B583-7F40-ADD1-08EFD3C14920}"/>
              </a:ext>
            </a:extLst>
          </p:cNvPr>
          <p:cNvSpPr>
            <a:spLocks noGrp="1"/>
          </p:cNvSpPr>
          <p:nvPr>
            <p:ph type="dt" sz="half" idx="10"/>
          </p:nvPr>
        </p:nvSpPr>
        <p:spPr/>
        <p:txBody>
          <a:bodyPr/>
          <a:lstStyle/>
          <a:p>
            <a:fld id="{4EF403F5-8CD2-A54F-933A-262BBF980EE2}" type="datetimeFigureOut">
              <a:rPr lang="en-US" smtClean="0"/>
              <a:t>3/3/21</a:t>
            </a:fld>
            <a:endParaRPr lang="en-US"/>
          </a:p>
        </p:txBody>
      </p:sp>
      <p:sp>
        <p:nvSpPr>
          <p:cNvPr id="5" name="Footer Placeholder 4">
            <a:extLst>
              <a:ext uri="{FF2B5EF4-FFF2-40B4-BE49-F238E27FC236}">
                <a16:creationId xmlns:a16="http://schemas.microsoft.com/office/drawing/2014/main" id="{DFF639D6-2D8B-8C45-A139-C370FD165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58802-B90E-8A4A-AFBE-EB5A14B89F25}"/>
              </a:ext>
            </a:extLst>
          </p:cNvPr>
          <p:cNvSpPr>
            <a:spLocks noGrp="1"/>
          </p:cNvSpPr>
          <p:nvPr>
            <p:ph type="sldNum" sz="quarter" idx="12"/>
          </p:nvPr>
        </p:nvSpPr>
        <p:spPr/>
        <p:txBody>
          <a:bodyPr/>
          <a:lstStyle/>
          <a:p>
            <a:fld id="{853800C3-5276-D84D-B8F2-08DCF4E753C2}" type="slidenum">
              <a:rPr lang="en-US" smtClean="0"/>
              <a:t>‹#›</a:t>
            </a:fld>
            <a:endParaRPr lang="en-US"/>
          </a:p>
        </p:txBody>
      </p:sp>
    </p:spTree>
    <p:extLst>
      <p:ext uri="{BB962C8B-B14F-4D97-AF65-F5344CB8AC3E}">
        <p14:creationId xmlns:p14="http://schemas.microsoft.com/office/powerpoint/2010/main" val="335717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83E5-27DA-F54F-AE17-BD2CD273C1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3D79C4-1F69-3741-987C-6577D986E8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995B4F-546D-C540-A367-412291A4D2DF}"/>
              </a:ext>
            </a:extLst>
          </p:cNvPr>
          <p:cNvSpPr>
            <a:spLocks noGrp="1"/>
          </p:cNvSpPr>
          <p:nvPr>
            <p:ph type="dt" sz="half" idx="10"/>
          </p:nvPr>
        </p:nvSpPr>
        <p:spPr/>
        <p:txBody>
          <a:bodyPr/>
          <a:lstStyle/>
          <a:p>
            <a:fld id="{4EF403F5-8CD2-A54F-933A-262BBF980EE2}" type="datetimeFigureOut">
              <a:rPr lang="en-US" smtClean="0"/>
              <a:t>3/3/21</a:t>
            </a:fld>
            <a:endParaRPr lang="en-US"/>
          </a:p>
        </p:txBody>
      </p:sp>
      <p:sp>
        <p:nvSpPr>
          <p:cNvPr id="5" name="Footer Placeholder 4">
            <a:extLst>
              <a:ext uri="{FF2B5EF4-FFF2-40B4-BE49-F238E27FC236}">
                <a16:creationId xmlns:a16="http://schemas.microsoft.com/office/drawing/2014/main" id="{ABA565FE-2E52-C84B-A71F-3B47D1929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83169-9582-3A41-85DD-3064688418AE}"/>
              </a:ext>
            </a:extLst>
          </p:cNvPr>
          <p:cNvSpPr>
            <a:spLocks noGrp="1"/>
          </p:cNvSpPr>
          <p:nvPr>
            <p:ph type="sldNum" sz="quarter" idx="12"/>
          </p:nvPr>
        </p:nvSpPr>
        <p:spPr/>
        <p:txBody>
          <a:bodyPr/>
          <a:lstStyle/>
          <a:p>
            <a:fld id="{853800C3-5276-D84D-B8F2-08DCF4E753C2}" type="slidenum">
              <a:rPr lang="en-US" smtClean="0"/>
              <a:t>‹#›</a:t>
            </a:fld>
            <a:endParaRPr lang="en-US"/>
          </a:p>
        </p:txBody>
      </p:sp>
    </p:spTree>
    <p:extLst>
      <p:ext uri="{BB962C8B-B14F-4D97-AF65-F5344CB8AC3E}">
        <p14:creationId xmlns:p14="http://schemas.microsoft.com/office/powerpoint/2010/main" val="360799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11AF-7658-CD4F-81C8-2C034BCF0D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F9932A-6415-E649-8C02-FE88F99AE1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5FD3FE-2AD7-C547-BC22-66ECC1AFFC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BF672E-0052-B94D-B123-15A71F48F406}"/>
              </a:ext>
            </a:extLst>
          </p:cNvPr>
          <p:cNvSpPr>
            <a:spLocks noGrp="1"/>
          </p:cNvSpPr>
          <p:nvPr>
            <p:ph type="dt" sz="half" idx="10"/>
          </p:nvPr>
        </p:nvSpPr>
        <p:spPr/>
        <p:txBody>
          <a:bodyPr/>
          <a:lstStyle/>
          <a:p>
            <a:fld id="{4EF403F5-8CD2-A54F-933A-262BBF980EE2}" type="datetimeFigureOut">
              <a:rPr lang="en-US" smtClean="0"/>
              <a:t>3/3/21</a:t>
            </a:fld>
            <a:endParaRPr lang="en-US"/>
          </a:p>
        </p:txBody>
      </p:sp>
      <p:sp>
        <p:nvSpPr>
          <p:cNvPr id="6" name="Footer Placeholder 5">
            <a:extLst>
              <a:ext uri="{FF2B5EF4-FFF2-40B4-BE49-F238E27FC236}">
                <a16:creationId xmlns:a16="http://schemas.microsoft.com/office/drawing/2014/main" id="{61483B1C-7350-7B41-8FE4-C8FDA90AB2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228F1C-0542-3A43-A2AF-6543F41B6166}"/>
              </a:ext>
            </a:extLst>
          </p:cNvPr>
          <p:cNvSpPr>
            <a:spLocks noGrp="1"/>
          </p:cNvSpPr>
          <p:nvPr>
            <p:ph type="sldNum" sz="quarter" idx="12"/>
          </p:nvPr>
        </p:nvSpPr>
        <p:spPr/>
        <p:txBody>
          <a:bodyPr/>
          <a:lstStyle/>
          <a:p>
            <a:fld id="{853800C3-5276-D84D-B8F2-08DCF4E753C2}" type="slidenum">
              <a:rPr lang="en-US" smtClean="0"/>
              <a:t>‹#›</a:t>
            </a:fld>
            <a:endParaRPr lang="en-US"/>
          </a:p>
        </p:txBody>
      </p:sp>
    </p:spTree>
    <p:extLst>
      <p:ext uri="{BB962C8B-B14F-4D97-AF65-F5344CB8AC3E}">
        <p14:creationId xmlns:p14="http://schemas.microsoft.com/office/powerpoint/2010/main" val="89087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5414-64F3-AB47-8FA3-4F9448E9F3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FD00AC-DCB5-B743-B716-BF59C0A9FC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4001A-19B2-5C45-AD2D-CC27AB656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8D66E8-36F8-0648-9BFB-F21C846FB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C412B4-68DC-2343-B02A-F7C72497BC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80919-8DF9-3A4C-81F0-90D290AE1C60}"/>
              </a:ext>
            </a:extLst>
          </p:cNvPr>
          <p:cNvSpPr>
            <a:spLocks noGrp="1"/>
          </p:cNvSpPr>
          <p:nvPr>
            <p:ph type="dt" sz="half" idx="10"/>
          </p:nvPr>
        </p:nvSpPr>
        <p:spPr/>
        <p:txBody>
          <a:bodyPr/>
          <a:lstStyle/>
          <a:p>
            <a:fld id="{4EF403F5-8CD2-A54F-933A-262BBF980EE2}" type="datetimeFigureOut">
              <a:rPr lang="en-US" smtClean="0"/>
              <a:t>3/3/21</a:t>
            </a:fld>
            <a:endParaRPr lang="en-US"/>
          </a:p>
        </p:txBody>
      </p:sp>
      <p:sp>
        <p:nvSpPr>
          <p:cNvPr id="8" name="Footer Placeholder 7">
            <a:extLst>
              <a:ext uri="{FF2B5EF4-FFF2-40B4-BE49-F238E27FC236}">
                <a16:creationId xmlns:a16="http://schemas.microsoft.com/office/drawing/2014/main" id="{19579216-F056-144E-939F-0EA1144E74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FFFA5F-47ED-4F4E-8474-E331F4E75610}"/>
              </a:ext>
            </a:extLst>
          </p:cNvPr>
          <p:cNvSpPr>
            <a:spLocks noGrp="1"/>
          </p:cNvSpPr>
          <p:nvPr>
            <p:ph type="sldNum" sz="quarter" idx="12"/>
          </p:nvPr>
        </p:nvSpPr>
        <p:spPr/>
        <p:txBody>
          <a:bodyPr/>
          <a:lstStyle/>
          <a:p>
            <a:fld id="{853800C3-5276-D84D-B8F2-08DCF4E753C2}" type="slidenum">
              <a:rPr lang="en-US" smtClean="0"/>
              <a:t>‹#›</a:t>
            </a:fld>
            <a:endParaRPr lang="en-US"/>
          </a:p>
        </p:txBody>
      </p:sp>
    </p:spTree>
    <p:extLst>
      <p:ext uri="{BB962C8B-B14F-4D97-AF65-F5344CB8AC3E}">
        <p14:creationId xmlns:p14="http://schemas.microsoft.com/office/powerpoint/2010/main" val="409329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82E3-28B8-E04D-9116-9D0239B643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E4466A-47CC-EC46-9DBE-5065F5970D00}"/>
              </a:ext>
            </a:extLst>
          </p:cNvPr>
          <p:cNvSpPr>
            <a:spLocks noGrp="1"/>
          </p:cNvSpPr>
          <p:nvPr>
            <p:ph type="dt" sz="half" idx="10"/>
          </p:nvPr>
        </p:nvSpPr>
        <p:spPr/>
        <p:txBody>
          <a:bodyPr/>
          <a:lstStyle/>
          <a:p>
            <a:fld id="{4EF403F5-8CD2-A54F-933A-262BBF980EE2}" type="datetimeFigureOut">
              <a:rPr lang="en-US" smtClean="0"/>
              <a:t>3/3/21</a:t>
            </a:fld>
            <a:endParaRPr lang="en-US"/>
          </a:p>
        </p:txBody>
      </p:sp>
      <p:sp>
        <p:nvSpPr>
          <p:cNvPr id="4" name="Footer Placeholder 3">
            <a:extLst>
              <a:ext uri="{FF2B5EF4-FFF2-40B4-BE49-F238E27FC236}">
                <a16:creationId xmlns:a16="http://schemas.microsoft.com/office/drawing/2014/main" id="{5EB5F5FF-CDC1-BA48-9A87-1C5A740B9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4BA633-ADD8-164F-8A31-10F050920DDA}"/>
              </a:ext>
            </a:extLst>
          </p:cNvPr>
          <p:cNvSpPr>
            <a:spLocks noGrp="1"/>
          </p:cNvSpPr>
          <p:nvPr>
            <p:ph type="sldNum" sz="quarter" idx="12"/>
          </p:nvPr>
        </p:nvSpPr>
        <p:spPr/>
        <p:txBody>
          <a:bodyPr/>
          <a:lstStyle/>
          <a:p>
            <a:fld id="{853800C3-5276-D84D-B8F2-08DCF4E753C2}" type="slidenum">
              <a:rPr lang="en-US" smtClean="0"/>
              <a:t>‹#›</a:t>
            </a:fld>
            <a:endParaRPr lang="en-US"/>
          </a:p>
        </p:txBody>
      </p:sp>
    </p:spTree>
    <p:extLst>
      <p:ext uri="{BB962C8B-B14F-4D97-AF65-F5344CB8AC3E}">
        <p14:creationId xmlns:p14="http://schemas.microsoft.com/office/powerpoint/2010/main" val="380592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C501B-9383-1145-B31C-A166022940EB}"/>
              </a:ext>
            </a:extLst>
          </p:cNvPr>
          <p:cNvSpPr>
            <a:spLocks noGrp="1"/>
          </p:cNvSpPr>
          <p:nvPr>
            <p:ph type="dt" sz="half" idx="10"/>
          </p:nvPr>
        </p:nvSpPr>
        <p:spPr/>
        <p:txBody>
          <a:bodyPr/>
          <a:lstStyle/>
          <a:p>
            <a:fld id="{4EF403F5-8CD2-A54F-933A-262BBF980EE2}" type="datetimeFigureOut">
              <a:rPr lang="en-US" smtClean="0"/>
              <a:t>3/3/21</a:t>
            </a:fld>
            <a:endParaRPr lang="en-US"/>
          </a:p>
        </p:txBody>
      </p:sp>
      <p:sp>
        <p:nvSpPr>
          <p:cNvPr id="3" name="Footer Placeholder 2">
            <a:extLst>
              <a:ext uri="{FF2B5EF4-FFF2-40B4-BE49-F238E27FC236}">
                <a16:creationId xmlns:a16="http://schemas.microsoft.com/office/drawing/2014/main" id="{E26828B2-FD87-554B-A36F-2F44F4D698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5D0BF2-8356-7640-8BBC-0513B482917A}"/>
              </a:ext>
            </a:extLst>
          </p:cNvPr>
          <p:cNvSpPr>
            <a:spLocks noGrp="1"/>
          </p:cNvSpPr>
          <p:nvPr>
            <p:ph type="sldNum" sz="quarter" idx="12"/>
          </p:nvPr>
        </p:nvSpPr>
        <p:spPr/>
        <p:txBody>
          <a:bodyPr/>
          <a:lstStyle/>
          <a:p>
            <a:fld id="{853800C3-5276-D84D-B8F2-08DCF4E753C2}" type="slidenum">
              <a:rPr lang="en-US" smtClean="0"/>
              <a:t>‹#›</a:t>
            </a:fld>
            <a:endParaRPr lang="en-US"/>
          </a:p>
        </p:txBody>
      </p:sp>
    </p:spTree>
    <p:extLst>
      <p:ext uri="{BB962C8B-B14F-4D97-AF65-F5344CB8AC3E}">
        <p14:creationId xmlns:p14="http://schemas.microsoft.com/office/powerpoint/2010/main" val="267987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CAA6-A7E2-7746-897F-23A80A857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79BF1F-80B9-B049-92E3-4A14F62F1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A0A4CB-B309-324B-86EC-B4E65618E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87D4C-8F55-184C-9895-A20DD5C60007}"/>
              </a:ext>
            </a:extLst>
          </p:cNvPr>
          <p:cNvSpPr>
            <a:spLocks noGrp="1"/>
          </p:cNvSpPr>
          <p:nvPr>
            <p:ph type="dt" sz="half" idx="10"/>
          </p:nvPr>
        </p:nvSpPr>
        <p:spPr/>
        <p:txBody>
          <a:bodyPr/>
          <a:lstStyle/>
          <a:p>
            <a:fld id="{4EF403F5-8CD2-A54F-933A-262BBF980EE2}" type="datetimeFigureOut">
              <a:rPr lang="en-US" smtClean="0"/>
              <a:t>3/3/21</a:t>
            </a:fld>
            <a:endParaRPr lang="en-US"/>
          </a:p>
        </p:txBody>
      </p:sp>
      <p:sp>
        <p:nvSpPr>
          <p:cNvPr id="6" name="Footer Placeholder 5">
            <a:extLst>
              <a:ext uri="{FF2B5EF4-FFF2-40B4-BE49-F238E27FC236}">
                <a16:creationId xmlns:a16="http://schemas.microsoft.com/office/drawing/2014/main" id="{F8E0B7FD-5293-2048-97B4-3C3FD6998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AF177-9E97-4448-BD6F-560478113564}"/>
              </a:ext>
            </a:extLst>
          </p:cNvPr>
          <p:cNvSpPr>
            <a:spLocks noGrp="1"/>
          </p:cNvSpPr>
          <p:nvPr>
            <p:ph type="sldNum" sz="quarter" idx="12"/>
          </p:nvPr>
        </p:nvSpPr>
        <p:spPr/>
        <p:txBody>
          <a:bodyPr/>
          <a:lstStyle/>
          <a:p>
            <a:fld id="{853800C3-5276-D84D-B8F2-08DCF4E753C2}" type="slidenum">
              <a:rPr lang="en-US" smtClean="0"/>
              <a:t>‹#›</a:t>
            </a:fld>
            <a:endParaRPr lang="en-US"/>
          </a:p>
        </p:txBody>
      </p:sp>
    </p:spTree>
    <p:extLst>
      <p:ext uri="{BB962C8B-B14F-4D97-AF65-F5344CB8AC3E}">
        <p14:creationId xmlns:p14="http://schemas.microsoft.com/office/powerpoint/2010/main" val="755713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E85F-F576-2F42-96CA-465479ED6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425AFB-4AC5-F74B-B8F3-50EC0CB257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17FD9D-0847-D948-98B6-21270D0B0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83AFE-6D16-284F-A25B-AE64DE307FD4}"/>
              </a:ext>
            </a:extLst>
          </p:cNvPr>
          <p:cNvSpPr>
            <a:spLocks noGrp="1"/>
          </p:cNvSpPr>
          <p:nvPr>
            <p:ph type="dt" sz="half" idx="10"/>
          </p:nvPr>
        </p:nvSpPr>
        <p:spPr/>
        <p:txBody>
          <a:bodyPr/>
          <a:lstStyle/>
          <a:p>
            <a:fld id="{4EF403F5-8CD2-A54F-933A-262BBF980EE2}" type="datetimeFigureOut">
              <a:rPr lang="en-US" smtClean="0"/>
              <a:t>3/3/21</a:t>
            </a:fld>
            <a:endParaRPr lang="en-US"/>
          </a:p>
        </p:txBody>
      </p:sp>
      <p:sp>
        <p:nvSpPr>
          <p:cNvPr id="6" name="Footer Placeholder 5">
            <a:extLst>
              <a:ext uri="{FF2B5EF4-FFF2-40B4-BE49-F238E27FC236}">
                <a16:creationId xmlns:a16="http://schemas.microsoft.com/office/drawing/2014/main" id="{74EDE687-F625-694E-8938-3C8D491F7C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01CD4-CF09-0F4F-98E6-82D0EEBA8515}"/>
              </a:ext>
            </a:extLst>
          </p:cNvPr>
          <p:cNvSpPr>
            <a:spLocks noGrp="1"/>
          </p:cNvSpPr>
          <p:nvPr>
            <p:ph type="sldNum" sz="quarter" idx="12"/>
          </p:nvPr>
        </p:nvSpPr>
        <p:spPr/>
        <p:txBody>
          <a:bodyPr/>
          <a:lstStyle/>
          <a:p>
            <a:fld id="{853800C3-5276-D84D-B8F2-08DCF4E753C2}" type="slidenum">
              <a:rPr lang="en-US" smtClean="0"/>
              <a:t>‹#›</a:t>
            </a:fld>
            <a:endParaRPr lang="en-US"/>
          </a:p>
        </p:txBody>
      </p:sp>
    </p:spTree>
    <p:extLst>
      <p:ext uri="{BB962C8B-B14F-4D97-AF65-F5344CB8AC3E}">
        <p14:creationId xmlns:p14="http://schemas.microsoft.com/office/powerpoint/2010/main" val="406870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04E23-59DD-F84F-89EC-23C2395139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674848-2DCF-204E-94AF-492BBD096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82BC9-B48F-2547-AE57-5D47F6B965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403F5-8CD2-A54F-933A-262BBF980EE2}" type="datetimeFigureOut">
              <a:rPr lang="en-US" smtClean="0"/>
              <a:t>3/3/21</a:t>
            </a:fld>
            <a:endParaRPr lang="en-US"/>
          </a:p>
        </p:txBody>
      </p:sp>
      <p:sp>
        <p:nvSpPr>
          <p:cNvPr id="5" name="Footer Placeholder 4">
            <a:extLst>
              <a:ext uri="{FF2B5EF4-FFF2-40B4-BE49-F238E27FC236}">
                <a16:creationId xmlns:a16="http://schemas.microsoft.com/office/drawing/2014/main" id="{8236F630-679A-5D4F-9225-2F1F0D425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A491EB-35ED-2340-97A9-36C740C94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800C3-5276-D84D-B8F2-08DCF4E753C2}" type="slidenum">
              <a:rPr lang="en-US" smtClean="0"/>
              <a:t>‹#›</a:t>
            </a:fld>
            <a:endParaRPr lang="en-US"/>
          </a:p>
        </p:txBody>
      </p:sp>
    </p:spTree>
    <p:extLst>
      <p:ext uri="{BB962C8B-B14F-4D97-AF65-F5344CB8AC3E}">
        <p14:creationId xmlns:p14="http://schemas.microsoft.com/office/powerpoint/2010/main" val="713694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8372-0C8F-2346-8B62-5199BF469E23}"/>
              </a:ext>
            </a:extLst>
          </p:cNvPr>
          <p:cNvSpPr>
            <a:spLocks noGrp="1"/>
          </p:cNvSpPr>
          <p:nvPr>
            <p:ph type="ctrTitle"/>
          </p:nvPr>
        </p:nvSpPr>
        <p:spPr/>
        <p:txBody>
          <a:bodyPr>
            <a:normAutofit/>
          </a:bodyPr>
          <a:lstStyle/>
          <a:p>
            <a:r>
              <a:rPr lang="en-US" dirty="0"/>
              <a:t>Parallelization</a:t>
            </a:r>
            <a:br>
              <a:rPr lang="en-US" dirty="0"/>
            </a:br>
            <a:r>
              <a:rPr lang="en-US" dirty="0"/>
              <a:t>GPU vs CPU</a:t>
            </a:r>
          </a:p>
        </p:txBody>
      </p:sp>
      <p:sp>
        <p:nvSpPr>
          <p:cNvPr id="3" name="Subtitle 2">
            <a:extLst>
              <a:ext uri="{FF2B5EF4-FFF2-40B4-BE49-F238E27FC236}">
                <a16:creationId xmlns:a16="http://schemas.microsoft.com/office/drawing/2014/main" id="{9244179A-0372-BB49-9D87-950BF01877F8}"/>
              </a:ext>
            </a:extLst>
          </p:cNvPr>
          <p:cNvSpPr>
            <a:spLocks noGrp="1"/>
          </p:cNvSpPr>
          <p:nvPr>
            <p:ph type="subTitle" idx="1"/>
          </p:nvPr>
        </p:nvSpPr>
        <p:spPr/>
        <p:txBody>
          <a:bodyPr/>
          <a:lstStyle/>
          <a:p>
            <a:r>
              <a:rPr lang="en-US" dirty="0"/>
              <a:t>3/3/2021</a:t>
            </a:r>
          </a:p>
          <a:p>
            <a:endParaRPr lang="en-US" dirty="0"/>
          </a:p>
          <a:p>
            <a:r>
              <a:rPr lang="en-US" dirty="0"/>
              <a:t>Brett Powers</a:t>
            </a:r>
          </a:p>
        </p:txBody>
      </p:sp>
    </p:spTree>
    <p:extLst>
      <p:ext uri="{BB962C8B-B14F-4D97-AF65-F5344CB8AC3E}">
        <p14:creationId xmlns:p14="http://schemas.microsoft.com/office/powerpoint/2010/main" val="2849857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CDEC-6310-5742-AAF4-853F5648E60D}"/>
              </a:ext>
            </a:extLst>
          </p:cNvPr>
          <p:cNvSpPr>
            <a:spLocks noGrp="1"/>
          </p:cNvSpPr>
          <p:nvPr>
            <p:ph type="title"/>
          </p:nvPr>
        </p:nvSpPr>
        <p:spPr/>
        <p:txBody>
          <a:bodyPr/>
          <a:lstStyle/>
          <a:p>
            <a:r>
              <a:rPr lang="en-US" dirty="0"/>
              <a:t>Amdahl’s Law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E23242-BF55-1942-84A3-092CD01F4897}"/>
                  </a:ext>
                </a:extLst>
              </p:cNvPr>
              <p:cNvSpPr>
                <a:spLocks noGrp="1"/>
              </p:cNvSpPr>
              <p:nvPr>
                <p:ph idx="1"/>
              </p:nvPr>
            </p:nvSpPr>
            <p:spPr/>
            <p:txBody>
              <a:bodyPr/>
              <a:lstStyle/>
              <a:p>
                <a:r>
                  <a:rPr lang="en-US" dirty="0"/>
                  <a:t>States that potential speedup is defined by the fraction of code that can be parallelized.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𝑠𝑝𝑒𝑒𝑑𝑢𝑝</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𝑃</m:t>
                          </m:r>
                        </m:den>
                      </m:f>
                    </m:oMath>
                  </m:oMathPara>
                </a14:m>
                <a:endParaRPr lang="en-US" dirty="0"/>
              </a:p>
              <a:p>
                <a:pPr marL="0" indent="0">
                  <a:buNone/>
                </a:pPr>
                <a:endParaRPr lang="en-US" dirty="0"/>
              </a:p>
              <a:p>
                <a:pPr marL="0" indent="0">
                  <a:buNone/>
                </a:pPr>
                <a:r>
                  <a:rPr lang="en-US" dirty="0"/>
                  <a:t>Where </a:t>
                </a:r>
                <a:r>
                  <a:rPr lang="en-US" b="1" dirty="0"/>
                  <a:t>P</a:t>
                </a:r>
                <a:r>
                  <a:rPr lang="en-US" dirty="0"/>
                  <a:t> is the fraction of parallelizable code in the program.</a:t>
                </a:r>
              </a:p>
            </p:txBody>
          </p:sp>
        </mc:Choice>
        <mc:Fallback>
          <p:sp>
            <p:nvSpPr>
              <p:cNvPr id="3" name="Content Placeholder 2">
                <a:extLst>
                  <a:ext uri="{FF2B5EF4-FFF2-40B4-BE49-F238E27FC236}">
                    <a16:creationId xmlns:a16="http://schemas.microsoft.com/office/drawing/2014/main" id="{85E23242-BF55-1942-84A3-092CD01F4897}"/>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118699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90D2-6FB9-7240-8710-FE51CA5FD3B1}"/>
              </a:ext>
            </a:extLst>
          </p:cNvPr>
          <p:cNvSpPr>
            <a:spLocks noGrp="1"/>
          </p:cNvSpPr>
          <p:nvPr>
            <p:ph type="title"/>
          </p:nvPr>
        </p:nvSpPr>
        <p:spPr/>
        <p:txBody>
          <a:bodyPr/>
          <a:lstStyle/>
          <a:p>
            <a:r>
              <a:rPr lang="en-US" dirty="0"/>
              <a:t>Amdahl’s Law Example</a:t>
            </a:r>
          </a:p>
        </p:txBody>
      </p:sp>
      <p:sp>
        <p:nvSpPr>
          <p:cNvPr id="3" name="Content Placeholder 2">
            <a:extLst>
              <a:ext uri="{FF2B5EF4-FFF2-40B4-BE49-F238E27FC236}">
                <a16:creationId xmlns:a16="http://schemas.microsoft.com/office/drawing/2014/main" id="{A324F740-2211-8445-8660-480F10E2B3EA}"/>
              </a:ext>
            </a:extLst>
          </p:cNvPr>
          <p:cNvSpPr>
            <a:spLocks noGrp="1"/>
          </p:cNvSpPr>
          <p:nvPr>
            <p:ph idx="1"/>
          </p:nvPr>
        </p:nvSpPr>
        <p:spPr/>
        <p:txBody>
          <a:bodyPr/>
          <a:lstStyle/>
          <a:p>
            <a:r>
              <a:rPr lang="en-US" dirty="0"/>
              <a:t>If none of code is parallelizable </a:t>
            </a:r>
            <a:r>
              <a:rPr lang="en-US" dirty="0">
                <a:sym typeface="Wingdings" pitchFamily="2" charset="2"/>
              </a:rPr>
              <a:t> P=0  speedup = 1 (no speedup)</a:t>
            </a:r>
          </a:p>
          <a:p>
            <a:r>
              <a:rPr lang="en-US" dirty="0">
                <a:sym typeface="Wingdings" pitchFamily="2" charset="2"/>
              </a:rPr>
              <a:t>If all the code is parallelizable  P=1  speedup = ∞</a:t>
            </a:r>
          </a:p>
          <a:p>
            <a:r>
              <a:rPr lang="en-US" dirty="0">
                <a:sym typeface="Wingdings" pitchFamily="2" charset="2"/>
              </a:rPr>
              <a:t>If 50% of the code can be parallelized  p=0.5  speedup = 2</a:t>
            </a:r>
            <a:endParaRPr lang="en-US" dirty="0"/>
          </a:p>
        </p:txBody>
      </p:sp>
    </p:spTree>
    <p:extLst>
      <p:ext uri="{BB962C8B-B14F-4D97-AF65-F5344CB8AC3E}">
        <p14:creationId xmlns:p14="http://schemas.microsoft.com/office/powerpoint/2010/main" val="275575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A7CC-2F69-3F41-8550-AC9299F19B06}"/>
              </a:ext>
            </a:extLst>
          </p:cNvPr>
          <p:cNvSpPr>
            <a:spLocks noGrp="1"/>
          </p:cNvSpPr>
          <p:nvPr>
            <p:ph type="title"/>
          </p:nvPr>
        </p:nvSpPr>
        <p:spPr/>
        <p:txBody>
          <a:bodyPr/>
          <a:lstStyle/>
          <a:p>
            <a:r>
              <a:rPr lang="en-US" dirty="0"/>
              <a:t>CPU vs. GPU</a:t>
            </a:r>
          </a:p>
        </p:txBody>
      </p:sp>
      <p:sp>
        <p:nvSpPr>
          <p:cNvPr id="3" name="Content Placeholder 2">
            <a:extLst>
              <a:ext uri="{FF2B5EF4-FFF2-40B4-BE49-F238E27FC236}">
                <a16:creationId xmlns:a16="http://schemas.microsoft.com/office/drawing/2014/main" id="{3D391291-3F67-834C-9C54-C52CE8A5F18D}"/>
              </a:ext>
            </a:extLst>
          </p:cNvPr>
          <p:cNvSpPr>
            <a:spLocks noGrp="1"/>
          </p:cNvSpPr>
          <p:nvPr>
            <p:ph idx="1"/>
          </p:nvPr>
        </p:nvSpPr>
        <p:spPr/>
        <p:txBody>
          <a:bodyPr>
            <a:normAutofit fontScale="92500"/>
          </a:bodyPr>
          <a:lstStyle/>
          <a:p>
            <a:r>
              <a:rPr lang="en-US" b="1" dirty="0"/>
              <a:t>CPU</a:t>
            </a:r>
            <a:r>
              <a:rPr lang="en-US" dirty="0"/>
              <a:t>: </a:t>
            </a:r>
          </a:p>
          <a:p>
            <a:r>
              <a:rPr lang="en-US" dirty="0"/>
              <a:t>central processing unit. Used for a variety of workloads. Does a fantastic job at doing individual tasks quickly. (loading data, creating files etc..)</a:t>
            </a:r>
          </a:p>
          <a:p>
            <a:r>
              <a:rPr lang="en-US" b="1" dirty="0"/>
              <a:t>GPU</a:t>
            </a:r>
            <a:r>
              <a:rPr lang="en-US" dirty="0"/>
              <a:t>:</a:t>
            </a:r>
          </a:p>
          <a:p>
            <a:r>
              <a:rPr lang="en-US" dirty="0"/>
              <a:t>Graphical processing unit. Made up of many many many more smaller and specialized processing units that can do simple jobs in parallel and can do thousands of calculations at the same time. (any math being performed in the training process </a:t>
            </a:r>
            <a:r>
              <a:rPr lang="en-US" dirty="0" err="1"/>
              <a:t>etc</a:t>
            </a:r>
            <a:r>
              <a:rPr lang="en-US" dirty="0"/>
              <a:t>…)</a:t>
            </a:r>
          </a:p>
          <a:p>
            <a:endParaRPr lang="en-US" dirty="0"/>
          </a:p>
          <a:p>
            <a:r>
              <a:rPr lang="en-US" dirty="0"/>
              <a:t>Both are required for a solid machine learning system.</a:t>
            </a:r>
          </a:p>
        </p:txBody>
      </p:sp>
    </p:spTree>
    <p:extLst>
      <p:ext uri="{BB962C8B-B14F-4D97-AF65-F5344CB8AC3E}">
        <p14:creationId xmlns:p14="http://schemas.microsoft.com/office/powerpoint/2010/main" val="1907188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60D3-39F8-D14E-9E35-BCF700677F01}"/>
              </a:ext>
            </a:extLst>
          </p:cNvPr>
          <p:cNvSpPr>
            <a:spLocks noGrp="1"/>
          </p:cNvSpPr>
          <p:nvPr>
            <p:ph type="title"/>
          </p:nvPr>
        </p:nvSpPr>
        <p:spPr/>
        <p:txBody>
          <a:bodyPr/>
          <a:lstStyle/>
          <a:p>
            <a:r>
              <a:rPr lang="en-US"/>
              <a:t>CUDA	</a:t>
            </a:r>
            <a:endParaRPr lang="en-US" dirty="0"/>
          </a:p>
        </p:txBody>
      </p:sp>
      <p:sp>
        <p:nvSpPr>
          <p:cNvPr id="3" name="Content Placeholder 2">
            <a:extLst>
              <a:ext uri="{FF2B5EF4-FFF2-40B4-BE49-F238E27FC236}">
                <a16:creationId xmlns:a16="http://schemas.microsoft.com/office/drawing/2014/main" id="{6565E4BD-8EED-644F-ABAF-A846C2EC9BC7}"/>
              </a:ext>
            </a:extLst>
          </p:cNvPr>
          <p:cNvSpPr>
            <a:spLocks noGrp="1"/>
          </p:cNvSpPr>
          <p:nvPr>
            <p:ph idx="1"/>
          </p:nvPr>
        </p:nvSpPr>
        <p:spPr/>
        <p:txBody>
          <a:bodyPr/>
          <a:lstStyle/>
          <a:p>
            <a:r>
              <a:rPr lang="en-US" dirty="0"/>
              <a:t>Compute Unified Device Architecture (CUDA)</a:t>
            </a:r>
          </a:p>
          <a:p>
            <a:r>
              <a:rPr lang="en-US" dirty="0"/>
              <a:t>Created by NVIDIA in 2007.</a:t>
            </a:r>
          </a:p>
          <a:p>
            <a:r>
              <a:rPr lang="en-US" dirty="0"/>
              <a:t>Kind of created a </a:t>
            </a:r>
            <a:r>
              <a:rPr lang="en-US" dirty="0" err="1"/>
              <a:t>monoploy</a:t>
            </a:r>
            <a:r>
              <a:rPr lang="en-US" dirty="0"/>
              <a:t>/bottleneck in hardware one needs to use it… </a:t>
            </a:r>
          </a:p>
          <a:p>
            <a:r>
              <a:rPr lang="en-US" dirty="0"/>
              <a:t>Makes it easier to use GPU resources to ones parallel code.</a:t>
            </a:r>
          </a:p>
        </p:txBody>
      </p:sp>
      <p:pic>
        <p:nvPicPr>
          <p:cNvPr id="5" name="Picture 4">
            <a:extLst>
              <a:ext uri="{FF2B5EF4-FFF2-40B4-BE49-F238E27FC236}">
                <a16:creationId xmlns:a16="http://schemas.microsoft.com/office/drawing/2014/main" id="{42F8F89E-25E3-454F-98C2-306D4B6295FA}"/>
              </a:ext>
            </a:extLst>
          </p:cNvPr>
          <p:cNvPicPr>
            <a:picLocks noChangeAspect="1"/>
          </p:cNvPicPr>
          <p:nvPr/>
        </p:nvPicPr>
        <p:blipFill>
          <a:blip r:embed="rId2"/>
          <a:stretch>
            <a:fillRect/>
          </a:stretch>
        </p:blipFill>
        <p:spPr>
          <a:xfrm>
            <a:off x="6236386" y="4360980"/>
            <a:ext cx="5117414" cy="1950920"/>
          </a:xfrm>
          <a:prstGeom prst="rect">
            <a:avLst/>
          </a:prstGeom>
        </p:spPr>
      </p:pic>
    </p:spTree>
    <p:extLst>
      <p:ext uri="{BB962C8B-B14F-4D97-AF65-F5344CB8AC3E}">
        <p14:creationId xmlns:p14="http://schemas.microsoft.com/office/powerpoint/2010/main" val="199761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BB46-8B71-3C43-A62C-10CA3EA8B4B7}"/>
              </a:ext>
            </a:extLst>
          </p:cNvPr>
          <p:cNvSpPr>
            <a:spLocks noGrp="1"/>
          </p:cNvSpPr>
          <p:nvPr>
            <p:ph type="title"/>
          </p:nvPr>
        </p:nvSpPr>
        <p:spPr/>
        <p:txBody>
          <a:bodyPr/>
          <a:lstStyle/>
          <a:p>
            <a:r>
              <a:rPr lang="en-US" dirty="0"/>
              <a:t>TPUs</a:t>
            </a:r>
          </a:p>
        </p:txBody>
      </p:sp>
      <p:sp>
        <p:nvSpPr>
          <p:cNvPr id="3" name="Content Placeholder 2">
            <a:extLst>
              <a:ext uri="{FF2B5EF4-FFF2-40B4-BE49-F238E27FC236}">
                <a16:creationId xmlns:a16="http://schemas.microsoft.com/office/drawing/2014/main" id="{B65ED109-A4D0-8547-9ABA-A976FBB69F8F}"/>
              </a:ext>
            </a:extLst>
          </p:cNvPr>
          <p:cNvSpPr>
            <a:spLocks noGrp="1"/>
          </p:cNvSpPr>
          <p:nvPr>
            <p:ph idx="1"/>
          </p:nvPr>
        </p:nvSpPr>
        <p:spPr/>
        <p:txBody>
          <a:bodyPr>
            <a:normAutofit lnSpcReduction="10000"/>
          </a:bodyPr>
          <a:lstStyle/>
          <a:p>
            <a:r>
              <a:rPr lang="en-US" dirty="0"/>
              <a:t>Tensor Processing Unit</a:t>
            </a:r>
          </a:p>
          <a:p>
            <a:r>
              <a:rPr lang="en-US" dirty="0"/>
              <a:t>Created by Google in 2015 and made commercially available in 2018.</a:t>
            </a:r>
          </a:p>
          <a:p>
            <a:r>
              <a:rPr lang="en-US" dirty="0"/>
              <a:t>Designed specifically for TensorFlow with neural networks in mind.</a:t>
            </a:r>
          </a:p>
          <a:p>
            <a:r>
              <a:rPr lang="en-US" b="1" dirty="0"/>
              <a:t>Best for:</a:t>
            </a:r>
          </a:p>
          <a:p>
            <a:r>
              <a:rPr lang="en-US" dirty="0"/>
              <a:t>Models dominated by matrix computations</a:t>
            </a:r>
          </a:p>
          <a:p>
            <a:r>
              <a:rPr lang="en-US" dirty="0"/>
              <a:t>Models with no custom TensorFlow operations inside the main training loop</a:t>
            </a:r>
          </a:p>
          <a:p>
            <a:r>
              <a:rPr lang="en-US" dirty="0"/>
              <a:t>Models that train for weeks or months</a:t>
            </a:r>
          </a:p>
          <a:p>
            <a:r>
              <a:rPr lang="en-US" dirty="0"/>
              <a:t>Larger and very large models with very large effective batch sizes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622186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AD36-5F9A-5347-8930-5638F611EACF}"/>
              </a:ext>
            </a:extLst>
          </p:cNvPr>
          <p:cNvSpPr>
            <a:spLocks noGrp="1"/>
          </p:cNvSpPr>
          <p:nvPr>
            <p:ph type="title"/>
          </p:nvPr>
        </p:nvSpPr>
        <p:spPr/>
        <p:txBody>
          <a:bodyPr/>
          <a:lstStyle/>
          <a:p>
            <a:r>
              <a:rPr lang="en-US" dirty="0"/>
              <a:t>TPUs 	</a:t>
            </a:r>
          </a:p>
        </p:txBody>
      </p:sp>
      <p:sp>
        <p:nvSpPr>
          <p:cNvPr id="3" name="Content Placeholder 2">
            <a:extLst>
              <a:ext uri="{FF2B5EF4-FFF2-40B4-BE49-F238E27FC236}">
                <a16:creationId xmlns:a16="http://schemas.microsoft.com/office/drawing/2014/main" id="{0655E25E-DC43-934D-86F0-E09407246F6C}"/>
              </a:ext>
            </a:extLst>
          </p:cNvPr>
          <p:cNvSpPr>
            <a:spLocks noGrp="1"/>
          </p:cNvSpPr>
          <p:nvPr>
            <p:ph idx="1"/>
          </p:nvPr>
        </p:nvSpPr>
        <p:spPr/>
        <p:txBody>
          <a:bodyPr/>
          <a:lstStyle/>
          <a:p>
            <a:r>
              <a:rPr lang="en-US" b="1" dirty="0"/>
              <a:t>Not Best for:</a:t>
            </a:r>
          </a:p>
          <a:p>
            <a:r>
              <a:rPr lang="en-US" dirty="0"/>
              <a:t>Workloads that access memory in a sparse manner might not be available on TPUs.</a:t>
            </a:r>
          </a:p>
          <a:p>
            <a:r>
              <a:rPr lang="en-US" dirty="0"/>
              <a:t>Workloads that require high-precision arithmetic. For example, double-precision arithmetic is not suitable for TPUs.</a:t>
            </a:r>
          </a:p>
          <a:p>
            <a:r>
              <a:rPr lang="en-US" dirty="0"/>
              <a:t>Neural network workloads that contain custom TensorFlow operations written in C++. Specifically, custom operations in the body of the main training loop are not suitable for TPUs.</a:t>
            </a:r>
          </a:p>
          <a:p>
            <a:endParaRPr lang="en-US" b="1" dirty="0"/>
          </a:p>
        </p:txBody>
      </p:sp>
    </p:spTree>
    <p:extLst>
      <p:ext uri="{BB962C8B-B14F-4D97-AF65-F5344CB8AC3E}">
        <p14:creationId xmlns:p14="http://schemas.microsoft.com/office/powerpoint/2010/main" val="15016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1376-85B8-894C-8045-C5CC81CAAD49}"/>
              </a:ext>
            </a:extLst>
          </p:cNvPr>
          <p:cNvSpPr>
            <a:spLocks noGrp="1"/>
          </p:cNvSpPr>
          <p:nvPr>
            <p:ph type="title"/>
          </p:nvPr>
        </p:nvSpPr>
        <p:spPr/>
        <p:txBody>
          <a:bodyPr/>
          <a:lstStyle/>
          <a:p>
            <a:r>
              <a:rPr lang="en-US" dirty="0"/>
              <a:t>Parallel Computing</a:t>
            </a:r>
          </a:p>
        </p:txBody>
      </p:sp>
      <p:sp>
        <p:nvSpPr>
          <p:cNvPr id="3" name="Content Placeholder 2">
            <a:extLst>
              <a:ext uri="{FF2B5EF4-FFF2-40B4-BE49-F238E27FC236}">
                <a16:creationId xmlns:a16="http://schemas.microsoft.com/office/drawing/2014/main" id="{E03110A7-7123-A447-BEA2-FCB05EC036B6}"/>
              </a:ext>
            </a:extLst>
          </p:cNvPr>
          <p:cNvSpPr>
            <a:spLocks noGrp="1"/>
          </p:cNvSpPr>
          <p:nvPr>
            <p:ph idx="1"/>
          </p:nvPr>
        </p:nvSpPr>
        <p:spPr/>
        <p:txBody>
          <a:bodyPr/>
          <a:lstStyle/>
          <a:p>
            <a:r>
              <a:rPr lang="en-US" dirty="0"/>
              <a:t>Taking larger problems and breaking it down into simpler steps/problems to then be run simultaneously.</a:t>
            </a:r>
          </a:p>
          <a:p>
            <a:r>
              <a:rPr lang="en-US" dirty="0"/>
              <a:t>If perfect and optimal, would lead to a linear speed-up in performance. </a:t>
            </a:r>
          </a:p>
          <a:p>
            <a:r>
              <a:rPr lang="en-US" dirty="0"/>
              <a:t>Requires careful setup of a program/algorithm to ensure dependencies are met to ensure parallel capabilities. </a:t>
            </a:r>
          </a:p>
          <a:p>
            <a:r>
              <a:rPr lang="en-US" dirty="0"/>
              <a:t>Virtually all computers today have some sort of hardware setup for parallel computing.</a:t>
            </a:r>
          </a:p>
          <a:p>
            <a:r>
              <a:rPr lang="en-US" dirty="0"/>
              <a:t>Can be used to speed-up, make cheaper, and do harder problems.</a:t>
            </a:r>
          </a:p>
        </p:txBody>
      </p:sp>
    </p:spTree>
    <p:extLst>
      <p:ext uri="{BB962C8B-B14F-4D97-AF65-F5344CB8AC3E}">
        <p14:creationId xmlns:p14="http://schemas.microsoft.com/office/powerpoint/2010/main" val="92378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6A89005-7212-0A4F-8F2C-311D60DCB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724" y="190250"/>
            <a:ext cx="7754552" cy="6146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11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A815-9211-CC4C-97EC-4F20A2C41EDB}"/>
              </a:ext>
            </a:extLst>
          </p:cNvPr>
          <p:cNvSpPr>
            <a:spLocks noGrp="1"/>
          </p:cNvSpPr>
          <p:nvPr>
            <p:ph type="title"/>
          </p:nvPr>
        </p:nvSpPr>
        <p:spPr/>
        <p:txBody>
          <a:bodyPr/>
          <a:lstStyle/>
          <a:p>
            <a:endParaRPr lang="en-US"/>
          </a:p>
        </p:txBody>
      </p:sp>
      <p:pic>
        <p:nvPicPr>
          <p:cNvPr id="5" name="Content Placeholder 4" descr="Table&#10;&#10;Description automatically generated">
            <a:extLst>
              <a:ext uri="{FF2B5EF4-FFF2-40B4-BE49-F238E27FC236}">
                <a16:creationId xmlns:a16="http://schemas.microsoft.com/office/drawing/2014/main" id="{501CDAFE-5F3A-CC49-9BE7-61B404EB7AE3}"/>
              </a:ext>
            </a:extLst>
          </p:cNvPr>
          <p:cNvPicPr>
            <a:picLocks noGrp="1" noChangeAspect="1"/>
          </p:cNvPicPr>
          <p:nvPr>
            <p:ph idx="1"/>
          </p:nvPr>
        </p:nvPicPr>
        <p:blipFill>
          <a:blip r:embed="rId2"/>
          <a:stretch>
            <a:fillRect/>
          </a:stretch>
        </p:blipFill>
        <p:spPr>
          <a:xfrm>
            <a:off x="1705918" y="790833"/>
            <a:ext cx="8168385" cy="4987775"/>
          </a:xfrm>
        </p:spPr>
      </p:pic>
    </p:spTree>
    <p:extLst>
      <p:ext uri="{BB962C8B-B14F-4D97-AF65-F5344CB8AC3E}">
        <p14:creationId xmlns:p14="http://schemas.microsoft.com/office/powerpoint/2010/main" val="270759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40091C89-E31A-0549-947B-401ED5E7B930}"/>
              </a:ext>
            </a:extLst>
          </p:cNvPr>
          <p:cNvPicPr>
            <a:picLocks noGrp="1" noChangeAspect="1"/>
          </p:cNvPicPr>
          <p:nvPr>
            <p:ph idx="1"/>
          </p:nvPr>
        </p:nvPicPr>
        <p:blipFill>
          <a:blip r:embed="rId2"/>
          <a:stretch>
            <a:fillRect/>
          </a:stretch>
        </p:blipFill>
        <p:spPr>
          <a:xfrm>
            <a:off x="973831" y="3003472"/>
            <a:ext cx="3598170" cy="3589264"/>
          </a:xfrm>
        </p:spPr>
      </p:pic>
      <p:pic>
        <p:nvPicPr>
          <p:cNvPr id="7" name="Picture 6" descr="Diagram&#10;&#10;Description automatically generated">
            <a:extLst>
              <a:ext uri="{FF2B5EF4-FFF2-40B4-BE49-F238E27FC236}">
                <a16:creationId xmlns:a16="http://schemas.microsoft.com/office/drawing/2014/main" id="{42903B05-B6C5-9C4D-8023-9E530E3F8C56}"/>
              </a:ext>
            </a:extLst>
          </p:cNvPr>
          <p:cNvPicPr>
            <a:picLocks noChangeAspect="1"/>
          </p:cNvPicPr>
          <p:nvPr/>
        </p:nvPicPr>
        <p:blipFill>
          <a:blip r:embed="rId3"/>
          <a:stretch>
            <a:fillRect/>
          </a:stretch>
        </p:blipFill>
        <p:spPr>
          <a:xfrm>
            <a:off x="8353805" y="3238500"/>
            <a:ext cx="2476500" cy="2908300"/>
          </a:xfrm>
          <a:prstGeom prst="rect">
            <a:avLst/>
          </a:prstGeom>
        </p:spPr>
      </p:pic>
      <p:sp>
        <p:nvSpPr>
          <p:cNvPr id="8" name="TextBox 7">
            <a:extLst>
              <a:ext uri="{FF2B5EF4-FFF2-40B4-BE49-F238E27FC236}">
                <a16:creationId xmlns:a16="http://schemas.microsoft.com/office/drawing/2014/main" id="{F5AAF901-2F92-E24D-91B2-1F84DEC9B1B1}"/>
              </a:ext>
            </a:extLst>
          </p:cNvPr>
          <p:cNvSpPr txBox="1"/>
          <p:nvPr/>
        </p:nvSpPr>
        <p:spPr>
          <a:xfrm>
            <a:off x="566057" y="711200"/>
            <a:ext cx="11339286" cy="2339102"/>
          </a:xfrm>
          <a:prstGeom prst="rect">
            <a:avLst/>
          </a:prstGeom>
          <a:noFill/>
        </p:spPr>
        <p:txBody>
          <a:bodyPr wrap="square" rtlCol="0">
            <a:spAutoFit/>
          </a:bodyPr>
          <a:lstStyle/>
          <a:p>
            <a:pPr marL="285750" indent="-285750" fontAlgn="base">
              <a:buFont typeface="Arial" panose="020B0604020202020204" pitchFamily="34" charset="0"/>
              <a:buChar char="•"/>
            </a:pPr>
            <a:r>
              <a:rPr lang="en-US" sz="3200" dirty="0"/>
              <a:t>Deterministic execution</a:t>
            </a:r>
          </a:p>
          <a:p>
            <a:pPr marL="285750" indent="-285750" fontAlgn="base">
              <a:buFont typeface="Arial" panose="020B0604020202020204" pitchFamily="34" charset="0"/>
              <a:buChar char="•"/>
            </a:pPr>
            <a:r>
              <a:rPr lang="en-US" sz="3200" dirty="0"/>
              <a:t>This is the oldest type of computer</a:t>
            </a:r>
          </a:p>
          <a:p>
            <a:pPr marL="285750" indent="-285750" fontAlgn="base">
              <a:buFont typeface="Arial" panose="020B0604020202020204" pitchFamily="34" charset="0"/>
              <a:buChar char="•"/>
            </a:pPr>
            <a:r>
              <a:rPr lang="en-US" sz="3200" dirty="0"/>
              <a:t>Examples: older generation mainframes, minicomputers, workstations and single processor/core PCs.</a:t>
            </a:r>
          </a:p>
          <a:p>
            <a:endParaRPr lang="en-US" dirty="0"/>
          </a:p>
        </p:txBody>
      </p:sp>
    </p:spTree>
    <p:extLst>
      <p:ext uri="{BB962C8B-B14F-4D97-AF65-F5344CB8AC3E}">
        <p14:creationId xmlns:p14="http://schemas.microsoft.com/office/powerpoint/2010/main" val="381832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05125900-EF19-1F4B-A60D-C42C2F5F3252}"/>
              </a:ext>
            </a:extLst>
          </p:cNvPr>
          <p:cNvPicPr>
            <a:picLocks noGrp="1" noChangeAspect="1"/>
          </p:cNvPicPr>
          <p:nvPr>
            <p:ph idx="1"/>
          </p:nvPr>
        </p:nvPicPr>
        <p:blipFill>
          <a:blip r:embed="rId2"/>
          <a:stretch>
            <a:fillRect/>
          </a:stretch>
        </p:blipFill>
        <p:spPr>
          <a:xfrm>
            <a:off x="702276" y="1834547"/>
            <a:ext cx="3619500" cy="3556000"/>
          </a:xfrm>
        </p:spPr>
      </p:pic>
      <p:pic>
        <p:nvPicPr>
          <p:cNvPr id="7" name="Picture 6" descr="A picture containing diagram&#10;&#10;Description automatically generated">
            <a:extLst>
              <a:ext uri="{FF2B5EF4-FFF2-40B4-BE49-F238E27FC236}">
                <a16:creationId xmlns:a16="http://schemas.microsoft.com/office/drawing/2014/main" id="{9F840C68-6819-CD42-AEF6-FADD6C4B9516}"/>
              </a:ext>
            </a:extLst>
          </p:cNvPr>
          <p:cNvPicPr>
            <a:picLocks noChangeAspect="1"/>
          </p:cNvPicPr>
          <p:nvPr/>
        </p:nvPicPr>
        <p:blipFill>
          <a:blip r:embed="rId3"/>
          <a:stretch>
            <a:fillRect/>
          </a:stretch>
        </p:blipFill>
        <p:spPr>
          <a:xfrm>
            <a:off x="7088880" y="2412397"/>
            <a:ext cx="3924300" cy="2400300"/>
          </a:xfrm>
          <a:prstGeom prst="rect">
            <a:avLst/>
          </a:prstGeom>
        </p:spPr>
      </p:pic>
      <p:sp>
        <p:nvSpPr>
          <p:cNvPr id="8" name="TextBox 7">
            <a:extLst>
              <a:ext uri="{FF2B5EF4-FFF2-40B4-BE49-F238E27FC236}">
                <a16:creationId xmlns:a16="http://schemas.microsoft.com/office/drawing/2014/main" id="{0CD028F7-B4EA-1648-BDD5-694B62002B74}"/>
              </a:ext>
            </a:extLst>
          </p:cNvPr>
          <p:cNvSpPr txBox="1"/>
          <p:nvPr/>
        </p:nvSpPr>
        <p:spPr>
          <a:xfrm>
            <a:off x="192609" y="290644"/>
            <a:ext cx="12164148" cy="1107996"/>
          </a:xfrm>
          <a:prstGeom prst="rect">
            <a:avLst/>
          </a:prstGeom>
          <a:noFill/>
        </p:spPr>
        <p:txBody>
          <a:bodyPr wrap="square" rtlCol="0">
            <a:spAutoFit/>
          </a:bodyPr>
          <a:lstStyle/>
          <a:p>
            <a:pPr marL="285750" indent="-285750" fontAlgn="base">
              <a:buFont typeface="Arial" panose="020B0604020202020204" pitchFamily="34" charset="0"/>
              <a:buChar char="•"/>
            </a:pPr>
            <a:r>
              <a:rPr lang="en-US" sz="2400" dirty="0"/>
              <a:t>Best suited for specialized problems such as graphics/image processing.</a:t>
            </a:r>
          </a:p>
          <a:p>
            <a:pPr marL="285750" indent="-285750" fontAlgn="base">
              <a:buFont typeface="Arial" panose="020B0604020202020204" pitchFamily="34" charset="0"/>
              <a:buChar char="•"/>
            </a:pPr>
            <a:r>
              <a:rPr lang="en-US" sz="2400" dirty="0"/>
              <a:t>Synchronous (lockstep) and deterministic execution</a:t>
            </a:r>
          </a:p>
          <a:p>
            <a:endParaRPr lang="en-US" dirty="0"/>
          </a:p>
        </p:txBody>
      </p:sp>
    </p:spTree>
    <p:extLst>
      <p:ext uri="{BB962C8B-B14F-4D97-AF65-F5344CB8AC3E}">
        <p14:creationId xmlns:p14="http://schemas.microsoft.com/office/powerpoint/2010/main" val="168000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7A449902-56BD-AE46-B8C6-D1A1FAACE0BB}"/>
              </a:ext>
            </a:extLst>
          </p:cNvPr>
          <p:cNvPicPr>
            <a:picLocks noGrp="1" noChangeAspect="1"/>
          </p:cNvPicPr>
          <p:nvPr>
            <p:ph idx="1"/>
          </p:nvPr>
        </p:nvPicPr>
        <p:blipFill>
          <a:blip r:embed="rId2"/>
          <a:stretch>
            <a:fillRect/>
          </a:stretch>
        </p:blipFill>
        <p:spPr>
          <a:xfrm>
            <a:off x="881743" y="2086882"/>
            <a:ext cx="4384302" cy="4351338"/>
          </a:xfrm>
        </p:spPr>
      </p:pic>
      <p:pic>
        <p:nvPicPr>
          <p:cNvPr id="7" name="Picture 6" descr="Diagram&#10;&#10;Description automatically generated">
            <a:extLst>
              <a:ext uri="{FF2B5EF4-FFF2-40B4-BE49-F238E27FC236}">
                <a16:creationId xmlns:a16="http://schemas.microsoft.com/office/drawing/2014/main" id="{4D51B189-E26A-2B45-BE9C-72908808EB34}"/>
              </a:ext>
            </a:extLst>
          </p:cNvPr>
          <p:cNvPicPr>
            <a:picLocks noChangeAspect="1"/>
          </p:cNvPicPr>
          <p:nvPr/>
        </p:nvPicPr>
        <p:blipFill>
          <a:blip r:embed="rId3"/>
          <a:stretch>
            <a:fillRect/>
          </a:stretch>
        </p:blipFill>
        <p:spPr>
          <a:xfrm>
            <a:off x="6174014" y="3337266"/>
            <a:ext cx="5613400" cy="2819400"/>
          </a:xfrm>
          <a:prstGeom prst="rect">
            <a:avLst/>
          </a:prstGeom>
        </p:spPr>
      </p:pic>
      <p:sp>
        <p:nvSpPr>
          <p:cNvPr id="8" name="TextBox 7">
            <a:extLst>
              <a:ext uri="{FF2B5EF4-FFF2-40B4-BE49-F238E27FC236}">
                <a16:creationId xmlns:a16="http://schemas.microsoft.com/office/drawing/2014/main" id="{5F74BAC3-F627-B547-B5F1-9329C62D583F}"/>
              </a:ext>
            </a:extLst>
          </p:cNvPr>
          <p:cNvSpPr txBox="1"/>
          <p:nvPr/>
        </p:nvSpPr>
        <p:spPr>
          <a:xfrm>
            <a:off x="449942" y="304800"/>
            <a:ext cx="11337471" cy="1846659"/>
          </a:xfrm>
          <a:prstGeom prst="rect">
            <a:avLst/>
          </a:prstGeom>
          <a:noFill/>
        </p:spPr>
        <p:txBody>
          <a:bodyPr wrap="square" rtlCol="0">
            <a:spAutoFit/>
          </a:bodyPr>
          <a:lstStyle/>
          <a:p>
            <a:pPr marL="285750" indent="-285750" fontAlgn="base">
              <a:buFont typeface="Arial" panose="020B0604020202020204" pitchFamily="34" charset="0"/>
              <a:buChar char="•"/>
            </a:pPr>
            <a:r>
              <a:rPr lang="en-US" sz="2400" dirty="0"/>
              <a:t>Few (if any) actual examples of this class of parallel computer have ever existed.</a:t>
            </a:r>
          </a:p>
          <a:p>
            <a:pPr marL="285750" indent="-285750" fontAlgn="base">
              <a:buFont typeface="Arial" panose="020B0604020202020204" pitchFamily="34" charset="0"/>
              <a:buChar char="•"/>
            </a:pPr>
            <a:r>
              <a:rPr lang="en-US" sz="2400" dirty="0"/>
              <a:t>Some conceivable uses might be:</a:t>
            </a:r>
          </a:p>
          <a:p>
            <a:pPr marL="742950" lvl="1" indent="-285750" fontAlgn="base">
              <a:buFont typeface="Arial" panose="020B0604020202020204" pitchFamily="34" charset="0"/>
              <a:buChar char="•"/>
            </a:pPr>
            <a:r>
              <a:rPr lang="en-US" sz="2400" dirty="0"/>
              <a:t>multiple frequency filters operating on a single signal stream</a:t>
            </a:r>
          </a:p>
          <a:p>
            <a:pPr marL="742950" lvl="1" indent="-285750" fontAlgn="base">
              <a:buFont typeface="Arial" panose="020B0604020202020204" pitchFamily="34" charset="0"/>
              <a:buChar char="•"/>
            </a:pPr>
            <a:r>
              <a:rPr lang="en-US" sz="2400" dirty="0"/>
              <a:t>multiple cryptography algorithms attempting to crack a single coded message.</a:t>
            </a:r>
          </a:p>
          <a:p>
            <a:endParaRPr lang="en-US" dirty="0"/>
          </a:p>
        </p:txBody>
      </p:sp>
    </p:spTree>
    <p:extLst>
      <p:ext uri="{BB962C8B-B14F-4D97-AF65-F5344CB8AC3E}">
        <p14:creationId xmlns:p14="http://schemas.microsoft.com/office/powerpoint/2010/main" val="47337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847F5494-0472-EB4A-BA2D-44A2691A43FF}"/>
              </a:ext>
            </a:extLst>
          </p:cNvPr>
          <p:cNvPicPr>
            <a:picLocks noGrp="1" noChangeAspect="1"/>
          </p:cNvPicPr>
          <p:nvPr>
            <p:ph idx="1"/>
          </p:nvPr>
        </p:nvPicPr>
        <p:blipFill>
          <a:blip r:embed="rId2"/>
          <a:stretch>
            <a:fillRect/>
          </a:stretch>
        </p:blipFill>
        <p:spPr>
          <a:xfrm>
            <a:off x="999287" y="1950180"/>
            <a:ext cx="4230802" cy="4351338"/>
          </a:xfrm>
        </p:spPr>
      </p:pic>
      <p:pic>
        <p:nvPicPr>
          <p:cNvPr id="7" name="Picture 6" descr="Diagram&#10;&#10;Description automatically generated with medium confidence">
            <a:extLst>
              <a:ext uri="{FF2B5EF4-FFF2-40B4-BE49-F238E27FC236}">
                <a16:creationId xmlns:a16="http://schemas.microsoft.com/office/drawing/2014/main" id="{190C56AC-FD4D-E140-AF4B-1D6BD1A39C96}"/>
              </a:ext>
            </a:extLst>
          </p:cNvPr>
          <p:cNvPicPr>
            <a:picLocks noChangeAspect="1"/>
          </p:cNvPicPr>
          <p:nvPr/>
        </p:nvPicPr>
        <p:blipFill>
          <a:blip r:embed="rId3"/>
          <a:stretch>
            <a:fillRect/>
          </a:stretch>
        </p:blipFill>
        <p:spPr>
          <a:xfrm>
            <a:off x="6188913" y="2917847"/>
            <a:ext cx="5003800" cy="2908300"/>
          </a:xfrm>
          <a:prstGeom prst="rect">
            <a:avLst/>
          </a:prstGeom>
        </p:spPr>
      </p:pic>
      <p:sp>
        <p:nvSpPr>
          <p:cNvPr id="8" name="TextBox 7">
            <a:extLst>
              <a:ext uri="{FF2B5EF4-FFF2-40B4-BE49-F238E27FC236}">
                <a16:creationId xmlns:a16="http://schemas.microsoft.com/office/drawing/2014/main" id="{79D95CB0-8872-BC4E-991E-9A2D1648D7FF}"/>
              </a:ext>
            </a:extLst>
          </p:cNvPr>
          <p:cNvSpPr txBox="1"/>
          <p:nvPr/>
        </p:nvSpPr>
        <p:spPr>
          <a:xfrm>
            <a:off x="148281" y="247023"/>
            <a:ext cx="11857926" cy="1323439"/>
          </a:xfrm>
          <a:prstGeom prst="rect">
            <a:avLst/>
          </a:prstGeom>
          <a:noFill/>
        </p:spPr>
        <p:txBody>
          <a:bodyPr wrap="none" rtlCol="0">
            <a:spAutoFit/>
          </a:bodyPr>
          <a:lstStyle/>
          <a:p>
            <a:pPr marL="342900" indent="-342900" fontAlgn="base">
              <a:buFont typeface="Arial" panose="020B0604020202020204" pitchFamily="34" charset="0"/>
              <a:buChar char="•"/>
            </a:pPr>
            <a:r>
              <a:rPr lang="en-US" sz="2000" dirty="0"/>
              <a:t>Execution can be synchronous or asynchronous, deterministic or non-deterministic</a:t>
            </a:r>
          </a:p>
          <a:p>
            <a:pPr marL="342900" indent="-342900" fontAlgn="base">
              <a:buFont typeface="Arial" panose="020B0604020202020204" pitchFamily="34" charset="0"/>
              <a:buChar char="•"/>
            </a:pPr>
            <a:r>
              <a:rPr lang="en-US" sz="2000" dirty="0"/>
              <a:t>Currently, the most common type of parallel computer - most modern supercomputers fall into this category.</a:t>
            </a:r>
          </a:p>
          <a:p>
            <a:pPr marL="342900" indent="-342900" fontAlgn="base">
              <a:buFont typeface="Arial" panose="020B0604020202020204" pitchFamily="34" charset="0"/>
              <a:buChar char="•"/>
            </a:pPr>
            <a:r>
              <a:rPr lang="en-US" sz="2000" dirty="0"/>
              <a:t>Examples: most current supercomputers, networked parallel computer clusters and "grids", multi-core PCs.</a:t>
            </a:r>
          </a:p>
          <a:p>
            <a:pPr marL="342900" indent="-342900">
              <a:buFont typeface="Arial" panose="020B0604020202020204" pitchFamily="34" charset="0"/>
              <a:buChar char="•"/>
            </a:pPr>
            <a:r>
              <a:rPr lang="en-US" sz="2000" dirty="0"/>
              <a:t>SIMD can be used as sub-components.</a:t>
            </a:r>
          </a:p>
        </p:txBody>
      </p:sp>
    </p:spTree>
    <p:extLst>
      <p:ext uri="{BB962C8B-B14F-4D97-AF65-F5344CB8AC3E}">
        <p14:creationId xmlns:p14="http://schemas.microsoft.com/office/powerpoint/2010/main" val="3779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28DE-BC70-3847-AF50-A4829D007EF5}"/>
              </a:ext>
            </a:extLst>
          </p:cNvPr>
          <p:cNvSpPr>
            <a:spLocks noGrp="1"/>
          </p:cNvSpPr>
          <p:nvPr>
            <p:ph type="title"/>
          </p:nvPr>
        </p:nvSpPr>
        <p:spPr/>
        <p:txBody>
          <a:bodyPr/>
          <a:lstStyle/>
          <a:p>
            <a:r>
              <a:rPr lang="en-US" dirty="0"/>
              <a:t>Terminology </a:t>
            </a:r>
          </a:p>
        </p:txBody>
      </p:sp>
      <p:sp>
        <p:nvSpPr>
          <p:cNvPr id="3" name="Content Placeholder 2">
            <a:extLst>
              <a:ext uri="{FF2B5EF4-FFF2-40B4-BE49-F238E27FC236}">
                <a16:creationId xmlns:a16="http://schemas.microsoft.com/office/drawing/2014/main" id="{B704D194-1DD1-0C49-B641-2CA46B8E67D6}"/>
              </a:ext>
            </a:extLst>
          </p:cNvPr>
          <p:cNvSpPr>
            <a:spLocks noGrp="1"/>
          </p:cNvSpPr>
          <p:nvPr>
            <p:ph idx="1"/>
          </p:nvPr>
        </p:nvSpPr>
        <p:spPr/>
        <p:txBody>
          <a:bodyPr/>
          <a:lstStyle/>
          <a:p>
            <a:r>
              <a:rPr lang="en-US" b="1" dirty="0"/>
              <a:t>HPC:</a:t>
            </a:r>
            <a:r>
              <a:rPr lang="en-US" dirty="0"/>
              <a:t> High Performance Computing</a:t>
            </a:r>
          </a:p>
          <a:p>
            <a:r>
              <a:rPr lang="en-US" b="1" dirty="0"/>
              <a:t>Nodes</a:t>
            </a:r>
            <a:r>
              <a:rPr lang="en-US" dirty="0"/>
              <a:t>: ”computer in a box” containing CPUs/memory networked together to create a supercomputer. </a:t>
            </a:r>
          </a:p>
          <a:p>
            <a:r>
              <a:rPr lang="en-US" b="1" dirty="0"/>
              <a:t>CPU/Socket/Core: </a:t>
            </a:r>
            <a:r>
              <a:rPr lang="en-US" dirty="0"/>
              <a:t>Node can have multiple CPUs which in turn have multiple cores…</a:t>
            </a:r>
          </a:p>
          <a:p>
            <a:r>
              <a:rPr lang="en-US" b="1" dirty="0"/>
              <a:t>Task: </a:t>
            </a:r>
            <a:r>
              <a:rPr lang="en-US" dirty="0"/>
              <a:t>logical discrete sections in a program.</a:t>
            </a:r>
          </a:p>
          <a:p>
            <a:r>
              <a:rPr lang="en-US" b="1" dirty="0"/>
              <a:t>Embarrassingly Parallel: </a:t>
            </a:r>
            <a:r>
              <a:rPr lang="en-US" dirty="0"/>
              <a:t>Solving many similar, but independent tasks with little need for coordination between tasks.</a:t>
            </a:r>
            <a:endParaRPr lang="en-US" b="1" dirty="0"/>
          </a:p>
        </p:txBody>
      </p:sp>
    </p:spTree>
    <p:extLst>
      <p:ext uri="{BB962C8B-B14F-4D97-AF65-F5344CB8AC3E}">
        <p14:creationId xmlns:p14="http://schemas.microsoft.com/office/powerpoint/2010/main" val="3655804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5969</TotalTime>
  <Words>647</Words>
  <Application>Microsoft Macintosh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Parallelization GPU vs CPU</vt:lpstr>
      <vt:lpstr>Parallel Computing</vt:lpstr>
      <vt:lpstr>PowerPoint Presentation</vt:lpstr>
      <vt:lpstr>PowerPoint Presentation</vt:lpstr>
      <vt:lpstr>PowerPoint Presentation</vt:lpstr>
      <vt:lpstr>PowerPoint Presentation</vt:lpstr>
      <vt:lpstr>PowerPoint Presentation</vt:lpstr>
      <vt:lpstr>PowerPoint Presentation</vt:lpstr>
      <vt:lpstr>Terminology </vt:lpstr>
      <vt:lpstr>Amdahl’s Law</vt:lpstr>
      <vt:lpstr>Amdahl’s Law Example</vt:lpstr>
      <vt:lpstr>CPU vs. GPU</vt:lpstr>
      <vt:lpstr>CUDA </vt:lpstr>
      <vt:lpstr>TPUs</vt:lpstr>
      <vt:lpstr>TPUs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Powers, Brett</dc:creator>
  <cp:lastModifiedBy>Powers, Brett</cp:lastModifiedBy>
  <cp:revision>10</cp:revision>
  <dcterms:created xsi:type="dcterms:W3CDTF">2021-03-03T18:14:25Z</dcterms:created>
  <dcterms:modified xsi:type="dcterms:W3CDTF">2021-03-07T21:44:00Z</dcterms:modified>
</cp:coreProperties>
</file>