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/>
    <p:restoredTop sz="94789"/>
  </p:normalViewPr>
  <p:slideViewPr>
    <p:cSldViewPr snapToGrid="0" snapToObjects="1">
      <p:cViewPr>
        <p:scale>
          <a:sx n="102" d="100"/>
          <a:sy n="102" d="100"/>
        </p:scale>
        <p:origin x="24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10594-E695-8043-A171-15370A1CEEB9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53DBB-3E24-3845-829F-347C8522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0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53DBB-3E24-3845-829F-347C852281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0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73DB-9849-8C4A-BD4C-9A250B07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08F92-A560-8844-941D-72EE4F4B3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644F-1A55-9B48-B99C-C73D24B9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8D1B-485B-794D-8694-87977228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1148-5158-8C46-9775-E6D8FFF6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9FF7-9DBE-BA48-BEB2-E3131F62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8BA64-A886-464F-9458-038B345C5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6D7B-9364-0A44-85E6-3A11054B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F4EA-C946-074F-95D0-22A518FA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DC7B-983D-3D47-83E8-82CB0803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88B66-5401-3049-9041-D6ADCEF65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89F54-14AB-F94F-B483-B8633451E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81EF-80C1-D944-B5D6-766D7E4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C0D2-F373-E44D-AD0B-62691192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5DD2-989F-D349-8D3D-A1F10670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B6FF-D495-A947-A24B-6D49DB27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FA22-FAF9-4347-B73A-5001B0AB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C28C-46E4-9F40-86D0-CD6287DB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26A5-DE69-5D41-9A41-4E5E1BE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ED3C-7DBE-EA4C-ABDB-BBB02132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0680-6539-F145-8DF8-C5D338CE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5F75-EF38-7646-9A51-9679D2FA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D8DE-7AE6-BE4C-A1EB-59558D5B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39BA-4D98-FB41-965D-7E820D0E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CE74-90FA-2F4D-A79F-FCB65F31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C55-1BD7-594C-BC0C-F352702C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C8FA-71CB-9544-BECB-2021B9D2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69219-7BA5-2944-B426-6562D1156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3BFCC-46D4-304E-84BA-4F6F2C89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25866-8E69-8A4A-B730-76F2AA1E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E2FCD-ABEE-474D-86FB-466B64DF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CC29-BB28-3347-ACDD-CDEB010F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4958-5C61-3444-A21A-FE8240E5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2195C-C3C4-AE40-9C03-7C8F82E0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61D74-972F-494A-A900-82B36F9A9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86833-CB9D-5C43-BB88-E63E4EC4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3210E-C9A8-2F4C-9355-9A130369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7DAF9-9BB1-7749-A57F-D86E6992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ABBB4-A586-5749-96A3-4DD526F4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6A6A-3FAA-6946-A069-B5C00126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957FF-960A-5B4C-8461-42927528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20A5-C74D-6748-8BB3-6D44B3E7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541B3-4FC5-5B4E-B75F-D075B98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55BA6-C36B-714B-84B3-1FFC31D0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43983-FDAC-904A-AFF5-0AE07759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C662D-5B39-F048-A4B9-1831AE8F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0908-7D0D-8D46-92B5-A3406F34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643D-4E19-5848-94BC-C7DF3E89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6C4D0-66A6-9B46-8BD4-C9D60E454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9C54-75E7-4143-8B21-0D3C28E4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9239-105F-C54E-8756-79C62C63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8F0D-0D72-314F-8584-F367245F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68A3-6E21-EC46-A23A-01A0BC6D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04C87-AC70-4940-962C-3CAC02702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58CD-27A3-754B-85DC-91C03666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A3A8-8BDB-DF4C-AAF5-CE09C8DC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96488-714F-EF4D-B807-C9459088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5103-1A18-D643-B2D6-6B6DDB13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531F5-7086-AD4A-BDCE-CA2576AD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9C90-24BD-1D48-A1F2-18485DAA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CABD-8C04-D640-8785-1623ED978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639F2-304A-E84D-81E5-360F9324A53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4B03-4DDA-414B-A05C-86621C454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BB28-39B6-664D-BE71-A88D7AF3E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8A18-1249-3643-B7C2-82CCF8BB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1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C555-BECC-E847-955C-CF136A0BE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vs. NoSQL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Bonus Discussion: </a:t>
            </a:r>
            <a:r>
              <a:rPr lang="en-US" sz="3600" b="1" dirty="0"/>
              <a:t>NEAT algorithm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89C8-D78C-B748-9366-DCF7FDD5F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Brett Powers</a:t>
            </a:r>
          </a:p>
          <a:p>
            <a:r>
              <a:rPr lang="en-US" dirty="0"/>
              <a:t>Feb. 3, 2021</a:t>
            </a:r>
          </a:p>
        </p:txBody>
      </p:sp>
    </p:spTree>
    <p:extLst>
      <p:ext uri="{BB962C8B-B14F-4D97-AF65-F5344CB8AC3E}">
        <p14:creationId xmlns:p14="http://schemas.microsoft.com/office/powerpoint/2010/main" val="21781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574C-AA33-0C4D-82ED-66161356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9EBA-5EB5-8E44-9155-2BBE2FE6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significant single points of failure and ability for easy scalability.</a:t>
            </a:r>
          </a:p>
          <a:p>
            <a:r>
              <a:rPr lang="en-US" dirty="0"/>
              <a:t>Changing data schemas on the fly and are much more flexible in terms of data models.</a:t>
            </a:r>
          </a:p>
          <a:p>
            <a:r>
              <a:rPr lang="en-US" dirty="0"/>
              <a:t>High levels of performance with the cost of some durability issues.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5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11D4-83DA-FC43-A829-B39F7A9B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D7BF-12F1-E441-B757-6B5831A4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Vague interpretation of ACID principles.</a:t>
            </a:r>
          </a:p>
          <a:p>
            <a:r>
              <a:rPr lang="en-US" dirty="0"/>
              <a:t>Lack of flexibility with </a:t>
            </a:r>
            <a:r>
              <a:rPr lang="en-US" dirty="0" err="1"/>
              <a:t>querys</a:t>
            </a:r>
            <a:r>
              <a:rPr lang="en-US" dirty="0"/>
              <a:t>. Lose the optimization that SQL databases can make with underlying data.</a:t>
            </a:r>
          </a:p>
        </p:txBody>
      </p:sp>
    </p:spTree>
    <p:extLst>
      <p:ext uri="{BB962C8B-B14F-4D97-AF65-F5344CB8AC3E}">
        <p14:creationId xmlns:p14="http://schemas.microsoft.com/office/powerpoint/2010/main" val="2403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BF19-0F89-D347-804D-B7B2EF1B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A371-B629-A044-B09A-2ABB5351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(Key-value databases)</a:t>
            </a:r>
          </a:p>
          <a:p>
            <a:r>
              <a:rPr lang="en-US" dirty="0"/>
              <a:t>CouchDB</a:t>
            </a:r>
          </a:p>
          <a:p>
            <a:r>
              <a:rPr lang="en-US" dirty="0"/>
              <a:t>MongoDB (Use of JSON format)</a:t>
            </a:r>
          </a:p>
          <a:p>
            <a:r>
              <a:rPr lang="en-US" dirty="0"/>
              <a:t>Elasticsearch</a:t>
            </a:r>
          </a:p>
          <a:p>
            <a:r>
              <a:rPr lang="en-US" dirty="0"/>
              <a:t>Cassandra (Not all rows require same columns.)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E101-89FF-A54C-B648-FB52DBD2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973B-F872-A244-8B51-86D11A9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</a:t>
            </a:r>
          </a:p>
          <a:p>
            <a:r>
              <a:rPr lang="en-US" dirty="0"/>
              <a:t>Relational data</a:t>
            </a:r>
          </a:p>
          <a:p>
            <a:r>
              <a:rPr lang="en-US" dirty="0"/>
              <a:t>Need data integrity</a:t>
            </a:r>
          </a:p>
          <a:p>
            <a:r>
              <a:rPr lang="en-US" dirty="0"/>
              <a:t>Better for ad-hoc queries</a:t>
            </a:r>
          </a:p>
          <a:p>
            <a:r>
              <a:rPr lang="en-US" dirty="0"/>
              <a:t>Swiss army knife approach (can be used with high structured data and unstructured data)</a:t>
            </a:r>
          </a:p>
          <a:p>
            <a:r>
              <a:rPr lang="en-US" dirty="0"/>
              <a:t>Potentially more reliable.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4D31-975F-9549-9D0C-6D28C3D5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17A8-DE51-4E40-BCD1-3207924C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214"/>
            <a:ext cx="10515600" cy="4351338"/>
          </a:xfrm>
        </p:spPr>
        <p:txBody>
          <a:bodyPr/>
          <a:lstStyle/>
          <a:p>
            <a:r>
              <a:rPr lang="en-US" b="1" dirty="0"/>
              <a:t>NoSQL</a:t>
            </a:r>
          </a:p>
          <a:p>
            <a:r>
              <a:rPr lang="en-US" dirty="0"/>
              <a:t>Specific needs and need of flexible schemas.</a:t>
            </a:r>
          </a:p>
          <a:p>
            <a:r>
              <a:rPr lang="en-US" dirty="0"/>
              <a:t>Unstructured data</a:t>
            </a:r>
          </a:p>
          <a:p>
            <a:r>
              <a:rPr lang="en-US" dirty="0"/>
              <a:t>Can meet high availability requirements and can react to failures to individual members.</a:t>
            </a:r>
          </a:p>
          <a:p>
            <a:r>
              <a:rPr lang="en-US" dirty="0"/>
              <a:t>Might be more useful for cloud computing (scaling)</a:t>
            </a:r>
          </a:p>
        </p:txBody>
      </p:sp>
      <p:pic>
        <p:nvPicPr>
          <p:cNvPr id="5" name="Picture 4" descr="A picture containing text, perfume&#10;&#10;Description automatically generated">
            <a:extLst>
              <a:ext uri="{FF2B5EF4-FFF2-40B4-BE49-F238E27FC236}">
                <a16:creationId xmlns:a16="http://schemas.microsoft.com/office/drawing/2014/main" id="{73230583-5231-9B4B-9924-C3A112EF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41" y="4308301"/>
            <a:ext cx="6668700" cy="22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D208-948F-1843-9883-616AF6A0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Social Media</a:t>
            </a:r>
          </a:p>
          <a:p>
            <a:r>
              <a:rPr lang="en-US" dirty="0"/>
              <a:t>Everyone doesn’t really </a:t>
            </a:r>
            <a:r>
              <a:rPr lang="en-US" i="1" dirty="0"/>
              <a:t>need</a:t>
            </a:r>
            <a:r>
              <a:rPr lang="en-US" dirty="0"/>
              <a:t> to see your post at the same exact moment. Availability is much more important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NoSQL Database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u="sng" dirty="0">
                <a:sym typeface="Wingdings" pitchFamily="2" charset="2"/>
              </a:rPr>
              <a:t>Banks</a:t>
            </a:r>
          </a:p>
          <a:p>
            <a:r>
              <a:rPr lang="en-US" dirty="0">
                <a:sym typeface="Wingdings" pitchFamily="2" charset="2"/>
              </a:rPr>
              <a:t>Integrity of the data is extremely important and needs to be more secure  </a:t>
            </a:r>
            <a:r>
              <a:rPr lang="en-US" b="1" dirty="0">
                <a:sym typeface="Wingdings" pitchFamily="2" charset="2"/>
              </a:rPr>
              <a:t>SQL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0DFE6-B2B9-7F48-9F33-382F8AEE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90" y="4847573"/>
            <a:ext cx="1739002" cy="1878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8B0AE-1BE2-3C41-B381-7D955EDA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12" y="46973"/>
            <a:ext cx="2222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1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F115-3E3F-DB41-88AA-C797414F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5566-E731-7745-B43C-BE8C3E1C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NEAT Algorithm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NeuroEvolution</a:t>
            </a:r>
            <a:r>
              <a:rPr lang="en-US" dirty="0"/>
              <a:t> of Augmenting Topologies (NEAT)</a:t>
            </a:r>
          </a:p>
          <a:p>
            <a:r>
              <a:rPr lang="en-US" dirty="0"/>
              <a:t>Genetic algorithm for ANNs.</a:t>
            </a:r>
          </a:p>
          <a:p>
            <a:r>
              <a:rPr lang="en-US" dirty="0"/>
              <a:t>Ken Stanley, 2002 at </a:t>
            </a:r>
            <a:r>
              <a:rPr lang="en-US" dirty="0" err="1"/>
              <a:t>Universtiy</a:t>
            </a:r>
            <a:r>
              <a:rPr lang="en-US" dirty="0"/>
              <a:t> of Texas as Austin.</a:t>
            </a:r>
          </a:p>
          <a:p>
            <a:r>
              <a:rPr lang="en-US" dirty="0"/>
              <a:t>Alters both weighting parameters and structures of the networks.</a:t>
            </a:r>
          </a:p>
          <a:p>
            <a:r>
              <a:rPr lang="en-US" dirty="0"/>
              <a:t>Uses three main techniques.</a:t>
            </a:r>
          </a:p>
          <a:p>
            <a:pPr lvl="1"/>
            <a:r>
              <a:rPr lang="en-US" dirty="0"/>
              <a:t>Tracking genes</a:t>
            </a:r>
          </a:p>
          <a:p>
            <a:pPr lvl="1"/>
            <a:r>
              <a:rPr lang="en-US" dirty="0"/>
              <a:t>Speciation</a:t>
            </a:r>
          </a:p>
          <a:p>
            <a:pPr lvl="1"/>
            <a:r>
              <a:rPr lang="en-US" dirty="0"/>
              <a:t>Complexifying</a:t>
            </a:r>
          </a:p>
        </p:txBody>
      </p:sp>
    </p:spTree>
    <p:extLst>
      <p:ext uri="{BB962C8B-B14F-4D97-AF65-F5344CB8AC3E}">
        <p14:creationId xmlns:p14="http://schemas.microsoft.com/office/powerpoint/2010/main" val="29547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EF22-1B24-314C-B85C-E8E6D8A2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D311-A5B6-6746-BF27-CD1B6B94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human picks out network topology (hidden layers, number of </a:t>
            </a:r>
            <a:r>
              <a:rPr lang="en-US" dirty="0" err="1"/>
              <a:t>nuerons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 using empirical evidence and weights are learned through training process.</a:t>
            </a:r>
          </a:p>
          <a:p>
            <a:r>
              <a:rPr lang="en-US" dirty="0"/>
              <a:t>NEAT starts with simplest form. Input nodes, output nodes, series of connection genes. Ground up approach.</a:t>
            </a:r>
          </a:p>
          <a:p>
            <a:r>
              <a:rPr lang="en-US" dirty="0"/>
              <a:t>Uses a direct encoding scheme which means every connection and neuron is explicitly represented.</a:t>
            </a:r>
          </a:p>
          <a:p>
            <a:r>
              <a:rPr lang="en-US" dirty="0"/>
              <a:t>Complexity is obtained as the evolution progresses and neurons are inserted through discrete steps.</a:t>
            </a:r>
          </a:p>
        </p:txBody>
      </p:sp>
    </p:spTree>
    <p:extLst>
      <p:ext uri="{BB962C8B-B14F-4D97-AF65-F5344CB8AC3E}">
        <p14:creationId xmlns:p14="http://schemas.microsoft.com/office/powerpoint/2010/main" val="18918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9734-A399-F141-B21B-14FAAD7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09EB-F642-0540-A910-676645C8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rtNEAT</a:t>
            </a:r>
            <a:r>
              <a:rPr lang="en-US" dirty="0"/>
              <a:t>: </a:t>
            </a:r>
            <a:r>
              <a:rPr lang="en-US" dirty="0" err="1"/>
              <a:t>Allosws</a:t>
            </a:r>
            <a:r>
              <a:rPr lang="en-US" dirty="0"/>
              <a:t> real time evolution instead of only discrete.</a:t>
            </a:r>
          </a:p>
          <a:p>
            <a:r>
              <a:rPr lang="en-US" b="1" dirty="0"/>
              <a:t>Phased pruning</a:t>
            </a:r>
            <a:r>
              <a:rPr lang="en-US" dirty="0"/>
              <a:t>: adds periodic pruning. Help avoid unnecessary structure.</a:t>
            </a:r>
          </a:p>
          <a:p>
            <a:r>
              <a:rPr lang="en-US" b="1" dirty="0" err="1"/>
              <a:t>HyperNEAT</a:t>
            </a:r>
            <a:r>
              <a:rPr lang="en-US" b="1" dirty="0"/>
              <a:t>:</a:t>
            </a:r>
            <a:r>
              <a:rPr lang="en-US" dirty="0"/>
              <a:t> specialized in large scaled structures.</a:t>
            </a:r>
          </a:p>
          <a:p>
            <a:r>
              <a:rPr lang="en-US" b="1" dirty="0" err="1"/>
              <a:t>cgNEAT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Contant</a:t>
            </a:r>
            <a:r>
              <a:rPr lang="en-US" dirty="0"/>
              <a:t>-generating NEAT, evolves custom video game content.</a:t>
            </a:r>
            <a:endParaRPr lang="en-US" b="1" dirty="0"/>
          </a:p>
          <a:p>
            <a:r>
              <a:rPr lang="en-US" b="1" dirty="0" err="1"/>
              <a:t>odNEAT</a:t>
            </a:r>
            <a:r>
              <a:rPr lang="en-US" b="1" dirty="0"/>
              <a:t>: </a:t>
            </a:r>
            <a:r>
              <a:rPr lang="en-US" dirty="0"/>
              <a:t>Designed for multi-robot systems. Online and decentralized.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4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C044-36E3-654D-A1D2-BEF3E16B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D496-402F-DD42-8663-B9251874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complimentary fashion with standard approaches. </a:t>
            </a:r>
          </a:p>
          <a:p>
            <a:r>
              <a:rPr lang="en-US" dirty="0"/>
              <a:t>Paper published in 2020 uses a genetic algorithm to perform hyperparameter tuning.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solidFill>
                  <a:schemeClr val="accent2"/>
                </a:solidFill>
              </a:rPr>
              <a:t>Han, JH., Choi, DJ., Park, SU. </a:t>
            </a:r>
            <a:r>
              <a:rPr lang="en-US" sz="2400" i="1" dirty="0">
                <a:solidFill>
                  <a:schemeClr val="accent2"/>
                </a:solidFill>
              </a:rPr>
              <a:t>et al.</a:t>
            </a:r>
            <a:r>
              <a:rPr lang="en-US" sz="2400" dirty="0">
                <a:solidFill>
                  <a:schemeClr val="accent2"/>
                </a:solidFill>
              </a:rPr>
              <a:t> Hyperparameter Optimization Using a Genetic Algorithm Considering Verification Time in a Convolutional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28762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F1F2-247B-F24E-B348-A52E91AE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EAEB-BC1F-9B42-94C2-A9F194C5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92" y="2185292"/>
            <a:ext cx="10515600" cy="4351338"/>
          </a:xfrm>
        </p:spPr>
        <p:txBody>
          <a:bodyPr/>
          <a:lstStyle/>
          <a:p>
            <a:r>
              <a:rPr lang="en-US" dirty="0"/>
              <a:t>Structured Query Language (SQL)</a:t>
            </a:r>
          </a:p>
          <a:p>
            <a:r>
              <a:rPr lang="en-US" dirty="0"/>
              <a:t>Initially released in 1986</a:t>
            </a:r>
          </a:p>
          <a:p>
            <a:r>
              <a:rPr lang="en-US" dirty="0"/>
              <a:t>Uses relational database management system</a:t>
            </a:r>
          </a:p>
          <a:p>
            <a:r>
              <a:rPr lang="en-US" dirty="0"/>
              <a:t>Relational model devised by IBM researcher E.F. Codd</a:t>
            </a:r>
          </a:p>
          <a:p>
            <a:r>
              <a:rPr lang="en-US" dirty="0"/>
              <a:t>Eliminates the need to specify </a:t>
            </a:r>
            <a:r>
              <a:rPr lang="en-US" i="1" dirty="0"/>
              <a:t>how </a:t>
            </a:r>
            <a:r>
              <a:rPr lang="en-US" dirty="0"/>
              <a:t>to reach a certain record. (Index)</a:t>
            </a:r>
          </a:p>
          <a:p>
            <a:r>
              <a:rPr lang="en-US" dirty="0"/>
              <a:t>Widely used in the Business Intelligence toolbox.</a:t>
            </a:r>
          </a:p>
          <a:p>
            <a:r>
              <a:rPr lang="en-US" dirty="0"/>
              <a:t>Data Manipulation and data testing can be done using SQL.</a:t>
            </a:r>
          </a:p>
          <a:p>
            <a:r>
              <a:rPr lang="en-US" dirty="0"/>
              <a:t>Data Science tools such as Spark or Impala depend on SQL.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31904-DE72-D041-8FBF-45F462D6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02" y="496888"/>
            <a:ext cx="28575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1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AB2F-F103-4A4F-BF13-2C5202EA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SQL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4400-022D-504F-B0ED-9910EC0B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/>
          <a:lstStyle/>
          <a:p>
            <a:r>
              <a:rPr lang="en-US" dirty="0"/>
              <a:t>Efficient use of resources. Fast query processing. </a:t>
            </a:r>
          </a:p>
          <a:p>
            <a:r>
              <a:rPr lang="en-US" dirty="0"/>
              <a:t>Use of keywords like SELECT, INSERT, etc. make it more understandable.</a:t>
            </a:r>
          </a:p>
          <a:p>
            <a:r>
              <a:rPr lang="en-US" dirty="0"/>
              <a:t>Strong data integrity through </a:t>
            </a:r>
            <a:r>
              <a:rPr lang="en-US" b="1" dirty="0"/>
              <a:t>ACID</a:t>
            </a:r>
            <a:r>
              <a:rPr lang="en-US" dirty="0"/>
              <a:t>.</a:t>
            </a:r>
          </a:p>
          <a:p>
            <a:r>
              <a:rPr lang="en-US" dirty="0"/>
              <a:t>Generally more flexible query support.</a:t>
            </a:r>
          </a:p>
        </p:txBody>
      </p:sp>
    </p:spTree>
    <p:extLst>
      <p:ext uri="{BB962C8B-B14F-4D97-AF65-F5344CB8AC3E}">
        <p14:creationId xmlns:p14="http://schemas.microsoft.com/office/powerpoint/2010/main" val="2052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1118-C018-8C43-B549-DD6E57C8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F598-2121-9D49-80AB-EC0E33A2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Atomicity: </a:t>
            </a:r>
            <a:r>
              <a:rPr lang="en-US" dirty="0"/>
              <a:t>Make sure ”transactions” are thought of as </a:t>
            </a:r>
            <a:r>
              <a:rPr lang="en-US" i="1" dirty="0"/>
              <a:t>one unit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Consistency: </a:t>
            </a:r>
            <a:r>
              <a:rPr lang="en-US" dirty="0"/>
              <a:t>Makes sure a transaction brings the database from one valid state to another valid state. Valid state doesn’t necessarily mean correct however. Stops illegal transactions.</a:t>
            </a:r>
            <a:endParaRPr lang="en-US" b="1" dirty="0"/>
          </a:p>
          <a:p>
            <a:r>
              <a:rPr lang="en-US" b="1" dirty="0"/>
              <a:t>Isolation: </a:t>
            </a:r>
            <a:r>
              <a:rPr lang="en-US" dirty="0"/>
              <a:t>Concurrent execution of transactions leaves database in same state as if they were executed sequentially.</a:t>
            </a:r>
            <a:endParaRPr lang="en-US" b="1" dirty="0"/>
          </a:p>
          <a:p>
            <a:r>
              <a:rPr lang="en-US" b="1" dirty="0"/>
              <a:t>Durability: </a:t>
            </a:r>
            <a:r>
              <a:rPr lang="en-US" dirty="0"/>
              <a:t>Once a transaction has been committed, it will remain committed even after a system failure. Transactions are recorded on non-volatile memory (flash memory, ROM).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0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BA4C-EAAF-A54A-B7D6-C19E799C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43F6-B10E-D74F-893E-EAB041DA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data models that when needs changing leads to downtime.</a:t>
            </a:r>
          </a:p>
          <a:p>
            <a:r>
              <a:rPr lang="en-US" dirty="0"/>
              <a:t>Horizontal scaling is challenging. Not supported, or supported in a immature manner.</a:t>
            </a:r>
          </a:p>
          <a:p>
            <a:r>
              <a:rPr lang="en-US" dirty="0"/>
              <a:t>High redundancy and repeated rows.</a:t>
            </a:r>
          </a:p>
        </p:txBody>
      </p:sp>
    </p:spTree>
    <p:extLst>
      <p:ext uri="{BB962C8B-B14F-4D97-AF65-F5344CB8AC3E}">
        <p14:creationId xmlns:p14="http://schemas.microsoft.com/office/powerpoint/2010/main" val="3651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DC5D-EE48-4146-B06A-8E63C5BF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782F-D287-C643-A3DA-E9DAD43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  <a:p>
            <a:r>
              <a:rPr lang="en-US" dirty="0"/>
              <a:t>Db2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SQL Server</a:t>
            </a:r>
          </a:p>
          <a:p>
            <a:r>
              <a:rPr lang="en-US" dirty="0" err="1"/>
              <a:t>CockroachDB</a:t>
            </a:r>
            <a:endParaRPr lang="en-US" dirty="0"/>
          </a:p>
          <a:p>
            <a:r>
              <a:rPr lang="en-US" dirty="0" err="1"/>
              <a:t>YugabyteDB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7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36B5-A6B3-B84F-B443-8A7B815C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SQL (Joins!)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2E39232-D18A-CA4A-8FAA-368AAFE09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566" y="1690688"/>
            <a:ext cx="3862451" cy="2267309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DAC6E77-03A1-3A44-9185-7793DA1E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985" y="1746941"/>
            <a:ext cx="4114971" cy="222692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51403F-9F38-CD46-9154-E88026473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615" y="4232275"/>
            <a:ext cx="37973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01A0-E88E-544D-8084-894F43A2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A4C8CFD-2CF6-6B4A-80C8-91BB8FBF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791" y="2246161"/>
            <a:ext cx="4902200" cy="2616200"/>
          </a:xfrm>
        </p:spPr>
      </p:pic>
    </p:spTree>
    <p:extLst>
      <p:ext uri="{BB962C8B-B14F-4D97-AF65-F5344CB8AC3E}">
        <p14:creationId xmlns:p14="http://schemas.microsoft.com/office/powerpoint/2010/main" val="1134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79CC-159E-784C-BF17-A8B4689F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561B-CCD5-9549-9B42-3209D657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that clear!</a:t>
            </a:r>
          </a:p>
          <a:p>
            <a:r>
              <a:rPr lang="en-US" dirty="0"/>
              <a:t>First thought as any database that didn’t support SQL.</a:t>
            </a:r>
          </a:p>
          <a:p>
            <a:r>
              <a:rPr lang="en-US" dirty="0"/>
              <a:t>Became popular in mid-2000’s.</a:t>
            </a:r>
          </a:p>
          <a:p>
            <a:r>
              <a:rPr lang="en-US" dirty="0"/>
              <a:t>Eventually transformed into “Not Only SQL”…</a:t>
            </a:r>
          </a:p>
          <a:p>
            <a:r>
              <a:rPr lang="en-US" dirty="0"/>
              <a:t>Wanted to solve big issues dealing with SQL database setup.</a:t>
            </a:r>
          </a:p>
          <a:p>
            <a:pPr lvl="1"/>
            <a:r>
              <a:rPr lang="en-US" dirty="0"/>
              <a:t>Lack of horizontal scaling.</a:t>
            </a:r>
          </a:p>
          <a:p>
            <a:pPr lvl="1"/>
            <a:r>
              <a:rPr lang="en-US" dirty="0"/>
              <a:t>Rigidity of table design with relational systems.</a:t>
            </a:r>
          </a:p>
        </p:txBody>
      </p:sp>
    </p:spTree>
    <p:extLst>
      <p:ext uri="{BB962C8B-B14F-4D97-AF65-F5344CB8AC3E}">
        <p14:creationId xmlns:p14="http://schemas.microsoft.com/office/powerpoint/2010/main" val="3146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7961</TotalTime>
  <Words>792</Words>
  <Application>Microsoft Macintosh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SQL vs. NoSQL  Bonus Discussion: NEAT algorithm</vt:lpstr>
      <vt:lpstr>What is SQL </vt:lpstr>
      <vt:lpstr>Pros of SQL </vt:lpstr>
      <vt:lpstr>ACID</vt:lpstr>
      <vt:lpstr>Cons of SQL</vt:lpstr>
      <vt:lpstr>Examples of SQL Databases</vt:lpstr>
      <vt:lpstr>Example Using SQL (Joins!)</vt:lpstr>
      <vt:lpstr>PowerPoint Presentation</vt:lpstr>
      <vt:lpstr>What is NoSQL?</vt:lpstr>
      <vt:lpstr>Pros of NoSQL Databases</vt:lpstr>
      <vt:lpstr>Cons of NoSQL Databases</vt:lpstr>
      <vt:lpstr>Examples of NoSQL Databases</vt:lpstr>
      <vt:lpstr>When to use Which one?</vt:lpstr>
      <vt:lpstr>When to use Which one?</vt:lpstr>
      <vt:lpstr>PowerPoint Presentation</vt:lpstr>
      <vt:lpstr>Bonus!</vt:lpstr>
      <vt:lpstr>Mechanics of the Algorithm</vt:lpstr>
      <vt:lpstr>Extensions</vt:lpstr>
      <vt:lpstr>Future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Powers, Brett</dc:creator>
  <cp:lastModifiedBy>Powers, Brett</cp:lastModifiedBy>
  <cp:revision>15</cp:revision>
  <dcterms:created xsi:type="dcterms:W3CDTF">2021-02-03T17:48:17Z</dcterms:created>
  <dcterms:modified xsi:type="dcterms:W3CDTF">2021-02-09T06:29:21Z</dcterms:modified>
</cp:coreProperties>
</file>