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7" r:id="rId3"/>
    <p:sldId id="268" r:id="rId4"/>
    <p:sldId id="270" r:id="rId5"/>
    <p:sldId id="272" r:id="rId6"/>
    <p:sldId id="266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90" r:id="rId16"/>
    <p:sldId id="291" r:id="rId17"/>
    <p:sldId id="281" r:id="rId18"/>
    <p:sldId id="282" r:id="rId19"/>
    <p:sldId id="285" r:id="rId20"/>
    <p:sldId id="286" r:id="rId21"/>
    <p:sldId id="283" r:id="rId22"/>
    <p:sldId id="284" r:id="rId23"/>
    <p:sldId id="287" r:id="rId24"/>
    <p:sldId id="288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/>
    <p:restoredTop sz="96208"/>
  </p:normalViewPr>
  <p:slideViewPr>
    <p:cSldViewPr snapToGrid="0" snapToObjects="1">
      <p:cViewPr varScale="1">
        <p:scale>
          <a:sx n="124" d="100"/>
          <a:sy n="124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D137-919B-F04F-AA5D-E61539D6185D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857-FBBD-1342-80FD-4DFC109B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7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D137-919B-F04F-AA5D-E61539D6185D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857-FBBD-1342-80FD-4DFC109B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2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D137-919B-F04F-AA5D-E61539D6185D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857-FBBD-1342-80FD-4DFC109B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D137-919B-F04F-AA5D-E61539D6185D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857-FBBD-1342-80FD-4DFC109B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D137-919B-F04F-AA5D-E61539D6185D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857-FBBD-1342-80FD-4DFC109B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D137-919B-F04F-AA5D-E61539D6185D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857-FBBD-1342-80FD-4DFC109B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D137-919B-F04F-AA5D-E61539D6185D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857-FBBD-1342-80FD-4DFC109B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1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D137-919B-F04F-AA5D-E61539D6185D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857-FBBD-1342-80FD-4DFC109B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9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D137-919B-F04F-AA5D-E61539D6185D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857-FBBD-1342-80FD-4DFC109B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4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D137-919B-F04F-AA5D-E61539D6185D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857-FBBD-1342-80FD-4DFC109B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4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D137-919B-F04F-AA5D-E61539D6185D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857-FBBD-1342-80FD-4DFC109B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3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D137-919B-F04F-AA5D-E61539D6185D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E857-FBBD-1342-80FD-4DFC109B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2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4FB1-108A-424C-AC9F-7807E7B95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Workflow within a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95382-77A5-BB4D-A7F8-30D97F0D7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Workflow and Data Management, Part 3</a:t>
            </a:r>
          </a:p>
        </p:txBody>
      </p:sp>
    </p:spTree>
    <p:extLst>
      <p:ext uri="{BB962C8B-B14F-4D97-AF65-F5344CB8AC3E}">
        <p14:creationId xmlns:p14="http://schemas.microsoft.com/office/powerpoint/2010/main" val="147750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518F-913D-7C4A-B071-0A5ACE5F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0440-AD39-FD40-AF62-1CE009BF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  <a:p>
            <a:pPr lvl="1"/>
            <a:r>
              <a:rPr lang="en-US" dirty="0"/>
              <a:t>int(): constructs an integer (drops decimal, no rounding)</a:t>
            </a:r>
          </a:p>
          <a:p>
            <a:pPr lvl="1"/>
            <a:r>
              <a:rPr lang="en-US" dirty="0"/>
              <a:t>float(): constructs a float (assigns decimal)</a:t>
            </a:r>
          </a:p>
          <a:p>
            <a:pPr lvl="1"/>
            <a:r>
              <a:rPr lang="en-US" dirty="0"/>
              <a:t>str(): constructs a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3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3F9A-6330-0540-819F-7DA28CB0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84B5-F9CD-A344-B0FB-3F0692C9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Flat files (analyzing data)</a:t>
            </a:r>
          </a:p>
          <a:p>
            <a:pPr lvl="1"/>
            <a:r>
              <a:rPr lang="en-US" dirty="0"/>
              <a:t>Excel (.</a:t>
            </a:r>
            <a:r>
              <a:rPr lang="en-US" dirty="0" err="1"/>
              <a:t>xls</a:t>
            </a:r>
            <a:r>
              <a:rPr lang="en-US" dirty="0"/>
              <a:t>, .xlsx)</a:t>
            </a:r>
          </a:p>
          <a:p>
            <a:pPr lvl="1"/>
            <a:r>
              <a:rPr lang="en-US" dirty="0"/>
              <a:t>CSV (comma separated values) (.csv)</a:t>
            </a:r>
          </a:p>
          <a:p>
            <a:pPr lvl="1"/>
            <a:r>
              <a:rPr lang="en-US" dirty="0"/>
              <a:t>Tab-; space-; semicolon- delimited (.txt)</a:t>
            </a:r>
          </a:p>
          <a:p>
            <a:r>
              <a:rPr lang="en-US" dirty="0"/>
              <a:t>Multiple layers (moving data)</a:t>
            </a:r>
          </a:p>
          <a:p>
            <a:pPr lvl="1"/>
            <a:r>
              <a:rPr lang="en-US" dirty="0"/>
              <a:t>XML: Extensible markup language</a:t>
            </a:r>
          </a:p>
          <a:p>
            <a:pPr lvl="1"/>
            <a:r>
              <a:rPr lang="en-US" dirty="0"/>
              <a:t>JSON: JavaScript Object Notation</a:t>
            </a:r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Image (vector): .eps, .</a:t>
            </a:r>
            <a:r>
              <a:rPr lang="en-US" dirty="0" err="1"/>
              <a:t>svg</a:t>
            </a:r>
            <a:r>
              <a:rPr lang="en-US"/>
              <a:t>, .ai</a:t>
            </a:r>
            <a:endParaRPr lang="en-US" dirty="0"/>
          </a:p>
          <a:p>
            <a:pPr lvl="1"/>
            <a:r>
              <a:rPr lang="en-US" dirty="0"/>
              <a:t>Image (raster): .bmp, .gif, .jpeg/.jpg (compressed), .</a:t>
            </a:r>
            <a:r>
              <a:rPr lang="en-US" dirty="0" err="1"/>
              <a:t>png</a:t>
            </a:r>
            <a:r>
              <a:rPr lang="en-US" dirty="0"/>
              <a:t> (internet), ,tiff (big)</a:t>
            </a:r>
          </a:p>
          <a:p>
            <a:pPr lvl="1"/>
            <a:r>
              <a:rPr lang="en-US" dirty="0"/>
              <a:t>Sound: .mp3, .wav</a:t>
            </a:r>
          </a:p>
          <a:p>
            <a:pPr lvl="1"/>
            <a:r>
              <a:rPr lang="en-US" dirty="0"/>
              <a:t>Video: .</a:t>
            </a:r>
            <a:r>
              <a:rPr lang="en-US" dirty="0" err="1"/>
              <a:t>avi</a:t>
            </a:r>
            <a:r>
              <a:rPr lang="en-US" dirty="0"/>
              <a:t>, .mp4, .mov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4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A05F-CED5-794C-9B31-33A23291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5287-3675-2344-AA70-FB6C81031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Relational: SQL (Structured Query Language)</a:t>
            </a:r>
          </a:p>
          <a:p>
            <a:pPr lvl="1"/>
            <a:r>
              <a:rPr lang="en-US" dirty="0"/>
              <a:t>Types: Oracle, PostgreSQL, MySQL, Microsoft SQL</a:t>
            </a:r>
          </a:p>
          <a:p>
            <a:r>
              <a:rPr lang="en-US" dirty="0"/>
              <a:t>Non-relational (NoSQL): Schema-free</a:t>
            </a:r>
          </a:p>
          <a:p>
            <a:pPr lvl="1"/>
            <a:r>
              <a:rPr lang="en-US" dirty="0"/>
              <a:t>Key-value stores: Redis, Amazon DynamoDB</a:t>
            </a:r>
          </a:p>
          <a:p>
            <a:pPr lvl="2"/>
            <a:r>
              <a:rPr lang="en-US" dirty="0"/>
              <a:t>Simplest</a:t>
            </a:r>
          </a:p>
          <a:p>
            <a:pPr lvl="1"/>
            <a:r>
              <a:rPr lang="en-US" dirty="0"/>
              <a:t>Wide column: Cassandra, Scylla</a:t>
            </a:r>
          </a:p>
          <a:p>
            <a:pPr lvl="2"/>
            <a:r>
              <a:rPr lang="en-US" dirty="0"/>
              <a:t>Multi-dimensional key-value, stored in families/tables</a:t>
            </a:r>
          </a:p>
          <a:p>
            <a:pPr lvl="1"/>
            <a:r>
              <a:rPr lang="en-US" dirty="0"/>
              <a:t>Document Stores: MongoDB, Couchbase</a:t>
            </a:r>
          </a:p>
          <a:p>
            <a:pPr lvl="2"/>
            <a:r>
              <a:rPr lang="en-US" dirty="0"/>
              <a:t>Stored as JSON documents (key is document name)</a:t>
            </a:r>
          </a:p>
          <a:p>
            <a:pPr lvl="1"/>
            <a:r>
              <a:rPr lang="en-US" dirty="0"/>
              <a:t>Graph databases: Neo4J, Epic Chronicles</a:t>
            </a:r>
          </a:p>
          <a:p>
            <a:pPr lvl="2"/>
            <a:r>
              <a:rPr lang="en-US" dirty="0"/>
              <a:t>Data stored as connections between points</a:t>
            </a:r>
          </a:p>
          <a:p>
            <a:pPr lvl="1"/>
            <a:r>
              <a:rPr lang="en-US" dirty="0"/>
              <a:t>Search engines: </a:t>
            </a:r>
            <a:r>
              <a:rPr lang="en-US" dirty="0" err="1"/>
              <a:t>Solr</a:t>
            </a:r>
            <a:r>
              <a:rPr lang="en-US" dirty="0"/>
              <a:t>, Splunk</a:t>
            </a:r>
          </a:p>
          <a:p>
            <a:pPr lvl="2"/>
            <a:r>
              <a:rPr lang="en-US" dirty="0"/>
              <a:t>Stored as JSON, search engine for text/unstructured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981ACD-EAC9-1440-99F1-0527104E2E03}"/>
              </a:ext>
            </a:extLst>
          </p:cNvPr>
          <p:cNvSpPr txBox="1"/>
          <p:nvPr/>
        </p:nvSpPr>
        <p:spPr>
          <a:xfrm>
            <a:off x="452064" y="6123542"/>
            <a:ext cx="8359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Typically would pull .xml, .json, or .csv file from database into analysis program</a:t>
            </a:r>
          </a:p>
        </p:txBody>
      </p:sp>
    </p:spTree>
    <p:extLst>
      <p:ext uri="{BB962C8B-B14F-4D97-AF65-F5344CB8AC3E}">
        <p14:creationId xmlns:p14="http://schemas.microsoft.com/office/powerpoint/2010/main" val="1822600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6A40-47FE-1F4A-8F04-0DA5864D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D60A-BDF5-0B4A-95B4-1C9CE1CE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syntax</a:t>
            </a:r>
          </a:p>
          <a:p>
            <a:pPr lvl="1"/>
            <a:r>
              <a:rPr lang="en-US" dirty="0" err="1"/>
              <a:t>file_object</a:t>
            </a:r>
            <a:r>
              <a:rPr lang="en-US" dirty="0"/>
              <a:t> = open(“filename”, “mode”)</a:t>
            </a:r>
          </a:p>
          <a:p>
            <a:pPr lvl="1"/>
            <a:r>
              <a:rPr lang="en-US" dirty="0"/>
              <a:t>ex: data = open(‘/</a:t>
            </a:r>
            <a:r>
              <a:rPr lang="en-US" dirty="0" err="1"/>
              <a:t>mydata.csv</a:t>
            </a:r>
            <a:r>
              <a:rPr lang="en-US" dirty="0"/>
              <a:t>’, ‘r’)</a:t>
            </a:r>
          </a:p>
          <a:p>
            <a:r>
              <a:rPr lang="en-US" dirty="0"/>
              <a:t>Pandas</a:t>
            </a:r>
          </a:p>
          <a:p>
            <a:pPr lvl="1"/>
            <a:r>
              <a:rPr lang="en-US" dirty="0"/>
              <a:t>data = </a:t>
            </a:r>
            <a:r>
              <a:rPr lang="en-US" dirty="0" err="1"/>
              <a:t>pandas.read_csv</a:t>
            </a:r>
            <a:r>
              <a:rPr lang="en-US" dirty="0"/>
              <a:t>(‘/</a:t>
            </a:r>
            <a:r>
              <a:rPr lang="en-US" dirty="0" err="1"/>
              <a:t>mydata.csv</a:t>
            </a:r>
            <a:r>
              <a:rPr lang="en-US" dirty="0"/>
              <a:t>’)</a:t>
            </a:r>
          </a:p>
          <a:p>
            <a:pPr lvl="1"/>
            <a:r>
              <a:rPr lang="en-US" dirty="0"/>
              <a:t>Will automatically create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data = </a:t>
            </a:r>
            <a:r>
              <a:rPr lang="en-US" dirty="0" err="1"/>
              <a:t>numpy.genfromtxt</a:t>
            </a:r>
            <a:r>
              <a:rPr lang="en-US" dirty="0"/>
              <a:t>(‘/</a:t>
            </a:r>
            <a:r>
              <a:rPr lang="en-US" dirty="0" err="1"/>
              <a:t>mydata.csv',delimiter</a:t>
            </a:r>
            <a:r>
              <a:rPr lang="en-US" dirty="0"/>
              <a:t>=',',</a:t>
            </a:r>
            <a:r>
              <a:rPr lang="en-US" dirty="0" err="1"/>
              <a:t>skiprows</a:t>
            </a:r>
            <a:r>
              <a:rPr lang="en-US" dirty="0"/>
              <a:t>=1)</a:t>
            </a:r>
          </a:p>
          <a:p>
            <a:pPr lvl="1"/>
            <a:r>
              <a:rPr lang="en-US" dirty="0"/>
              <a:t>Will create an array</a:t>
            </a:r>
          </a:p>
        </p:txBody>
      </p:sp>
    </p:spTree>
    <p:extLst>
      <p:ext uri="{BB962C8B-B14F-4D97-AF65-F5344CB8AC3E}">
        <p14:creationId xmlns:p14="http://schemas.microsoft.com/office/powerpoint/2010/main" val="1018046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C67F-38BE-7F47-91C0-6C4EF073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vs.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FFD15-DC7A-6144-A100-210FB8578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(Pandas)</a:t>
            </a:r>
            <a:r>
              <a:rPr lang="en-US" dirty="0">
                <a:sym typeface="Wingdings" pitchFamily="2" charset="2"/>
              </a:rPr>
              <a:t> View and organize</a:t>
            </a:r>
            <a:endParaRPr lang="en-US" dirty="0"/>
          </a:p>
          <a:p>
            <a:pPr lvl="1"/>
            <a:r>
              <a:rPr lang="en-US" dirty="0"/>
              <a:t>Indexed columns and rows (think Excel sheet)</a:t>
            </a:r>
          </a:p>
          <a:p>
            <a:pPr lvl="1"/>
            <a:r>
              <a:rPr lang="en-US" dirty="0"/>
              <a:t>Organized, useful for visualization and tracking data manipulations (imputing missing data)</a:t>
            </a:r>
          </a:p>
          <a:p>
            <a:r>
              <a:rPr lang="en-US" dirty="0"/>
              <a:t>Arrays (</a:t>
            </a:r>
            <a:r>
              <a:rPr lang="en-US" dirty="0" err="1"/>
              <a:t>Numpy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 Analysis/calculations</a:t>
            </a:r>
            <a:endParaRPr lang="en-US" dirty="0"/>
          </a:p>
          <a:p>
            <a:pPr lvl="1"/>
            <a:r>
              <a:rPr lang="en-US" dirty="0"/>
              <a:t>Pointer to data in memory (location, type, shape, stride)</a:t>
            </a:r>
          </a:p>
          <a:p>
            <a:pPr lvl="1"/>
            <a:r>
              <a:rPr lang="en-US" dirty="0"/>
              <a:t>More efficient access for complex operations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5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B179-B80F-8E40-836A-6DF4BD5F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E01B-40C9-074C-942C-A7A6C290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-1 in shape to reshape array</a:t>
            </a:r>
          </a:p>
          <a:p>
            <a:pPr lvl="1"/>
            <a:r>
              <a:rPr lang="en-US" dirty="0" err="1"/>
              <a:t>data.reshape</a:t>
            </a:r>
            <a:r>
              <a:rPr lang="en-US" dirty="0"/>
              <a:t>(1, -1); if know want one row, uncertain how many columns are needed</a:t>
            </a:r>
          </a:p>
          <a:p>
            <a:r>
              <a:rPr lang="en-US" dirty="0"/>
              <a:t>Use clip() to limit values</a:t>
            </a:r>
          </a:p>
          <a:p>
            <a:pPr lvl="1"/>
            <a:r>
              <a:rPr lang="en-US" dirty="0" err="1"/>
              <a:t>np.clip</a:t>
            </a:r>
            <a:r>
              <a:rPr lang="en-US" dirty="0"/>
              <a:t>(data, lower, upper)</a:t>
            </a:r>
          </a:p>
          <a:p>
            <a:r>
              <a:rPr lang="en-US" dirty="0"/>
              <a:t>Use extract() to find specific elements based on condition</a:t>
            </a:r>
          </a:p>
          <a:p>
            <a:pPr lvl="1"/>
            <a:r>
              <a:rPr lang="en-US" dirty="0"/>
              <a:t>condition = </a:t>
            </a:r>
            <a:r>
              <a:rPr lang="en-US" dirty="0" err="1"/>
              <a:t>np.mod</a:t>
            </a:r>
            <a:r>
              <a:rPr lang="en-US" dirty="0"/>
              <a:t>(data, 3)==0</a:t>
            </a:r>
          </a:p>
          <a:p>
            <a:pPr lvl="1"/>
            <a:r>
              <a:rPr lang="en-US" dirty="0" err="1"/>
              <a:t>np.extract</a:t>
            </a:r>
            <a:r>
              <a:rPr lang="en-US" dirty="0"/>
              <a:t>(condition,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35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73FA-4C35-6B47-8422-9DD0A846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6F83-2941-3942-816D-D05A922FF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Crosstab (</a:t>
            </a:r>
            <a:r>
              <a:rPr lang="en-US" dirty="0" err="1"/>
              <a:t>pandas.crosstab</a:t>
            </a:r>
            <a:r>
              <a:rPr lang="en-US" dirty="0"/>
              <a:t>(index=data[’column’])</a:t>
            </a:r>
          </a:p>
          <a:p>
            <a:pPr lvl="1"/>
            <a:r>
              <a:rPr lang="en-US" dirty="0"/>
              <a:t>Crosstabulation across two or more factors</a:t>
            </a:r>
          </a:p>
          <a:p>
            <a:r>
              <a:rPr lang="en-US" dirty="0"/>
              <a:t>Cut (</a:t>
            </a:r>
            <a:r>
              <a:rPr lang="en-US" dirty="0" err="1"/>
              <a:t>pandas.cut</a:t>
            </a:r>
            <a:r>
              <a:rPr lang="en-US" dirty="0"/>
              <a:t>(data, bins, labels))</a:t>
            </a:r>
          </a:p>
          <a:p>
            <a:pPr lvl="1"/>
            <a:r>
              <a:rPr lang="en-US" dirty="0"/>
              <a:t>Cut continuous variable into bins</a:t>
            </a:r>
          </a:p>
          <a:p>
            <a:r>
              <a:rPr lang="en-US" dirty="0"/>
              <a:t>Get dummies (</a:t>
            </a:r>
            <a:r>
              <a:rPr lang="en-US" dirty="0" err="1"/>
              <a:t>pandas.get_dummies</a:t>
            </a:r>
            <a:r>
              <a:rPr lang="en-US" dirty="0"/>
              <a:t>(data[’column’])</a:t>
            </a:r>
          </a:p>
          <a:p>
            <a:pPr lvl="1"/>
            <a:r>
              <a:rPr lang="en-US" dirty="0"/>
              <a:t>Create dummy variables within a categorical column</a:t>
            </a:r>
          </a:p>
          <a:p>
            <a:r>
              <a:rPr lang="en-US" dirty="0" err="1"/>
              <a:t>Concat</a:t>
            </a:r>
            <a:r>
              <a:rPr lang="en-US" dirty="0"/>
              <a:t> (), merge(), map(), melt()</a:t>
            </a:r>
          </a:p>
          <a:p>
            <a:pPr lvl="1"/>
            <a:r>
              <a:rPr lang="en-US" dirty="0" err="1"/>
              <a:t>Dataframe</a:t>
            </a:r>
            <a:r>
              <a:rPr lang="en-US"/>
              <a:t> manipulations</a:t>
            </a:r>
          </a:p>
        </p:txBody>
      </p:sp>
    </p:spTree>
    <p:extLst>
      <p:ext uri="{BB962C8B-B14F-4D97-AF65-F5344CB8AC3E}">
        <p14:creationId xmlns:p14="http://schemas.microsoft.com/office/powerpoint/2010/main" val="277818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D3F3-E5A6-3E47-A921-84183F4C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D433-7F73-9148-B0BE-F9DF1207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Open(), write(), close()</a:t>
            </a:r>
          </a:p>
          <a:p>
            <a:r>
              <a:rPr lang="en-US" dirty="0"/>
              <a:t>Pandas</a:t>
            </a:r>
          </a:p>
          <a:p>
            <a:pPr lvl="1"/>
            <a:r>
              <a:rPr lang="en-US" dirty="0" err="1"/>
              <a:t>data.to_csv</a:t>
            </a:r>
            <a:r>
              <a:rPr lang="en-US" dirty="0"/>
              <a:t>(‘/</a:t>
            </a:r>
            <a:r>
              <a:rPr lang="en-US" dirty="0" err="1"/>
              <a:t>mydata.csv</a:t>
            </a:r>
            <a:r>
              <a:rPr lang="en-US" dirty="0"/>
              <a:t>’)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numpy.savetxt</a:t>
            </a:r>
            <a:r>
              <a:rPr lang="en-US" dirty="0"/>
              <a:t>(”/</a:t>
            </a:r>
            <a:r>
              <a:rPr lang="en-US" dirty="0" err="1"/>
              <a:t>mydata.csv</a:t>
            </a:r>
            <a:r>
              <a:rPr lang="en-US" dirty="0"/>
              <a:t>", data, delimiter=",")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22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D863-020E-A74F-AC4A-6217A211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saving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9073-F472-1A4C-A6D7-F3652B6FA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Pickle (import pickle): Serializes data for storage</a:t>
            </a:r>
          </a:p>
          <a:p>
            <a:pPr lvl="1"/>
            <a:r>
              <a:rPr lang="en-US" dirty="0"/>
              <a:t>Takes data in RAM and converts into long-term storage</a:t>
            </a:r>
          </a:p>
          <a:p>
            <a:pPr lvl="1"/>
            <a:r>
              <a:rPr lang="en-US" dirty="0"/>
              <a:t>Can send pickled data over network, save, re-load</a:t>
            </a:r>
          </a:p>
          <a:p>
            <a:pPr lvl="1"/>
            <a:r>
              <a:rPr lang="en-US" dirty="0"/>
              <a:t>Does not itself compress for storage</a:t>
            </a:r>
          </a:p>
          <a:p>
            <a:pPr lvl="1"/>
            <a:r>
              <a:rPr lang="en-US" dirty="0"/>
              <a:t>Will only work in same system (i.e., Python)</a:t>
            </a:r>
          </a:p>
          <a:p>
            <a:pPr lvl="1"/>
            <a:r>
              <a:rPr lang="en-US" dirty="0" err="1"/>
              <a:t>cPickle</a:t>
            </a:r>
            <a:r>
              <a:rPr lang="en-US" dirty="0"/>
              <a:t>: Written in C; 1000x faster (preferred)</a:t>
            </a:r>
          </a:p>
          <a:p>
            <a:r>
              <a:rPr lang="en-US" dirty="0"/>
              <a:t>If want to use cross-platform, better to save as JSON</a:t>
            </a:r>
          </a:p>
          <a:p>
            <a:r>
              <a:rPr lang="en-US" dirty="0"/>
              <a:t>If want, can compress (zip, </a:t>
            </a:r>
            <a:r>
              <a:rPr lang="en-US" dirty="0" err="1"/>
              <a:t>gzip</a:t>
            </a:r>
            <a:r>
              <a:rPr lang="en-US" dirty="0"/>
              <a:t>) the pickle file that’s created</a:t>
            </a:r>
          </a:p>
          <a:p>
            <a:r>
              <a:rPr lang="en-US" dirty="0"/>
              <a:t>Just open (un-pickle) when time to use again</a:t>
            </a:r>
          </a:p>
        </p:txBody>
      </p:sp>
    </p:spTree>
    <p:extLst>
      <p:ext uri="{BB962C8B-B14F-4D97-AF65-F5344CB8AC3E}">
        <p14:creationId xmlns:p14="http://schemas.microsoft.com/office/powerpoint/2010/main" val="118367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9D23-CF23-4846-8789-865F7352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7440-0F18-0944-AFD5-674E300F9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statements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Unit-testing</a:t>
            </a:r>
          </a:p>
        </p:txBody>
      </p:sp>
    </p:spTree>
    <p:extLst>
      <p:ext uri="{BB962C8B-B14F-4D97-AF65-F5344CB8AC3E}">
        <p14:creationId xmlns:p14="http://schemas.microsoft.com/office/powerpoint/2010/main" val="266113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25A1-5B77-A54E-A6D5-F7A1D70F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last week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E91BA-7378-BB40-B488-0BDF014A2B42}"/>
              </a:ext>
            </a:extLst>
          </p:cNvPr>
          <p:cNvSpPr txBox="1"/>
          <p:nvPr/>
        </p:nvSpPr>
        <p:spPr>
          <a:xfrm>
            <a:off x="732063" y="2028930"/>
            <a:ext cx="117293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 only need to do right now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99146-DFB2-3D44-B203-F0C90A8929A2}"/>
              </a:ext>
            </a:extLst>
          </p:cNvPr>
          <p:cNvSpPr txBox="1"/>
          <p:nvPr/>
        </p:nvSpPr>
        <p:spPr>
          <a:xfrm>
            <a:off x="2539095" y="2028931"/>
            <a:ext cx="117293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 may want to do in the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D4128-AD4D-5942-9644-AAED5998D34C}"/>
              </a:ext>
            </a:extLst>
          </p:cNvPr>
          <p:cNvSpPr txBox="1"/>
          <p:nvPr/>
        </p:nvSpPr>
        <p:spPr>
          <a:xfrm>
            <a:off x="4683579" y="2028931"/>
            <a:ext cx="1172937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 may want other </a:t>
            </a:r>
            <a:r>
              <a:rPr lang="en-US" sz="2000" i="1" dirty="0"/>
              <a:t>analysts</a:t>
            </a:r>
            <a:r>
              <a:rPr lang="en-US" sz="2000" dirty="0"/>
              <a:t> to repeat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8FD66-A813-8B41-9C48-6BFF5E2E8A29}"/>
              </a:ext>
            </a:extLst>
          </p:cNvPr>
          <p:cNvSpPr txBox="1"/>
          <p:nvPr/>
        </p:nvSpPr>
        <p:spPr>
          <a:xfrm>
            <a:off x="6830790" y="2028931"/>
            <a:ext cx="117293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 may want other </a:t>
            </a:r>
            <a:r>
              <a:rPr lang="en-US" sz="2000" i="1" dirty="0"/>
              <a:t>end-users</a:t>
            </a:r>
            <a:r>
              <a:rPr lang="en-US" sz="2000" dirty="0"/>
              <a:t> to apply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1DEFC-5CD1-1647-B16A-FFF8A0DB401D}"/>
              </a:ext>
            </a:extLst>
          </p:cNvPr>
          <p:cNvSpPr txBox="1"/>
          <p:nvPr/>
        </p:nvSpPr>
        <p:spPr>
          <a:xfrm>
            <a:off x="732063" y="3373123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Command</a:t>
            </a:r>
          </a:p>
          <a:p>
            <a:pPr algn="ctr"/>
            <a:r>
              <a:rPr lang="en-US" b="1" i="1" dirty="0">
                <a:solidFill>
                  <a:srgbClr val="FF0000"/>
                </a:solidFill>
              </a:rPr>
              <a:t>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F9A62-8ABE-D54C-A308-466695E1AD7B}"/>
              </a:ext>
            </a:extLst>
          </p:cNvPr>
          <p:cNvSpPr txBox="1"/>
          <p:nvPr/>
        </p:nvSpPr>
        <p:spPr>
          <a:xfrm>
            <a:off x="2744762" y="3352369"/>
            <a:ext cx="72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7D9D2-C292-B045-884D-B307F5C6F337}"/>
              </a:ext>
            </a:extLst>
          </p:cNvPr>
          <p:cNvSpPr txBox="1"/>
          <p:nvPr/>
        </p:nvSpPr>
        <p:spPr>
          <a:xfrm>
            <a:off x="4766410" y="3710783"/>
            <a:ext cx="98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Package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04045-C16E-E946-881E-DB71DEC085F3}"/>
              </a:ext>
            </a:extLst>
          </p:cNvPr>
          <p:cNvSpPr txBox="1"/>
          <p:nvPr/>
        </p:nvSpPr>
        <p:spPr>
          <a:xfrm>
            <a:off x="7133366" y="395500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App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3B4E949-D4C8-EB47-AC1B-A21285D489E9}"/>
              </a:ext>
            </a:extLst>
          </p:cNvPr>
          <p:cNvSpPr/>
          <p:nvPr/>
        </p:nvSpPr>
        <p:spPr>
          <a:xfrm>
            <a:off x="2057400" y="2460171"/>
            <a:ext cx="391886" cy="413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5EC1479-8FBA-8B42-AB73-41AF52435B76}"/>
              </a:ext>
            </a:extLst>
          </p:cNvPr>
          <p:cNvSpPr/>
          <p:nvPr/>
        </p:nvSpPr>
        <p:spPr>
          <a:xfrm>
            <a:off x="3954241" y="2430881"/>
            <a:ext cx="391886" cy="413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97D2F07-7E51-4744-9323-2F5FFF628AFD}"/>
              </a:ext>
            </a:extLst>
          </p:cNvPr>
          <p:cNvSpPr/>
          <p:nvPr/>
        </p:nvSpPr>
        <p:spPr>
          <a:xfrm>
            <a:off x="6147710" y="2460171"/>
            <a:ext cx="391886" cy="413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B2416A-0CB6-534F-81D4-3F96720E1AA2}"/>
              </a:ext>
            </a:extLst>
          </p:cNvPr>
          <p:cNvSpPr/>
          <p:nvPr/>
        </p:nvSpPr>
        <p:spPr>
          <a:xfrm>
            <a:off x="6287784" y="1690689"/>
            <a:ext cx="2445250" cy="3230632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0F15E1-0064-964A-9B25-F50BA262BAC3}"/>
              </a:ext>
            </a:extLst>
          </p:cNvPr>
          <p:cNvSpPr txBox="1"/>
          <p:nvPr/>
        </p:nvSpPr>
        <p:spPr>
          <a:xfrm>
            <a:off x="331522" y="5259562"/>
            <a:ext cx="8704114" cy="5232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Machine learning science is about building tools for </a:t>
            </a:r>
            <a:r>
              <a:rPr lang="en-US" sz="2800" b="1" u="sng" dirty="0">
                <a:solidFill>
                  <a:srgbClr val="7030A0"/>
                </a:solidFill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16906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3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0073-2CE3-D545-AF34-53D649DF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7A33-3E3B-9F42-B03D-BB4A1BB4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Cave man debugging</a:t>
            </a:r>
          </a:p>
          <a:p>
            <a:pPr marL="457200" lvl="1" indent="0">
              <a:buNone/>
            </a:pPr>
            <a:r>
              <a:rPr lang="en-US" dirty="0"/>
              <a:t>def </a:t>
            </a:r>
            <a:r>
              <a:rPr lang="en-US" dirty="0" err="1"/>
              <a:t>addNumbers</a:t>
            </a:r>
            <a:r>
              <a:rPr lang="en-US" dirty="0"/>
              <a:t>(a, b):</a:t>
            </a:r>
          </a:p>
          <a:p>
            <a:pPr marL="457200" lvl="1" indent="0">
              <a:buNone/>
            </a:pPr>
            <a:r>
              <a:rPr lang="en-US" dirty="0"/>
              <a:t>	return a + 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&gt;&gt; Error: cannot add a string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def </a:t>
            </a:r>
            <a:r>
              <a:rPr lang="en-US" dirty="0" err="1"/>
              <a:t>addNumbers</a:t>
            </a:r>
            <a:r>
              <a:rPr lang="en-US" dirty="0"/>
              <a:t>(a, b):</a:t>
            </a:r>
          </a:p>
          <a:p>
            <a:pPr marL="457200" lvl="1" indent="0">
              <a:buNone/>
            </a:pPr>
            <a:r>
              <a:rPr lang="en-US" dirty="0"/>
              <a:t>	print(‘a is a {}.format(type(a)))</a:t>
            </a:r>
          </a:p>
          <a:p>
            <a:pPr marL="457200" lvl="1" indent="0">
              <a:buNone/>
            </a:pPr>
            <a:r>
              <a:rPr lang="en-US" dirty="0"/>
              <a:t>	return a + 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&gt;&gt; a is a str</a:t>
            </a:r>
          </a:p>
        </p:txBody>
      </p:sp>
    </p:spTree>
    <p:extLst>
      <p:ext uri="{BB962C8B-B14F-4D97-AF65-F5344CB8AC3E}">
        <p14:creationId xmlns:p14="http://schemas.microsoft.com/office/powerpoint/2010/main" val="3750547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C395-5A3E-C242-804D-88BAA169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D342-BF4B-0C45-9F6E-F262308E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errors: Detected by parser (part of the CPU that reads the human code into machine language)</a:t>
            </a:r>
          </a:p>
          <a:p>
            <a:pPr lvl="1"/>
            <a:r>
              <a:rPr lang="en-US" dirty="0"/>
              <a:t>Will not run (‘Syntax Error: invalid syntax”)</a:t>
            </a:r>
          </a:p>
          <a:p>
            <a:r>
              <a:rPr lang="en-US" dirty="0"/>
              <a:t>Exceptions: Will run, but caught to avoid crashes, stack overflow, endless loops, etc.</a:t>
            </a:r>
          </a:p>
          <a:p>
            <a:pPr lvl="1"/>
            <a:r>
              <a:rPr lang="en-US" dirty="0"/>
              <a:t>Python has many built-in</a:t>
            </a:r>
          </a:p>
          <a:p>
            <a:pPr lvl="1"/>
            <a:r>
              <a:rPr lang="en-US" dirty="0"/>
              <a:t>Can include custom to avoid program running too long with wrong data, wrong methods, etc.</a:t>
            </a:r>
          </a:p>
        </p:txBody>
      </p:sp>
    </p:spTree>
    <p:extLst>
      <p:ext uri="{BB962C8B-B14F-4D97-AF65-F5344CB8AC3E}">
        <p14:creationId xmlns:p14="http://schemas.microsoft.com/office/powerpoint/2010/main" val="1561063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BAE2-9048-EE40-865A-B62B5C32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exception handing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22A5-CC40-D740-81DE-4FB555F2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/>
              <a:t>’raise’: </a:t>
            </a:r>
            <a:r>
              <a:rPr lang="en-US" dirty="0"/>
              <a:t>within an if-then statement</a:t>
            </a:r>
          </a:p>
          <a:p>
            <a:pPr lvl="1"/>
            <a:r>
              <a:rPr lang="en-US" dirty="0"/>
              <a:t>if n &gt; 5: raise Exception(“N needs to be less than 5”)</a:t>
            </a:r>
          </a:p>
          <a:p>
            <a:r>
              <a:rPr lang="en-US" u="sng" dirty="0"/>
              <a:t>‘assert</a:t>
            </a:r>
            <a:r>
              <a:rPr lang="en-US" dirty="0"/>
              <a:t>’: condition that must be met for program to proceed</a:t>
            </a:r>
          </a:p>
          <a:p>
            <a:pPr lvl="1"/>
            <a:r>
              <a:rPr lang="en-US" dirty="0"/>
              <a:t>assert (n &lt; 5), “N needs to be less than 5”</a:t>
            </a:r>
          </a:p>
          <a:p>
            <a:r>
              <a:rPr lang="en-US" u="sng" dirty="0"/>
              <a:t>‘try-except’</a:t>
            </a:r>
            <a:r>
              <a:rPr lang="en-US" dirty="0"/>
              <a:t>: Try to run one part of code (try), and if fails, run second part (except)</a:t>
            </a:r>
          </a:p>
          <a:p>
            <a:pPr lvl="1"/>
            <a:r>
              <a:rPr lang="en-US" dirty="0"/>
              <a:t>try: load(file); except: print(‘unable to load file’)</a:t>
            </a:r>
          </a:p>
          <a:p>
            <a:pPr lvl="1"/>
            <a:r>
              <a:rPr lang="en-US" dirty="0"/>
              <a:t>Can include defined errors for debugging</a:t>
            </a:r>
          </a:p>
          <a:p>
            <a:pPr lvl="2"/>
            <a:r>
              <a:rPr lang="en-US" dirty="0" err="1"/>
              <a:t>AssertionError</a:t>
            </a:r>
            <a:r>
              <a:rPr lang="en-US" dirty="0"/>
              <a:t>, </a:t>
            </a:r>
            <a:r>
              <a:rPr lang="en-US" dirty="0" err="1"/>
              <a:t>FileNotFoundError</a:t>
            </a:r>
            <a:endParaRPr lang="en-US" dirty="0"/>
          </a:p>
          <a:p>
            <a:pPr lvl="2"/>
            <a:r>
              <a:rPr lang="en-US" dirty="0"/>
              <a:t>try: load(file); except </a:t>
            </a:r>
            <a:r>
              <a:rPr lang="en-US" dirty="0" err="1"/>
              <a:t>FileNotFoundError</a:t>
            </a:r>
            <a:r>
              <a:rPr lang="en-US" dirty="0"/>
              <a:t> as error: print(error)</a:t>
            </a:r>
          </a:p>
          <a:p>
            <a:r>
              <a:rPr lang="en-US" u="sng" dirty="0"/>
              <a:t>‘else’</a:t>
            </a:r>
            <a:r>
              <a:rPr lang="en-US" dirty="0"/>
              <a:t>: After try-except block to continue code or add more try-except</a:t>
            </a:r>
          </a:p>
          <a:p>
            <a:r>
              <a:rPr lang="en-US" u="sng" dirty="0"/>
              <a:t>‘finally</a:t>
            </a:r>
            <a:r>
              <a:rPr lang="en-US" dirty="0"/>
              <a:t>’: Run after try-except-else to run no matter what</a:t>
            </a:r>
          </a:p>
          <a:p>
            <a:pPr lvl="1"/>
            <a:r>
              <a:rPr lang="en-US" dirty="0"/>
              <a:t>try: load(file); except: print(‘unable to load’); finally: print(‘have a nice day!’)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07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26A9-291A-9E4F-97CC-1F61C692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F489B-CC1A-6845-A945-52C90B616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Manual testing</a:t>
            </a:r>
            <a:r>
              <a:rPr lang="en-US" dirty="0"/>
              <a:t>: Write a set of conditions the code needs to meet</a:t>
            </a:r>
          </a:p>
          <a:p>
            <a:r>
              <a:rPr lang="en-US" u="sng" dirty="0"/>
              <a:t>Automated testing</a:t>
            </a:r>
            <a:r>
              <a:rPr lang="en-US" dirty="0"/>
              <a:t>: Built-in functions in python for testing</a:t>
            </a:r>
          </a:p>
          <a:p>
            <a:r>
              <a:rPr lang="en-US" u="sng" dirty="0"/>
              <a:t>Integration testing</a:t>
            </a:r>
            <a:r>
              <a:rPr lang="en-US" dirty="0"/>
              <a:t>: testing system as a whole; how parts interact</a:t>
            </a:r>
          </a:p>
          <a:p>
            <a:r>
              <a:rPr lang="en-US" u="sng" dirty="0"/>
              <a:t>Unit testing</a:t>
            </a:r>
            <a:r>
              <a:rPr lang="en-US" dirty="0"/>
              <a:t>: testing individual parts</a:t>
            </a:r>
          </a:p>
        </p:txBody>
      </p:sp>
    </p:spTree>
    <p:extLst>
      <p:ext uri="{BB962C8B-B14F-4D97-AF65-F5344CB8AC3E}">
        <p14:creationId xmlns:p14="http://schemas.microsoft.com/office/powerpoint/2010/main" val="756286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8E74-74FC-B344-8A3B-7A5DE11F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runners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BDCC-5F0A-D448-96ED-21F5DBBAE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to run multiple tests at once</a:t>
            </a:r>
          </a:p>
          <a:p>
            <a:r>
              <a:rPr lang="en-US" dirty="0" err="1"/>
              <a:t>unittest</a:t>
            </a:r>
            <a:r>
              <a:rPr lang="en-US" dirty="0"/>
              <a:t>: Built in for Python</a:t>
            </a:r>
          </a:p>
          <a:p>
            <a:pPr lvl="1"/>
            <a:r>
              <a:rPr lang="en-US" dirty="0"/>
              <a:t>others: nose, nose2, </a:t>
            </a:r>
            <a:r>
              <a:rPr lang="en-US" dirty="0" err="1"/>
              <a:t>pytest</a:t>
            </a:r>
            <a:endParaRPr lang="en-US" dirty="0"/>
          </a:p>
          <a:p>
            <a:r>
              <a:rPr lang="en-US" dirty="0" err="1"/>
              <a:t>unittest</a:t>
            </a:r>
            <a:r>
              <a:rPr lang="en-US" dirty="0"/>
              <a:t> requires that:</a:t>
            </a:r>
          </a:p>
          <a:p>
            <a:pPr lvl="1"/>
            <a:r>
              <a:rPr lang="en-US" dirty="0"/>
              <a:t>You put your tests into classes as methods</a:t>
            </a:r>
          </a:p>
          <a:p>
            <a:pPr lvl="1"/>
            <a:r>
              <a:rPr lang="en-US" dirty="0"/>
              <a:t>You use a series of special assertion methods in the </a:t>
            </a:r>
            <a:r>
              <a:rPr lang="en-US" dirty="0" err="1"/>
              <a:t>unittest.TestCaseclass</a:t>
            </a:r>
            <a:r>
              <a:rPr lang="en-US" dirty="0"/>
              <a:t> instead of the built-in assert statement</a:t>
            </a:r>
          </a:p>
          <a:p>
            <a:r>
              <a:rPr lang="en-US" dirty="0"/>
              <a:t>Can be run from command line:</a:t>
            </a:r>
          </a:p>
          <a:p>
            <a:pPr lvl="1"/>
            <a:r>
              <a:rPr lang="en-US" dirty="0"/>
              <a:t>python –m </a:t>
            </a:r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en-US" dirty="0" err="1"/>
              <a:t>mytest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05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58F8-CBC2-8246-85FE-82275A20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Extensions, interfaces and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B0190-714B-5B44-A8C1-80385B85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Extensions</a:t>
            </a:r>
          </a:p>
          <a:p>
            <a:pPr lvl="1"/>
            <a:r>
              <a:rPr lang="en-US" dirty="0"/>
              <a:t>Sub-typing a class (inheritance)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Define how two classes interact using protocols</a:t>
            </a:r>
          </a:p>
          <a:p>
            <a:r>
              <a:rPr lang="en-US" dirty="0"/>
              <a:t>Protocols</a:t>
            </a:r>
          </a:p>
          <a:p>
            <a:pPr lvl="1"/>
            <a:r>
              <a:rPr lang="en-US" dirty="0"/>
              <a:t>Ensuring that the subclass or interfaced class meet </a:t>
            </a:r>
            <a:r>
              <a:rPr lang="en-US"/>
              <a:t>criteria needed</a:t>
            </a:r>
            <a:endParaRPr lang="en-US" dirty="0"/>
          </a:p>
          <a:p>
            <a:pPr lvl="1"/>
            <a:r>
              <a:rPr lang="en-US" dirty="0"/>
              <a:t>Explicit in some programming languages (Swift, Objective-C)</a:t>
            </a:r>
          </a:p>
          <a:p>
            <a:pPr lvl="1"/>
            <a:r>
              <a:rPr lang="en-US" dirty="0"/>
              <a:t>In Python, not implicitly needed (duck-typing language)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NotImplementedError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8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096A-B29D-2D4A-ACAB-DEB800CF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clinical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12A1D-73A9-334A-8BDE-790A4983A4E1}"/>
              </a:ext>
            </a:extLst>
          </p:cNvPr>
          <p:cNvSpPr txBox="1"/>
          <p:nvPr/>
        </p:nvSpPr>
        <p:spPr>
          <a:xfrm>
            <a:off x="2252693" y="2270589"/>
            <a:ext cx="129875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4ED1E-E010-F74F-966D-227B06CF7502}"/>
              </a:ext>
            </a:extLst>
          </p:cNvPr>
          <p:cNvSpPr txBox="1"/>
          <p:nvPr/>
        </p:nvSpPr>
        <p:spPr>
          <a:xfrm>
            <a:off x="3964229" y="2275345"/>
            <a:ext cx="13579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ADC0E-51E4-7742-AD86-DFA70E27A50A}"/>
              </a:ext>
            </a:extLst>
          </p:cNvPr>
          <p:cNvSpPr txBox="1"/>
          <p:nvPr/>
        </p:nvSpPr>
        <p:spPr>
          <a:xfrm>
            <a:off x="5709007" y="2270589"/>
            <a:ext cx="12251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ECFB8-9264-EA40-93DC-E07325CBF603}"/>
              </a:ext>
            </a:extLst>
          </p:cNvPr>
          <p:cNvSpPr txBox="1"/>
          <p:nvPr/>
        </p:nvSpPr>
        <p:spPr>
          <a:xfrm>
            <a:off x="7290206" y="2270589"/>
            <a:ext cx="10265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Paper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9450A-D106-9743-AE03-7E2A82C89E8D}"/>
              </a:ext>
            </a:extLst>
          </p:cNvPr>
          <p:cNvSpPr txBox="1"/>
          <p:nvPr/>
        </p:nvSpPr>
        <p:spPr>
          <a:xfrm>
            <a:off x="313949" y="2270589"/>
            <a:ext cx="15411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10760F9-914F-F84B-B687-A01696BC79D8}"/>
              </a:ext>
            </a:extLst>
          </p:cNvPr>
          <p:cNvSpPr/>
          <p:nvPr/>
        </p:nvSpPr>
        <p:spPr>
          <a:xfrm>
            <a:off x="1961591" y="2347264"/>
            <a:ext cx="240851" cy="369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B41A410-A1AF-B843-A4CF-6514A3E6BB72}"/>
              </a:ext>
            </a:extLst>
          </p:cNvPr>
          <p:cNvSpPr/>
          <p:nvPr/>
        </p:nvSpPr>
        <p:spPr>
          <a:xfrm>
            <a:off x="3641014" y="2347264"/>
            <a:ext cx="240851" cy="369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9591E2B2-5478-9F41-9B3E-B8D46EBF57E7}"/>
              </a:ext>
            </a:extLst>
          </p:cNvPr>
          <p:cNvSpPr/>
          <p:nvPr/>
        </p:nvSpPr>
        <p:spPr>
          <a:xfrm>
            <a:off x="5430381" y="2347264"/>
            <a:ext cx="240851" cy="369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CAE16F7-305F-D64F-8509-093FD0F71C50}"/>
              </a:ext>
            </a:extLst>
          </p:cNvPr>
          <p:cNvSpPr/>
          <p:nvPr/>
        </p:nvSpPr>
        <p:spPr>
          <a:xfrm>
            <a:off x="6991753" y="2347264"/>
            <a:ext cx="240851" cy="369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sitting, table&#10;&#10;Description automatically generated">
            <a:extLst>
              <a:ext uri="{FF2B5EF4-FFF2-40B4-BE49-F238E27FC236}">
                <a16:creationId xmlns:a16="http://schemas.microsoft.com/office/drawing/2014/main" id="{0C8FA896-9A09-E04D-8939-7C95FCA8F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79"/>
          <a:stretch/>
        </p:blipFill>
        <p:spPr>
          <a:xfrm>
            <a:off x="4715234" y="4372000"/>
            <a:ext cx="2158717" cy="1912523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1B6C2450-162C-5643-B973-5F7C5D79A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049" y="4580350"/>
            <a:ext cx="1912524" cy="1912524"/>
          </a:xfrm>
          <a:prstGeom prst="rect">
            <a:avLst/>
          </a:prstGeom>
        </p:spPr>
      </p:pic>
      <p:sp>
        <p:nvSpPr>
          <p:cNvPr id="18" name="Down Arrow 17">
            <a:extLst>
              <a:ext uri="{FF2B5EF4-FFF2-40B4-BE49-F238E27FC236}">
                <a16:creationId xmlns:a16="http://schemas.microsoft.com/office/drawing/2014/main" id="{67433EB2-E8FF-A748-844E-1978BE9AD8B0}"/>
              </a:ext>
            </a:extLst>
          </p:cNvPr>
          <p:cNvSpPr/>
          <p:nvPr/>
        </p:nvSpPr>
        <p:spPr>
          <a:xfrm rot="2255889">
            <a:off x="6856430" y="3209648"/>
            <a:ext cx="511494" cy="1555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31A8DB55-71C3-BB4A-8F78-A97000CC807A}"/>
              </a:ext>
            </a:extLst>
          </p:cNvPr>
          <p:cNvSpPr/>
          <p:nvPr/>
        </p:nvSpPr>
        <p:spPr>
          <a:xfrm>
            <a:off x="2728664" y="2907134"/>
            <a:ext cx="715924" cy="157807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39B76272-0BCF-0E4C-8852-9A53AF5D8CB5}"/>
              </a:ext>
            </a:extLst>
          </p:cNvPr>
          <p:cNvSpPr/>
          <p:nvPr/>
        </p:nvSpPr>
        <p:spPr>
          <a:xfrm>
            <a:off x="3881865" y="5181403"/>
            <a:ext cx="761332" cy="4702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49FC44-4C62-DA4D-8E55-A5EBC6C91BD8}"/>
              </a:ext>
            </a:extLst>
          </p:cNvPr>
          <p:cNvSpPr txBox="1"/>
          <p:nvPr/>
        </p:nvSpPr>
        <p:spPr>
          <a:xfrm>
            <a:off x="4039553" y="4497000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052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096A-B29D-2D4A-ACAB-DEB800CF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Ideally (end-to-end process)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12A1D-73A9-334A-8BDE-790A4983A4E1}"/>
              </a:ext>
            </a:extLst>
          </p:cNvPr>
          <p:cNvSpPr txBox="1"/>
          <p:nvPr/>
        </p:nvSpPr>
        <p:spPr>
          <a:xfrm>
            <a:off x="2252693" y="2270589"/>
            <a:ext cx="129875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4ED1E-E010-F74F-966D-227B06CF7502}"/>
              </a:ext>
            </a:extLst>
          </p:cNvPr>
          <p:cNvSpPr txBox="1"/>
          <p:nvPr/>
        </p:nvSpPr>
        <p:spPr>
          <a:xfrm>
            <a:off x="3964229" y="2275345"/>
            <a:ext cx="13579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ADC0E-51E4-7742-AD86-DFA70E27A50A}"/>
              </a:ext>
            </a:extLst>
          </p:cNvPr>
          <p:cNvSpPr txBox="1"/>
          <p:nvPr/>
        </p:nvSpPr>
        <p:spPr>
          <a:xfrm>
            <a:off x="5709007" y="2270589"/>
            <a:ext cx="12251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9450A-D106-9743-AE03-7E2A82C89E8D}"/>
              </a:ext>
            </a:extLst>
          </p:cNvPr>
          <p:cNvSpPr txBox="1"/>
          <p:nvPr/>
        </p:nvSpPr>
        <p:spPr>
          <a:xfrm>
            <a:off x="313949" y="2270589"/>
            <a:ext cx="15411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10760F9-914F-F84B-B687-A01696BC79D8}"/>
              </a:ext>
            </a:extLst>
          </p:cNvPr>
          <p:cNvSpPr/>
          <p:nvPr/>
        </p:nvSpPr>
        <p:spPr>
          <a:xfrm>
            <a:off x="1961591" y="2347264"/>
            <a:ext cx="240851" cy="369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B41A410-A1AF-B843-A4CF-6514A3E6BB72}"/>
              </a:ext>
            </a:extLst>
          </p:cNvPr>
          <p:cNvSpPr/>
          <p:nvPr/>
        </p:nvSpPr>
        <p:spPr>
          <a:xfrm>
            <a:off x="3641014" y="2347264"/>
            <a:ext cx="240851" cy="369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9591E2B2-5478-9F41-9B3E-B8D46EBF57E7}"/>
              </a:ext>
            </a:extLst>
          </p:cNvPr>
          <p:cNvSpPr/>
          <p:nvPr/>
        </p:nvSpPr>
        <p:spPr>
          <a:xfrm>
            <a:off x="5430381" y="2347264"/>
            <a:ext cx="240851" cy="369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1B6C2450-162C-5643-B973-5F7C5D79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49" y="4580350"/>
            <a:ext cx="1912524" cy="1912524"/>
          </a:xfrm>
          <a:prstGeom prst="rect">
            <a:avLst/>
          </a:prstGeom>
        </p:spPr>
      </p:pic>
      <p:sp>
        <p:nvSpPr>
          <p:cNvPr id="18" name="Down Arrow 17">
            <a:extLst>
              <a:ext uri="{FF2B5EF4-FFF2-40B4-BE49-F238E27FC236}">
                <a16:creationId xmlns:a16="http://schemas.microsoft.com/office/drawing/2014/main" id="{67433EB2-E8FF-A748-844E-1978BE9AD8B0}"/>
              </a:ext>
            </a:extLst>
          </p:cNvPr>
          <p:cNvSpPr/>
          <p:nvPr/>
        </p:nvSpPr>
        <p:spPr>
          <a:xfrm rot="2816136">
            <a:off x="4721475" y="2480577"/>
            <a:ext cx="511494" cy="3030087"/>
          </a:xfrm>
          <a:prstGeom prst="downArrow">
            <a:avLst>
              <a:gd name="adj1" fmla="val 5240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9CD07919-30C7-1C4A-B6FB-3C081D508E78}"/>
              </a:ext>
            </a:extLst>
          </p:cNvPr>
          <p:cNvSpPr/>
          <p:nvPr/>
        </p:nvSpPr>
        <p:spPr>
          <a:xfrm rot="19150704">
            <a:off x="1522866" y="2972876"/>
            <a:ext cx="705080" cy="21613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7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8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096A-B29D-2D4A-ACAB-DEB800CF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12A1D-73A9-334A-8BDE-790A4983A4E1}"/>
              </a:ext>
            </a:extLst>
          </p:cNvPr>
          <p:cNvSpPr txBox="1"/>
          <p:nvPr/>
        </p:nvSpPr>
        <p:spPr>
          <a:xfrm>
            <a:off x="2252693" y="2270589"/>
            <a:ext cx="129875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4ED1E-E010-F74F-966D-227B06CF7502}"/>
              </a:ext>
            </a:extLst>
          </p:cNvPr>
          <p:cNvSpPr txBox="1"/>
          <p:nvPr/>
        </p:nvSpPr>
        <p:spPr>
          <a:xfrm>
            <a:off x="3964229" y="2275345"/>
            <a:ext cx="13579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ADC0E-51E4-7742-AD86-DFA70E27A50A}"/>
              </a:ext>
            </a:extLst>
          </p:cNvPr>
          <p:cNvSpPr txBox="1"/>
          <p:nvPr/>
        </p:nvSpPr>
        <p:spPr>
          <a:xfrm>
            <a:off x="5709007" y="2270589"/>
            <a:ext cx="12251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9450A-D106-9743-AE03-7E2A82C89E8D}"/>
              </a:ext>
            </a:extLst>
          </p:cNvPr>
          <p:cNvSpPr txBox="1"/>
          <p:nvPr/>
        </p:nvSpPr>
        <p:spPr>
          <a:xfrm>
            <a:off x="313949" y="2270589"/>
            <a:ext cx="15411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10760F9-914F-F84B-B687-A01696BC79D8}"/>
              </a:ext>
            </a:extLst>
          </p:cNvPr>
          <p:cNvSpPr/>
          <p:nvPr/>
        </p:nvSpPr>
        <p:spPr>
          <a:xfrm>
            <a:off x="1961591" y="2347264"/>
            <a:ext cx="240851" cy="369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B41A410-A1AF-B843-A4CF-6514A3E6BB72}"/>
              </a:ext>
            </a:extLst>
          </p:cNvPr>
          <p:cNvSpPr/>
          <p:nvPr/>
        </p:nvSpPr>
        <p:spPr>
          <a:xfrm>
            <a:off x="3641014" y="2347264"/>
            <a:ext cx="240851" cy="369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9591E2B2-5478-9F41-9B3E-B8D46EBF57E7}"/>
              </a:ext>
            </a:extLst>
          </p:cNvPr>
          <p:cNvSpPr/>
          <p:nvPr/>
        </p:nvSpPr>
        <p:spPr>
          <a:xfrm>
            <a:off x="5430381" y="2347264"/>
            <a:ext cx="240851" cy="369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1B6C2450-162C-5643-B973-5F7C5D79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49" y="4580350"/>
            <a:ext cx="1912524" cy="1912524"/>
          </a:xfrm>
          <a:prstGeom prst="rect">
            <a:avLst/>
          </a:prstGeom>
        </p:spPr>
      </p:pic>
      <p:sp>
        <p:nvSpPr>
          <p:cNvPr id="18" name="Down Arrow 17">
            <a:extLst>
              <a:ext uri="{FF2B5EF4-FFF2-40B4-BE49-F238E27FC236}">
                <a16:creationId xmlns:a16="http://schemas.microsoft.com/office/drawing/2014/main" id="{67433EB2-E8FF-A748-844E-1978BE9AD8B0}"/>
              </a:ext>
            </a:extLst>
          </p:cNvPr>
          <p:cNvSpPr/>
          <p:nvPr/>
        </p:nvSpPr>
        <p:spPr>
          <a:xfrm rot="2816136">
            <a:off x="4721475" y="2480577"/>
            <a:ext cx="511494" cy="3030087"/>
          </a:xfrm>
          <a:prstGeom prst="downArrow">
            <a:avLst>
              <a:gd name="adj1" fmla="val 5240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9CD07919-30C7-1C4A-B6FB-3C081D508E78}"/>
              </a:ext>
            </a:extLst>
          </p:cNvPr>
          <p:cNvSpPr/>
          <p:nvPr/>
        </p:nvSpPr>
        <p:spPr>
          <a:xfrm rot="19150704">
            <a:off x="1522866" y="2972876"/>
            <a:ext cx="705080" cy="21613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04F29-508B-104F-A6BF-CB5148DFC855}"/>
              </a:ext>
            </a:extLst>
          </p:cNvPr>
          <p:cNvSpPr txBox="1"/>
          <p:nvPr/>
        </p:nvSpPr>
        <p:spPr>
          <a:xfrm>
            <a:off x="124074" y="4108412"/>
            <a:ext cx="209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1) Enter patient data into database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4F7CFE-9931-3A43-9372-6A0AFC7C5823}"/>
              </a:ext>
            </a:extLst>
          </p:cNvPr>
          <p:cNvSpPr txBox="1"/>
          <p:nvPr/>
        </p:nvSpPr>
        <p:spPr>
          <a:xfrm>
            <a:off x="1143841" y="1586149"/>
            <a:ext cx="209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2) Query database to create a dataset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5CB7DC-DAAE-2444-A3FD-61759742FC71}"/>
              </a:ext>
            </a:extLst>
          </p:cNvPr>
          <p:cNvSpPr txBox="1"/>
          <p:nvPr/>
        </p:nvSpPr>
        <p:spPr>
          <a:xfrm>
            <a:off x="2780608" y="2795350"/>
            <a:ext cx="209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3) Load dataset to</a:t>
            </a:r>
          </a:p>
          <a:p>
            <a:r>
              <a:rPr lang="en-US" dirty="0">
                <a:solidFill>
                  <a:srgbClr val="7030A0"/>
                </a:solidFill>
              </a:rPr>
              <a:t>perform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3D92E-395D-9B4E-BCC0-B8CB045710C5}"/>
              </a:ext>
            </a:extLst>
          </p:cNvPr>
          <p:cNvSpPr txBox="1"/>
          <p:nvPr/>
        </p:nvSpPr>
        <p:spPr>
          <a:xfrm>
            <a:off x="4659639" y="1498367"/>
            <a:ext cx="209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4) Run analysis and output results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A82470-6673-7040-8B6D-A3F23CA1EA89}"/>
              </a:ext>
            </a:extLst>
          </p:cNvPr>
          <p:cNvSpPr txBox="1"/>
          <p:nvPr/>
        </p:nvSpPr>
        <p:spPr>
          <a:xfrm>
            <a:off x="5804874" y="3402920"/>
            <a:ext cx="209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5) Return results to patient/user/doctor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DB2D5E-FD9F-E74F-A9FB-6782B6BDE25F}"/>
              </a:ext>
            </a:extLst>
          </p:cNvPr>
          <p:cNvSpPr/>
          <p:nvPr/>
        </p:nvSpPr>
        <p:spPr>
          <a:xfrm>
            <a:off x="2577947" y="2270589"/>
            <a:ext cx="2301396" cy="164039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7" grpId="0"/>
      <p:bldP spid="19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1311-08A3-DA44-9F2F-EB0ADB65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Data: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083A-6B7B-2546-A100-56223FFD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data and file types</a:t>
            </a:r>
          </a:p>
          <a:p>
            <a:r>
              <a:rPr lang="en-US" dirty="0"/>
              <a:t>Loading and storing data</a:t>
            </a:r>
          </a:p>
          <a:p>
            <a:r>
              <a:rPr lang="en-US" dirty="0"/>
              <a:t>Loading and storing models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Test-driven development/unit testing</a:t>
            </a:r>
          </a:p>
        </p:txBody>
      </p:sp>
    </p:spTree>
    <p:extLst>
      <p:ext uri="{BB962C8B-B14F-4D97-AF65-F5344CB8AC3E}">
        <p14:creationId xmlns:p14="http://schemas.microsoft.com/office/powerpoint/2010/main" val="274451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4434-D334-D346-A394-16679780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7DDE79-B9C7-0C4A-99EE-2F22765D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(characters)</a:t>
            </a:r>
          </a:p>
          <a:p>
            <a:r>
              <a:rPr lang="en-US" dirty="0"/>
              <a:t>Integers</a:t>
            </a:r>
          </a:p>
          <a:p>
            <a:r>
              <a:rPr lang="en-US" dirty="0"/>
              <a:t>Numbers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/>
              <a:t>Num</a:t>
            </a:r>
          </a:p>
          <a:p>
            <a:r>
              <a:rPr lang="en-US" dirty="0"/>
              <a:t>Bool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0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5532-628A-0145-81BD-D731B1B0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A8CE-6729-6545-A0B4-02673ED33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Literals: “Hello world” or ‘Hello world’</a:t>
            </a:r>
          </a:p>
          <a:p>
            <a:r>
              <a:rPr lang="en-US" dirty="0"/>
              <a:t>Multi-line: “”” this could be multiple lines”””</a:t>
            </a:r>
          </a:p>
          <a:p>
            <a:r>
              <a:rPr lang="en-US" dirty="0"/>
              <a:t>Are actually arrays</a:t>
            </a:r>
          </a:p>
          <a:p>
            <a:pPr lvl="1"/>
            <a:r>
              <a:rPr lang="en-US" dirty="0"/>
              <a:t>Indexed: a = “Hello”; a[1] = e</a:t>
            </a:r>
          </a:p>
          <a:p>
            <a:pPr lvl="1"/>
            <a:r>
              <a:rPr lang="en-US" dirty="0"/>
              <a:t>Sliced: a[2:4] = </a:t>
            </a:r>
            <a:r>
              <a:rPr lang="en-US" dirty="0" err="1"/>
              <a:t>llo</a:t>
            </a:r>
            <a:endParaRPr lang="en-US" dirty="0"/>
          </a:p>
          <a:p>
            <a:pPr lvl="1"/>
            <a:r>
              <a:rPr lang="en-US" dirty="0"/>
              <a:t>Length: </a:t>
            </a:r>
            <a:r>
              <a:rPr lang="en-US" dirty="0" err="1"/>
              <a:t>len</a:t>
            </a:r>
            <a:r>
              <a:rPr lang="en-US" dirty="0"/>
              <a:t>(a) = 5</a:t>
            </a:r>
          </a:p>
          <a:p>
            <a:r>
              <a:rPr lang="en-US" dirty="0"/>
              <a:t>Have methods</a:t>
            </a:r>
          </a:p>
          <a:p>
            <a:pPr lvl="1"/>
            <a:r>
              <a:rPr lang="en-US" dirty="0"/>
              <a:t>strip(): Removes whitespace</a:t>
            </a:r>
          </a:p>
          <a:p>
            <a:pPr lvl="1"/>
            <a:r>
              <a:rPr lang="en-US" dirty="0"/>
              <a:t>lower(): lower case</a:t>
            </a:r>
          </a:p>
          <a:p>
            <a:pPr lvl="1"/>
            <a:r>
              <a:rPr lang="en-US" dirty="0"/>
              <a:t>replace(”H”, “J”): replace one value with another</a:t>
            </a:r>
          </a:p>
          <a:p>
            <a:pPr lvl="1"/>
            <a:r>
              <a:rPr lang="en-US" dirty="0"/>
              <a:t>split(”,”): splits along delimiter (comma)</a:t>
            </a:r>
          </a:p>
          <a:p>
            <a:r>
              <a:rPr lang="en-US" dirty="0"/>
              <a:t>Check: “</a:t>
            </a:r>
            <a:r>
              <a:rPr lang="en-US" dirty="0" err="1"/>
              <a:t>ll</a:t>
            </a:r>
            <a:r>
              <a:rPr lang="en-US" dirty="0"/>
              <a:t>” in a (returns true)</a:t>
            </a:r>
          </a:p>
          <a:p>
            <a:r>
              <a:rPr lang="en-US" dirty="0"/>
              <a:t>Concatenate: c = a + “,” + “world”</a:t>
            </a:r>
          </a:p>
          <a:p>
            <a:r>
              <a:rPr lang="en-US" dirty="0"/>
              <a:t>Format: “I am {} years </a:t>
            </a:r>
            <a:r>
              <a:rPr lang="en-US" dirty="0" err="1"/>
              <a:t>old”.format</a:t>
            </a:r>
            <a:r>
              <a:rPr lang="en-US" dirty="0"/>
              <a:t>(age)</a:t>
            </a:r>
          </a:p>
        </p:txBody>
      </p:sp>
    </p:spTree>
    <p:extLst>
      <p:ext uri="{BB962C8B-B14F-4D97-AF65-F5344CB8AC3E}">
        <p14:creationId xmlns:p14="http://schemas.microsoft.com/office/powerpoint/2010/main" val="306381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6C4E-E81E-EA4B-AD96-E3506411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3B4B-C7BD-9C4E-B813-8AB476B6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Encoding</a:t>
            </a:r>
          </a:p>
          <a:p>
            <a:pPr lvl="1"/>
            <a:r>
              <a:rPr lang="en-US" dirty="0"/>
              <a:t>ASCII (American Standard Code for Information Interchange): Encodes 128 specified characters into 7-bit integers</a:t>
            </a:r>
          </a:p>
          <a:p>
            <a:pPr lvl="1"/>
            <a:r>
              <a:rPr lang="en-US" dirty="0"/>
              <a:t>Unicode: UTF-8, UTF-16, UTF-32 </a:t>
            </a:r>
          </a:p>
          <a:p>
            <a:r>
              <a:rPr lang="en-US" dirty="0"/>
              <a:t>Control characters: Define line breaks (CR=carriage return; LF = line feed)</a:t>
            </a:r>
          </a:p>
          <a:p>
            <a:pPr lvl="1"/>
            <a:r>
              <a:rPr lang="en-US" dirty="0"/>
              <a:t>CR LF (Windows)</a:t>
            </a:r>
          </a:p>
          <a:p>
            <a:pPr lvl="1"/>
            <a:r>
              <a:rPr lang="en-US" dirty="0"/>
              <a:t>LF (Unix)</a:t>
            </a:r>
          </a:p>
          <a:p>
            <a:pPr lvl="1"/>
            <a:r>
              <a:rPr lang="en-US" dirty="0"/>
              <a:t>CR (Older Macintosh)</a:t>
            </a:r>
          </a:p>
          <a:p>
            <a:r>
              <a:rPr lang="en-US" dirty="0"/>
              <a:t>Usually on Scripts</a:t>
            </a:r>
          </a:p>
          <a:p>
            <a:pPr lvl="1"/>
            <a:r>
              <a:rPr lang="en-US" dirty="0"/>
              <a:t>Mac: LF, UTF-8</a:t>
            </a:r>
          </a:p>
          <a:p>
            <a:pPr lvl="1"/>
            <a:r>
              <a:rPr lang="en-US" dirty="0"/>
              <a:t>Windows: CRLF, UTF-8</a:t>
            </a:r>
          </a:p>
        </p:txBody>
      </p:sp>
    </p:spTree>
    <p:extLst>
      <p:ext uri="{BB962C8B-B14F-4D97-AF65-F5344CB8AC3E}">
        <p14:creationId xmlns:p14="http://schemas.microsoft.com/office/powerpoint/2010/main" val="7284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1455</Words>
  <Application>Microsoft Macintosh PowerPoint</Application>
  <PresentationFormat>On-screen Show (4:3)</PresentationFormat>
  <Paragraphs>219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Data Workflow within a Script</vt:lpstr>
      <vt:lpstr>Review from last week</vt:lpstr>
      <vt:lpstr>Most clinical research</vt:lpstr>
      <vt:lpstr>Ideally (end-to-end process)</vt:lpstr>
      <vt:lpstr>Components</vt:lpstr>
      <vt:lpstr>Working with Data: Outline</vt:lpstr>
      <vt:lpstr>Data types</vt:lpstr>
      <vt:lpstr>Strings in Python</vt:lpstr>
      <vt:lpstr>Strings general</vt:lpstr>
      <vt:lpstr>Data types</vt:lpstr>
      <vt:lpstr>File types</vt:lpstr>
      <vt:lpstr>Databases</vt:lpstr>
      <vt:lpstr>Loading data files</vt:lpstr>
      <vt:lpstr>DataFrame vs. Array</vt:lpstr>
      <vt:lpstr>Numpy tricks</vt:lpstr>
      <vt:lpstr>Pandas tricks</vt:lpstr>
      <vt:lpstr>Saving data files</vt:lpstr>
      <vt:lpstr>Loading and saving models</vt:lpstr>
      <vt:lpstr>Debugging</vt:lpstr>
      <vt:lpstr>Print statements</vt:lpstr>
      <vt:lpstr>Exception handling</vt:lpstr>
      <vt:lpstr>How to use exception handing</vt:lpstr>
      <vt:lpstr>Unit testing</vt:lpstr>
      <vt:lpstr>Test runners</vt:lpstr>
      <vt:lpstr>Extensions, interfaces and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Workflow within a Script</dc:title>
  <dc:creator>Rosenberg, Michael</dc:creator>
  <cp:lastModifiedBy>Rosenberg, Michael</cp:lastModifiedBy>
  <cp:revision>22</cp:revision>
  <dcterms:created xsi:type="dcterms:W3CDTF">2020-09-02T21:49:27Z</dcterms:created>
  <dcterms:modified xsi:type="dcterms:W3CDTF">2020-09-07T17:15:12Z</dcterms:modified>
</cp:coreProperties>
</file>