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81" r:id="rId5"/>
    <p:sldId id="260" r:id="rId6"/>
    <p:sldId id="261" r:id="rId7"/>
    <p:sldId id="274" r:id="rId8"/>
    <p:sldId id="262" r:id="rId9"/>
    <p:sldId id="263" r:id="rId10"/>
    <p:sldId id="266" r:id="rId11"/>
    <p:sldId id="265" r:id="rId12"/>
    <p:sldId id="268" r:id="rId13"/>
    <p:sldId id="275" r:id="rId14"/>
    <p:sldId id="279" r:id="rId15"/>
    <p:sldId id="284" r:id="rId16"/>
    <p:sldId id="270" r:id="rId17"/>
    <p:sldId id="269" r:id="rId18"/>
    <p:sldId id="285" r:id="rId19"/>
    <p:sldId id="276" r:id="rId20"/>
    <p:sldId id="277" r:id="rId21"/>
    <p:sldId id="278" r:id="rId22"/>
    <p:sldId id="272" r:id="rId23"/>
    <p:sldId id="273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44" autoAdjust="0"/>
  </p:normalViewPr>
  <p:slideViewPr>
    <p:cSldViewPr>
      <p:cViewPr varScale="1">
        <p:scale>
          <a:sx n="97" d="100"/>
          <a:sy n="97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Plug%20Talk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Plug%20Talk%20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cdf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cdf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Sheet1!$A$23</c:f>
              <c:strCache>
                <c:ptCount val="1"/>
                <c:pt idx="0">
                  <c:v>Rockall</c:v>
                </c:pt>
              </c:strCache>
            </c:strRef>
          </c:tx>
          <c:dPt>
            <c:idx val="3"/>
            <c:spPr>
              <a:solidFill>
                <a:schemeClr val="accent3"/>
              </a:solidFill>
            </c:spPr>
          </c:dPt>
          <c:cat>
            <c:strRef>
              <c:f>Sheet1!$B$22:$E$22</c:f>
              <c:strCache>
                <c:ptCount val="4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  <c:pt idx="3">
                  <c:v>Runtime</c:v>
                </c:pt>
              </c:strCache>
            </c:strRef>
          </c:cat>
          <c:val>
            <c:numRef>
              <c:f>Sheet1!$B$23:$E$23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PlugHeap</c:v>
                </c:pt>
              </c:strCache>
            </c:strRef>
          </c:tx>
          <c:dPt>
            <c:idx val="3"/>
            <c:spPr>
              <a:solidFill>
                <a:schemeClr val="accent6"/>
              </a:solidFill>
            </c:spPr>
          </c:dPt>
          <c:cat>
            <c:strRef>
              <c:f>Sheet1!$B$22:$E$22</c:f>
              <c:strCache>
                <c:ptCount val="4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  <c:pt idx="3">
                  <c:v>Runtime</c:v>
                </c:pt>
              </c:strCache>
            </c:strRef>
          </c:cat>
          <c:val>
            <c:numRef>
              <c:f>Sheet1!$B$24:$E$24</c:f>
              <c:numCache>
                <c:formatCode>General</c:formatCode>
                <c:ptCount val="4"/>
                <c:pt idx="0">
                  <c:v>1.3043478260869588</c:v>
                </c:pt>
                <c:pt idx="1">
                  <c:v>1.1185567010309281</c:v>
                </c:pt>
                <c:pt idx="2">
                  <c:v>1.314606741573034</c:v>
                </c:pt>
                <c:pt idx="3">
                  <c:v>1.2459016393442606</c:v>
                </c:pt>
              </c:numCache>
            </c:numRef>
          </c:val>
        </c:ser>
        <c:axId val="63378944"/>
        <c:axId val="63331840"/>
      </c:barChart>
      <c:catAx>
        <c:axId val="63378944"/>
        <c:scaling>
          <c:orientation val="minMax"/>
        </c:scaling>
        <c:axPos val="b"/>
        <c:tickLblPos val="nextTo"/>
        <c:crossAx val="63331840"/>
        <c:crosses val="autoZero"/>
        <c:auto val="1"/>
        <c:lblAlgn val="ctr"/>
        <c:lblOffset val="100"/>
      </c:catAx>
      <c:valAx>
        <c:axId val="63331840"/>
        <c:scaling>
          <c:orientation val="minMax"/>
        </c:scaling>
        <c:axPos val="l"/>
        <c:majorGridlines/>
        <c:numFmt formatCode="General" sourceLinked="1"/>
        <c:tickLblPos val="nextTo"/>
        <c:crossAx val="633789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Rockall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PlugHeap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1.246913580246914</c:v>
                </c:pt>
                <c:pt idx="1">
                  <c:v>1.1693121693121709</c:v>
                </c:pt>
                <c:pt idx="2">
                  <c:v>1.0930232558139514</c:v>
                </c:pt>
              </c:numCache>
            </c:numRef>
          </c:val>
        </c:ser>
        <c:axId val="63308288"/>
        <c:axId val="63407104"/>
      </c:barChart>
      <c:catAx>
        <c:axId val="63308288"/>
        <c:scaling>
          <c:orientation val="minMax"/>
        </c:scaling>
        <c:axPos val="b"/>
        <c:tickLblPos val="nextTo"/>
        <c:crossAx val="63407104"/>
        <c:crosses val="autoZero"/>
        <c:auto val="1"/>
        <c:lblAlgn val="ctr"/>
        <c:lblOffset val="100"/>
      </c:catAx>
      <c:valAx>
        <c:axId val="63407104"/>
        <c:scaling>
          <c:orientation val="minMax"/>
        </c:scaling>
        <c:axPos val="l"/>
        <c:majorGridlines/>
        <c:numFmt formatCode="General" sourceLinked="1"/>
        <c:tickLblPos val="nextTo"/>
        <c:crossAx val="633082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0313595800524937"/>
          <c:y val="7.4548702245552642E-2"/>
          <c:w val="0.85353070866141734"/>
          <c:h val="0.89719889180519108"/>
        </c:manualLayout>
      </c:layout>
      <c:lineChart>
        <c:grouping val="standard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Sheet1!$A$1:$A$11</c:f>
              <c:numCache>
                <c:formatCode>0.00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val>
        </c:ser>
        <c:marker val="1"/>
        <c:axId val="63336960"/>
        <c:axId val="63401984"/>
      </c:lineChart>
      <c:catAx>
        <c:axId val="63336960"/>
        <c:scaling>
          <c:orientation val="minMax"/>
        </c:scaling>
        <c:axPos val="b"/>
        <c:numFmt formatCode="0.00" sourceLinked="1"/>
        <c:majorTickMark val="none"/>
        <c:tickLblPos val="none"/>
        <c:crossAx val="63401984"/>
        <c:crosses val="autoZero"/>
        <c:auto val="1"/>
        <c:lblAlgn val="ctr"/>
        <c:lblOffset val="100"/>
        <c:tickLblSkip val="1"/>
      </c:catAx>
      <c:valAx>
        <c:axId val="63401984"/>
        <c:scaling>
          <c:orientation val="minMax"/>
          <c:max val="1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extTo"/>
        <c:crossAx val="63336960"/>
        <c:crossesAt val="1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Sheet1!$A$1:$A$11</c:f>
              <c:numCache>
                <c:formatCode>0.00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0.60000000000000009</c:v>
                </c:pt>
                <c:pt idx="7">
                  <c:v>0.70000000000000007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0</c:v>
                </c:pt>
                <c:pt idx="1">
                  <c:v>0.75000000000000011</c:v>
                </c:pt>
                <c:pt idx="2">
                  <c:v>0.93500000000000005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marker val="1"/>
        <c:axId val="63392768"/>
        <c:axId val="65645056"/>
      </c:lineChart>
      <c:catAx>
        <c:axId val="63392768"/>
        <c:scaling>
          <c:orientation val="minMax"/>
        </c:scaling>
        <c:axPos val="b"/>
        <c:numFmt formatCode="0.00" sourceLinked="1"/>
        <c:majorTickMark val="none"/>
        <c:tickLblPos val="none"/>
        <c:crossAx val="65645056"/>
        <c:crosses val="autoZero"/>
        <c:auto val="1"/>
        <c:lblAlgn val="ctr"/>
        <c:lblOffset val="100"/>
        <c:tickLblSkip val="1"/>
      </c:catAx>
      <c:valAx>
        <c:axId val="65645056"/>
        <c:scaling>
          <c:orientation val="minMax"/>
          <c:max val="1"/>
        </c:scaling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General" sourceLinked="1"/>
        <c:majorTickMark val="none"/>
        <c:tickLblPos val="nextTo"/>
        <c:crossAx val="63392768"/>
        <c:crossesAt val="1"/>
        <c:crossBetween val="between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5D8AB-C6BB-431D-AA2B-67C89E537CBF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7A4E-56F5-4AC9-94B6-25D74E348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r>
              <a:rPr lang="en-US" baseline="0" dirty="0" smtClean="0"/>
              <a:t>: One page fault, can track specific object but not currently implemented.   Stats are maintained per page, so that if there are multiple objects on a page, they are considered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touch sites are currently maintained per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verify that</a:t>
            </a:r>
            <a:r>
              <a:rPr lang="en-US" baseline="0" dirty="0" smtClean="0"/>
              <a:t> older pages end up with one object per page.  Can </a:t>
            </a:r>
            <a:r>
              <a:rPr lang="en-US" baseline="0" dirty="0" err="1" smtClean="0"/>
              <a:t>measurethe</a:t>
            </a:r>
            <a:r>
              <a:rPr lang="en-US" baseline="0" dirty="0" smtClean="0"/>
              <a:t> density of older pages and determine if this hypothesis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Crossing 32-object</a:t>
            </a:r>
            <a:r>
              <a:rPr lang="en-US" baseline="0" dirty="0" smtClean="0"/>
              <a:t> threshold is a simple heuristic that works pretty well (only 10% of sites ended up in AOH for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break out CPU overheads</a:t>
            </a:r>
            <a:r>
              <a:rPr lang="en-US" baseline="0" dirty="0" smtClean="0"/>
              <a:t> by stack walk time &amp; page protection/fault time</a:t>
            </a:r>
          </a:p>
          <a:p>
            <a:r>
              <a:rPr lang="en-US" baseline="0" dirty="0" smtClean="0"/>
              <a:t>Need to break out memory overheads by AOH memory and standard heap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both independently agreed that having the prob. Density function and the CDF would be better and easier to explain.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 includes:</a:t>
            </a:r>
          </a:p>
          <a:p>
            <a:r>
              <a:rPr lang="en-US" dirty="0" smtClean="0"/>
              <a:t>Trackin</a:t>
            </a:r>
            <a:r>
              <a:rPr lang="en-US" baseline="0" dirty="0" smtClean="0"/>
              <a:t>g objects (not entire pages)</a:t>
            </a:r>
          </a:p>
          <a:p>
            <a:r>
              <a:rPr lang="en-US" baseline="0" dirty="0" smtClean="0"/>
              <a:t>Decision algorithm for enabling AOH</a:t>
            </a:r>
          </a:p>
          <a:p>
            <a:r>
              <a:rPr lang="en-US" baseline="0" dirty="0" smtClean="0"/>
              <a:t>Adaptive protection of pages within a single AOH (can we limit the overhead to a fixed %?) </a:t>
            </a:r>
          </a:p>
          <a:p>
            <a:r>
              <a:rPr lang="en-US" baseline="0" dirty="0" smtClean="0"/>
              <a:t>Any way to make an allocation site not-suspicious (disable AOH) after its become suspicious?</a:t>
            </a:r>
          </a:p>
          <a:p>
            <a:r>
              <a:rPr lang="en-US" baseline="0" dirty="0" smtClean="0"/>
              <a:t>Integrate OS support for trapping (to avoid passing protected pages to kernel)</a:t>
            </a:r>
          </a:p>
          <a:p>
            <a:r>
              <a:rPr lang="en-US" baseline="0" dirty="0" smtClean="0"/>
              <a:t>Integrate </a:t>
            </a:r>
            <a:r>
              <a:rPr lang="en-US" baseline="0" dirty="0" err="1" smtClean="0"/>
              <a:t>callstack</a:t>
            </a:r>
            <a:r>
              <a:rPr lang="en-US" baseline="0" dirty="0" smtClean="0"/>
              <a:t> crawling that works even with FPO (need to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30A7-0939-4A13-9C8B-9D32D4988323}" type="datetimeFigureOut">
              <a:rPr lang="en-US" smtClean="0"/>
              <a:pPr/>
              <a:t>9/14/2007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Memory Leaks Using Object Staleness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5486400" cy="1752600"/>
          </a:xfrm>
        </p:spPr>
        <p:txBody>
          <a:bodyPr/>
          <a:lstStyle/>
          <a:p>
            <a:r>
              <a:rPr lang="en-US" dirty="0" smtClean="0"/>
              <a:t>Gene Novark     Emery Berger</a:t>
            </a:r>
          </a:p>
          <a:p>
            <a:r>
              <a:rPr lang="en-US" dirty="0" smtClean="0"/>
              <a:t>UMass Amherst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0" y="38862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86400" y="3886200"/>
            <a:ext cx="342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 Zorn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Generational hypothesis</a:t>
            </a:r>
          </a:p>
          <a:p>
            <a:pPr lvl="1"/>
            <a:r>
              <a:rPr lang="en-US" dirty="0" smtClean="0"/>
              <a:t>Most objects die young</a:t>
            </a:r>
          </a:p>
          <a:p>
            <a:r>
              <a:rPr lang="en-US" dirty="0" smtClean="0"/>
              <a:t>Young objects unlikely to be leaks</a:t>
            </a:r>
          </a:p>
          <a:p>
            <a:pPr lvl="1"/>
            <a:r>
              <a:rPr lang="en-US" dirty="0" smtClean="0"/>
              <a:t>Need time to die</a:t>
            </a:r>
          </a:p>
          <a:p>
            <a:pPr lvl="1"/>
            <a:r>
              <a:rPr lang="en-US" dirty="0" smtClean="0"/>
              <a:t>Most memory accesses</a:t>
            </a:r>
          </a:p>
          <a:p>
            <a:r>
              <a:rPr lang="en-US" dirty="0" smtClean="0"/>
              <a:t>Focus leak detection on old objects</a:t>
            </a:r>
          </a:p>
          <a:p>
            <a:pPr lvl="1"/>
            <a:r>
              <a:rPr lang="en-US" dirty="0" smtClean="0"/>
              <a:t>Only protect old objects</a:t>
            </a:r>
          </a:p>
          <a:p>
            <a:r>
              <a:rPr lang="en-US" dirty="0" smtClean="0"/>
              <a:t>Existing allocators mix hot and cold, young and old</a:t>
            </a:r>
          </a:p>
          <a:p>
            <a:r>
              <a:rPr lang="en-US" dirty="0" smtClean="0"/>
              <a:t>Plug allocator:</a:t>
            </a:r>
          </a:p>
          <a:p>
            <a:pPr lvl="1"/>
            <a:r>
              <a:rPr lang="en-US" dirty="0" smtClean="0"/>
              <a:t>Segregate objects by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(Ideal)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Bump-pointer allocator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ever reuses memory</a:t>
            </a:r>
          </a:p>
          <a:p>
            <a:pPr lvl="1"/>
            <a:r>
              <a:rPr lang="en-US" dirty="0" smtClean="0"/>
              <a:t>Age order corresponds to address order</a:t>
            </a:r>
          </a:p>
          <a:p>
            <a:pPr lvl="1"/>
            <a:r>
              <a:rPr lang="en-US" dirty="0" smtClean="0"/>
              <a:t>May have a “little” retention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0" y="4419600"/>
            <a:ext cx="1066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52800" y="4419600"/>
            <a:ext cx="685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419600"/>
            <a:ext cx="16002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38800" y="4419600"/>
            <a:ext cx="533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172200" y="4419600"/>
            <a:ext cx="9906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162800" y="4419600"/>
            <a:ext cx="1143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4864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54864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0x8FFFFFFF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465986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Old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58200" y="465986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820694" y="3923506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AOH (Practical)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" y="2514600"/>
            <a:ext cx="1371600" cy="533400"/>
            <a:chOff x="1066800" y="1752600"/>
            <a:chExt cx="1371600" cy="533400"/>
          </a:xfrm>
        </p:grpSpPr>
        <p:sp>
          <p:nvSpPr>
            <p:cNvPr id="8" name="Rectangle 7"/>
            <p:cNvSpPr/>
            <p:nvPr/>
          </p:nvSpPr>
          <p:spPr>
            <a:xfrm>
              <a:off x="10668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533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09800" y="2514600"/>
            <a:ext cx="1371600" cy="533400"/>
            <a:chOff x="2819400" y="1752600"/>
            <a:chExt cx="1371600" cy="533400"/>
          </a:xfrm>
        </p:grpSpPr>
        <p:sp>
          <p:nvSpPr>
            <p:cNvPr id="23" name="Rectangle 22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0" y="2514600"/>
            <a:ext cx="1447800" cy="533400"/>
            <a:chOff x="2819400" y="1752600"/>
            <a:chExt cx="1371600" cy="533400"/>
          </a:xfrm>
          <a:solidFill>
            <a:schemeClr val="accent6"/>
          </a:solidFill>
        </p:grpSpPr>
        <p:sp>
          <p:nvSpPr>
            <p:cNvPr id="31" name="Rectangle 30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86400" y="2514600"/>
            <a:ext cx="1371600" cy="533400"/>
            <a:chOff x="2819400" y="1752600"/>
            <a:chExt cx="1371600" cy="533400"/>
          </a:xfrm>
        </p:grpSpPr>
        <p:sp>
          <p:nvSpPr>
            <p:cNvPr id="37" name="Rectangle 36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86600" y="2514600"/>
            <a:ext cx="1371600" cy="533400"/>
            <a:chOff x="2819400" y="1752600"/>
            <a:chExt cx="13716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Curved Connector 53"/>
          <p:cNvCxnSpPr/>
          <p:nvPr/>
        </p:nvCxnSpPr>
        <p:spPr>
          <a:xfrm rot="16200000" flipH="1">
            <a:off x="2076449" y="2500992"/>
            <a:ext cx="11159" cy="495575"/>
          </a:xfrm>
          <a:prstGeom prst="curvedConnector3">
            <a:avLst>
              <a:gd name="adj1" fmla="val -20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3699782" y="2477860"/>
            <a:ext cx="1588" cy="530681"/>
          </a:xfrm>
          <a:prstGeom prst="curvedConnector3">
            <a:avLst>
              <a:gd name="adj1" fmla="val 143954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368018" y="2477860"/>
            <a:ext cx="1588" cy="530680"/>
          </a:xfrm>
          <a:prstGeom prst="curvedConnector3">
            <a:avLst>
              <a:gd name="adj1" fmla="val 143954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 flipH="1" flipV="1">
            <a:off x="6972300" y="2466160"/>
            <a:ext cx="1588" cy="576398"/>
          </a:xfrm>
          <a:prstGeom prst="curvedConnector3">
            <a:avLst>
              <a:gd name="adj1" fmla="val 1509817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>
            <a:off x="2076451" y="2566033"/>
            <a:ext cx="11159" cy="495575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5400000">
            <a:off x="3679985" y="2562699"/>
            <a:ext cx="11159" cy="502243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>
            <a:off x="5348969" y="2561951"/>
            <a:ext cx="11159" cy="503739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>
            <a:off x="6953250" y="2539093"/>
            <a:ext cx="11159" cy="549457"/>
          </a:xfrm>
          <a:prstGeom prst="curvedConnector3">
            <a:avLst>
              <a:gd name="adj1" fmla="val -20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276600" y="4724400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88" name="Right Brace 87"/>
          <p:cNvSpPr/>
          <p:nvPr/>
        </p:nvSpPr>
        <p:spPr>
          <a:xfrm rot="5400000">
            <a:off x="3733800" y="1295400"/>
            <a:ext cx="228600" cy="6629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53200" y="1981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 allocation block</a:t>
            </a:r>
            <a:endParaRPr lang="en-US" b="1" dirty="0"/>
          </a:p>
        </p:txBody>
      </p:sp>
      <p:cxnSp>
        <p:nvCxnSpPr>
          <p:cNvPr id="48" name="Straight Arrow Connector 47"/>
          <p:cNvCxnSpPr>
            <a:stCxn id="89" idx="2"/>
            <a:endCxn id="44" idx="0"/>
          </p:cNvCxnSpPr>
          <p:nvPr/>
        </p:nvCxnSpPr>
        <p:spPr>
          <a:xfrm rot="5400000">
            <a:off x="7728466" y="2394466"/>
            <a:ext cx="164068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3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98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62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67600" y="3733800"/>
            <a:ext cx="11430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9" idx="2"/>
            <a:endCxn id="50" idx="0"/>
          </p:cNvCxnSpPr>
          <p:nvPr/>
        </p:nvCxnSpPr>
        <p:spPr>
          <a:xfrm rot="5400000">
            <a:off x="857250" y="3295650"/>
            <a:ext cx="685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2"/>
            <a:endCxn id="51" idx="0"/>
          </p:cNvCxnSpPr>
          <p:nvPr/>
        </p:nvCxnSpPr>
        <p:spPr>
          <a:xfrm rot="5400000">
            <a:off x="2495550" y="333375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2"/>
            <a:endCxn id="52" idx="0"/>
          </p:cNvCxnSpPr>
          <p:nvPr/>
        </p:nvCxnSpPr>
        <p:spPr>
          <a:xfrm rot="5400000">
            <a:off x="4191000" y="3390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2"/>
            <a:endCxn id="53" idx="0"/>
          </p:cNvCxnSpPr>
          <p:nvPr/>
        </p:nvCxnSpPr>
        <p:spPr>
          <a:xfrm rot="16200000" flipH="1">
            <a:off x="5962650" y="3257550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2"/>
            <a:endCxn id="56" idx="0"/>
          </p:cNvCxnSpPr>
          <p:nvPr/>
        </p:nvCxnSpPr>
        <p:spPr>
          <a:xfrm rot="16200000" flipH="1">
            <a:off x="7562850" y="3257550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3400" y="1981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Metadata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 memory blocks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15200" y="4724400"/>
            <a:ext cx="13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Unprotected</a:t>
            </a:r>
            <a:endParaRPr lang="en-US" dirty="0"/>
          </a:p>
        </p:txBody>
      </p:sp>
      <p:sp>
        <p:nvSpPr>
          <p:cNvPr id="90" name="Right Brace 89"/>
          <p:cNvSpPr/>
          <p:nvPr/>
        </p:nvSpPr>
        <p:spPr>
          <a:xfrm rot="5400000">
            <a:off x="7924800" y="4038600"/>
            <a:ext cx="228600" cy="1143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Age-ordered list of bump-pointer blocks</a:t>
            </a:r>
          </a:p>
          <a:p>
            <a:r>
              <a:rPr lang="en-US" dirty="0" smtClean="0"/>
              <a:t>Free blocks when population = 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832" y="2600528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Old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458200" y="2590800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New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One small live object can retain a whole page</a:t>
            </a:r>
          </a:p>
          <a:p>
            <a:r>
              <a:rPr lang="en-US" dirty="0" smtClean="0"/>
              <a:t>Different allocation sites have different lifetimes</a:t>
            </a:r>
          </a:p>
          <a:p>
            <a:pPr lvl="1"/>
            <a:r>
              <a:rPr lang="en-US" dirty="0" smtClean="0"/>
              <a:t>Long-lived objects mixed with short-lived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Segregate by allocation site</a:t>
            </a:r>
          </a:p>
          <a:p>
            <a:pPr lvl="1"/>
            <a:r>
              <a:rPr lang="en-US" dirty="0" smtClean="0"/>
              <a:t>Selectively use age-ordered heaps for </a:t>
            </a:r>
            <a:r>
              <a:rPr lang="en-US" b="1" dirty="0" smtClean="0"/>
              <a:t>suspicious </a:t>
            </a:r>
            <a:r>
              <a:rPr lang="en-US" dirty="0" smtClean="0"/>
              <a:t>allocation</a:t>
            </a:r>
            <a:r>
              <a:rPr lang="en-US" b="1" dirty="0" smtClean="0"/>
              <a:t> </a:t>
            </a:r>
            <a:r>
              <a:rPr lang="en-US" dirty="0" smtClean="0"/>
              <a:t>sites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Site Segregation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220761" y="2983468"/>
            <a:ext cx="4648200" cy="304800"/>
            <a:chOff x="609600" y="2514600"/>
            <a:chExt cx="7848600" cy="5334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2514600"/>
              <a:ext cx="1371600" cy="533400"/>
              <a:chOff x="1066800" y="1752600"/>
              <a:chExt cx="1371600" cy="533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0668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716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336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533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09800" y="2514600"/>
              <a:ext cx="1371600" cy="533400"/>
              <a:chOff x="2819400" y="1752600"/>
              <a:chExt cx="1371600" cy="5334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810000" y="2514600"/>
              <a:ext cx="1447800" cy="533400"/>
              <a:chOff x="2819400" y="1752600"/>
              <a:chExt cx="1371600" cy="533400"/>
            </a:xfrm>
            <a:solidFill>
              <a:schemeClr val="accent4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86400" y="2514600"/>
              <a:ext cx="1371600" cy="533400"/>
              <a:chOff x="2819400" y="1752600"/>
              <a:chExt cx="1371600" cy="533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086600" y="2514600"/>
              <a:ext cx="1371600" cy="533400"/>
              <a:chOff x="2819400" y="1752600"/>
              <a:chExt cx="1371600" cy="5334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Curved Connector 31"/>
            <p:cNvCxnSpPr/>
            <p:nvPr/>
          </p:nvCxnSpPr>
          <p:spPr>
            <a:xfrm rot="16200000" flipH="1">
              <a:off x="2076449" y="2500992"/>
              <a:ext cx="11159" cy="495575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5400000" flipH="1" flipV="1">
              <a:off x="3699782" y="2477860"/>
              <a:ext cx="1588" cy="530681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 flipH="1" flipV="1">
              <a:off x="5368018" y="2477860"/>
              <a:ext cx="1588" cy="530680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6972300" y="2466160"/>
              <a:ext cx="1588" cy="576398"/>
            </a:xfrm>
            <a:prstGeom prst="curvedConnector3">
              <a:avLst>
                <a:gd name="adj1" fmla="val 150981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5400000">
              <a:off x="2076451" y="2566033"/>
              <a:ext cx="11159" cy="495575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5400000">
              <a:off x="3679985" y="2562699"/>
              <a:ext cx="11159" cy="502243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5400000">
              <a:off x="5348969" y="2561951"/>
              <a:ext cx="11159" cy="503739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5400000" flipH="1">
              <a:off x="6953250" y="2539093"/>
              <a:ext cx="11159" cy="549457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220761" y="3516868"/>
            <a:ext cx="4648200" cy="304800"/>
            <a:chOff x="609600" y="2514600"/>
            <a:chExt cx="7848600" cy="533400"/>
          </a:xfrm>
        </p:grpSpPr>
        <p:grpSp>
          <p:nvGrpSpPr>
            <p:cNvPr id="42" name="Group 41"/>
            <p:cNvGrpSpPr/>
            <p:nvPr/>
          </p:nvGrpSpPr>
          <p:grpSpPr>
            <a:xfrm>
              <a:off x="609600" y="2514600"/>
              <a:ext cx="1371600" cy="533400"/>
              <a:chOff x="1066800" y="1752600"/>
              <a:chExt cx="1371600" cy="5334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668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716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2533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209800" y="2514600"/>
              <a:ext cx="1371600" cy="533400"/>
              <a:chOff x="2819400" y="1752600"/>
              <a:chExt cx="1371600" cy="5334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809998" y="2514600"/>
              <a:ext cx="1447799" cy="533400"/>
              <a:chOff x="2819400" y="1752600"/>
              <a:chExt cx="1371600" cy="533400"/>
            </a:xfrm>
            <a:solidFill>
              <a:schemeClr val="accent4"/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86400" y="2514600"/>
              <a:ext cx="1371600" cy="533400"/>
              <a:chOff x="2819400" y="1752600"/>
              <a:chExt cx="1371600" cy="533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086600" y="2514600"/>
              <a:ext cx="1371600" cy="533400"/>
              <a:chOff x="2819400" y="1752600"/>
              <a:chExt cx="1371600" cy="5334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Curved Connector 46"/>
            <p:cNvCxnSpPr/>
            <p:nvPr/>
          </p:nvCxnSpPr>
          <p:spPr>
            <a:xfrm rot="16200000" flipH="1">
              <a:off x="2076449" y="2500992"/>
              <a:ext cx="11159" cy="495575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5400000" flipH="1" flipV="1">
              <a:off x="3699782" y="2477860"/>
              <a:ext cx="1588" cy="530681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 flipH="1" flipV="1">
              <a:off x="5368018" y="2477860"/>
              <a:ext cx="1588" cy="530680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5400000" flipH="1" flipV="1">
              <a:off x="6972300" y="2466160"/>
              <a:ext cx="1588" cy="576398"/>
            </a:xfrm>
            <a:prstGeom prst="curvedConnector3">
              <a:avLst>
                <a:gd name="adj1" fmla="val 150981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5400000">
              <a:off x="2076451" y="2566033"/>
              <a:ext cx="11159" cy="495575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5400000">
              <a:off x="3679985" y="2562699"/>
              <a:ext cx="11159" cy="502243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5400000">
              <a:off x="5348969" y="2561951"/>
              <a:ext cx="11159" cy="503739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5400000" flipH="1">
              <a:off x="6953250" y="2539093"/>
              <a:ext cx="11159" cy="549457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220761" y="4050268"/>
            <a:ext cx="4648200" cy="304800"/>
            <a:chOff x="609600" y="2514600"/>
            <a:chExt cx="7848600" cy="533400"/>
          </a:xfrm>
        </p:grpSpPr>
        <p:grpSp>
          <p:nvGrpSpPr>
            <p:cNvPr id="79" name="Group 78"/>
            <p:cNvGrpSpPr/>
            <p:nvPr/>
          </p:nvGrpSpPr>
          <p:grpSpPr>
            <a:xfrm>
              <a:off x="609600" y="2514600"/>
              <a:ext cx="1371600" cy="533400"/>
              <a:chOff x="1066800" y="1752600"/>
              <a:chExt cx="1371600" cy="53340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0668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3716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1336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2533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209800" y="2514600"/>
              <a:ext cx="1371600" cy="533400"/>
              <a:chOff x="2819400" y="1752600"/>
              <a:chExt cx="1371600" cy="5334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809998" y="2514600"/>
              <a:ext cx="1447799" cy="533400"/>
              <a:chOff x="2819400" y="1752600"/>
              <a:chExt cx="1371600" cy="533400"/>
            </a:xfrm>
            <a:solidFill>
              <a:schemeClr val="accent4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5486400" y="2514600"/>
              <a:ext cx="1371600" cy="533400"/>
              <a:chOff x="2819400" y="1752600"/>
              <a:chExt cx="1371600" cy="5334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086600" y="2514600"/>
              <a:ext cx="1371600" cy="533400"/>
              <a:chOff x="2819400" y="1752600"/>
              <a:chExt cx="1371600" cy="5334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Curved Connector 83"/>
            <p:cNvCxnSpPr/>
            <p:nvPr/>
          </p:nvCxnSpPr>
          <p:spPr>
            <a:xfrm rot="16200000" flipH="1">
              <a:off x="2076449" y="2500992"/>
              <a:ext cx="11159" cy="495575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5400000" flipH="1" flipV="1">
              <a:off x="3699782" y="2477860"/>
              <a:ext cx="1588" cy="530681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 flipH="1" flipV="1">
              <a:off x="5368018" y="2477860"/>
              <a:ext cx="1588" cy="530680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urved Connector 86"/>
            <p:cNvCxnSpPr/>
            <p:nvPr/>
          </p:nvCxnSpPr>
          <p:spPr>
            <a:xfrm rot="5400000" flipH="1" flipV="1">
              <a:off x="6972300" y="2466160"/>
              <a:ext cx="1588" cy="576398"/>
            </a:xfrm>
            <a:prstGeom prst="curvedConnector3">
              <a:avLst>
                <a:gd name="adj1" fmla="val 150981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/>
            <p:nvPr/>
          </p:nvCxnSpPr>
          <p:spPr>
            <a:xfrm rot="5400000">
              <a:off x="2076451" y="2566033"/>
              <a:ext cx="11159" cy="495575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urved Connector 88"/>
            <p:cNvCxnSpPr/>
            <p:nvPr/>
          </p:nvCxnSpPr>
          <p:spPr>
            <a:xfrm rot="5400000">
              <a:off x="3679985" y="2562699"/>
              <a:ext cx="11159" cy="502243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5400000">
              <a:off x="5348969" y="2561951"/>
              <a:ext cx="11159" cy="503739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/>
            <p:nvPr/>
          </p:nvCxnSpPr>
          <p:spPr>
            <a:xfrm rot="5400000" flipH="1">
              <a:off x="6953250" y="2539093"/>
              <a:ext cx="11159" cy="549457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220761" y="4964668"/>
            <a:ext cx="4648200" cy="304800"/>
            <a:chOff x="609600" y="2514600"/>
            <a:chExt cx="7848600" cy="5334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09600" y="2514600"/>
              <a:ext cx="1371600" cy="533400"/>
              <a:chOff x="1066800" y="1752600"/>
              <a:chExt cx="1371600" cy="533400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0668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3716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1336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2533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209800" y="2514600"/>
              <a:ext cx="1371600" cy="533400"/>
              <a:chOff x="2819400" y="1752600"/>
              <a:chExt cx="1371600" cy="5334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809998" y="2514600"/>
              <a:ext cx="1447799" cy="533400"/>
              <a:chOff x="2819400" y="1752600"/>
              <a:chExt cx="1371600" cy="533400"/>
            </a:xfrm>
            <a:solidFill>
              <a:schemeClr val="accent4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5486400" y="2514600"/>
              <a:ext cx="1371600" cy="533400"/>
              <a:chOff x="2819400" y="1752600"/>
              <a:chExt cx="1371600" cy="5334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7086600" y="2514600"/>
              <a:ext cx="1371600" cy="533400"/>
              <a:chOff x="2819400" y="1752600"/>
              <a:chExt cx="1371600" cy="5334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Curved Connector 120"/>
            <p:cNvCxnSpPr/>
            <p:nvPr/>
          </p:nvCxnSpPr>
          <p:spPr>
            <a:xfrm rot="16200000" flipH="1">
              <a:off x="2076449" y="2500992"/>
              <a:ext cx="11159" cy="495575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5400000" flipH="1" flipV="1">
              <a:off x="3699782" y="2477860"/>
              <a:ext cx="1588" cy="530681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5400000" flipH="1" flipV="1">
              <a:off x="5368018" y="2477860"/>
              <a:ext cx="1588" cy="530680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5400000" flipH="1" flipV="1">
              <a:off x="6972300" y="2466160"/>
              <a:ext cx="1588" cy="576398"/>
            </a:xfrm>
            <a:prstGeom prst="curvedConnector3">
              <a:avLst>
                <a:gd name="adj1" fmla="val 150981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5400000">
              <a:off x="2076451" y="2566033"/>
              <a:ext cx="11159" cy="495575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5400000">
              <a:off x="3679985" y="2562699"/>
              <a:ext cx="11159" cy="502243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5400000">
              <a:off x="5348969" y="2561951"/>
              <a:ext cx="11159" cy="503739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/>
            <p:nvPr/>
          </p:nvCxnSpPr>
          <p:spPr>
            <a:xfrm rot="5400000" flipH="1">
              <a:off x="6953250" y="2539093"/>
              <a:ext cx="11159" cy="549457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220761" y="5498068"/>
            <a:ext cx="4648200" cy="304800"/>
            <a:chOff x="609600" y="2514600"/>
            <a:chExt cx="7848600" cy="533400"/>
          </a:xfrm>
        </p:grpSpPr>
        <p:grpSp>
          <p:nvGrpSpPr>
            <p:cNvPr id="153" name="Group 152"/>
            <p:cNvGrpSpPr/>
            <p:nvPr/>
          </p:nvGrpSpPr>
          <p:grpSpPr>
            <a:xfrm>
              <a:off x="609600" y="2514600"/>
              <a:ext cx="1371600" cy="533400"/>
              <a:chOff x="1066800" y="1752600"/>
              <a:chExt cx="1371600" cy="533400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0668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3716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1336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22533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2209800" y="2514600"/>
              <a:ext cx="1371600" cy="533400"/>
              <a:chOff x="2819400" y="1752600"/>
              <a:chExt cx="1371600" cy="5334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809998" y="2514600"/>
              <a:ext cx="1447799" cy="533400"/>
              <a:chOff x="2819400" y="1752600"/>
              <a:chExt cx="1371600" cy="533400"/>
            </a:xfrm>
            <a:solidFill>
              <a:schemeClr val="accent4"/>
            </a:solidFill>
          </p:grpSpPr>
          <p:sp>
            <p:nvSpPr>
              <p:cNvPr id="175" name="Rectangle 174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486400" y="2514600"/>
              <a:ext cx="1371600" cy="533400"/>
              <a:chOff x="2819400" y="1752600"/>
              <a:chExt cx="1371600" cy="5334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4005942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086600" y="2514600"/>
              <a:ext cx="1371600" cy="533400"/>
              <a:chOff x="2819400" y="1752600"/>
              <a:chExt cx="1371600" cy="5334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8194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124200" y="1752600"/>
                <a:ext cx="7620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886200" y="1752600"/>
                <a:ext cx="304800" cy="5334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28258" y="1981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8" name="Curved Connector 157"/>
            <p:cNvCxnSpPr/>
            <p:nvPr/>
          </p:nvCxnSpPr>
          <p:spPr>
            <a:xfrm rot="16200000" flipH="1">
              <a:off x="2076449" y="2500992"/>
              <a:ext cx="11159" cy="495575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 rot="5400000" flipH="1" flipV="1">
              <a:off x="3699782" y="2477860"/>
              <a:ext cx="1588" cy="530681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/>
            <p:nvPr/>
          </p:nvCxnSpPr>
          <p:spPr>
            <a:xfrm rot="5400000" flipH="1" flipV="1">
              <a:off x="5368018" y="2477860"/>
              <a:ext cx="1588" cy="530680"/>
            </a:xfrm>
            <a:prstGeom prst="curvedConnector3">
              <a:avLst>
                <a:gd name="adj1" fmla="val 1439546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/>
            <p:nvPr/>
          </p:nvCxnSpPr>
          <p:spPr>
            <a:xfrm rot="5400000" flipH="1" flipV="1">
              <a:off x="6972300" y="2466160"/>
              <a:ext cx="1588" cy="576398"/>
            </a:xfrm>
            <a:prstGeom prst="curvedConnector3">
              <a:avLst>
                <a:gd name="adj1" fmla="val 1509817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/>
            <p:nvPr/>
          </p:nvCxnSpPr>
          <p:spPr>
            <a:xfrm rot="5400000">
              <a:off x="2076451" y="2566033"/>
              <a:ext cx="11159" cy="495575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 rot="5400000">
              <a:off x="3679985" y="2562699"/>
              <a:ext cx="11159" cy="502243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 rot="5400000">
              <a:off x="5348969" y="2561951"/>
              <a:ext cx="11159" cy="503739"/>
            </a:xfrm>
            <a:prstGeom prst="curvedConnector3">
              <a:avLst>
                <a:gd name="adj1" fmla="val 21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5400000" flipH="1">
              <a:off x="6953250" y="2539093"/>
              <a:ext cx="11159" cy="549457"/>
            </a:xfrm>
            <a:prstGeom prst="curvedConnector3">
              <a:avLst>
                <a:gd name="adj1" fmla="val -204857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06761" y="4480036"/>
            <a:ext cx="45719" cy="350519"/>
            <a:chOff x="2057400" y="2286000"/>
            <a:chExt cx="45719" cy="350519"/>
          </a:xfrm>
        </p:grpSpPr>
        <p:sp>
          <p:nvSpPr>
            <p:cNvPr id="190" name="Oval 189"/>
            <p:cNvSpPr/>
            <p:nvPr/>
          </p:nvSpPr>
          <p:spPr>
            <a:xfrm>
              <a:off x="2057400" y="22860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057400" y="24384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057400" y="2590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914400" y="2286000"/>
            <a:ext cx="3713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Selected </a:t>
            </a:r>
            <a:r>
              <a:rPr lang="en-US" b="1" dirty="0" err="1" smtClean="0"/>
              <a:t>Alloc</a:t>
            </a:r>
            <a:r>
              <a:rPr lang="en-US" b="1" dirty="0" smtClean="0"/>
              <a:t> sites</a:t>
            </a:r>
          </a:p>
          <a:p>
            <a:r>
              <a:rPr lang="en-US" b="1" dirty="0" smtClean="0"/>
              <a:t>(e.g. crosses 32 live object threshold)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34761" y="294689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0x14e99e32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914400" y="3440668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0xc6b49a14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914400" y="397406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0xb629182b</a:t>
            </a:r>
            <a:endParaRPr lang="en-US" dirty="0"/>
          </a:p>
        </p:txBody>
      </p:sp>
      <p:sp>
        <p:nvSpPr>
          <p:cNvPr id="198" name="TextBox 197"/>
          <p:cNvSpPr txBox="1"/>
          <p:nvPr/>
        </p:nvSpPr>
        <p:spPr>
          <a:xfrm>
            <a:off x="939156" y="4964668"/>
            <a:ext cx="124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0xcf3c2a95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943310" y="54980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0x9683a47a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95" idx="3"/>
          </p:cNvCxnSpPr>
          <p:nvPr/>
        </p:nvCxnSpPr>
        <p:spPr>
          <a:xfrm>
            <a:off x="2321679" y="3131558"/>
            <a:ext cx="899082" cy="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3"/>
          </p:cNvCxnSpPr>
          <p:nvPr/>
        </p:nvCxnSpPr>
        <p:spPr>
          <a:xfrm>
            <a:off x="2225593" y="3625334"/>
            <a:ext cx="995168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97" idx="3"/>
          </p:cNvCxnSpPr>
          <p:nvPr/>
        </p:nvCxnSpPr>
        <p:spPr>
          <a:xfrm>
            <a:off x="2261244" y="4158734"/>
            <a:ext cx="959517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98" idx="3"/>
          </p:cNvCxnSpPr>
          <p:nvPr/>
        </p:nvCxnSpPr>
        <p:spPr>
          <a:xfrm flipV="1">
            <a:off x="2179817" y="5117068"/>
            <a:ext cx="1040944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99" idx="3"/>
          </p:cNvCxnSpPr>
          <p:nvPr/>
        </p:nvCxnSpPr>
        <p:spPr>
          <a:xfrm flipV="1">
            <a:off x="2267712" y="5650468"/>
            <a:ext cx="953049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3200400" y="1600200"/>
            <a:ext cx="472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914400" y="1447800"/>
            <a:ext cx="2110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 Heap</a:t>
            </a:r>
          </a:p>
          <a:p>
            <a:r>
              <a:rPr lang="en-US" b="1" dirty="0" smtClean="0"/>
              <a:t>(Standard Allocator)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Overhead (time &amp; space)</a:t>
            </a:r>
          </a:p>
          <a:p>
            <a:r>
              <a:rPr lang="en-US" dirty="0" smtClean="0"/>
              <a:t>Plug sample 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Overhead: Espresso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Overhead: Firefox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Staleness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data per allocation site</a:t>
            </a:r>
          </a:p>
          <a:p>
            <a:r>
              <a:rPr lang="en-US" dirty="0" smtClean="0"/>
              <a:t>Produce “Staleness CDF”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921101" y="3352800"/>
          <a:ext cx="381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81000" y="3429000"/>
          <a:ext cx="419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4535" y="6096000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stale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935" y="6096000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stale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9101" y="60960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stale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6096000"/>
            <a:ext cx="109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stale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65667" y="42349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Plug Output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91962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Memory Leaks?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bug in shipped software</a:t>
            </a:r>
          </a:p>
          <a:p>
            <a:pPr lvl="1"/>
            <a:r>
              <a:rPr lang="en-US" dirty="0" smtClean="0"/>
              <a:t>Hundreds of memory leaks in commercial applications</a:t>
            </a:r>
          </a:p>
          <a:p>
            <a:r>
              <a:rPr lang="en-US" dirty="0" smtClean="0"/>
              <a:t>Demonstrated need for debugging tools</a:t>
            </a:r>
          </a:p>
          <a:p>
            <a:pPr lvl="1"/>
            <a:r>
              <a:rPr lang="en-US" dirty="0" smtClean="0"/>
              <a:t>RADAR: leak diagnosis tool, ships with Vista</a:t>
            </a:r>
          </a:p>
          <a:p>
            <a:pPr lvl="2"/>
            <a:r>
              <a:rPr lang="en-US" dirty="0" smtClean="0"/>
              <a:t>Integrated with Watson crash analysis system</a:t>
            </a:r>
          </a:p>
          <a:p>
            <a:pPr lvl="1"/>
            <a:r>
              <a:rPr lang="en-US" dirty="0" smtClean="0"/>
              <a:t>More: SWAT, Bell, Cork, </a:t>
            </a:r>
            <a:r>
              <a:rPr lang="en-US" dirty="0" err="1" smtClean="0"/>
              <a:t>LeakDiag</a:t>
            </a:r>
            <a:r>
              <a:rPr lang="en-US" dirty="0" smtClean="0"/>
              <a:t>, UMDH, </a:t>
            </a:r>
            <a:r>
              <a:rPr lang="en-US" dirty="0" err="1" smtClean="0"/>
              <a:t>SafeMem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Existing tools have limitations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Plug: An efficient, precise heap profiler</a:t>
            </a:r>
          </a:p>
          <a:p>
            <a:r>
              <a:rPr lang="en-US" dirty="0" smtClean="0"/>
              <a:t>Uses page protection to track </a:t>
            </a:r>
            <a:r>
              <a:rPr lang="en-US" i="1" dirty="0" smtClean="0"/>
              <a:t>staleness</a:t>
            </a:r>
          </a:p>
          <a:p>
            <a:r>
              <a:rPr lang="en-US" dirty="0" smtClean="0"/>
              <a:t>Custom heap implementation reduces overheads</a:t>
            </a:r>
          </a:p>
          <a:p>
            <a:r>
              <a:rPr lang="en-US" dirty="0" smtClean="0"/>
              <a:t>Sufficiently low overhead for everyday use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http://www.cs.umass.edu/~gnovark/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MSR tool</a:t>
            </a:r>
          </a:p>
          <a:p>
            <a:pPr lvl="1"/>
            <a:r>
              <a:rPr lang="en-US" dirty="0" smtClean="0"/>
              <a:t>Found many leaks in commercial apps</a:t>
            </a:r>
          </a:p>
          <a:p>
            <a:r>
              <a:rPr lang="en-US" dirty="0" smtClean="0"/>
              <a:t>Uses Vulcan binary instrumentation to track reads and writes</a:t>
            </a:r>
          </a:p>
          <a:p>
            <a:r>
              <a:rPr lang="en-US" dirty="0" smtClean="0"/>
              <a:t>Adaptive sampling reduces runtime overhead to ~5%</a:t>
            </a:r>
          </a:p>
          <a:p>
            <a:pPr lvl="1"/>
            <a:r>
              <a:rPr lang="en-US" dirty="0" smtClean="0"/>
              <a:t>Misses most accesses in hot code blocks</a:t>
            </a:r>
          </a:p>
          <a:p>
            <a:pPr lvl="1"/>
            <a:r>
              <a:rPr lang="en-US" dirty="0" smtClean="0"/>
              <a:t>Problem:  Same code may not access same data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SWAT Coverage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that reported staleness is correct, with 1% sampling rate?</a:t>
            </a:r>
          </a:p>
          <a:p>
            <a:pPr lvl="1">
              <a:buNone/>
            </a:pPr>
            <a:r>
              <a:rPr lang="en-US" dirty="0" smtClean="0"/>
              <a:t>  E(samples for single entry) = iterations × 0.01 / 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1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38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9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00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1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62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381000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0" y="2667000"/>
            <a:ext cx="2787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10000;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…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hash.get</a:t>
            </a:r>
            <a:r>
              <a:rPr lang="en-US" dirty="0" smtClean="0"/>
              <a:t>(f(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…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13716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table (size N)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6" idx="2"/>
            <a:endCxn id="8" idx="0"/>
          </p:cNvCxnSpPr>
          <p:nvPr/>
        </p:nvCxnSpPr>
        <p:spPr>
          <a:xfrm rot="16200000" flipH="1">
            <a:off x="2283695" y="1483595"/>
            <a:ext cx="240268" cy="75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00" y="3124200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uniform</a:t>
            </a:r>
          </a:p>
          <a:p>
            <a:r>
              <a:rPr lang="en-US" dirty="0" smtClean="0"/>
              <a:t>query distribution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2133599" y="3429000"/>
            <a:ext cx="457201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3048000"/>
            <a:ext cx="190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 code, thus low sampling rate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>
          <a:xfrm rot="10800000">
            <a:off x="4800600" y="3048000"/>
            <a:ext cx="99060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Reachability</a:t>
            </a:r>
            <a:r>
              <a:rPr lang="en-US" dirty="0" smtClean="0"/>
              <a:t> leaks: “Lost” objects (classic memory leak)</a:t>
            </a:r>
          </a:p>
          <a:p>
            <a:pPr lvl="1"/>
            <a:r>
              <a:rPr lang="en-US" dirty="0" smtClean="0"/>
              <a:t>Easy to find with existing tools or GC</a:t>
            </a:r>
          </a:p>
          <a:p>
            <a:r>
              <a:rPr lang="en-US" dirty="0" smtClean="0"/>
              <a:t>Staleness leaks: reachable, but program will never use again (“Java”-style leak)</a:t>
            </a:r>
          </a:p>
          <a:p>
            <a:pPr lvl="1"/>
            <a:r>
              <a:rPr lang="en-US" dirty="0" smtClean="0"/>
              <a:t>Harder to find: requires </a:t>
            </a:r>
            <a:r>
              <a:rPr lang="en-US" b="1" dirty="0" smtClean="0"/>
              <a:t>staleness</a:t>
            </a:r>
            <a:r>
              <a:rPr lang="en-US" i="1" dirty="0" smtClean="0"/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“When did the application last use the object?”</a:t>
            </a:r>
          </a:p>
          <a:p>
            <a:pPr lvl="1"/>
            <a:r>
              <a:rPr lang="en-US" b="1" dirty="0" smtClean="0"/>
              <a:t>Plug:</a:t>
            </a:r>
            <a:r>
              <a:rPr lang="en-US" dirty="0" smtClean="0"/>
              <a:t> targets these memory bugs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Memory Leak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Reachability</a:t>
            </a:r>
            <a:r>
              <a:rPr lang="en-US" dirty="0" smtClean="0"/>
              <a:t> leaks</a:t>
            </a:r>
          </a:p>
          <a:p>
            <a:pPr lvl="1"/>
            <a:r>
              <a:rPr lang="en-US" dirty="0" smtClean="0"/>
              <a:t>Purify, </a:t>
            </a:r>
            <a:r>
              <a:rPr lang="en-US" dirty="0" err="1" smtClean="0"/>
              <a:t>Valgrind</a:t>
            </a:r>
            <a:r>
              <a:rPr lang="en-US" dirty="0" smtClean="0"/>
              <a:t> (heavyweight instrumentation)</a:t>
            </a:r>
          </a:p>
          <a:p>
            <a:pPr lvl="1"/>
            <a:r>
              <a:rPr lang="en-US" dirty="0" smtClean="0"/>
              <a:t>RADAR (postmortem heap analysis)</a:t>
            </a:r>
          </a:p>
          <a:p>
            <a:pPr lvl="1"/>
            <a:r>
              <a:rPr lang="en-US" dirty="0" smtClean="0"/>
              <a:t>Report unreachable objects, outstanding </a:t>
            </a:r>
            <a:r>
              <a:rPr lang="en-US" dirty="0" err="1" smtClean="0"/>
              <a:t>allocs</a:t>
            </a:r>
            <a:endParaRPr lang="en-US" dirty="0" smtClean="0"/>
          </a:p>
          <a:p>
            <a:r>
              <a:rPr lang="en-US" dirty="0" smtClean="0"/>
              <a:t>Staleness leaks</a:t>
            </a:r>
          </a:p>
          <a:p>
            <a:pPr lvl="1"/>
            <a:r>
              <a:rPr lang="en-US" dirty="0" smtClean="0"/>
              <a:t>E.g. SWAT (lightweight, adaptive instrumentation)</a:t>
            </a:r>
          </a:p>
          <a:p>
            <a:pPr lvl="1"/>
            <a:r>
              <a:rPr lang="en-US" dirty="0" smtClean="0"/>
              <a:t>Track memory accesses to determine object staleness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Reachability</a:t>
            </a:r>
            <a:r>
              <a:rPr lang="en-US" dirty="0" smtClean="0"/>
              <a:t>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“Lost” objects (classic memory leak)</a:t>
            </a:r>
          </a:p>
          <a:p>
            <a:pPr lvl="1"/>
            <a:r>
              <a:rPr lang="en-US" dirty="0" smtClean="0"/>
              <a:t>Easy to find with existing tools or GC</a:t>
            </a:r>
          </a:p>
          <a:p>
            <a:r>
              <a:rPr lang="en-US" dirty="0" smtClean="0"/>
              <a:t>Diagnostic tools</a:t>
            </a:r>
          </a:p>
          <a:p>
            <a:pPr lvl="1"/>
            <a:r>
              <a:rPr lang="en-US" dirty="0" smtClean="0"/>
              <a:t>Purify, </a:t>
            </a:r>
            <a:r>
              <a:rPr lang="en-US" dirty="0" err="1" smtClean="0"/>
              <a:t>Valgrind</a:t>
            </a:r>
            <a:r>
              <a:rPr lang="en-US" dirty="0" smtClean="0"/>
              <a:t> (heavyweight instrumentation)</a:t>
            </a:r>
          </a:p>
          <a:p>
            <a:pPr lvl="1"/>
            <a:r>
              <a:rPr lang="en-US" dirty="0" smtClean="0"/>
              <a:t>RADAR (postmortem heap analysis)</a:t>
            </a:r>
          </a:p>
          <a:p>
            <a:pPr lvl="1"/>
            <a:r>
              <a:rPr lang="en-US" dirty="0" smtClean="0"/>
              <a:t>Report unreachable objects, outstanding </a:t>
            </a:r>
            <a:r>
              <a:rPr lang="en-US" dirty="0" err="1" smtClean="0"/>
              <a:t>allocs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Staleness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Reachable, but program will never use again (“Java”-style leak)</a:t>
            </a:r>
          </a:p>
          <a:p>
            <a:pPr lvl="1"/>
            <a:r>
              <a:rPr lang="en-US" dirty="0" smtClean="0"/>
              <a:t>Harder to find: requires </a:t>
            </a:r>
            <a:r>
              <a:rPr lang="en-US" b="1" dirty="0" smtClean="0"/>
              <a:t>staleness</a:t>
            </a:r>
            <a:r>
              <a:rPr lang="en-US" i="1" dirty="0" smtClean="0"/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“When did the application last use the object?”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Track memory accesses to determine object staleness</a:t>
            </a:r>
          </a:p>
          <a:p>
            <a:pPr lvl="1"/>
            <a:r>
              <a:rPr lang="en-US" dirty="0" smtClean="0"/>
              <a:t>SWAT (lightweight, adaptive instrumentation)</a:t>
            </a:r>
          </a:p>
          <a:p>
            <a:pPr lvl="1"/>
            <a:r>
              <a:rPr lang="en-US" b="1" dirty="0" smtClean="0"/>
              <a:t>Plug: </a:t>
            </a:r>
            <a:r>
              <a:rPr lang="en-US" dirty="0" smtClean="0"/>
              <a:t>this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False positives/Too much information</a:t>
            </a:r>
          </a:p>
          <a:p>
            <a:pPr lvl="1"/>
            <a:r>
              <a:rPr lang="en-US" dirty="0" smtClean="0"/>
              <a:t>False reports make the tool less useful</a:t>
            </a:r>
          </a:p>
          <a:p>
            <a:pPr lvl="1"/>
            <a:r>
              <a:rPr lang="en-US" dirty="0" smtClean="0"/>
              <a:t>Objects not freed at end of program not necessarily leaks</a:t>
            </a:r>
          </a:p>
          <a:p>
            <a:pPr lvl="1"/>
            <a:r>
              <a:rPr lang="en-US" dirty="0" smtClean="0"/>
              <a:t>Overestimating staleness due to sampling</a:t>
            </a:r>
          </a:p>
          <a:p>
            <a:r>
              <a:rPr lang="en-US" dirty="0" smtClean="0"/>
              <a:t>Runtime Overhead</a:t>
            </a:r>
          </a:p>
          <a:p>
            <a:pPr lvl="1"/>
            <a:r>
              <a:rPr lang="en-US" dirty="0" smtClean="0"/>
              <a:t>Tracking every access is expensive (Purify, </a:t>
            </a:r>
            <a:r>
              <a:rPr lang="en-US" dirty="0" err="1" smtClean="0"/>
              <a:t>Valgrind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overhead</a:t>
            </a:r>
          </a:p>
          <a:p>
            <a:pPr lvl="1"/>
            <a:r>
              <a:rPr lang="en-US" dirty="0" smtClean="0"/>
              <a:t>Track extra metadata for every object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Plug: A Better Memory Leak Isolator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Aggregates objects from same allocation site</a:t>
            </a:r>
          </a:p>
          <a:p>
            <a:r>
              <a:rPr lang="en-US" dirty="0" smtClean="0"/>
              <a:t>Reports </a:t>
            </a:r>
            <a:r>
              <a:rPr lang="en-US" i="1" dirty="0" smtClean="0"/>
              <a:t>last touch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Call stack of program</a:t>
            </a:r>
          </a:p>
          <a:p>
            <a:r>
              <a:rPr lang="en-US" dirty="0" smtClean="0"/>
              <a:t>Exploits staleness information</a:t>
            </a:r>
          </a:p>
          <a:p>
            <a:pPr lvl="1"/>
            <a:r>
              <a:rPr lang="en-US" dirty="0" smtClean="0"/>
              <a:t>Finds objects which really aren’t in use</a:t>
            </a:r>
          </a:p>
          <a:p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Doesn’t overestimate object staleness, causing false positives</a:t>
            </a:r>
          </a:p>
          <a:p>
            <a:r>
              <a:rPr lang="en-US" dirty="0" smtClean="0"/>
              <a:t>Low runtime, memory overhead</a:t>
            </a:r>
          </a:p>
          <a:p>
            <a:pPr lvl="1"/>
            <a:r>
              <a:rPr lang="en-US" dirty="0" smtClean="0"/>
              <a:t>Can be on all the time, production runs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(Rest of the) 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Tracking memory accesses in Plug</a:t>
            </a:r>
          </a:p>
          <a:p>
            <a:pPr lvl="1"/>
            <a:r>
              <a:rPr lang="en-US" dirty="0" smtClean="0"/>
              <a:t>Using page protection</a:t>
            </a:r>
          </a:p>
          <a:p>
            <a:r>
              <a:rPr lang="en-US" dirty="0" smtClean="0"/>
              <a:t>Reducing runtime overhead</a:t>
            </a:r>
          </a:p>
          <a:p>
            <a:pPr lvl="1"/>
            <a:r>
              <a:rPr lang="en-US" dirty="0" smtClean="0"/>
              <a:t>Segregating objects by age</a:t>
            </a:r>
          </a:p>
          <a:p>
            <a:r>
              <a:rPr lang="en-US" dirty="0" smtClean="0"/>
              <a:t>Reducing memory overhead</a:t>
            </a:r>
          </a:p>
          <a:p>
            <a:pPr lvl="1"/>
            <a:r>
              <a:rPr lang="en-US" dirty="0" smtClean="0"/>
              <a:t>Segregating objects by allocation site</a:t>
            </a:r>
          </a:p>
          <a:p>
            <a:r>
              <a:rPr lang="en-US" dirty="0" smtClean="0"/>
              <a:t>Results: </a:t>
            </a:r>
          </a:p>
          <a:p>
            <a:pPr lvl="1"/>
            <a:r>
              <a:rPr lang="en-US" dirty="0" smtClean="0"/>
              <a:t>Performance overhead</a:t>
            </a:r>
          </a:p>
          <a:p>
            <a:pPr lvl="1"/>
            <a:r>
              <a:rPr lang="en-US" dirty="0" smtClean="0"/>
              <a:t>Usability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instrumentation</a:t>
            </a:r>
          </a:p>
          <a:p>
            <a:pPr lvl="1"/>
            <a:r>
              <a:rPr lang="en-US" dirty="0" smtClean="0"/>
              <a:t>Instrument every read and write</a:t>
            </a:r>
          </a:p>
          <a:p>
            <a:pPr lvl="1"/>
            <a:r>
              <a:rPr lang="en-US" dirty="0" smtClean="0"/>
              <a:t>Can be expensive</a:t>
            </a:r>
          </a:p>
          <a:p>
            <a:pPr lvl="1"/>
            <a:r>
              <a:rPr lang="en-US" dirty="0" smtClean="0"/>
              <a:t>Can use sampling, but this is imprecise</a:t>
            </a:r>
          </a:p>
          <a:p>
            <a:r>
              <a:rPr lang="en-US" dirty="0" smtClean="0"/>
              <a:t>Hardware/OS support</a:t>
            </a:r>
          </a:p>
          <a:p>
            <a:pPr lvl="1"/>
            <a:r>
              <a:rPr lang="en-US" dirty="0" smtClean="0"/>
              <a:t>Using ECC memory (</a:t>
            </a:r>
            <a:r>
              <a:rPr lang="en-US" dirty="0" err="1" smtClean="0"/>
              <a:t>SafeMem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Page protection</a:t>
            </a:r>
            <a:r>
              <a:rPr lang="en-US" b="1" dirty="0"/>
              <a:t>?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Page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Page-protect entire heap</a:t>
            </a:r>
          </a:p>
          <a:p>
            <a:r>
              <a:rPr lang="en-US" dirty="0" smtClean="0"/>
              <a:t>On page fault:</a:t>
            </a:r>
          </a:p>
          <a:p>
            <a:pPr lvl="1"/>
            <a:r>
              <a:rPr lang="en-US" dirty="0" smtClean="0"/>
              <a:t>Log object access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No instrumentation = no overhead unless faulting</a:t>
            </a:r>
            <a:endParaRPr lang="en-US" dirty="0"/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b="1" dirty="0" smtClean="0"/>
              <a:t>Lots</a:t>
            </a:r>
            <a:r>
              <a:rPr lang="en-US" dirty="0" smtClean="0"/>
              <a:t> of page faults: huge performance hit</a:t>
            </a:r>
          </a:p>
          <a:p>
            <a:pPr lvl="1"/>
            <a:r>
              <a:rPr lang="en-US" dirty="0" smtClean="0"/>
              <a:t>Solution:  </a:t>
            </a:r>
            <a:r>
              <a:rPr lang="en-US" b="1" dirty="0" smtClean="0"/>
              <a:t>age-ordered heaps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1067</Words>
  <Application>Microsoft Office PowerPoint</Application>
  <PresentationFormat>On-screen Show (4:3)</PresentationFormat>
  <Paragraphs>208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Detecting Memory Leaks Using Object Staleness Profiling</vt:lpstr>
      <vt:lpstr>Why Memory Leaks?</vt:lpstr>
      <vt:lpstr>Reachability Leaks</vt:lpstr>
      <vt:lpstr>Staleness Leaks</vt:lpstr>
      <vt:lpstr>Existing Tool Problems</vt:lpstr>
      <vt:lpstr>Plug: A Better Memory Leak Isolator</vt:lpstr>
      <vt:lpstr>(Rest of the) Talk Outline</vt:lpstr>
      <vt:lpstr>Tracking Memory Accesses</vt:lpstr>
      <vt:lpstr>Using Page Protection</vt:lpstr>
      <vt:lpstr>Age-ordered Heap Motivation</vt:lpstr>
      <vt:lpstr>Age-Ordered Heap (Ideal)</vt:lpstr>
      <vt:lpstr>AOH (Practical)</vt:lpstr>
      <vt:lpstr>Age-Ordered Heap Problems</vt:lpstr>
      <vt:lpstr>Allocation Site Segregation</vt:lpstr>
      <vt:lpstr>Results</vt:lpstr>
      <vt:lpstr>Overhead: Espresso</vt:lpstr>
      <vt:lpstr>Memory Overhead: Firefox</vt:lpstr>
      <vt:lpstr>Reporting Staleness</vt:lpstr>
      <vt:lpstr>Demo: Plug Output</vt:lpstr>
      <vt:lpstr>Summary</vt:lpstr>
      <vt:lpstr>The End</vt:lpstr>
      <vt:lpstr>SWAT Overview</vt:lpstr>
      <vt:lpstr>SWAT Coverage Example</vt:lpstr>
      <vt:lpstr>Types of Memory Leaks</vt:lpstr>
      <vt:lpstr>Existing Memory Leak Tools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Memory Leaks Using Object Staleness Profiling</dc:title>
  <dc:creator>Gene Novark</dc:creator>
  <cp:lastModifiedBy>Ben Zorn</cp:lastModifiedBy>
  <cp:revision>406</cp:revision>
  <dcterms:created xsi:type="dcterms:W3CDTF">2007-09-10T21:45:15Z</dcterms:created>
  <dcterms:modified xsi:type="dcterms:W3CDTF">2007-09-14T22:03:10Z</dcterms:modified>
</cp:coreProperties>
</file>