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0" r:id="rId4"/>
    <p:sldId id="281" r:id="rId5"/>
    <p:sldId id="260" r:id="rId6"/>
    <p:sldId id="261" r:id="rId7"/>
    <p:sldId id="274" r:id="rId8"/>
    <p:sldId id="262" r:id="rId9"/>
    <p:sldId id="263" r:id="rId10"/>
    <p:sldId id="266" r:id="rId11"/>
    <p:sldId id="265" r:id="rId12"/>
    <p:sldId id="268" r:id="rId13"/>
    <p:sldId id="275" r:id="rId14"/>
    <p:sldId id="284" r:id="rId15"/>
    <p:sldId id="270" r:id="rId16"/>
    <p:sldId id="269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044" autoAdjust="0"/>
  </p:normalViewPr>
  <p:slideViewPr>
    <p:cSldViewPr>
      <p:cViewPr varScale="1">
        <p:scale>
          <a:sx n="90" d="100"/>
          <a:sy n="90" d="100"/>
        </p:scale>
        <p:origin x="-16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-albern\My%20Documents\Plug%20Talk%20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t-albern\My%20Documents\Plug%20Talk%20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Sheet1!$A$23</c:f>
              <c:strCache>
                <c:ptCount val="1"/>
                <c:pt idx="0">
                  <c:v>Rockall</c:v>
                </c:pt>
              </c:strCache>
            </c:strRef>
          </c:tx>
          <c:dPt>
            <c:idx val="3"/>
            <c:spPr>
              <a:solidFill>
                <a:schemeClr val="accent3"/>
              </a:solidFill>
            </c:spPr>
          </c:dPt>
          <c:cat>
            <c:strRef>
              <c:f>Sheet1!$B$22:$E$22</c:f>
              <c:strCache>
                <c:ptCount val="4"/>
                <c:pt idx="0">
                  <c:v>Peak Private Bytes</c:v>
                </c:pt>
                <c:pt idx="1">
                  <c:v>Virtual Size</c:v>
                </c:pt>
                <c:pt idx="2">
                  <c:v>Peak Working Set</c:v>
                </c:pt>
                <c:pt idx="3">
                  <c:v>Runtime</c:v>
                </c:pt>
              </c:strCache>
            </c:strRef>
          </c:cat>
          <c:val>
            <c:numRef>
              <c:f>Sheet1!$B$23:$E$23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PlugHeap</c:v>
                </c:pt>
              </c:strCache>
            </c:strRef>
          </c:tx>
          <c:dPt>
            <c:idx val="3"/>
            <c:spPr>
              <a:solidFill>
                <a:schemeClr val="accent6"/>
              </a:solidFill>
            </c:spPr>
          </c:dPt>
          <c:cat>
            <c:strRef>
              <c:f>Sheet1!$B$22:$E$22</c:f>
              <c:strCache>
                <c:ptCount val="4"/>
                <c:pt idx="0">
                  <c:v>Peak Private Bytes</c:v>
                </c:pt>
                <c:pt idx="1">
                  <c:v>Virtual Size</c:v>
                </c:pt>
                <c:pt idx="2">
                  <c:v>Peak Working Set</c:v>
                </c:pt>
                <c:pt idx="3">
                  <c:v>Runtime</c:v>
                </c:pt>
              </c:strCache>
            </c:strRef>
          </c:cat>
          <c:val>
            <c:numRef>
              <c:f>Sheet1!$B$24:$E$24</c:f>
              <c:numCache>
                <c:formatCode>General</c:formatCode>
                <c:ptCount val="4"/>
                <c:pt idx="0">
                  <c:v>1.3043478260869596</c:v>
                </c:pt>
                <c:pt idx="1">
                  <c:v>1.1185567010309281</c:v>
                </c:pt>
                <c:pt idx="2">
                  <c:v>1.314606741573034</c:v>
                </c:pt>
                <c:pt idx="3">
                  <c:v>1.2459016393442599</c:v>
                </c:pt>
              </c:numCache>
            </c:numRef>
          </c:val>
        </c:ser>
        <c:axId val="78685696"/>
        <c:axId val="78687232"/>
      </c:barChart>
      <c:catAx>
        <c:axId val="78685696"/>
        <c:scaling>
          <c:orientation val="minMax"/>
        </c:scaling>
        <c:axPos val="b"/>
        <c:tickLblPos val="nextTo"/>
        <c:crossAx val="78687232"/>
        <c:crosses val="autoZero"/>
        <c:auto val="1"/>
        <c:lblAlgn val="ctr"/>
        <c:lblOffset val="100"/>
      </c:catAx>
      <c:valAx>
        <c:axId val="78687232"/>
        <c:scaling>
          <c:orientation val="minMax"/>
        </c:scaling>
        <c:axPos val="l"/>
        <c:majorGridlines/>
        <c:numFmt formatCode="General" sourceLinked="1"/>
        <c:tickLblPos val="nextTo"/>
        <c:crossAx val="7868569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Rockall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Peak Private Bytes</c:v>
                </c:pt>
                <c:pt idx="1">
                  <c:v>Virtual Size</c:v>
                </c:pt>
                <c:pt idx="2">
                  <c:v>Peak Working Set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PlugHeap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Peak Private Bytes</c:v>
                </c:pt>
                <c:pt idx="1">
                  <c:v>Virtual Size</c:v>
                </c:pt>
                <c:pt idx="2">
                  <c:v>Peak Working Set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1.246913580246914</c:v>
                </c:pt>
                <c:pt idx="1">
                  <c:v>1.1693121693121713</c:v>
                </c:pt>
                <c:pt idx="2">
                  <c:v>1.093023255813951</c:v>
                </c:pt>
              </c:numCache>
            </c:numRef>
          </c:val>
        </c:ser>
        <c:axId val="77737984"/>
        <c:axId val="77739520"/>
      </c:barChart>
      <c:catAx>
        <c:axId val="77737984"/>
        <c:scaling>
          <c:orientation val="minMax"/>
        </c:scaling>
        <c:axPos val="b"/>
        <c:tickLblPos val="nextTo"/>
        <c:crossAx val="77739520"/>
        <c:crosses val="autoZero"/>
        <c:auto val="1"/>
        <c:lblAlgn val="ctr"/>
        <c:lblOffset val="100"/>
      </c:catAx>
      <c:valAx>
        <c:axId val="77739520"/>
        <c:scaling>
          <c:orientation val="minMax"/>
        </c:scaling>
        <c:axPos val="l"/>
        <c:majorGridlines/>
        <c:numFmt formatCode="General" sourceLinked="1"/>
        <c:tickLblPos val="nextTo"/>
        <c:crossAx val="7773798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6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5D8AB-C6BB-431D-AA2B-67C89E537CBF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7A4E-56F5-4AC9-94B6-25D74E348B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Notes</a:t>
            </a:r>
            <a:r>
              <a:rPr lang="en-US" baseline="0" dirty="0" smtClean="0"/>
              <a:t>: One page fault, can track specific object but not currently implemented.   Stats are maintained per page, so that if there are multiple objects on a page, they are considered together.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 touch sites are currently maintained per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verify that</a:t>
            </a:r>
            <a:r>
              <a:rPr lang="en-US" baseline="0" dirty="0" smtClean="0"/>
              <a:t> older pages end up with one object per page.  Can </a:t>
            </a:r>
            <a:r>
              <a:rPr lang="en-US" baseline="0" dirty="0" err="1" smtClean="0"/>
              <a:t>measurethe</a:t>
            </a:r>
            <a:r>
              <a:rPr lang="en-US" baseline="0" dirty="0" smtClean="0"/>
              <a:t> density of older pages and determine if this hypothesis is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to break out CPU overheads</a:t>
            </a:r>
            <a:r>
              <a:rPr lang="en-US" baseline="0" dirty="0" smtClean="0"/>
              <a:t> by stack walk time &amp; page protection/fault time</a:t>
            </a:r>
          </a:p>
          <a:p>
            <a:r>
              <a:rPr lang="en-US" baseline="0" dirty="0" smtClean="0"/>
              <a:t>Need to break out memory overheads by AOH memory and standard heap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 includes:</a:t>
            </a:r>
          </a:p>
          <a:p>
            <a:r>
              <a:rPr lang="en-US" dirty="0" smtClean="0"/>
              <a:t>Trackin</a:t>
            </a:r>
            <a:r>
              <a:rPr lang="en-US" baseline="0" dirty="0" smtClean="0"/>
              <a:t>g objects (not entire pages)</a:t>
            </a:r>
          </a:p>
          <a:p>
            <a:r>
              <a:rPr lang="en-US" baseline="0" dirty="0" smtClean="0"/>
              <a:t>Decision algorithm for enabling AOH</a:t>
            </a:r>
          </a:p>
          <a:p>
            <a:r>
              <a:rPr lang="en-US" baseline="0" dirty="0" smtClean="0"/>
              <a:t>Adaptive protection of pages within a single AOH (can we limit the overhead to a fixed %?) </a:t>
            </a:r>
          </a:p>
          <a:p>
            <a:r>
              <a:rPr lang="en-US" baseline="0" dirty="0" smtClean="0"/>
              <a:t>Any way to make an allocation site not-suspicious (disable AOH) after its become suspicious?</a:t>
            </a:r>
          </a:p>
          <a:p>
            <a:r>
              <a:rPr lang="en-US" baseline="0" dirty="0" smtClean="0"/>
              <a:t>Integrate OS support for trapping (to avoid passing protected pages to kernel)</a:t>
            </a:r>
          </a:p>
          <a:p>
            <a:r>
              <a:rPr lang="en-US" baseline="0" dirty="0" smtClean="0"/>
              <a:t>Integrate </a:t>
            </a:r>
            <a:r>
              <a:rPr lang="en-US" baseline="0" dirty="0" err="1" smtClean="0"/>
              <a:t>callstack</a:t>
            </a:r>
            <a:r>
              <a:rPr lang="en-US" baseline="0" dirty="0" smtClean="0"/>
              <a:t> crawling that works even with FPO (need to time)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7A4E-56F5-4AC9-94B6-25D74E348B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A30A7-0939-4A13-9C8B-9D32D4988323}" type="datetimeFigureOut">
              <a:rPr lang="en-US" smtClean="0"/>
              <a:pPr/>
              <a:t>9/25/2007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839D-6269-42DF-B116-E0B732C81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Plug: Detecting Memory Leaks Using Object Staleness Profiling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5486400" cy="1752600"/>
          </a:xfrm>
        </p:spPr>
        <p:txBody>
          <a:bodyPr/>
          <a:lstStyle/>
          <a:p>
            <a:r>
              <a:rPr lang="en-US" dirty="0" smtClean="0"/>
              <a:t>Gene Novark     Emery Berger</a:t>
            </a:r>
          </a:p>
          <a:p>
            <a:r>
              <a:rPr lang="en-US" dirty="0" smtClean="0"/>
              <a:t>UMass Amherst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038600"/>
            <a:ext cx="3200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0" y="3886200"/>
            <a:ext cx="3200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86400" y="3886200"/>
            <a:ext cx="3429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 Zorn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Microsoft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Age-ordered Heap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Generational hypothesis</a:t>
            </a:r>
          </a:p>
          <a:p>
            <a:pPr lvl="1"/>
            <a:r>
              <a:rPr lang="en-US" dirty="0" smtClean="0"/>
              <a:t>Most objects die young</a:t>
            </a:r>
          </a:p>
          <a:p>
            <a:r>
              <a:rPr lang="en-US" dirty="0" smtClean="0"/>
              <a:t>Young </a:t>
            </a:r>
            <a:r>
              <a:rPr lang="en-US" dirty="0" smtClean="0"/>
              <a:t>objects: lower leak likelihood</a:t>
            </a:r>
            <a:endParaRPr lang="en-US" dirty="0" smtClean="0"/>
          </a:p>
          <a:p>
            <a:pPr lvl="1"/>
            <a:r>
              <a:rPr lang="en-US" dirty="0" smtClean="0"/>
              <a:t>Need time to die</a:t>
            </a:r>
          </a:p>
          <a:p>
            <a:pPr lvl="1"/>
            <a:r>
              <a:rPr lang="en-US" dirty="0" smtClean="0"/>
              <a:t>Most memory accesses</a:t>
            </a:r>
          </a:p>
          <a:p>
            <a:r>
              <a:rPr lang="en-US" dirty="0" smtClean="0"/>
              <a:t>Focus leak detection on old objects</a:t>
            </a:r>
          </a:p>
          <a:p>
            <a:pPr lvl="1"/>
            <a:r>
              <a:rPr lang="en-US" dirty="0" smtClean="0"/>
              <a:t>Only protect old objects</a:t>
            </a:r>
          </a:p>
          <a:p>
            <a:r>
              <a:rPr lang="en-US" dirty="0" smtClean="0"/>
              <a:t>Existing allocators mix hot and cold, young and old</a:t>
            </a:r>
          </a:p>
          <a:p>
            <a:r>
              <a:rPr lang="en-US" dirty="0" smtClean="0"/>
              <a:t>Plug allocator:</a:t>
            </a:r>
          </a:p>
          <a:p>
            <a:pPr lvl="1"/>
            <a:r>
              <a:rPr lang="en-US" dirty="0" smtClean="0"/>
              <a:t>Segregate objects by 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Age-Ordered Heap (Ideal)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Bump-pointer allocator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ever reuses memory</a:t>
            </a:r>
          </a:p>
          <a:p>
            <a:pPr lvl="1"/>
            <a:r>
              <a:rPr lang="en-US" dirty="0" smtClean="0"/>
              <a:t>Age order corresponds to address order</a:t>
            </a:r>
          </a:p>
          <a:p>
            <a:pPr lvl="1"/>
            <a:r>
              <a:rPr lang="en-US" dirty="0" smtClean="0"/>
              <a:t>Can’t reclaim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419600"/>
            <a:ext cx="14478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286000" y="4419600"/>
            <a:ext cx="10668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352800" y="4419600"/>
            <a:ext cx="6858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038600" y="4419600"/>
            <a:ext cx="16002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638800" y="4419600"/>
            <a:ext cx="5334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6172200" y="4419600"/>
            <a:ext cx="9906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7162800" y="4419600"/>
            <a:ext cx="11430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5486400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0x80000000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3800" y="548640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0x8FFFFFFF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465986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Old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458200" y="4659868"/>
            <a:ext cx="62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6820694" y="3923506"/>
            <a:ext cx="6858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AOH (Practical)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600" y="2514600"/>
            <a:ext cx="1371600" cy="533400"/>
            <a:chOff x="1066800" y="1752600"/>
            <a:chExt cx="1371600" cy="533400"/>
          </a:xfrm>
        </p:grpSpPr>
        <p:sp>
          <p:nvSpPr>
            <p:cNvPr id="8" name="Rectangle 7"/>
            <p:cNvSpPr/>
            <p:nvPr/>
          </p:nvSpPr>
          <p:spPr>
            <a:xfrm>
              <a:off x="10668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0" y="1752600"/>
              <a:ext cx="7620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53342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09800" y="2514600"/>
            <a:ext cx="1371600" cy="533400"/>
            <a:chOff x="2819400" y="1752600"/>
            <a:chExt cx="1371600" cy="533400"/>
          </a:xfrm>
        </p:grpSpPr>
        <p:sp>
          <p:nvSpPr>
            <p:cNvPr id="23" name="Rectangle 22"/>
            <p:cNvSpPr/>
            <p:nvPr/>
          </p:nvSpPr>
          <p:spPr>
            <a:xfrm>
              <a:off x="28194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24200" y="1752600"/>
              <a:ext cx="7620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862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928258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005942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10000" y="2514600"/>
            <a:ext cx="1447800" cy="533400"/>
            <a:chOff x="2819400" y="1752600"/>
            <a:chExt cx="1371600" cy="533400"/>
          </a:xfrm>
          <a:solidFill>
            <a:schemeClr val="accent6"/>
          </a:solidFill>
        </p:grpSpPr>
        <p:sp>
          <p:nvSpPr>
            <p:cNvPr id="31" name="Rectangle 30"/>
            <p:cNvSpPr/>
            <p:nvPr/>
          </p:nvSpPr>
          <p:spPr>
            <a:xfrm>
              <a:off x="2819400" y="1752600"/>
              <a:ext cx="3048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24200" y="1752600"/>
              <a:ext cx="7620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886200" y="1752600"/>
              <a:ext cx="3048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928258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05942" y="1981200"/>
              <a:ext cx="76200" cy="762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86400" y="2514600"/>
            <a:ext cx="1371600" cy="533400"/>
            <a:chOff x="2819400" y="1752600"/>
            <a:chExt cx="1371600" cy="533400"/>
          </a:xfrm>
        </p:grpSpPr>
        <p:sp>
          <p:nvSpPr>
            <p:cNvPr id="37" name="Rectangle 36"/>
            <p:cNvSpPr/>
            <p:nvPr/>
          </p:nvSpPr>
          <p:spPr>
            <a:xfrm>
              <a:off x="28194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4200" y="1752600"/>
              <a:ext cx="7620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862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2928258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005942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086600" y="2514600"/>
            <a:ext cx="1371600" cy="533400"/>
            <a:chOff x="2819400" y="1752600"/>
            <a:chExt cx="1371600" cy="533400"/>
          </a:xfrm>
        </p:grpSpPr>
        <p:sp>
          <p:nvSpPr>
            <p:cNvPr id="43" name="Rectangle 42"/>
            <p:cNvSpPr/>
            <p:nvPr/>
          </p:nvSpPr>
          <p:spPr>
            <a:xfrm>
              <a:off x="28194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24200" y="1752600"/>
              <a:ext cx="7620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86200" y="1752600"/>
              <a:ext cx="304800" cy="5334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928258" y="1981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Curved Connector 53"/>
          <p:cNvCxnSpPr/>
          <p:nvPr/>
        </p:nvCxnSpPr>
        <p:spPr>
          <a:xfrm rot="16200000" flipH="1">
            <a:off x="2076449" y="2500992"/>
            <a:ext cx="11159" cy="495575"/>
          </a:xfrm>
          <a:prstGeom prst="curvedConnector3">
            <a:avLst>
              <a:gd name="adj1" fmla="val -20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3699782" y="2477860"/>
            <a:ext cx="1588" cy="530681"/>
          </a:xfrm>
          <a:prstGeom prst="curvedConnector3">
            <a:avLst>
              <a:gd name="adj1" fmla="val 1439546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 flipH="1" flipV="1">
            <a:off x="5368018" y="2477860"/>
            <a:ext cx="1588" cy="530680"/>
          </a:xfrm>
          <a:prstGeom prst="curvedConnector3">
            <a:avLst>
              <a:gd name="adj1" fmla="val 1439546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urved Connector 60"/>
          <p:cNvCxnSpPr/>
          <p:nvPr/>
        </p:nvCxnSpPr>
        <p:spPr>
          <a:xfrm rot="5400000" flipH="1" flipV="1">
            <a:off x="6972300" y="2466160"/>
            <a:ext cx="1588" cy="576398"/>
          </a:xfrm>
          <a:prstGeom prst="curvedConnector3">
            <a:avLst>
              <a:gd name="adj1" fmla="val 1509817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>
            <a:off x="2076451" y="2566033"/>
            <a:ext cx="11159" cy="495575"/>
          </a:xfrm>
          <a:prstGeom prst="curvedConnector3">
            <a:avLst>
              <a:gd name="adj1" fmla="val 21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5400000">
            <a:off x="3679985" y="2562699"/>
            <a:ext cx="11159" cy="502243"/>
          </a:xfrm>
          <a:prstGeom prst="curvedConnector3">
            <a:avLst>
              <a:gd name="adj1" fmla="val 21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5400000">
            <a:off x="5348969" y="2561951"/>
            <a:ext cx="11159" cy="503739"/>
          </a:xfrm>
          <a:prstGeom prst="curvedConnector3">
            <a:avLst>
              <a:gd name="adj1" fmla="val 21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5400000" flipH="1">
            <a:off x="6953250" y="2539093"/>
            <a:ext cx="11159" cy="549457"/>
          </a:xfrm>
          <a:prstGeom prst="curvedConnector3">
            <a:avLst>
              <a:gd name="adj1" fmla="val -204857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276600" y="4724400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88" name="Right Brace 87"/>
          <p:cNvSpPr/>
          <p:nvPr/>
        </p:nvSpPr>
        <p:spPr>
          <a:xfrm rot="5400000">
            <a:off x="3733800" y="1295400"/>
            <a:ext cx="228600" cy="66294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6553200" y="1981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Current allocation block</a:t>
            </a:r>
            <a:endParaRPr lang="en-US" b="1" dirty="0"/>
          </a:p>
        </p:txBody>
      </p:sp>
      <p:cxnSp>
        <p:nvCxnSpPr>
          <p:cNvPr id="48" name="Straight Arrow Connector 47"/>
          <p:cNvCxnSpPr>
            <a:stCxn id="89" idx="2"/>
            <a:endCxn id="44" idx="0"/>
          </p:cNvCxnSpPr>
          <p:nvPr/>
        </p:nvCxnSpPr>
        <p:spPr>
          <a:xfrm rot="5400000">
            <a:off x="7728466" y="2394466"/>
            <a:ext cx="164068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3400" y="3733800"/>
            <a:ext cx="1143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209800" y="3733800"/>
            <a:ext cx="1143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62400" y="3733800"/>
            <a:ext cx="1143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867400" y="3733800"/>
            <a:ext cx="1143000" cy="533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467600" y="3733800"/>
            <a:ext cx="1143000" cy="533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9" idx="2"/>
            <a:endCxn id="50" idx="0"/>
          </p:cNvCxnSpPr>
          <p:nvPr/>
        </p:nvCxnSpPr>
        <p:spPr>
          <a:xfrm rot="5400000">
            <a:off x="857250" y="3295650"/>
            <a:ext cx="685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4" idx="2"/>
            <a:endCxn id="51" idx="0"/>
          </p:cNvCxnSpPr>
          <p:nvPr/>
        </p:nvCxnSpPr>
        <p:spPr>
          <a:xfrm rot="5400000">
            <a:off x="2495550" y="333375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2" idx="2"/>
            <a:endCxn id="52" idx="0"/>
          </p:cNvCxnSpPr>
          <p:nvPr/>
        </p:nvCxnSpPr>
        <p:spPr>
          <a:xfrm rot="5400000">
            <a:off x="4191000" y="33909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8" idx="2"/>
            <a:endCxn id="53" idx="0"/>
          </p:cNvCxnSpPr>
          <p:nvPr/>
        </p:nvCxnSpPr>
        <p:spPr>
          <a:xfrm rot="16200000" flipH="1">
            <a:off x="5962650" y="3257550"/>
            <a:ext cx="685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4" idx="2"/>
            <a:endCxn id="56" idx="0"/>
          </p:cNvCxnSpPr>
          <p:nvPr/>
        </p:nvCxnSpPr>
        <p:spPr>
          <a:xfrm rot="16200000" flipH="1">
            <a:off x="7562850" y="3257550"/>
            <a:ext cx="6858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33400" y="1981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Metadata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572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Heap memory blocks</a:t>
            </a:r>
            <a:endParaRPr lang="en-US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315200" y="4724400"/>
            <a:ext cx="137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Unprotected</a:t>
            </a:r>
            <a:endParaRPr lang="en-US" dirty="0"/>
          </a:p>
        </p:txBody>
      </p:sp>
      <p:sp>
        <p:nvSpPr>
          <p:cNvPr id="90" name="Right Brace 89"/>
          <p:cNvSpPr/>
          <p:nvPr/>
        </p:nvSpPr>
        <p:spPr>
          <a:xfrm rot="5400000">
            <a:off x="7924800" y="4038600"/>
            <a:ext cx="228600" cy="1143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Age-ordered list of bump-pointer blocks</a:t>
            </a:r>
          </a:p>
          <a:p>
            <a:r>
              <a:rPr lang="en-US" dirty="0" smtClean="0"/>
              <a:t>Free blocks when population = 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832" y="2600528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Old</a:t>
            </a:r>
            <a:endParaRPr lang="en-US" sz="2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458200" y="2590800"/>
            <a:ext cx="672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New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Age-Ordered Heap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Fragmentation</a:t>
            </a:r>
          </a:p>
          <a:p>
            <a:pPr lvl="1"/>
            <a:r>
              <a:rPr lang="en-US" dirty="0" smtClean="0"/>
              <a:t>One small live object can retain a whole page</a:t>
            </a:r>
          </a:p>
          <a:p>
            <a:r>
              <a:rPr lang="en-US" dirty="0" smtClean="0"/>
              <a:t>Different allocation sites have different lifetimes</a:t>
            </a:r>
          </a:p>
          <a:p>
            <a:pPr lvl="1"/>
            <a:r>
              <a:rPr lang="en-US" dirty="0" smtClean="0"/>
              <a:t>Long-lived objects mixed with short-lived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Segregate by allocation site</a:t>
            </a:r>
          </a:p>
          <a:p>
            <a:pPr lvl="1"/>
            <a:r>
              <a:rPr lang="en-US" dirty="0" smtClean="0"/>
              <a:t>Selectively use age-ordered heaps for </a:t>
            </a:r>
            <a:r>
              <a:rPr lang="en-US" b="1" dirty="0" smtClean="0"/>
              <a:t>suspicious </a:t>
            </a:r>
            <a:r>
              <a:rPr lang="en-US" dirty="0" smtClean="0"/>
              <a:t>allocation</a:t>
            </a:r>
            <a:r>
              <a:rPr lang="en-US" b="1" dirty="0" smtClean="0"/>
              <a:t> </a:t>
            </a:r>
            <a:r>
              <a:rPr lang="en-US" dirty="0" smtClean="0"/>
              <a:t>sites</a:t>
            </a:r>
          </a:p>
          <a:p>
            <a:pPr lvl="2"/>
            <a:r>
              <a:rPr lang="en-US" dirty="0" smtClean="0"/>
              <a:t>Current simple heuristic: More than 32 live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Overhead (time &amp; space)</a:t>
            </a:r>
          </a:p>
          <a:p>
            <a:r>
              <a:rPr lang="en-US" dirty="0" smtClean="0"/>
              <a:t>Plug sample output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Overhead: Espresso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Overhead: Firefox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Demo: Plug </a:t>
            </a: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91962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Plug: An efficient, precise heap profiler</a:t>
            </a:r>
          </a:p>
          <a:p>
            <a:r>
              <a:rPr lang="en-US" dirty="0" smtClean="0"/>
              <a:t>Uses page protection to track </a:t>
            </a:r>
            <a:r>
              <a:rPr lang="en-US" i="1" dirty="0" smtClean="0"/>
              <a:t>staleness</a:t>
            </a:r>
          </a:p>
          <a:p>
            <a:r>
              <a:rPr lang="en-US" dirty="0" smtClean="0"/>
              <a:t>Custom heap implementation reduces overheads</a:t>
            </a:r>
          </a:p>
          <a:p>
            <a:r>
              <a:rPr lang="en-US" dirty="0" smtClean="0"/>
              <a:t>Sufficiently low overhead for everyday use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http://www.cs.umass.edu/~gnovark/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Memory Leaks?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bug in shipped software</a:t>
            </a:r>
          </a:p>
          <a:p>
            <a:pPr lvl="1"/>
            <a:r>
              <a:rPr lang="en-US" dirty="0" smtClean="0"/>
              <a:t>Hundreds of memory leaks in commercial applications</a:t>
            </a:r>
          </a:p>
          <a:p>
            <a:r>
              <a:rPr lang="en-US" dirty="0" smtClean="0"/>
              <a:t>Need for debugging tools</a:t>
            </a:r>
          </a:p>
          <a:p>
            <a:pPr lvl="1"/>
            <a:r>
              <a:rPr lang="en-US" dirty="0" smtClean="0"/>
              <a:t>Recent work: SWAT, </a:t>
            </a:r>
            <a:r>
              <a:rPr lang="en-US" dirty="0" err="1" smtClean="0"/>
              <a:t>SafeMem</a:t>
            </a:r>
            <a:r>
              <a:rPr lang="en-US" dirty="0" smtClean="0"/>
              <a:t>, Bell, Cork</a:t>
            </a:r>
            <a:r>
              <a:rPr lang="en-US" dirty="0" smtClean="0"/>
              <a:t>, RADAR…</a:t>
            </a:r>
            <a:endParaRPr lang="en-US" dirty="0" smtClean="0"/>
          </a:p>
          <a:p>
            <a:pPr lvl="1"/>
            <a:r>
              <a:rPr lang="en-US" dirty="0" smtClean="0"/>
              <a:t>Existing tools have limitations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Reachability</a:t>
            </a:r>
            <a:r>
              <a:rPr lang="en-US" dirty="0" smtClean="0"/>
              <a:t>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“Lost” objects (classic memory leak)</a:t>
            </a:r>
          </a:p>
          <a:p>
            <a:pPr lvl="1"/>
            <a:r>
              <a:rPr lang="en-US" dirty="0" smtClean="0"/>
              <a:t>Easy to find with existing tools or GC</a:t>
            </a:r>
          </a:p>
          <a:p>
            <a:r>
              <a:rPr lang="en-US" dirty="0" smtClean="0"/>
              <a:t>Diagnostic tools</a:t>
            </a:r>
          </a:p>
          <a:p>
            <a:pPr lvl="1"/>
            <a:r>
              <a:rPr lang="en-US" dirty="0" smtClean="0"/>
              <a:t>Lots, e.g.: Purify, </a:t>
            </a:r>
            <a:r>
              <a:rPr lang="en-US" dirty="0" err="1" smtClean="0"/>
              <a:t>Valgrind</a:t>
            </a:r>
            <a:r>
              <a:rPr lang="en-US" dirty="0" smtClean="0"/>
              <a:t>, RADAR</a:t>
            </a:r>
          </a:p>
          <a:p>
            <a:pPr lvl="1"/>
            <a:r>
              <a:rPr lang="en-US" dirty="0" smtClean="0"/>
              <a:t>Report unreachable objects, outstanding </a:t>
            </a:r>
            <a:r>
              <a:rPr lang="en-US" dirty="0" err="1" smtClean="0"/>
              <a:t>allocs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Staleness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Reachable, but program will never use again (“Java”-style leak)</a:t>
            </a:r>
          </a:p>
          <a:p>
            <a:pPr lvl="1"/>
            <a:r>
              <a:rPr lang="en-US" dirty="0" smtClean="0"/>
              <a:t>Harder to find: requires </a:t>
            </a:r>
            <a:r>
              <a:rPr lang="en-US" b="1" dirty="0" smtClean="0"/>
              <a:t>staleness</a:t>
            </a:r>
            <a:r>
              <a:rPr lang="en-US" i="1" dirty="0" smtClean="0"/>
              <a:t>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“When did the application last use the object?”</a:t>
            </a:r>
          </a:p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Track memory accesses to determine object staleness</a:t>
            </a:r>
          </a:p>
          <a:p>
            <a:pPr lvl="1"/>
            <a:r>
              <a:rPr lang="en-US" dirty="0" smtClean="0"/>
              <a:t>SWAT (lightweight, adaptive instrumentation)</a:t>
            </a:r>
          </a:p>
          <a:p>
            <a:pPr lvl="1"/>
            <a:r>
              <a:rPr lang="en-US" dirty="0" err="1" smtClean="0"/>
              <a:t>SafeMem</a:t>
            </a:r>
            <a:r>
              <a:rPr lang="en-US" dirty="0" smtClean="0"/>
              <a:t>: (</a:t>
            </a:r>
            <a:r>
              <a:rPr lang="en-US" dirty="0" err="1" smtClean="0"/>
              <a:t>ab</a:t>
            </a:r>
            <a:r>
              <a:rPr lang="en-US" dirty="0" smtClean="0"/>
              <a:t>)use ECC memory</a:t>
            </a:r>
          </a:p>
          <a:p>
            <a:pPr lvl="1"/>
            <a:r>
              <a:rPr lang="en-US" b="1" dirty="0" smtClean="0"/>
              <a:t>Plug: </a:t>
            </a:r>
            <a:r>
              <a:rPr lang="en-US" dirty="0" smtClean="0"/>
              <a:t>this 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Tool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False positives/Too much information</a:t>
            </a:r>
          </a:p>
          <a:p>
            <a:pPr lvl="1"/>
            <a:r>
              <a:rPr lang="en-US" dirty="0" smtClean="0"/>
              <a:t>Report all outstanding </a:t>
            </a:r>
            <a:r>
              <a:rPr lang="en-US" dirty="0" err="1" smtClean="0"/>
              <a:t>allocs</a:t>
            </a:r>
            <a:r>
              <a:rPr lang="en-US" dirty="0" smtClean="0"/>
              <a:t>--maybe not leaks</a:t>
            </a:r>
          </a:p>
          <a:p>
            <a:pPr lvl="1"/>
            <a:r>
              <a:rPr lang="en-US" dirty="0" smtClean="0"/>
              <a:t>Overestimating staleness due to sampling</a:t>
            </a:r>
          </a:p>
          <a:p>
            <a:r>
              <a:rPr lang="en-US" dirty="0" smtClean="0"/>
              <a:t>Runtime overhead</a:t>
            </a:r>
          </a:p>
          <a:p>
            <a:pPr lvl="1"/>
            <a:r>
              <a:rPr lang="en-US" dirty="0" smtClean="0"/>
              <a:t>Tracking every access is expensive</a:t>
            </a:r>
          </a:p>
          <a:p>
            <a:r>
              <a:rPr lang="en-US" dirty="0" smtClean="0"/>
              <a:t>Memory overhead</a:t>
            </a:r>
          </a:p>
          <a:p>
            <a:pPr lvl="1"/>
            <a:r>
              <a:rPr lang="en-US" dirty="0" smtClean="0"/>
              <a:t>Track extra metadata for every object</a:t>
            </a:r>
          </a:p>
          <a:p>
            <a:r>
              <a:rPr lang="en-US" dirty="0" smtClean="0"/>
              <a:t>Hardware requirements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Plug: A Better Memory Leak Isolator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Aggregates objects from same allocation site</a:t>
            </a:r>
          </a:p>
          <a:p>
            <a:r>
              <a:rPr lang="en-US" dirty="0" smtClean="0"/>
              <a:t>Reports </a:t>
            </a:r>
            <a:r>
              <a:rPr lang="en-US" i="1" dirty="0" smtClean="0"/>
              <a:t>last touch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Call stack of program</a:t>
            </a:r>
          </a:p>
          <a:p>
            <a:r>
              <a:rPr lang="en-US" dirty="0" smtClean="0"/>
              <a:t>Exploits staleness information</a:t>
            </a:r>
          </a:p>
          <a:p>
            <a:pPr lvl="1"/>
            <a:r>
              <a:rPr lang="en-US" dirty="0" smtClean="0"/>
              <a:t>Finds objects which really aren’t in use</a:t>
            </a:r>
          </a:p>
          <a:p>
            <a:r>
              <a:rPr lang="en-US" dirty="0" smtClean="0"/>
              <a:t>Precise</a:t>
            </a:r>
          </a:p>
          <a:p>
            <a:pPr lvl="1"/>
            <a:r>
              <a:rPr lang="en-US" dirty="0" smtClean="0"/>
              <a:t>Doesn’t overestimate object staleness, causing false positives</a:t>
            </a:r>
          </a:p>
          <a:p>
            <a:r>
              <a:rPr lang="en-US" dirty="0" smtClean="0"/>
              <a:t>Low runtime, memory overhead</a:t>
            </a:r>
          </a:p>
          <a:p>
            <a:pPr lvl="1"/>
            <a:r>
              <a:rPr lang="en-US" dirty="0" smtClean="0"/>
              <a:t>Can be on all the time, production runs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(Rest of the) 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Tracking memory accesses in Plug</a:t>
            </a:r>
          </a:p>
          <a:p>
            <a:pPr lvl="1"/>
            <a:r>
              <a:rPr lang="en-US" dirty="0" smtClean="0"/>
              <a:t>Using page protection</a:t>
            </a:r>
          </a:p>
          <a:p>
            <a:r>
              <a:rPr lang="en-US" dirty="0" smtClean="0"/>
              <a:t>Reducing runtime overhead</a:t>
            </a:r>
          </a:p>
          <a:p>
            <a:pPr lvl="1"/>
            <a:r>
              <a:rPr lang="en-US" dirty="0" smtClean="0"/>
              <a:t>Segregating objects by age</a:t>
            </a:r>
          </a:p>
          <a:p>
            <a:r>
              <a:rPr lang="en-US" dirty="0" smtClean="0"/>
              <a:t>Reducing memory overhead</a:t>
            </a:r>
          </a:p>
          <a:p>
            <a:pPr lvl="1"/>
            <a:r>
              <a:rPr lang="en-US" dirty="0" smtClean="0"/>
              <a:t>Segregating objects by allocation site</a:t>
            </a:r>
          </a:p>
          <a:p>
            <a:r>
              <a:rPr lang="en-US" dirty="0" smtClean="0"/>
              <a:t>Results: </a:t>
            </a:r>
          </a:p>
          <a:p>
            <a:pPr lvl="1"/>
            <a:r>
              <a:rPr lang="en-US" dirty="0" smtClean="0"/>
              <a:t>Performance overhead</a:t>
            </a:r>
          </a:p>
          <a:p>
            <a:pPr lvl="1"/>
            <a:r>
              <a:rPr lang="en-US" dirty="0" smtClean="0"/>
              <a:t>Usability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Tracking Memory Accesses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instrumentation</a:t>
            </a:r>
          </a:p>
          <a:p>
            <a:pPr lvl="1"/>
            <a:r>
              <a:rPr lang="en-US" dirty="0" smtClean="0"/>
              <a:t>Instrument every read and write</a:t>
            </a:r>
          </a:p>
          <a:p>
            <a:pPr lvl="1"/>
            <a:r>
              <a:rPr lang="en-US" dirty="0" smtClean="0"/>
              <a:t>Can be expensive</a:t>
            </a:r>
          </a:p>
          <a:p>
            <a:pPr lvl="1"/>
            <a:r>
              <a:rPr lang="en-US" dirty="0" smtClean="0"/>
              <a:t>Can use sampling, but this is imprecise</a:t>
            </a:r>
          </a:p>
          <a:p>
            <a:r>
              <a:rPr lang="en-US" dirty="0" smtClean="0"/>
              <a:t>Hardware/OS support</a:t>
            </a:r>
          </a:p>
          <a:p>
            <a:pPr lvl="1"/>
            <a:r>
              <a:rPr lang="en-US" dirty="0" smtClean="0"/>
              <a:t>Using ECC memory (</a:t>
            </a:r>
            <a:r>
              <a:rPr lang="en-US" dirty="0" err="1" smtClean="0"/>
              <a:t>SafeMem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b="1" dirty="0" smtClean="0"/>
              <a:t>Page protection</a:t>
            </a:r>
            <a:r>
              <a:rPr lang="en-US" b="1" dirty="0"/>
              <a:t>?</a:t>
            </a:r>
            <a:endParaRPr 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Page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Naïve approach: Page-protect </a:t>
            </a:r>
            <a:r>
              <a:rPr lang="en-US" dirty="0" smtClean="0"/>
              <a:t>entire heap</a:t>
            </a:r>
          </a:p>
          <a:p>
            <a:r>
              <a:rPr lang="en-US" dirty="0" smtClean="0"/>
              <a:t>On page fault:</a:t>
            </a:r>
          </a:p>
          <a:p>
            <a:pPr lvl="1"/>
            <a:r>
              <a:rPr lang="en-US" dirty="0" smtClean="0"/>
              <a:t>Log object access</a:t>
            </a:r>
          </a:p>
          <a:p>
            <a:r>
              <a:rPr lang="en-US" dirty="0" smtClean="0"/>
              <a:t>Advantage:</a:t>
            </a:r>
          </a:p>
          <a:p>
            <a:pPr lvl="1"/>
            <a:r>
              <a:rPr lang="en-US" dirty="0" smtClean="0"/>
              <a:t>No instrumentation = no overhead unless faulting</a:t>
            </a:r>
            <a:endParaRPr lang="en-US" dirty="0"/>
          </a:p>
          <a:p>
            <a:r>
              <a:rPr lang="en-US" dirty="0" smtClean="0"/>
              <a:t>Problems?</a:t>
            </a:r>
          </a:p>
          <a:p>
            <a:pPr lvl="1"/>
            <a:r>
              <a:rPr lang="en-US" b="1" dirty="0" smtClean="0"/>
              <a:t>Lots</a:t>
            </a:r>
            <a:r>
              <a:rPr lang="en-US" dirty="0" smtClean="0"/>
              <a:t> of page faults: huge performance hit</a:t>
            </a:r>
          </a:p>
          <a:p>
            <a:pPr lvl="1"/>
            <a:r>
              <a:rPr lang="en-US" dirty="0" smtClean="0"/>
              <a:t>Solution:  </a:t>
            </a:r>
            <a:r>
              <a:rPr lang="en-US" b="1" dirty="0" smtClean="0"/>
              <a:t>age-ordered heaps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737</Words>
  <Application>Microsoft Office PowerPoint</Application>
  <PresentationFormat>On-screen Show (4:3)</PresentationFormat>
  <Paragraphs>151</Paragraphs>
  <Slides>19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Plug: Detecting Memory Leaks Using Object Staleness Profiling</vt:lpstr>
      <vt:lpstr>Why Memory Leaks?</vt:lpstr>
      <vt:lpstr>Reachability Leaks</vt:lpstr>
      <vt:lpstr>Staleness Leaks</vt:lpstr>
      <vt:lpstr>Existing Tool Problems</vt:lpstr>
      <vt:lpstr>Plug: A Better Memory Leak Isolator</vt:lpstr>
      <vt:lpstr>(Rest of the) Talk Outline</vt:lpstr>
      <vt:lpstr>Tracking Memory Accesses</vt:lpstr>
      <vt:lpstr>Using Page Protection</vt:lpstr>
      <vt:lpstr>Age-ordered Heap Motivation</vt:lpstr>
      <vt:lpstr>Age-Ordered Heap (Ideal)</vt:lpstr>
      <vt:lpstr>AOH (Practical)</vt:lpstr>
      <vt:lpstr>Age-Ordered Heap Problems</vt:lpstr>
      <vt:lpstr>Results</vt:lpstr>
      <vt:lpstr>Overhead: Espresso</vt:lpstr>
      <vt:lpstr>Memory Overhead: Firefox</vt:lpstr>
      <vt:lpstr>Demo: Plug Output</vt:lpstr>
      <vt:lpstr>Summary</vt:lpstr>
      <vt:lpstr>The 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Memory Leaks Using Object Staleness Profiling</dc:title>
  <dc:creator>Gene Novark</dc:creator>
  <cp:lastModifiedBy>Gene Novark</cp:lastModifiedBy>
  <cp:revision>429</cp:revision>
  <dcterms:created xsi:type="dcterms:W3CDTF">2007-09-10T21:45:15Z</dcterms:created>
  <dcterms:modified xsi:type="dcterms:W3CDTF">2007-09-25T04:15:42Z</dcterms:modified>
</cp:coreProperties>
</file>