
<file path=[Content_Types].xml><?xml version="1.0" encoding="utf-8"?>
<Types xmlns="http://schemas.openxmlformats.org/package/2006/content-types"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8"/>
  </p:handoutMasterIdLst>
  <p:sldIdLst>
    <p:sldId id="348" r:id="rId2"/>
    <p:sldId id="394" r:id="rId3"/>
    <p:sldId id="395" r:id="rId4"/>
    <p:sldId id="392" r:id="rId5"/>
    <p:sldId id="306" r:id="rId6"/>
    <p:sldId id="328" r:id="rId7"/>
    <p:sldId id="309" r:id="rId8"/>
    <p:sldId id="302" r:id="rId9"/>
    <p:sldId id="375" r:id="rId10"/>
    <p:sldId id="361" r:id="rId11"/>
    <p:sldId id="400" r:id="rId12"/>
    <p:sldId id="407" r:id="rId13"/>
    <p:sldId id="406" r:id="rId14"/>
    <p:sldId id="398" r:id="rId15"/>
    <p:sldId id="409" r:id="rId16"/>
    <p:sldId id="404" r:id="rId17"/>
    <p:sldId id="405" r:id="rId18"/>
    <p:sldId id="376" r:id="rId19"/>
    <p:sldId id="377" r:id="rId20"/>
    <p:sldId id="378" r:id="rId21"/>
    <p:sldId id="379" r:id="rId22"/>
    <p:sldId id="385" r:id="rId23"/>
    <p:sldId id="387" r:id="rId24"/>
    <p:sldId id="388" r:id="rId25"/>
    <p:sldId id="399" r:id="rId26"/>
    <p:sldId id="413" r:id="rId27"/>
    <p:sldId id="373" r:id="rId28"/>
    <p:sldId id="371" r:id="rId29"/>
    <p:sldId id="380" r:id="rId30"/>
    <p:sldId id="393" r:id="rId31"/>
    <p:sldId id="401" r:id="rId32"/>
    <p:sldId id="408" r:id="rId33"/>
    <p:sldId id="410" r:id="rId34"/>
    <p:sldId id="411" r:id="rId35"/>
    <p:sldId id="412" r:id="rId36"/>
    <p:sldId id="414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9900"/>
    <a:srgbClr val="669900"/>
    <a:srgbClr val="3333FF"/>
    <a:srgbClr val="6666FF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4" autoAdjust="0"/>
    <p:restoredTop sz="90844" autoAdjust="0"/>
  </p:normalViewPr>
  <p:slideViewPr>
    <p:cSldViewPr>
      <p:cViewPr varScale="1">
        <p:scale>
          <a:sx n="68" d="100"/>
          <a:sy n="68" d="100"/>
        </p:scale>
        <p:origin x="88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6087327-5DB9-457F-99CB-3450AF33F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9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EFA62-06B4-4B9B-875A-3508FEC14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0A6FF-B0C9-4256-B81D-0F05E73D6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5C036-6334-4382-83FD-DDBA69672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250C-7172-41B4-BDE4-901A08B90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21A8B-9B60-413F-B6B5-A25D60E65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5816-52F5-49B6-9374-E16501486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2B132-C432-40B7-929F-474F21E4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45ADE-739C-44F6-AF94-CEC9876F0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3FAF8-C816-4A10-BE69-0B084A6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1110D-4891-43D2-81C3-39D275361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DEEF6-1CE6-4ECB-90E7-F3F634AB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9338E-CAFC-414F-B508-943979031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5F6FCFA-1D64-4868-8D9B-1A9A147D8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31.png"/><Relationship Id="rId4" Type="http://schemas.openxmlformats.org/officeDocument/2006/relationships/image" Target="../media/image121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4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88569" y="3290887"/>
            <a:ext cx="1301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Y.C. Tay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85912" y="1676400"/>
            <a:ext cx="67721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Universal Cache Miss Equation 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r>
              <a:rPr lang="en-US" sz="3200" b="1" dirty="0" smtClean="0">
                <a:solidFill>
                  <a:schemeClr val="accent2"/>
                </a:solidFill>
              </a:rPr>
              <a:t>for </a:t>
            </a:r>
            <a:r>
              <a:rPr lang="en-US" sz="3200" b="1" dirty="0">
                <a:solidFill>
                  <a:schemeClr val="accent2"/>
                </a:solidFill>
              </a:rPr>
              <a:t>the Memory Hierarchy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78750" y="3733800"/>
            <a:ext cx="45865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National University of Singapore</a:t>
            </a:r>
            <a:endParaRPr lang="en-US" sz="24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/>
              <a:t>Max Min Zou, </a:t>
            </a:r>
            <a:r>
              <a:rPr lang="en-US" dirty="0" err="1"/>
              <a:t>Dinh</a:t>
            </a:r>
            <a:r>
              <a:rPr lang="en-US" dirty="0"/>
              <a:t> Nguyen Tran, </a:t>
            </a:r>
            <a:r>
              <a:rPr lang="en-US" dirty="0" smtClean="0"/>
              <a:t>Phung </a:t>
            </a:r>
            <a:r>
              <a:rPr lang="en-US" dirty="0"/>
              <a:t>Chinh </a:t>
            </a:r>
            <a:r>
              <a:rPr lang="en-US" dirty="0" smtClean="0"/>
              <a:t>Huynh, </a:t>
            </a:r>
            <a:r>
              <a:rPr lang="en-SG" dirty="0" err="1" smtClean="0"/>
              <a:t>Xuanran</a:t>
            </a:r>
            <a:r>
              <a:rPr lang="en-SG" dirty="0" smtClean="0"/>
              <a:t> Zong, Xi He, </a:t>
            </a:r>
          </a:p>
          <a:p>
            <a:pPr algn="l"/>
            <a:r>
              <a:rPr lang="en-SG" dirty="0" smtClean="0"/>
              <a:t>Vimalraj Venkatesan, M. </a:t>
            </a:r>
            <a:r>
              <a:rPr lang="en-SG" dirty="0" err="1" smtClean="0"/>
              <a:t>Rezazad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5678269"/>
            <a:ext cx="25090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in collaboration with: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1" descr="fit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31950" y="530225"/>
            <a:ext cx="5530850" cy="4270375"/>
          </a:xfrm>
          <a:noFill/>
        </p:spPr>
      </p:pic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-26158" y="68560"/>
            <a:ext cx="55996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Equation applied to database </a:t>
            </a:r>
            <a:r>
              <a:rPr lang="en-US" sz="2400" b="1" dirty="0">
                <a:solidFill>
                  <a:schemeClr val="accent2"/>
                </a:solidFill>
              </a:rPr>
              <a:t>buffer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6019800"/>
            <a:ext cx="9167462" cy="737175"/>
            <a:chOff x="0" y="6019800"/>
            <a:chExt cx="9167462" cy="737175"/>
          </a:xfrm>
        </p:grpSpPr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0" y="6019800"/>
              <a:ext cx="9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70960" y="6172200"/>
              <a:ext cx="899650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D.N. Tran, P.C. Huynh, Y.C. Tay and A.K.H. Tung.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 new approach to dynamic self-tuning of database buffers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. ACM Transactions. on Storage 2008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76652" y="395288"/>
            <a:ext cx="35381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shortage of free memory</a:t>
            </a:r>
          </a:p>
        </p:txBody>
      </p:sp>
      <p:sp>
        <p:nvSpPr>
          <p:cNvPr id="25604" name="Text Box 11"/>
          <p:cNvSpPr txBox="1">
            <a:spLocks noChangeArrowheads="1"/>
          </p:cNvSpPr>
          <p:nvPr/>
        </p:nvSpPr>
        <p:spPr bwMode="auto">
          <a:xfrm>
            <a:off x="5562600" y="395288"/>
            <a:ext cx="297549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memory reclamation</a:t>
            </a:r>
          </a:p>
        </p:txBody>
      </p:sp>
      <p:sp>
        <p:nvSpPr>
          <p:cNvPr id="25605" name="AutoShape 35"/>
          <p:cNvSpPr>
            <a:spLocks noChangeArrowheads="1"/>
          </p:cNvSpPr>
          <p:nvPr/>
        </p:nvSpPr>
        <p:spPr bwMode="auto">
          <a:xfrm>
            <a:off x="4495800" y="457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992741" y="381000"/>
            <a:ext cx="6126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fair</a:t>
            </a:r>
          </a:p>
        </p:txBody>
      </p:sp>
      <p:pic>
        <p:nvPicPr>
          <p:cNvPr id="104487" name="Picture 39" descr="fairness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71900" y="1054100"/>
            <a:ext cx="5219700" cy="3822700"/>
          </a:xfrm>
          <a:noFill/>
        </p:spPr>
      </p:pic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419600" y="3048000"/>
            <a:ext cx="1066800" cy="838200"/>
            <a:chOff x="2784" y="2304"/>
            <a:chExt cx="672" cy="528"/>
          </a:xfrm>
        </p:grpSpPr>
        <p:sp>
          <p:nvSpPr>
            <p:cNvPr id="25682" name="Oval 41"/>
            <p:cNvSpPr>
              <a:spLocks noChangeArrowheads="1"/>
            </p:cNvSpPr>
            <p:nvPr/>
          </p:nvSpPr>
          <p:spPr bwMode="auto">
            <a:xfrm>
              <a:off x="2784" y="2304"/>
              <a:ext cx="672" cy="28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5683" name="Text Box 42"/>
            <p:cNvSpPr txBox="1">
              <a:spLocks noChangeArrowheads="1"/>
            </p:cNvSpPr>
            <p:nvPr/>
          </p:nvSpPr>
          <p:spPr bwMode="auto">
            <a:xfrm>
              <a:off x="2811" y="2544"/>
              <a:ext cx="59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unfair</a:t>
              </a:r>
            </a:p>
          </p:txBody>
        </p:sp>
      </p:grpSp>
      <p:grpSp>
        <p:nvGrpSpPr>
          <p:cNvPr id="3" name="Group 136"/>
          <p:cNvGrpSpPr>
            <a:grpSpLocks/>
          </p:cNvGrpSpPr>
          <p:nvPr/>
        </p:nvGrpSpPr>
        <p:grpSpPr bwMode="auto">
          <a:xfrm>
            <a:off x="4343400" y="4662487"/>
            <a:ext cx="1365250" cy="747713"/>
            <a:chOff x="2736" y="3408"/>
            <a:chExt cx="860" cy="471"/>
          </a:xfrm>
        </p:grpSpPr>
        <p:sp>
          <p:nvSpPr>
            <p:cNvPr id="25679" name="AutoShape 43"/>
            <p:cNvSpPr>
              <a:spLocks/>
            </p:cNvSpPr>
            <p:nvPr/>
          </p:nvSpPr>
          <p:spPr bwMode="auto">
            <a:xfrm rot="-5400000">
              <a:off x="3048" y="3240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5680" name="Text Box 44"/>
            <p:cNvSpPr txBox="1">
              <a:spLocks noChangeArrowheads="1"/>
            </p:cNvSpPr>
            <p:nvPr/>
          </p:nvSpPr>
          <p:spPr bwMode="auto">
            <a:xfrm>
              <a:off x="2884" y="3504"/>
              <a:ext cx="5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</a:rPr>
                <a:t>before</a:t>
              </a:r>
            </a:p>
          </p:txBody>
        </p:sp>
        <p:sp>
          <p:nvSpPr>
            <p:cNvPr id="25681" name="Text Box 45"/>
            <p:cNvSpPr txBox="1">
              <a:spLocks noChangeArrowheads="1"/>
            </p:cNvSpPr>
            <p:nvPr/>
          </p:nvSpPr>
          <p:spPr bwMode="auto">
            <a:xfrm>
              <a:off x="2736" y="3648"/>
              <a:ext cx="8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</a:rPr>
                <a:t>reclamation</a:t>
              </a:r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5486400" y="4724400"/>
            <a:ext cx="3124200" cy="914400"/>
            <a:chOff x="3456" y="3408"/>
            <a:chExt cx="1968" cy="576"/>
          </a:xfrm>
        </p:grpSpPr>
        <p:sp>
          <p:nvSpPr>
            <p:cNvPr id="25676" name="Text Box 46"/>
            <p:cNvSpPr txBox="1">
              <a:spLocks noChangeArrowheads="1"/>
            </p:cNvSpPr>
            <p:nvPr/>
          </p:nvSpPr>
          <p:spPr bwMode="auto">
            <a:xfrm>
              <a:off x="4032" y="3753"/>
              <a:ext cx="8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</a:rPr>
                <a:t>reclamation</a:t>
              </a:r>
            </a:p>
          </p:txBody>
        </p:sp>
        <p:sp>
          <p:nvSpPr>
            <p:cNvPr id="25677" name="Text Box 47"/>
            <p:cNvSpPr txBox="1">
              <a:spLocks noChangeArrowheads="1"/>
            </p:cNvSpPr>
            <p:nvPr/>
          </p:nvSpPr>
          <p:spPr bwMode="auto">
            <a:xfrm>
              <a:off x="4224" y="3600"/>
              <a:ext cx="4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</a:rPr>
                <a:t>after</a:t>
              </a:r>
            </a:p>
          </p:txBody>
        </p:sp>
        <p:sp>
          <p:nvSpPr>
            <p:cNvPr id="25678" name="AutoShape 48"/>
            <p:cNvSpPr>
              <a:spLocks/>
            </p:cNvSpPr>
            <p:nvPr/>
          </p:nvSpPr>
          <p:spPr bwMode="auto">
            <a:xfrm rot="-5400000">
              <a:off x="4344" y="2520"/>
              <a:ext cx="192" cy="1968"/>
            </a:xfrm>
            <a:prstGeom prst="leftBrace">
              <a:avLst>
                <a:gd name="adj1" fmla="val 85417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76200" y="2971800"/>
            <a:ext cx="3657600" cy="609600"/>
            <a:chOff x="48" y="2640"/>
            <a:chExt cx="2304" cy="384"/>
          </a:xfrm>
        </p:grpSpPr>
        <p:sp>
          <p:nvSpPr>
            <p:cNvPr id="25656" name="Rectangle 15"/>
            <p:cNvSpPr>
              <a:spLocks noChangeArrowheads="1"/>
            </p:cNvSpPr>
            <p:nvPr/>
          </p:nvSpPr>
          <p:spPr bwMode="auto">
            <a:xfrm>
              <a:off x="48" y="2688"/>
              <a:ext cx="672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5657" name="Rectangle 16"/>
            <p:cNvSpPr>
              <a:spLocks noChangeArrowheads="1"/>
            </p:cNvSpPr>
            <p:nvPr/>
          </p:nvSpPr>
          <p:spPr bwMode="auto">
            <a:xfrm>
              <a:off x="720" y="2688"/>
              <a:ext cx="57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5658" name="Rectangle 19"/>
            <p:cNvSpPr>
              <a:spLocks noChangeArrowheads="1"/>
            </p:cNvSpPr>
            <p:nvPr/>
          </p:nvSpPr>
          <p:spPr bwMode="auto">
            <a:xfrm>
              <a:off x="1296" y="2688"/>
              <a:ext cx="672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grpSp>
          <p:nvGrpSpPr>
            <p:cNvPr id="25659" name="Group 85"/>
            <p:cNvGrpSpPr>
              <a:grpSpLocks/>
            </p:cNvGrpSpPr>
            <p:nvPr/>
          </p:nvGrpSpPr>
          <p:grpSpPr bwMode="auto">
            <a:xfrm>
              <a:off x="77" y="2640"/>
              <a:ext cx="643" cy="336"/>
              <a:chOff x="77" y="2640"/>
              <a:chExt cx="643" cy="336"/>
            </a:xfrm>
          </p:grpSpPr>
          <p:sp>
            <p:nvSpPr>
              <p:cNvPr id="25672" name="Text Box 14"/>
              <p:cNvSpPr txBox="1">
                <a:spLocks noChangeArrowheads="1"/>
              </p:cNvSpPr>
              <p:nvPr/>
            </p:nvSpPr>
            <p:spPr bwMode="auto">
              <a:xfrm>
                <a:off x="77" y="2649"/>
                <a:ext cx="32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M</a:t>
                </a:r>
                <a:r>
                  <a:rPr lang="en-US" sz="2800" baseline="-25000">
                    <a:solidFill>
                      <a:srgbClr val="000000"/>
                    </a:solidFill>
                  </a:rPr>
                  <a:t>1</a:t>
                </a:r>
                <a:endParaRPr 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3" name="Rectangle 50"/>
              <p:cNvSpPr>
                <a:spLocks noChangeArrowheads="1"/>
              </p:cNvSpPr>
              <p:nvPr/>
            </p:nvSpPr>
            <p:spPr bwMode="auto">
              <a:xfrm>
                <a:off x="288" y="2640"/>
                <a:ext cx="1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_</a:t>
                </a:r>
                <a:endParaRPr lang="en-US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4" name="AutoShape 51"/>
              <p:cNvSpPr>
                <a:spLocks noChangeArrowheads="1"/>
              </p:cNvSpPr>
              <p:nvPr/>
            </p:nvSpPr>
            <p:spPr bwMode="auto">
              <a:xfrm>
                <a:off x="432" y="2782"/>
                <a:ext cx="121" cy="98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5" name="Text Box 66"/>
              <p:cNvSpPr txBox="1">
                <a:spLocks noChangeArrowheads="1"/>
              </p:cNvSpPr>
              <p:nvPr/>
            </p:nvSpPr>
            <p:spPr bwMode="auto">
              <a:xfrm>
                <a:off x="519" y="2640"/>
                <a:ext cx="20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aseline="-25000">
                    <a:solidFill>
                      <a:srgbClr val="000000"/>
                    </a:solidFill>
                  </a:rPr>
                  <a:t>1</a:t>
                </a:r>
                <a:endParaRPr lang="en-US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60" name="Text Box 84"/>
            <p:cNvSpPr txBox="1">
              <a:spLocks noChangeArrowheads="1"/>
            </p:cNvSpPr>
            <p:nvPr/>
          </p:nvSpPr>
          <p:spPr bwMode="auto">
            <a:xfrm>
              <a:off x="1961" y="2688"/>
              <a:ext cx="39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free</a:t>
              </a:r>
            </a:p>
          </p:txBody>
        </p:sp>
        <p:grpSp>
          <p:nvGrpSpPr>
            <p:cNvPr id="25661" name="Group 97"/>
            <p:cNvGrpSpPr>
              <a:grpSpLocks/>
            </p:cNvGrpSpPr>
            <p:nvPr/>
          </p:nvGrpSpPr>
          <p:grpSpPr bwMode="auto">
            <a:xfrm>
              <a:off x="1296" y="2640"/>
              <a:ext cx="643" cy="336"/>
              <a:chOff x="1613" y="2928"/>
              <a:chExt cx="643" cy="336"/>
            </a:xfrm>
          </p:grpSpPr>
          <p:sp>
            <p:nvSpPr>
              <p:cNvPr id="25668" name="Text Box 87"/>
              <p:cNvSpPr txBox="1">
                <a:spLocks noChangeArrowheads="1"/>
              </p:cNvSpPr>
              <p:nvPr/>
            </p:nvSpPr>
            <p:spPr bwMode="auto">
              <a:xfrm>
                <a:off x="1613" y="2937"/>
                <a:ext cx="32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M</a:t>
                </a:r>
                <a:r>
                  <a:rPr lang="en-US" sz="2800" baseline="-25000">
                    <a:solidFill>
                      <a:srgbClr val="000000"/>
                    </a:solidFill>
                  </a:rPr>
                  <a:t>3</a:t>
                </a:r>
                <a:endParaRPr 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69" name="Rectangle 8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1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_</a:t>
                </a:r>
                <a:endParaRPr lang="en-US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0" name="AutoShape 89"/>
              <p:cNvSpPr>
                <a:spLocks noChangeArrowheads="1"/>
              </p:cNvSpPr>
              <p:nvPr/>
            </p:nvSpPr>
            <p:spPr bwMode="auto">
              <a:xfrm>
                <a:off x="1968" y="3070"/>
                <a:ext cx="121" cy="98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1" name="Text Box 90"/>
              <p:cNvSpPr txBox="1">
                <a:spLocks noChangeArrowheads="1"/>
              </p:cNvSpPr>
              <p:nvPr/>
            </p:nvSpPr>
            <p:spPr bwMode="auto">
              <a:xfrm>
                <a:off x="2055" y="2928"/>
                <a:ext cx="20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aseline="-25000">
                    <a:solidFill>
                      <a:srgbClr val="000000"/>
                    </a:solidFill>
                  </a:rPr>
                  <a:t>3</a:t>
                </a:r>
                <a:endParaRPr 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62" name="Group 96"/>
            <p:cNvGrpSpPr>
              <a:grpSpLocks/>
            </p:cNvGrpSpPr>
            <p:nvPr/>
          </p:nvGrpSpPr>
          <p:grpSpPr bwMode="auto">
            <a:xfrm>
              <a:off x="701" y="2640"/>
              <a:ext cx="643" cy="336"/>
              <a:chOff x="96" y="3024"/>
              <a:chExt cx="643" cy="336"/>
            </a:xfrm>
          </p:grpSpPr>
          <p:sp>
            <p:nvSpPr>
              <p:cNvPr id="25664" name="Text Box 92"/>
              <p:cNvSpPr txBox="1">
                <a:spLocks noChangeArrowheads="1"/>
              </p:cNvSpPr>
              <p:nvPr/>
            </p:nvSpPr>
            <p:spPr bwMode="auto">
              <a:xfrm>
                <a:off x="96" y="3033"/>
                <a:ext cx="32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M</a:t>
                </a:r>
                <a:r>
                  <a:rPr lang="en-US" sz="2800" baseline="-25000">
                    <a:solidFill>
                      <a:srgbClr val="000000"/>
                    </a:solidFill>
                  </a:rPr>
                  <a:t>2</a:t>
                </a:r>
                <a:endParaRPr 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65" name="Rectangle 93"/>
              <p:cNvSpPr>
                <a:spLocks noChangeArrowheads="1"/>
              </p:cNvSpPr>
              <p:nvPr/>
            </p:nvSpPr>
            <p:spPr bwMode="auto">
              <a:xfrm>
                <a:off x="307" y="3024"/>
                <a:ext cx="1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0000"/>
                    </a:solidFill>
                  </a:rPr>
                  <a:t>_</a:t>
                </a:r>
                <a:endParaRPr lang="en-US" baseline="-25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66" name="AutoShape 94"/>
              <p:cNvSpPr>
                <a:spLocks noChangeArrowheads="1"/>
              </p:cNvSpPr>
              <p:nvPr/>
            </p:nvSpPr>
            <p:spPr bwMode="auto">
              <a:xfrm>
                <a:off x="451" y="3166"/>
                <a:ext cx="121" cy="98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25667" name="Text Box 95"/>
              <p:cNvSpPr txBox="1">
                <a:spLocks noChangeArrowheads="1"/>
              </p:cNvSpPr>
              <p:nvPr/>
            </p:nvSpPr>
            <p:spPr bwMode="auto">
              <a:xfrm>
                <a:off x="538" y="3024"/>
                <a:ext cx="201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aseline="-25000">
                    <a:solidFill>
                      <a:srgbClr val="000000"/>
                    </a:solidFill>
                  </a:rPr>
                  <a:t>2</a:t>
                </a:r>
                <a:endParaRPr lang="en-US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63" name="Rectangle 98"/>
            <p:cNvSpPr>
              <a:spLocks noChangeArrowheads="1"/>
            </p:cNvSpPr>
            <p:nvPr/>
          </p:nvSpPr>
          <p:spPr bwMode="auto">
            <a:xfrm>
              <a:off x="1968" y="2688"/>
              <a:ext cx="33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76200" y="1295400"/>
            <a:ext cx="3581400" cy="595313"/>
            <a:chOff x="48" y="2025"/>
            <a:chExt cx="2256" cy="375"/>
          </a:xfrm>
        </p:grpSpPr>
        <p:sp>
          <p:nvSpPr>
            <p:cNvPr id="25650" name="Text Box 79"/>
            <p:cNvSpPr txBox="1">
              <a:spLocks noChangeArrowheads="1"/>
            </p:cNvSpPr>
            <p:nvPr/>
          </p:nvSpPr>
          <p:spPr bwMode="auto">
            <a:xfrm>
              <a:off x="192" y="2025"/>
              <a:ext cx="32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M</a:t>
              </a:r>
              <a:r>
                <a:rPr lang="en-US" sz="2800" baseline="-25000">
                  <a:solidFill>
                    <a:srgbClr val="000000"/>
                  </a:solidFill>
                </a:rPr>
                <a:t>1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5651" name="Text Box 99"/>
            <p:cNvSpPr txBox="1">
              <a:spLocks noChangeArrowheads="1"/>
            </p:cNvSpPr>
            <p:nvPr/>
          </p:nvSpPr>
          <p:spPr bwMode="auto">
            <a:xfrm>
              <a:off x="831" y="2025"/>
              <a:ext cx="32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M</a:t>
              </a:r>
              <a:r>
                <a:rPr lang="en-US" sz="2800" baseline="-25000">
                  <a:solidFill>
                    <a:srgbClr val="000000"/>
                  </a:solidFill>
                </a:rPr>
                <a:t>2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5652" name="Text Box 100"/>
            <p:cNvSpPr txBox="1">
              <a:spLocks noChangeArrowheads="1"/>
            </p:cNvSpPr>
            <p:nvPr/>
          </p:nvSpPr>
          <p:spPr bwMode="auto">
            <a:xfrm>
              <a:off x="1599" y="2025"/>
              <a:ext cx="32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M</a:t>
              </a:r>
              <a:r>
                <a:rPr lang="en-US" sz="2800" baseline="-25000">
                  <a:solidFill>
                    <a:srgbClr val="000000"/>
                  </a:solidFill>
                </a:rPr>
                <a:t>3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5653" name="Rectangle 101"/>
            <p:cNvSpPr>
              <a:spLocks noChangeArrowheads="1"/>
            </p:cNvSpPr>
            <p:nvPr/>
          </p:nvSpPr>
          <p:spPr bwMode="auto">
            <a:xfrm>
              <a:off x="48" y="2064"/>
              <a:ext cx="576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5654" name="Rectangle 102"/>
            <p:cNvSpPr>
              <a:spLocks noChangeArrowheads="1"/>
            </p:cNvSpPr>
            <p:nvPr/>
          </p:nvSpPr>
          <p:spPr bwMode="auto">
            <a:xfrm>
              <a:off x="624" y="2064"/>
              <a:ext cx="768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5655" name="Rectangle 103"/>
            <p:cNvSpPr>
              <a:spLocks noChangeArrowheads="1"/>
            </p:cNvSpPr>
            <p:nvPr/>
          </p:nvSpPr>
          <p:spPr bwMode="auto">
            <a:xfrm>
              <a:off x="1392" y="2064"/>
              <a:ext cx="912" cy="3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133"/>
          <p:cNvGrpSpPr>
            <a:grpSpLocks/>
          </p:cNvGrpSpPr>
          <p:nvPr/>
        </p:nvGrpSpPr>
        <p:grpSpPr bwMode="auto">
          <a:xfrm>
            <a:off x="234950" y="2057400"/>
            <a:ext cx="1593850" cy="762000"/>
            <a:chOff x="148" y="1920"/>
            <a:chExt cx="1004" cy="480"/>
          </a:xfrm>
        </p:grpSpPr>
        <p:sp>
          <p:nvSpPr>
            <p:cNvPr id="25648" name="Text Box 105"/>
            <p:cNvSpPr txBox="1">
              <a:spLocks noChangeArrowheads="1"/>
            </p:cNvSpPr>
            <p:nvPr/>
          </p:nvSpPr>
          <p:spPr bwMode="auto">
            <a:xfrm>
              <a:off x="148" y="2016"/>
              <a:ext cx="8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</a:rPr>
                <a:t>reclamation</a:t>
              </a:r>
            </a:p>
          </p:txBody>
        </p:sp>
        <p:sp>
          <p:nvSpPr>
            <p:cNvPr id="25649" name="AutoShape 106"/>
            <p:cNvSpPr>
              <a:spLocks noChangeArrowheads="1"/>
            </p:cNvSpPr>
            <p:nvPr/>
          </p:nvSpPr>
          <p:spPr bwMode="auto">
            <a:xfrm>
              <a:off x="1008" y="1920"/>
              <a:ext cx="144" cy="480"/>
            </a:xfrm>
            <a:prstGeom prst="downArrow">
              <a:avLst>
                <a:gd name="adj1" fmla="val 50000"/>
                <a:gd name="adj2" fmla="val 83333"/>
              </a:avLst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1143000" y="3581400"/>
            <a:ext cx="2743200" cy="762000"/>
            <a:chOff x="720" y="2736"/>
            <a:chExt cx="1728" cy="480"/>
          </a:xfrm>
        </p:grpSpPr>
        <p:sp>
          <p:nvSpPr>
            <p:cNvPr id="25646" name="Text Box 30"/>
            <p:cNvSpPr txBox="1">
              <a:spLocks noChangeArrowheads="1"/>
            </p:cNvSpPr>
            <p:nvPr/>
          </p:nvSpPr>
          <p:spPr bwMode="auto">
            <a:xfrm>
              <a:off x="1028" y="2784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</a:rPr>
                <a:t>use equation</a:t>
              </a:r>
              <a:endParaRPr lang="en-US" baseline="30000">
                <a:solidFill>
                  <a:srgbClr val="333399"/>
                </a:solidFill>
              </a:endParaRPr>
            </a:p>
          </p:txBody>
        </p:sp>
        <p:sp>
          <p:nvSpPr>
            <p:cNvPr id="25647" name="AutoShape 32"/>
            <p:cNvSpPr>
              <a:spLocks noChangeArrowheads="1"/>
            </p:cNvSpPr>
            <p:nvPr/>
          </p:nvSpPr>
          <p:spPr bwMode="auto">
            <a:xfrm flipV="1">
              <a:off x="720" y="2736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50 h 21600"/>
                <a:gd name="T20" fmla="*/ 18438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774" y="7650"/>
                  </a:moveTo>
                  <a:cubicBezTo>
                    <a:pt x="16536" y="4908"/>
                    <a:pt x="13807" y="3147"/>
                    <a:pt x="10800" y="3147"/>
                  </a:cubicBezTo>
                  <a:cubicBezTo>
                    <a:pt x="6573" y="3147"/>
                    <a:pt x="3147" y="6573"/>
                    <a:pt x="3147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5044" y="0"/>
                    <a:pt x="18895" y="2486"/>
                    <a:pt x="20642" y="6354"/>
                  </a:cubicBezTo>
                  <a:lnTo>
                    <a:pt x="23103" y="5243"/>
                  </a:lnTo>
                  <a:lnTo>
                    <a:pt x="20968" y="10897"/>
                  </a:lnTo>
                  <a:lnTo>
                    <a:pt x="15314" y="8761"/>
                  </a:lnTo>
                  <a:lnTo>
                    <a:pt x="17774" y="7650"/>
                  </a:lnTo>
                  <a:close/>
                </a:path>
              </a:pathLst>
            </a:cu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3344863" y="3138488"/>
            <a:ext cx="388937" cy="519112"/>
            <a:chOff x="3523" y="3936"/>
            <a:chExt cx="245" cy="327"/>
          </a:xfrm>
        </p:grpSpPr>
        <p:sp>
          <p:nvSpPr>
            <p:cNvPr id="25644" name="AutoShape 121"/>
            <p:cNvSpPr>
              <a:spLocks noChangeArrowheads="1"/>
            </p:cNvSpPr>
            <p:nvPr/>
          </p:nvSpPr>
          <p:spPr bwMode="auto">
            <a:xfrm>
              <a:off x="3523" y="4078"/>
              <a:ext cx="121" cy="98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5645" name="Text Box 122"/>
            <p:cNvSpPr txBox="1">
              <a:spLocks noChangeArrowheads="1"/>
            </p:cNvSpPr>
            <p:nvPr/>
          </p:nvSpPr>
          <p:spPr bwMode="auto">
            <a:xfrm>
              <a:off x="3652" y="3936"/>
              <a:ext cx="11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60"/>
          <p:cNvGrpSpPr>
            <a:grpSpLocks/>
          </p:cNvGrpSpPr>
          <p:nvPr/>
        </p:nvGrpSpPr>
        <p:grpSpPr bwMode="auto">
          <a:xfrm>
            <a:off x="76200" y="4419600"/>
            <a:ext cx="5946775" cy="1619250"/>
            <a:chOff x="49" y="3312"/>
            <a:chExt cx="3746" cy="1020"/>
          </a:xfrm>
        </p:grpSpPr>
        <p:sp>
          <p:nvSpPr>
            <p:cNvPr id="25620" name="Text Box 139"/>
            <p:cNvSpPr txBox="1">
              <a:spLocks noChangeArrowheads="1"/>
            </p:cNvSpPr>
            <p:nvPr/>
          </p:nvSpPr>
          <p:spPr bwMode="auto">
            <a:xfrm>
              <a:off x="1056" y="3600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>
                  <a:solidFill>
                    <a:srgbClr val="000000"/>
                  </a:solidFill>
                  <a:cs typeface="Arial" charset="0"/>
                </a:rPr>
                <a:t>Σ</a:t>
              </a:r>
              <a:r>
                <a:rPr lang="en-US" sz="2400" baseline="-25000">
                  <a:solidFill>
                    <a:srgbClr val="000000"/>
                  </a:solidFill>
                  <a:cs typeface="Arial" charset="0"/>
                </a:rPr>
                <a:t>r</a:t>
              </a:r>
              <a:r>
                <a:rPr lang="en-US" sz="2400" i="1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en-US" sz="2400" i="1">
                  <a:solidFill>
                    <a:srgbClr val="000000"/>
                  </a:solidFill>
                </a:rPr>
                <a:t>M’</a:t>
              </a:r>
              <a:r>
                <a:rPr lang="en-US" sz="2400" baseline="-25000">
                  <a:solidFill>
                    <a:srgbClr val="000000"/>
                  </a:solidFill>
                </a:rPr>
                <a:t>r</a:t>
              </a:r>
              <a:endParaRPr lang="en-US" sz="2400" baseline="30000">
                <a:solidFill>
                  <a:srgbClr val="000000"/>
                </a:solidFill>
              </a:endParaRPr>
            </a:p>
          </p:txBody>
        </p:sp>
        <p:sp>
          <p:nvSpPr>
            <p:cNvPr id="25621" name="Text Box 140"/>
            <p:cNvSpPr txBox="1">
              <a:spLocks noChangeArrowheads="1"/>
            </p:cNvSpPr>
            <p:nvPr/>
          </p:nvSpPr>
          <p:spPr bwMode="auto">
            <a:xfrm>
              <a:off x="1056" y="3312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</a:rPr>
                <a:t>M’</a:t>
              </a:r>
              <a:r>
                <a:rPr lang="en-US" sz="2400" baseline="-25000">
                  <a:solidFill>
                    <a:srgbClr val="000000"/>
                  </a:solidFill>
                </a:rPr>
                <a:t>i</a:t>
              </a:r>
              <a:endParaRPr lang="en-US" sz="2400" baseline="30000">
                <a:solidFill>
                  <a:srgbClr val="000000"/>
                </a:solidFill>
              </a:endParaRPr>
            </a:p>
          </p:txBody>
        </p:sp>
        <p:sp>
          <p:nvSpPr>
            <p:cNvPr id="25622" name="Line 141"/>
            <p:cNvSpPr>
              <a:spLocks noChangeShapeType="1"/>
            </p:cNvSpPr>
            <p:nvPr/>
          </p:nvSpPr>
          <p:spPr bwMode="auto">
            <a:xfrm>
              <a:off x="1152" y="36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grpSp>
          <p:nvGrpSpPr>
            <p:cNvPr id="25623" name="Group 129"/>
            <p:cNvGrpSpPr>
              <a:grpSpLocks/>
            </p:cNvGrpSpPr>
            <p:nvPr/>
          </p:nvGrpSpPr>
          <p:grpSpPr bwMode="auto">
            <a:xfrm>
              <a:off x="144" y="3408"/>
              <a:ext cx="262" cy="327"/>
              <a:chOff x="2304" y="3936"/>
              <a:chExt cx="262" cy="327"/>
            </a:xfrm>
          </p:grpSpPr>
          <p:sp>
            <p:nvSpPr>
              <p:cNvPr id="25642" name="AutoShape 115"/>
              <p:cNvSpPr>
                <a:spLocks noChangeArrowheads="1"/>
              </p:cNvSpPr>
              <p:nvPr/>
            </p:nvSpPr>
            <p:spPr bwMode="auto">
              <a:xfrm>
                <a:off x="2304" y="4078"/>
                <a:ext cx="121" cy="98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3" name="Text Box 116"/>
              <p:cNvSpPr txBox="1">
                <a:spLocks noChangeArrowheads="1"/>
              </p:cNvSpPr>
              <p:nvPr/>
            </p:nvSpPr>
            <p:spPr bwMode="auto">
              <a:xfrm>
                <a:off x="2416" y="3936"/>
                <a:ext cx="150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aseline="-25000">
                    <a:solidFill>
                      <a:srgbClr val="000000"/>
                    </a:solidFill>
                  </a:rPr>
                  <a:t>i</a:t>
                </a:r>
                <a:endParaRPr 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24" name="Group 130"/>
            <p:cNvGrpSpPr>
              <a:grpSpLocks/>
            </p:cNvGrpSpPr>
            <p:nvPr/>
          </p:nvGrpSpPr>
          <p:grpSpPr bwMode="auto">
            <a:xfrm>
              <a:off x="2491" y="3408"/>
              <a:ext cx="245" cy="327"/>
              <a:chOff x="2928" y="3936"/>
              <a:chExt cx="245" cy="327"/>
            </a:xfrm>
          </p:grpSpPr>
          <p:sp>
            <p:nvSpPr>
              <p:cNvPr id="25640" name="AutoShape 126"/>
              <p:cNvSpPr>
                <a:spLocks noChangeArrowheads="1"/>
              </p:cNvSpPr>
              <p:nvPr/>
            </p:nvSpPr>
            <p:spPr bwMode="auto">
              <a:xfrm>
                <a:off x="2928" y="4078"/>
                <a:ext cx="121" cy="98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1" name="Text Box 127"/>
              <p:cNvSpPr txBox="1">
                <a:spLocks noChangeArrowheads="1"/>
              </p:cNvSpPr>
              <p:nvPr/>
            </p:nvSpPr>
            <p:spPr bwMode="auto">
              <a:xfrm>
                <a:off x="3057" y="3936"/>
                <a:ext cx="116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25" name="Text Box 142"/>
            <p:cNvSpPr txBox="1">
              <a:spLocks noChangeArrowheads="1"/>
            </p:cNvSpPr>
            <p:nvPr/>
          </p:nvSpPr>
          <p:spPr bwMode="auto">
            <a:xfrm>
              <a:off x="329" y="3456"/>
              <a:ext cx="24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=</a:t>
              </a:r>
              <a:endParaRPr lang="en-US" sz="2800" baseline="-25000">
                <a:solidFill>
                  <a:srgbClr val="000000"/>
                </a:solidFill>
              </a:endParaRPr>
            </a:p>
          </p:txBody>
        </p:sp>
        <p:sp>
          <p:nvSpPr>
            <p:cNvPr id="25626" name="Text Box 144"/>
            <p:cNvSpPr txBox="1">
              <a:spLocks noChangeArrowheads="1"/>
            </p:cNvSpPr>
            <p:nvPr/>
          </p:nvSpPr>
          <p:spPr bwMode="auto">
            <a:xfrm>
              <a:off x="336" y="3456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</a:rPr>
                <a:t>M</a:t>
              </a:r>
              <a:r>
                <a:rPr lang="en-US" sz="2400" baseline="-25000">
                  <a:solidFill>
                    <a:srgbClr val="000000"/>
                  </a:solidFill>
                </a:rPr>
                <a:t>i </a:t>
              </a:r>
              <a:endParaRPr lang="en-US" sz="2400" baseline="30000">
                <a:solidFill>
                  <a:srgbClr val="000000"/>
                </a:solidFill>
              </a:endParaRPr>
            </a:p>
          </p:txBody>
        </p:sp>
        <p:sp>
          <p:nvSpPr>
            <p:cNvPr id="25627" name="Text Box 145"/>
            <p:cNvSpPr txBox="1">
              <a:spLocks noChangeArrowheads="1"/>
            </p:cNvSpPr>
            <p:nvPr/>
          </p:nvSpPr>
          <p:spPr bwMode="auto">
            <a:xfrm>
              <a:off x="576" y="3456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</a:rPr>
                <a:t>- </a:t>
              </a:r>
              <a:endParaRPr lang="en-US" sz="2400" baseline="30000">
                <a:solidFill>
                  <a:srgbClr val="000000"/>
                </a:solidFill>
              </a:endParaRPr>
            </a:p>
          </p:txBody>
        </p:sp>
        <p:grpSp>
          <p:nvGrpSpPr>
            <p:cNvPr id="25628" name="Group 146"/>
            <p:cNvGrpSpPr>
              <a:grpSpLocks/>
            </p:cNvGrpSpPr>
            <p:nvPr/>
          </p:nvGrpSpPr>
          <p:grpSpPr bwMode="auto">
            <a:xfrm>
              <a:off x="1680" y="3417"/>
              <a:ext cx="1200" cy="327"/>
              <a:chOff x="2880" y="3072"/>
              <a:chExt cx="1200" cy="327"/>
            </a:xfrm>
          </p:grpSpPr>
          <p:sp>
            <p:nvSpPr>
              <p:cNvPr id="25638" name="Text Box 147"/>
              <p:cNvSpPr txBox="1">
                <a:spLocks noChangeArrowheads="1"/>
              </p:cNvSpPr>
              <p:nvPr/>
            </p:nvSpPr>
            <p:spPr bwMode="auto">
              <a:xfrm>
                <a:off x="2880" y="3072"/>
                <a:ext cx="720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>
                    <a:solidFill>
                      <a:srgbClr val="000000"/>
                    </a:solidFill>
                    <a:cs typeface="Arial" charset="0"/>
                  </a:rPr>
                  <a:t>(</a:t>
                </a:r>
                <a:r>
                  <a:rPr lang="el-GR" sz="2400" i="1">
                    <a:solidFill>
                      <a:srgbClr val="000000"/>
                    </a:solidFill>
                    <a:cs typeface="Arial" charset="0"/>
                  </a:rPr>
                  <a:t>Σ</a:t>
                </a:r>
                <a:r>
                  <a:rPr lang="en-US" sz="2400" baseline="-25000">
                    <a:solidFill>
                      <a:srgbClr val="000000"/>
                    </a:solidFill>
                    <a:cs typeface="Arial" charset="0"/>
                  </a:rPr>
                  <a:t>r</a:t>
                </a:r>
                <a:r>
                  <a:rPr lang="en-US" sz="2400" i="1">
                    <a:solidFill>
                      <a:srgbClr val="000000"/>
                    </a:solidFill>
                    <a:cs typeface="Arial" charset="0"/>
                  </a:rPr>
                  <a:t> </a:t>
                </a:r>
                <a:r>
                  <a:rPr lang="en-US" sz="2400" i="1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r</a:t>
                </a:r>
                <a:endParaRPr lang="en-US" sz="2400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9" name="Text Box 148"/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720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solidFill>
                      <a:srgbClr val="000000"/>
                    </a:solidFill>
                  </a:rPr>
                  <a:t>-   </a:t>
                </a:r>
                <a:r>
                  <a:rPr lang="en-US" sz="2800">
                    <a:solidFill>
                      <a:srgbClr val="000000"/>
                    </a:solidFill>
                  </a:rPr>
                  <a:t>)</a:t>
                </a:r>
                <a:r>
                  <a:rPr lang="en-US" sz="2400" i="1">
                    <a:solidFill>
                      <a:srgbClr val="000000"/>
                    </a:solidFill>
                  </a:rPr>
                  <a:t>  </a:t>
                </a:r>
                <a:endParaRPr lang="en-US" sz="2400" baseline="30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29" name="Text Box 150"/>
            <p:cNvSpPr txBox="1">
              <a:spLocks noChangeArrowheads="1"/>
            </p:cNvSpPr>
            <p:nvPr/>
          </p:nvSpPr>
          <p:spPr bwMode="auto">
            <a:xfrm>
              <a:off x="2352" y="3936"/>
              <a:ext cx="144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3333FF"/>
                  </a:solidFill>
                </a:rPr>
                <a:t>target total reclaim</a:t>
              </a:r>
            </a:p>
          </p:txBody>
        </p:sp>
        <p:sp>
          <p:nvSpPr>
            <p:cNvPr id="25630" name="Line 153"/>
            <p:cNvSpPr>
              <a:spLocks noChangeShapeType="1"/>
            </p:cNvSpPr>
            <p:nvPr/>
          </p:nvSpPr>
          <p:spPr bwMode="auto">
            <a:xfrm flipH="1" flipV="1">
              <a:off x="2544" y="36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grpSp>
          <p:nvGrpSpPr>
            <p:cNvPr id="25631" name="Group 158"/>
            <p:cNvGrpSpPr>
              <a:grpSpLocks/>
            </p:cNvGrpSpPr>
            <p:nvPr/>
          </p:nvGrpSpPr>
          <p:grpSpPr bwMode="auto">
            <a:xfrm>
              <a:off x="673" y="3840"/>
              <a:ext cx="1968" cy="444"/>
              <a:chOff x="673" y="3840"/>
              <a:chExt cx="1968" cy="444"/>
            </a:xfrm>
          </p:grpSpPr>
          <p:sp>
            <p:nvSpPr>
              <p:cNvPr id="25636" name="Text Box 151"/>
              <p:cNvSpPr txBox="1">
                <a:spLocks noChangeArrowheads="1"/>
              </p:cNvSpPr>
              <p:nvPr/>
            </p:nvSpPr>
            <p:spPr bwMode="auto">
              <a:xfrm>
                <a:off x="673" y="4032"/>
                <a:ext cx="1968" cy="2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solidFill>
                      <a:srgbClr val="333399"/>
                    </a:solidFill>
                  </a:rPr>
                  <a:t>M’ = M* - M</a:t>
                </a:r>
                <a:r>
                  <a:rPr lang="en-US" sz="2000" baseline="-25000" dirty="0">
                    <a:solidFill>
                      <a:srgbClr val="333399"/>
                    </a:solidFill>
                  </a:rPr>
                  <a:t>0</a:t>
                </a:r>
              </a:p>
            </p:txBody>
          </p:sp>
          <p:sp>
            <p:nvSpPr>
              <p:cNvPr id="25637" name="Line 154"/>
              <p:cNvSpPr>
                <a:spLocks noChangeShapeType="1"/>
              </p:cNvSpPr>
              <p:nvPr/>
            </p:nvSpPr>
            <p:spPr bwMode="auto">
              <a:xfrm flipV="1">
                <a:off x="1488" y="38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32" name="Group 157"/>
            <p:cNvGrpSpPr>
              <a:grpSpLocks/>
            </p:cNvGrpSpPr>
            <p:nvPr/>
          </p:nvGrpSpPr>
          <p:grpSpPr bwMode="auto">
            <a:xfrm>
              <a:off x="49" y="3696"/>
              <a:ext cx="657" cy="636"/>
              <a:chOff x="49" y="3696"/>
              <a:chExt cx="657" cy="636"/>
            </a:xfrm>
          </p:grpSpPr>
          <p:sp>
            <p:nvSpPr>
              <p:cNvPr id="25633" name="Text Box 149"/>
              <p:cNvSpPr txBox="1">
                <a:spLocks noChangeArrowheads="1"/>
              </p:cNvSpPr>
              <p:nvPr/>
            </p:nvSpPr>
            <p:spPr bwMode="auto">
              <a:xfrm>
                <a:off x="49" y="3888"/>
                <a:ext cx="637" cy="2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3333FF"/>
                    </a:solidFill>
                  </a:rPr>
                  <a:t>reclaim</a:t>
                </a:r>
              </a:p>
            </p:txBody>
          </p:sp>
          <p:sp>
            <p:nvSpPr>
              <p:cNvPr id="25634" name="Line 152"/>
              <p:cNvSpPr>
                <a:spLocks noChangeShapeType="1"/>
              </p:cNvSpPr>
              <p:nvPr/>
            </p:nvSpPr>
            <p:spPr bwMode="auto">
              <a:xfrm flipV="1">
                <a:off x="192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5" name="Text Box 156"/>
              <p:cNvSpPr txBox="1">
                <a:spLocks noChangeArrowheads="1"/>
              </p:cNvSpPr>
              <p:nvPr/>
            </p:nvSpPr>
            <p:spPr bwMode="auto">
              <a:xfrm>
                <a:off x="51" y="4080"/>
                <a:ext cx="655" cy="2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3333FF"/>
                    </a:solidFill>
                  </a:rPr>
                  <a:t>amount</a:t>
                </a:r>
              </a:p>
            </p:txBody>
          </p:sp>
        </p:grpSp>
      </p:grp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-18197" y="-11609"/>
            <a:ext cx="913423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Equation applied to database buffer </a:t>
            </a:r>
            <a:r>
              <a:rPr lang="en-US" sz="2400" b="1" dirty="0" smtClean="0">
                <a:solidFill>
                  <a:srgbClr val="333399"/>
                </a:solidFill>
              </a:rPr>
              <a:t>:</a:t>
            </a:r>
            <a:r>
              <a:rPr lang="en-US" sz="2400" dirty="0" smtClean="0">
                <a:solidFill>
                  <a:srgbClr val="333399"/>
                </a:solidFill>
              </a:rPr>
              <a:t> </a:t>
            </a:r>
            <a:r>
              <a:rPr lang="en-US" sz="2400" dirty="0">
                <a:solidFill>
                  <a:srgbClr val="333399"/>
                </a:solidFill>
              </a:rPr>
              <a:t>dynamic adjustment of </a:t>
            </a:r>
            <a:r>
              <a:rPr lang="en-US" sz="2400" i="1" dirty="0" err="1" smtClean="0">
                <a:solidFill>
                  <a:srgbClr val="333399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333399"/>
                </a:solidFill>
              </a:rPr>
              <a:t>i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0" y="6019800"/>
            <a:ext cx="9167462" cy="737175"/>
            <a:chOff x="0" y="6019800"/>
            <a:chExt cx="9167462" cy="737175"/>
          </a:xfrm>
        </p:grpSpPr>
        <p:sp>
          <p:nvSpPr>
            <p:cNvPr id="86" name="Line 91"/>
            <p:cNvSpPr>
              <a:spLocks noChangeShapeType="1"/>
            </p:cNvSpPr>
            <p:nvPr/>
          </p:nvSpPr>
          <p:spPr bwMode="auto">
            <a:xfrm>
              <a:off x="0" y="6019800"/>
              <a:ext cx="9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170960" y="6172200"/>
              <a:ext cx="899650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D.N. Tran, P.C. Huynh, Y.C. Tay and A.K.H. Tung.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A new approach to dynamic self-tuning of database buffers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. ACM Transactions. on Storage 2008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89025" y="6096000"/>
            <a:ext cx="3711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mathematically intractable</a:t>
            </a:r>
          </a:p>
        </p:txBody>
      </p:sp>
      <p:grpSp>
        <p:nvGrpSpPr>
          <p:cNvPr id="7171" name="Group 7"/>
          <p:cNvGrpSpPr>
            <a:grpSpLocks/>
          </p:cNvGrpSpPr>
          <p:nvPr/>
        </p:nvGrpSpPr>
        <p:grpSpPr bwMode="auto">
          <a:xfrm>
            <a:off x="660400" y="990600"/>
            <a:ext cx="1778000" cy="1127125"/>
            <a:chOff x="416" y="624"/>
            <a:chExt cx="1120" cy="710"/>
          </a:xfrm>
        </p:grpSpPr>
        <p:sp>
          <p:nvSpPr>
            <p:cNvPr id="7224" name="Text Box 8"/>
            <p:cNvSpPr txBox="1">
              <a:spLocks noChangeArrowheads="1"/>
            </p:cNvSpPr>
            <p:nvPr/>
          </p:nvSpPr>
          <p:spPr bwMode="auto">
            <a:xfrm>
              <a:off x="416" y="816"/>
              <a:ext cx="92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reference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pattern</a:t>
              </a:r>
            </a:p>
          </p:txBody>
        </p:sp>
        <p:sp>
          <p:nvSpPr>
            <p:cNvPr id="7225" name="Line 9"/>
            <p:cNvSpPr>
              <a:spLocks noChangeShapeType="1"/>
            </p:cNvSpPr>
            <p:nvPr/>
          </p:nvSpPr>
          <p:spPr bwMode="auto">
            <a:xfrm flipV="1">
              <a:off x="1008" y="62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3048000" y="990600"/>
            <a:ext cx="2209800" cy="1127125"/>
            <a:chOff x="1920" y="624"/>
            <a:chExt cx="1392" cy="710"/>
          </a:xfrm>
        </p:grpSpPr>
        <p:sp>
          <p:nvSpPr>
            <p:cNvPr id="7222" name="Text Box 11"/>
            <p:cNvSpPr txBox="1">
              <a:spLocks noChangeArrowheads="1"/>
            </p:cNvSpPr>
            <p:nvPr/>
          </p:nvSpPr>
          <p:spPr bwMode="auto">
            <a:xfrm>
              <a:off x="2074" y="816"/>
              <a:ext cx="123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management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policy</a:t>
              </a:r>
            </a:p>
          </p:txBody>
        </p:sp>
        <p:sp>
          <p:nvSpPr>
            <p:cNvPr id="7223" name="Line 12"/>
            <p:cNvSpPr>
              <a:spLocks noChangeShapeType="1"/>
            </p:cNvSpPr>
            <p:nvPr/>
          </p:nvSpPr>
          <p:spPr bwMode="auto">
            <a:xfrm flipH="1" flipV="1">
              <a:off x="1920" y="6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7173" name="Group 13"/>
          <p:cNvGrpSpPr>
            <a:grpSpLocks/>
          </p:cNvGrpSpPr>
          <p:nvPr/>
        </p:nvGrpSpPr>
        <p:grpSpPr bwMode="auto">
          <a:xfrm>
            <a:off x="1371600" y="2057400"/>
            <a:ext cx="998538" cy="1050925"/>
            <a:chOff x="864" y="1296"/>
            <a:chExt cx="629" cy="662"/>
          </a:xfrm>
        </p:grpSpPr>
        <p:sp>
          <p:nvSpPr>
            <p:cNvPr id="7220" name="Text Box 14"/>
            <p:cNvSpPr txBox="1">
              <a:spLocks noChangeArrowheads="1"/>
            </p:cNvSpPr>
            <p:nvPr/>
          </p:nvSpPr>
          <p:spPr bwMode="auto">
            <a:xfrm>
              <a:off x="864" y="1440"/>
              <a:ext cx="629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data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layout</a:t>
              </a:r>
            </a:p>
          </p:txBody>
        </p:sp>
        <p:sp>
          <p:nvSpPr>
            <p:cNvPr id="7221" name="Line 15"/>
            <p:cNvSpPr>
              <a:spLocks noChangeShapeType="1"/>
            </p:cNvSpPr>
            <p:nvPr/>
          </p:nvSpPr>
          <p:spPr bwMode="auto">
            <a:xfrm flipH="1" flipV="1">
              <a:off x="1056" y="129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7174" name="Group 16"/>
          <p:cNvGrpSpPr>
            <a:grpSpLocks/>
          </p:cNvGrpSpPr>
          <p:nvPr/>
        </p:nvGrpSpPr>
        <p:grpSpPr bwMode="auto">
          <a:xfrm>
            <a:off x="142875" y="2057400"/>
            <a:ext cx="1457325" cy="1889125"/>
            <a:chOff x="90" y="1296"/>
            <a:chExt cx="918" cy="1190"/>
          </a:xfrm>
        </p:grpSpPr>
        <p:sp>
          <p:nvSpPr>
            <p:cNvPr id="7218" name="Text Box 17"/>
            <p:cNvSpPr txBox="1">
              <a:spLocks noChangeArrowheads="1"/>
            </p:cNvSpPr>
            <p:nvPr/>
          </p:nvSpPr>
          <p:spPr bwMode="auto">
            <a:xfrm>
              <a:off x="90" y="1968"/>
              <a:ext cx="91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hardware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variation</a:t>
              </a:r>
            </a:p>
          </p:txBody>
        </p:sp>
        <p:sp>
          <p:nvSpPr>
            <p:cNvPr id="7219" name="Line 18"/>
            <p:cNvSpPr>
              <a:spLocks noChangeShapeType="1"/>
            </p:cNvSpPr>
            <p:nvPr/>
          </p:nvSpPr>
          <p:spPr bwMode="auto">
            <a:xfrm flipV="1">
              <a:off x="576" y="1296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7175" name="Group 19"/>
          <p:cNvGrpSpPr>
            <a:grpSpLocks/>
          </p:cNvGrpSpPr>
          <p:nvPr/>
        </p:nvGrpSpPr>
        <p:grpSpPr bwMode="auto">
          <a:xfrm>
            <a:off x="1905000" y="2057400"/>
            <a:ext cx="1644650" cy="1889125"/>
            <a:chOff x="1200" y="1296"/>
            <a:chExt cx="1036" cy="1190"/>
          </a:xfrm>
        </p:grpSpPr>
        <p:sp>
          <p:nvSpPr>
            <p:cNvPr id="7216" name="Text Box 20"/>
            <p:cNvSpPr txBox="1">
              <a:spLocks noChangeArrowheads="1"/>
            </p:cNvSpPr>
            <p:nvPr/>
          </p:nvSpPr>
          <p:spPr bwMode="auto">
            <a:xfrm>
              <a:off x="1200" y="1968"/>
              <a:ext cx="1036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application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mix</a:t>
              </a:r>
            </a:p>
          </p:txBody>
        </p:sp>
        <p:sp>
          <p:nvSpPr>
            <p:cNvPr id="7217" name="Line 21"/>
            <p:cNvSpPr>
              <a:spLocks noChangeShapeType="1"/>
            </p:cNvSpPr>
            <p:nvPr/>
          </p:nvSpPr>
          <p:spPr bwMode="auto">
            <a:xfrm flipH="1" flipV="1">
              <a:off x="1248" y="1296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7176" name="Group 22"/>
          <p:cNvGrpSpPr>
            <a:grpSpLocks/>
          </p:cNvGrpSpPr>
          <p:nvPr/>
        </p:nvGrpSpPr>
        <p:grpSpPr bwMode="auto">
          <a:xfrm>
            <a:off x="1193800" y="3124200"/>
            <a:ext cx="1320800" cy="1812925"/>
            <a:chOff x="752" y="1968"/>
            <a:chExt cx="832" cy="1142"/>
          </a:xfrm>
        </p:grpSpPr>
        <p:sp>
          <p:nvSpPr>
            <p:cNvPr id="7214" name="Text Box 23"/>
            <p:cNvSpPr txBox="1">
              <a:spLocks noChangeArrowheads="1"/>
            </p:cNvSpPr>
            <p:nvPr/>
          </p:nvSpPr>
          <p:spPr bwMode="auto">
            <a:xfrm>
              <a:off x="752" y="2592"/>
              <a:ext cx="832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data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instance</a:t>
              </a:r>
            </a:p>
          </p:txBody>
        </p:sp>
        <p:sp>
          <p:nvSpPr>
            <p:cNvPr id="7215" name="Line 24"/>
            <p:cNvSpPr>
              <a:spLocks noChangeShapeType="1"/>
            </p:cNvSpPr>
            <p:nvPr/>
          </p:nvSpPr>
          <p:spPr bwMode="auto">
            <a:xfrm flipV="1">
              <a:off x="1104" y="196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7177" name="Group 25"/>
          <p:cNvGrpSpPr>
            <a:grpSpLocks/>
          </p:cNvGrpSpPr>
          <p:nvPr/>
        </p:nvGrpSpPr>
        <p:grpSpPr bwMode="auto">
          <a:xfrm>
            <a:off x="2314575" y="2133600"/>
            <a:ext cx="1676400" cy="2835275"/>
            <a:chOff x="1458" y="1344"/>
            <a:chExt cx="1056" cy="1786"/>
          </a:xfrm>
        </p:grpSpPr>
        <p:sp>
          <p:nvSpPr>
            <p:cNvPr id="7212" name="Arc 26"/>
            <p:cNvSpPr>
              <a:spLocks/>
            </p:cNvSpPr>
            <p:nvPr/>
          </p:nvSpPr>
          <p:spPr bwMode="auto">
            <a:xfrm rot="19279207" flipV="1">
              <a:off x="1458" y="1498"/>
              <a:ext cx="1056" cy="16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7213" name="Line 27"/>
            <p:cNvSpPr>
              <a:spLocks noChangeShapeType="1"/>
            </p:cNvSpPr>
            <p:nvPr/>
          </p:nvSpPr>
          <p:spPr bwMode="auto">
            <a:xfrm flipH="1" flipV="1">
              <a:off x="1872" y="13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7178" name="Group 28"/>
          <p:cNvGrpSpPr>
            <a:grpSpLocks/>
          </p:cNvGrpSpPr>
          <p:nvPr/>
        </p:nvGrpSpPr>
        <p:grpSpPr bwMode="auto">
          <a:xfrm>
            <a:off x="3276600" y="2057400"/>
            <a:ext cx="1946275" cy="2498725"/>
            <a:chOff x="2064" y="1296"/>
            <a:chExt cx="1226" cy="1574"/>
          </a:xfrm>
        </p:grpSpPr>
        <p:sp>
          <p:nvSpPr>
            <p:cNvPr id="7209" name="Text Box 29"/>
            <p:cNvSpPr txBox="1">
              <a:spLocks noChangeArrowheads="1"/>
            </p:cNvSpPr>
            <p:nvPr/>
          </p:nvSpPr>
          <p:spPr bwMode="auto">
            <a:xfrm>
              <a:off x="2448" y="2352"/>
              <a:ext cx="842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software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variation</a:t>
              </a:r>
            </a:p>
          </p:txBody>
        </p:sp>
        <p:sp>
          <p:nvSpPr>
            <p:cNvPr id="7210" name="Line 30"/>
            <p:cNvSpPr>
              <a:spLocks noChangeShapeType="1"/>
            </p:cNvSpPr>
            <p:nvPr/>
          </p:nvSpPr>
          <p:spPr bwMode="auto">
            <a:xfrm flipH="1" flipV="1">
              <a:off x="2064" y="220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7211" name="Line 31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7179" name="Group 32"/>
          <p:cNvGrpSpPr>
            <a:grpSpLocks/>
          </p:cNvGrpSpPr>
          <p:nvPr/>
        </p:nvGrpSpPr>
        <p:grpSpPr bwMode="auto">
          <a:xfrm>
            <a:off x="533400" y="3886200"/>
            <a:ext cx="3657600" cy="2041525"/>
            <a:chOff x="336" y="2448"/>
            <a:chExt cx="2304" cy="1286"/>
          </a:xfrm>
        </p:grpSpPr>
        <p:sp>
          <p:nvSpPr>
            <p:cNvPr id="7205" name="Text Box 33"/>
            <p:cNvSpPr txBox="1">
              <a:spLocks noChangeArrowheads="1"/>
            </p:cNvSpPr>
            <p:nvPr/>
          </p:nvSpPr>
          <p:spPr bwMode="auto">
            <a:xfrm>
              <a:off x="1135" y="3216"/>
              <a:ext cx="1217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system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configuration</a:t>
              </a:r>
            </a:p>
          </p:txBody>
        </p:sp>
        <p:sp>
          <p:nvSpPr>
            <p:cNvPr id="7206" name="Line 34"/>
            <p:cNvSpPr>
              <a:spLocks noChangeShapeType="1"/>
            </p:cNvSpPr>
            <p:nvPr/>
          </p:nvSpPr>
          <p:spPr bwMode="auto">
            <a:xfrm flipV="1">
              <a:off x="1728" y="244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7207" name="Line 35"/>
            <p:cNvSpPr>
              <a:spLocks noChangeShapeType="1"/>
            </p:cNvSpPr>
            <p:nvPr/>
          </p:nvSpPr>
          <p:spPr bwMode="auto">
            <a:xfrm flipH="1" flipV="1">
              <a:off x="336" y="2448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7208" name="Line 36"/>
            <p:cNvSpPr>
              <a:spLocks noChangeShapeType="1"/>
            </p:cNvSpPr>
            <p:nvPr/>
          </p:nvSpPr>
          <p:spPr bwMode="auto">
            <a:xfrm flipV="1">
              <a:off x="2304" y="283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sp>
        <p:nvSpPr>
          <p:cNvPr id="7180" name="Rectangle 37"/>
          <p:cNvSpPr>
            <a:spLocks noChangeArrowheads="1"/>
          </p:cNvSpPr>
          <p:nvPr/>
        </p:nvSpPr>
        <p:spPr bwMode="auto">
          <a:xfrm>
            <a:off x="76200" y="1295400"/>
            <a:ext cx="5181600" cy="48006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6764338" y="1295400"/>
            <a:ext cx="99853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cache</a:t>
            </a:r>
          </a:p>
          <a:p>
            <a:r>
              <a:rPr lang="en-US" sz="2400">
                <a:solidFill>
                  <a:srgbClr val="000000"/>
                </a:solidFill>
              </a:rPr>
              <a:t>size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5297488" y="2438400"/>
            <a:ext cx="2322512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independence,</a:t>
            </a:r>
          </a:p>
          <a:p>
            <a:r>
              <a:rPr lang="en-US" sz="2400">
                <a:solidFill>
                  <a:srgbClr val="000000"/>
                </a:solidFill>
              </a:rPr>
              <a:t>one application,</a:t>
            </a:r>
          </a:p>
          <a:p>
            <a:r>
              <a:rPr lang="en-US" sz="2400">
                <a:solidFill>
                  <a:srgbClr val="000000"/>
                </a:solidFill>
              </a:rPr>
              <a:t>one process,</a:t>
            </a:r>
          </a:p>
          <a:p>
            <a:r>
              <a:rPr lang="en-US" sz="2400">
                <a:solidFill>
                  <a:srgbClr val="000000"/>
                </a:solidFill>
              </a:rPr>
              <a:t>etc.</a:t>
            </a:r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5384800" y="1295400"/>
            <a:ext cx="1473200" cy="1219200"/>
            <a:chOff x="3392" y="816"/>
            <a:chExt cx="928" cy="768"/>
          </a:xfrm>
        </p:grpSpPr>
        <p:sp>
          <p:nvSpPr>
            <p:cNvPr id="7203" name="Text Box 46"/>
            <p:cNvSpPr txBox="1">
              <a:spLocks noChangeArrowheads="1"/>
            </p:cNvSpPr>
            <p:nvPr/>
          </p:nvSpPr>
          <p:spPr bwMode="auto">
            <a:xfrm>
              <a:off x="3392" y="816"/>
              <a:ext cx="92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reference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pattern</a:t>
              </a:r>
            </a:p>
          </p:txBody>
        </p:sp>
        <p:sp>
          <p:nvSpPr>
            <p:cNvPr id="7204" name="Line 47"/>
            <p:cNvSpPr>
              <a:spLocks noChangeShapeType="1"/>
            </p:cNvSpPr>
            <p:nvPr/>
          </p:nvSpPr>
          <p:spPr bwMode="auto">
            <a:xfrm flipV="1">
              <a:off x="3840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7205663" y="3886200"/>
            <a:ext cx="1793875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LRU,</a:t>
            </a:r>
          </a:p>
          <a:p>
            <a:r>
              <a:rPr lang="en-US" sz="2400">
                <a:solidFill>
                  <a:srgbClr val="000000"/>
                </a:solidFill>
              </a:rPr>
              <a:t>no prefetch,</a:t>
            </a:r>
          </a:p>
          <a:p>
            <a:r>
              <a:rPr lang="en-US" sz="2400">
                <a:solidFill>
                  <a:srgbClr val="000000"/>
                </a:solidFill>
              </a:rPr>
              <a:t>etc.</a:t>
            </a:r>
          </a:p>
        </p:txBody>
      </p: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7696200" y="1295400"/>
            <a:ext cx="1390650" cy="2590800"/>
            <a:chOff x="4848" y="816"/>
            <a:chExt cx="876" cy="1632"/>
          </a:xfrm>
        </p:grpSpPr>
        <p:sp>
          <p:nvSpPr>
            <p:cNvPr id="7201" name="Text Box 50"/>
            <p:cNvSpPr txBox="1">
              <a:spLocks noChangeArrowheads="1"/>
            </p:cNvSpPr>
            <p:nvPr/>
          </p:nvSpPr>
          <p:spPr bwMode="auto">
            <a:xfrm>
              <a:off x="4848" y="816"/>
              <a:ext cx="876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idealized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policy</a:t>
              </a:r>
            </a:p>
          </p:txBody>
        </p:sp>
        <p:sp>
          <p:nvSpPr>
            <p:cNvPr id="7202" name="Line 51"/>
            <p:cNvSpPr>
              <a:spLocks noChangeShapeType="1"/>
            </p:cNvSpPr>
            <p:nvPr/>
          </p:nvSpPr>
          <p:spPr bwMode="auto">
            <a:xfrm flipV="1">
              <a:off x="5136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sp>
        <p:nvSpPr>
          <p:cNvPr id="67636" name="Text Box 52"/>
          <p:cNvSpPr txBox="1">
            <a:spLocks noChangeArrowheads="1"/>
          </p:cNvSpPr>
          <p:nvPr/>
        </p:nvSpPr>
        <p:spPr bwMode="auto">
          <a:xfrm>
            <a:off x="5872163" y="6096000"/>
            <a:ext cx="274478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simplified               </a:t>
            </a:r>
          </a:p>
          <a:p>
            <a:r>
              <a:rPr lang="en-US" sz="2400">
                <a:solidFill>
                  <a:srgbClr val="3333FF"/>
                </a:solidFill>
              </a:rPr>
              <a:t>bottom-up analysis</a:t>
            </a:r>
          </a:p>
        </p:txBody>
      </p:sp>
      <p:sp>
        <p:nvSpPr>
          <p:cNvPr id="67637" name="AutoShape 53"/>
          <p:cNvSpPr>
            <a:spLocks noChangeArrowheads="1"/>
          </p:cNvSpPr>
          <p:nvPr/>
        </p:nvSpPr>
        <p:spPr bwMode="auto">
          <a:xfrm>
            <a:off x="5105400" y="6172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5334000" y="1295400"/>
            <a:ext cx="3733800" cy="480060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3124200" y="533400"/>
            <a:ext cx="3810000" cy="457200"/>
            <a:chOff x="1968" y="288"/>
            <a:chExt cx="2400" cy="288"/>
          </a:xfrm>
        </p:grpSpPr>
        <p:sp>
          <p:nvSpPr>
            <p:cNvPr id="7198" name="Text Box 56"/>
            <p:cNvSpPr txBox="1">
              <a:spLocks noChangeArrowheads="1"/>
            </p:cNvSpPr>
            <p:nvPr/>
          </p:nvSpPr>
          <p:spPr bwMode="auto">
            <a:xfrm>
              <a:off x="2848" y="288"/>
              <a:ext cx="99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A50021"/>
                  </a:solidFill>
                </a:rPr>
                <a:t>accuracy?</a:t>
              </a:r>
            </a:p>
          </p:txBody>
        </p:sp>
        <p:sp>
          <p:nvSpPr>
            <p:cNvPr id="7199" name="Line 57"/>
            <p:cNvSpPr>
              <a:spLocks noChangeShapeType="1"/>
            </p:cNvSpPr>
            <p:nvPr/>
          </p:nvSpPr>
          <p:spPr bwMode="auto">
            <a:xfrm>
              <a:off x="3792" y="480"/>
              <a:ext cx="576" cy="0"/>
            </a:xfrm>
            <a:prstGeom prst="lin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7200" name="Line 58"/>
            <p:cNvSpPr>
              <a:spLocks noChangeShapeType="1"/>
            </p:cNvSpPr>
            <p:nvPr/>
          </p:nvSpPr>
          <p:spPr bwMode="auto">
            <a:xfrm flipH="1">
              <a:off x="1968" y="480"/>
              <a:ext cx="912" cy="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sp>
        <p:nvSpPr>
          <p:cNvPr id="7190" name="Text Box 64"/>
          <p:cNvSpPr txBox="1">
            <a:spLocks noChangeArrowheads="1"/>
          </p:cNvSpPr>
          <p:nvPr/>
        </p:nvSpPr>
        <p:spPr bwMode="auto">
          <a:xfrm>
            <a:off x="2300288" y="533400"/>
            <a:ext cx="97631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000000"/>
                </a:solidFill>
              </a:rPr>
              <a:t>P </a:t>
            </a:r>
            <a:r>
              <a:rPr lang="en-US" sz="2400" baseline="30000">
                <a:solidFill>
                  <a:srgbClr val="000000"/>
                </a:solidFill>
              </a:rPr>
              <a:t>miss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91" name="Text Box 65"/>
          <p:cNvSpPr txBox="1">
            <a:spLocks noChangeArrowheads="1"/>
          </p:cNvSpPr>
          <p:nvPr/>
        </p:nvSpPr>
        <p:spPr bwMode="auto">
          <a:xfrm>
            <a:off x="2219325" y="1295400"/>
            <a:ext cx="998538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cache</a:t>
            </a:r>
          </a:p>
          <a:p>
            <a:r>
              <a:rPr lang="en-US" sz="2400">
                <a:solidFill>
                  <a:srgbClr val="000000"/>
                </a:solidFill>
              </a:rPr>
              <a:t>size</a:t>
            </a:r>
          </a:p>
        </p:txBody>
      </p: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6324600" y="533400"/>
            <a:ext cx="1905000" cy="838200"/>
            <a:chOff x="3984" y="336"/>
            <a:chExt cx="1200" cy="528"/>
          </a:xfrm>
        </p:grpSpPr>
        <p:sp>
          <p:nvSpPr>
            <p:cNvPr id="7194" name="Line 41"/>
            <p:cNvSpPr>
              <a:spLocks noChangeShapeType="1"/>
            </p:cNvSpPr>
            <p:nvPr/>
          </p:nvSpPr>
          <p:spPr bwMode="auto">
            <a:xfrm flipV="1">
              <a:off x="4591" y="6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7195" name="Line 42"/>
            <p:cNvSpPr>
              <a:spLocks noChangeShapeType="1"/>
            </p:cNvSpPr>
            <p:nvPr/>
          </p:nvSpPr>
          <p:spPr bwMode="auto">
            <a:xfrm flipV="1">
              <a:off x="3984" y="6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7196" name="Line 43"/>
            <p:cNvSpPr>
              <a:spLocks noChangeShapeType="1"/>
            </p:cNvSpPr>
            <p:nvPr/>
          </p:nvSpPr>
          <p:spPr bwMode="auto">
            <a:xfrm flipH="1" flipV="1">
              <a:off x="4800" y="6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7197" name="Text Box 66"/>
            <p:cNvSpPr txBox="1">
              <a:spLocks noChangeArrowheads="1"/>
            </p:cNvSpPr>
            <p:nvPr/>
          </p:nvSpPr>
          <p:spPr bwMode="auto">
            <a:xfrm>
              <a:off x="4329" y="336"/>
              <a:ext cx="615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</a:rPr>
                <a:t>P </a:t>
              </a:r>
              <a:r>
                <a:rPr lang="en-US" sz="2400" baseline="30000">
                  <a:solidFill>
                    <a:srgbClr val="000000"/>
                  </a:solidFill>
                </a:rPr>
                <a:t>miss</a:t>
              </a:r>
            </a:p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7193" name="Line 68"/>
          <p:cNvSpPr>
            <a:spLocks noChangeShapeType="1"/>
          </p:cNvSpPr>
          <p:nvPr/>
        </p:nvSpPr>
        <p:spPr bwMode="auto">
          <a:xfrm flipV="1">
            <a:off x="2743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58" name="Oval 41"/>
          <p:cNvSpPr>
            <a:spLocks noChangeArrowheads="1"/>
          </p:cNvSpPr>
          <p:nvPr/>
        </p:nvSpPr>
        <p:spPr bwMode="auto">
          <a:xfrm>
            <a:off x="5759970" y="6476999"/>
            <a:ext cx="1707629" cy="3968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yZong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25233" r="22499" b="37617"/>
          <a:stretch/>
        </p:blipFill>
        <p:spPr>
          <a:xfrm>
            <a:off x="-1137" y="1979656"/>
            <a:ext cx="9067661" cy="250138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019800"/>
            <a:ext cx="9144000" cy="737175"/>
            <a:chOff x="0" y="6019800"/>
            <a:chExt cx="9144000" cy="737175"/>
          </a:xfrm>
        </p:grpSpPr>
        <p:sp>
          <p:nvSpPr>
            <p:cNvPr id="6" name="Line 91"/>
            <p:cNvSpPr>
              <a:spLocks noChangeShapeType="1"/>
            </p:cNvSpPr>
            <p:nvPr/>
          </p:nvSpPr>
          <p:spPr bwMode="auto">
            <a:xfrm>
              <a:off x="0" y="6019800"/>
              <a:ext cx="9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0960" y="6172200"/>
              <a:ext cx="597028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Y.C. Tay and X.R. </a:t>
              </a:r>
              <a:r>
                <a:rPr lang="en-US" sz="1600" dirty="0" err="1" smtClean="0">
                  <a:solidFill>
                    <a:srgbClr val="000000"/>
                  </a:solidFill>
                  <a:latin typeface="Arial"/>
                </a:rPr>
                <a:t>Zong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. </a:t>
              </a:r>
            </a:p>
            <a:p>
              <a:pPr algn="l" eaLnBrk="0" hangingPunct="0"/>
              <a:r>
                <a:rPr lang="en-US" sz="1600" i="1" dirty="0" smtClean="0">
                  <a:solidFill>
                    <a:srgbClr val="000000"/>
                  </a:solidFill>
                  <a:latin typeface="Arial"/>
                </a:rPr>
                <a:t>A page fault equation for dynamic heap sizing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. Proc. ICPE 2010</a:t>
              </a:r>
            </a:p>
          </p:txBody>
        </p:sp>
      </p:grpSp>
      <p:sp>
        <p:nvSpPr>
          <p:cNvPr id="8" name="Oval 41"/>
          <p:cNvSpPr>
            <a:spLocks noChangeArrowheads="1"/>
          </p:cNvSpPr>
          <p:nvPr/>
        </p:nvSpPr>
        <p:spPr bwMode="auto">
          <a:xfrm>
            <a:off x="1599063" y="2358096"/>
            <a:ext cx="762000" cy="30736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/>
        </p:nvSpPr>
        <p:spPr bwMode="auto">
          <a:xfrm>
            <a:off x="4723263" y="2358096"/>
            <a:ext cx="609600" cy="30736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/>
        </p:nvSpPr>
        <p:spPr bwMode="auto">
          <a:xfrm>
            <a:off x="7466463" y="2284456"/>
            <a:ext cx="838200" cy="38356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918" y="724524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reference pattern = </a:t>
            </a:r>
            <a:r>
              <a:rPr lang="en-US" sz="2400" dirty="0" err="1" smtClean="0">
                <a:solidFill>
                  <a:srgbClr val="000000"/>
                </a:solidFill>
              </a:rPr>
              <a:t>mutator</a:t>
            </a:r>
            <a:r>
              <a:rPr lang="en-US" sz="2400" dirty="0" smtClean="0">
                <a:solidFill>
                  <a:srgbClr val="000000"/>
                </a:solidFill>
              </a:rPr>
              <a:t> + garbage collector</a:t>
            </a:r>
            <a:endParaRPr lang="en-SG" sz="2400" dirty="0" smtClean="0">
              <a:solidFill>
                <a:srgbClr val="000000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472" y="147607"/>
            <a:ext cx="65566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Equation applied to garbage-collected heap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23268" y="1183629"/>
            <a:ext cx="4060425" cy="652165"/>
            <a:chOff x="2123268" y="1183629"/>
            <a:chExt cx="4060425" cy="652165"/>
          </a:xfrm>
        </p:grpSpPr>
        <p:sp>
          <p:nvSpPr>
            <p:cNvPr id="13" name="Rectangle 12"/>
            <p:cNvSpPr/>
            <p:nvPr/>
          </p:nvSpPr>
          <p:spPr>
            <a:xfrm>
              <a:off x="2676002" y="1374129"/>
              <a:ext cx="35076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depends on heap size </a:t>
              </a:r>
              <a:r>
                <a:rPr lang="en-US" sz="2400" i="1" dirty="0" smtClean="0">
                  <a:solidFill>
                    <a:srgbClr val="000000"/>
                  </a:solidFill>
                </a:rPr>
                <a:t>H</a:t>
              </a:r>
              <a:endParaRPr lang="en-SG" sz="2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2123268" y="1183629"/>
              <a:ext cx="533400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6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44463" y="2438400"/>
            <a:ext cx="14557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</a:rPr>
              <a:t>Example:</a:t>
            </a:r>
          </a:p>
        </p:txBody>
      </p:sp>
      <p:sp>
        <p:nvSpPr>
          <p:cNvPr id="85028" name="Text Box 36"/>
          <p:cNvSpPr txBox="1">
            <a:spLocks noChangeArrowheads="1"/>
          </p:cNvSpPr>
          <p:nvPr/>
        </p:nvSpPr>
        <p:spPr bwMode="auto">
          <a:xfrm>
            <a:off x="1524000" y="2438400"/>
            <a:ext cx="424346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garbage-collected (GC) heap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460" name="Text Box 37"/>
          <p:cNvSpPr txBox="1">
            <a:spLocks noChangeArrowheads="1"/>
          </p:cNvSpPr>
          <p:nvPr/>
        </p:nvSpPr>
        <p:spPr bwMode="auto">
          <a:xfrm>
            <a:off x="144463" y="941515"/>
            <a:ext cx="28745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333399"/>
                </a:solidFill>
              </a:rPr>
              <a:t>top-down modeling:</a:t>
            </a:r>
            <a:endParaRPr lang="en-US" sz="2400" dirty="0">
              <a:solidFill>
                <a:srgbClr val="333399"/>
              </a:solidFill>
            </a:endParaRPr>
          </a:p>
        </p:txBody>
      </p:sp>
      <p:sp>
        <p:nvSpPr>
          <p:cNvPr id="19508" name="Rectangle 42"/>
          <p:cNvSpPr>
            <a:spLocks noChangeArrowheads="1"/>
          </p:cNvSpPr>
          <p:nvPr/>
        </p:nvSpPr>
        <p:spPr bwMode="auto">
          <a:xfrm>
            <a:off x="685800" y="1293792"/>
            <a:ext cx="680244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</a:rPr>
              <a:t>express parameters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n*, n</a:t>
            </a:r>
            <a:r>
              <a:rPr lang="en-US" sz="2400" baseline="-25000" dirty="0" smtClean="0">
                <a:solidFill>
                  <a:srgbClr val="000000"/>
                </a:solidFill>
              </a:rPr>
              <a:t>0 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>
                <a:solidFill>
                  <a:srgbClr val="000000"/>
                </a:solidFill>
              </a:rPr>
              <a:t>M</a:t>
            </a:r>
            <a:r>
              <a:rPr lang="en-US" sz="2400" i="1" dirty="0" smtClean="0">
                <a:solidFill>
                  <a:srgbClr val="000000"/>
                </a:solidFill>
              </a:rPr>
              <a:t>*, M</a:t>
            </a:r>
            <a:r>
              <a:rPr lang="en-US" sz="2400" baseline="-25000" dirty="0" smtClean="0">
                <a:solidFill>
                  <a:srgbClr val="000000"/>
                </a:solidFill>
              </a:rPr>
              <a:t>0 </a:t>
            </a:r>
            <a:r>
              <a:rPr lang="en-US" sz="2400" dirty="0" smtClean="0">
                <a:solidFill>
                  <a:srgbClr val="000000"/>
                </a:solidFill>
              </a:rPr>
              <a:t>in terms of 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application-specific</a:t>
            </a:r>
            <a:r>
              <a:rPr lang="en-US" sz="2400" dirty="0" smtClean="0">
                <a:solidFill>
                  <a:srgbClr val="000000"/>
                </a:solidFill>
              </a:rPr>
              <a:t> parameters 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52400" y="76200"/>
            <a:ext cx="8686800" cy="896938"/>
            <a:chOff x="240" y="288"/>
            <a:chExt cx="5472" cy="565"/>
          </a:xfrm>
        </p:grpSpPr>
        <p:grpSp>
          <p:nvGrpSpPr>
            <p:cNvPr id="19488" name="Group 48"/>
            <p:cNvGrpSpPr>
              <a:grpSpLocks/>
            </p:cNvGrpSpPr>
            <p:nvPr/>
          </p:nvGrpSpPr>
          <p:grpSpPr bwMode="auto">
            <a:xfrm>
              <a:off x="3600" y="288"/>
              <a:ext cx="2112" cy="565"/>
              <a:chOff x="3552" y="3227"/>
              <a:chExt cx="2112" cy="565"/>
            </a:xfrm>
          </p:grpSpPr>
          <p:sp>
            <p:nvSpPr>
              <p:cNvPr id="19497" name="Text Box 49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69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where </a:t>
                </a:r>
              </a:p>
            </p:txBody>
          </p:sp>
          <p:grpSp>
            <p:nvGrpSpPr>
              <p:cNvPr id="19498" name="Group 50"/>
              <p:cNvGrpSpPr>
                <a:grpSpLocks/>
              </p:cNvGrpSpPr>
              <p:nvPr/>
            </p:nvGrpSpPr>
            <p:grpSpPr bwMode="auto">
              <a:xfrm>
                <a:off x="4176" y="3227"/>
                <a:ext cx="1488" cy="565"/>
                <a:chOff x="3504" y="2064"/>
                <a:chExt cx="1488" cy="565"/>
              </a:xfrm>
            </p:grpSpPr>
            <p:sp>
              <p:nvSpPr>
                <p:cNvPr id="19499" name="Rectangle 51"/>
                <p:cNvSpPr>
                  <a:spLocks noChangeArrowheads="1"/>
                </p:cNvSpPr>
                <p:nvPr/>
              </p:nvSpPr>
              <p:spPr bwMode="auto">
                <a:xfrm>
                  <a:off x="3504" y="2208"/>
                  <a:ext cx="359" cy="2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</a:rPr>
                    <a:t>K=</a:t>
                  </a:r>
                </a:p>
              </p:txBody>
            </p:sp>
            <p:sp>
              <p:nvSpPr>
                <p:cNvPr id="195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36" y="2208"/>
                  <a:ext cx="388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1 +</a:t>
                  </a:r>
                </a:p>
              </p:txBody>
            </p:sp>
            <p:grpSp>
              <p:nvGrpSpPr>
                <p:cNvPr id="19501" name="Group 53"/>
                <p:cNvGrpSpPr>
                  <a:grpSpLocks/>
                </p:cNvGrpSpPr>
                <p:nvPr/>
              </p:nvGrpSpPr>
              <p:grpSpPr bwMode="auto">
                <a:xfrm>
                  <a:off x="4231" y="2064"/>
                  <a:ext cx="761" cy="565"/>
                  <a:chOff x="2496" y="2411"/>
                  <a:chExt cx="761" cy="565"/>
                </a:xfrm>
              </p:grpSpPr>
              <p:sp>
                <p:nvSpPr>
                  <p:cNvPr id="195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411"/>
                    <a:ext cx="752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 dirty="0">
                        <a:solidFill>
                          <a:srgbClr val="000000"/>
                        </a:solidFill>
                      </a:rPr>
                      <a:t>M* - M</a:t>
                    </a:r>
                    <a:r>
                      <a:rPr lang="en-US" sz="2400" baseline="-25000" dirty="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950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688"/>
                    <a:ext cx="677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950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688"/>
                    <a:ext cx="7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9489" name="Group 57"/>
            <p:cNvGrpSpPr>
              <a:grpSpLocks/>
            </p:cNvGrpSpPr>
            <p:nvPr/>
          </p:nvGrpSpPr>
          <p:grpSpPr bwMode="auto">
            <a:xfrm>
              <a:off x="816" y="295"/>
              <a:ext cx="2808" cy="473"/>
              <a:chOff x="766" y="1532"/>
              <a:chExt cx="2808" cy="473"/>
            </a:xfrm>
          </p:grpSpPr>
          <p:sp>
            <p:nvSpPr>
              <p:cNvPr id="19491" name="Text Box 58"/>
              <p:cNvSpPr txBox="1">
                <a:spLocks noChangeArrowheads="1"/>
              </p:cNvSpPr>
              <p:nvPr/>
            </p:nvSpPr>
            <p:spPr bwMode="auto">
              <a:xfrm>
                <a:off x="766" y="1565"/>
                <a:ext cx="2808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=     </a:t>
                </a:r>
                <a:r>
                  <a:rPr lang="en-US" sz="3200" dirty="0">
                    <a:solidFill>
                      <a:srgbClr val="000000"/>
                    </a:solidFill>
                  </a:rPr>
                  <a:t>(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K + </a:t>
                </a:r>
                <a:r>
                  <a:rPr lang="en-US" sz="2400" i="1" dirty="0">
                    <a:solidFill>
                      <a:srgbClr val="000000"/>
                    </a:solidFill>
                    <a:latin typeface="Verdana" pitchFamily="34" charset="0"/>
                  </a:rPr>
                  <a:t>√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K </a:t>
                </a:r>
                <a:r>
                  <a:rPr lang="en-US" sz="2400" baseline="30000" dirty="0">
                    <a:solidFill>
                      <a:srgbClr val="000000"/>
                    </a:solidFill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</a:rPr>
                  <a:t> – 4 </a:t>
                </a:r>
                <a:r>
                  <a:rPr lang="en-US" sz="3200" dirty="0">
                    <a:solidFill>
                      <a:srgbClr val="000000"/>
                    </a:solidFill>
                  </a:rPr>
                  <a:t>)</a:t>
                </a:r>
                <a:r>
                  <a:rPr lang="en-US" sz="2400" dirty="0">
                    <a:solidFill>
                      <a:srgbClr val="000000"/>
                    </a:solidFill>
                  </a:rPr>
                  <a:t>(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n*+n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</a:rPr>
                  <a:t>) –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19492" name="Group 59"/>
              <p:cNvGrpSpPr>
                <a:grpSpLocks/>
              </p:cNvGrpSpPr>
              <p:nvPr/>
            </p:nvGrpSpPr>
            <p:grpSpPr bwMode="auto">
              <a:xfrm>
                <a:off x="946" y="1532"/>
                <a:ext cx="211" cy="473"/>
                <a:chOff x="4506" y="1447"/>
                <a:chExt cx="211" cy="473"/>
              </a:xfrm>
            </p:grpSpPr>
            <p:sp>
              <p:nvSpPr>
                <p:cNvPr id="1949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506" y="1447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949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512" y="1670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9496" name="Line 62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9493" name="Line 63"/>
              <p:cNvSpPr>
                <a:spLocks noChangeShapeType="1"/>
              </p:cNvSpPr>
              <p:nvPr/>
            </p:nvSpPr>
            <p:spPr bwMode="auto">
              <a:xfrm>
                <a:off x="1824" y="166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490" name="Text Box 64"/>
            <p:cNvSpPr txBox="1">
              <a:spLocks noChangeArrowheads="1"/>
            </p:cNvSpPr>
            <p:nvPr/>
          </p:nvSpPr>
          <p:spPr bwMode="auto">
            <a:xfrm>
              <a:off x="240" y="384"/>
              <a:ext cx="6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28600" y="2895600"/>
            <a:ext cx="2076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H = </a:t>
            </a:r>
            <a:r>
              <a:rPr lang="en-US" sz="2400" dirty="0" smtClean="0">
                <a:solidFill>
                  <a:srgbClr val="000000"/>
                </a:solidFill>
              </a:rPr>
              <a:t>heap size</a:t>
            </a:r>
            <a:endParaRPr lang="en-SG" sz="2400" dirty="0" smtClean="0">
              <a:solidFill>
                <a:srgbClr val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2400" y="2895600"/>
            <a:ext cx="3802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H = </a:t>
            </a:r>
            <a:r>
              <a:rPr lang="en-US" sz="2400" dirty="0" smtClean="0">
                <a:solidFill>
                  <a:srgbClr val="000000"/>
                </a:solidFill>
              </a:rPr>
              <a:t>heap size, </a:t>
            </a:r>
            <a:r>
              <a:rPr lang="en-US" sz="2400" i="1" dirty="0" smtClean="0">
                <a:solidFill>
                  <a:srgbClr val="000000"/>
                </a:solidFill>
              </a:rPr>
              <a:t>M* = </a:t>
            </a:r>
            <a:r>
              <a:rPr lang="en-US" sz="2400" i="1" dirty="0" err="1" smtClean="0">
                <a:solidFill>
                  <a:srgbClr val="000000"/>
                </a:solidFill>
              </a:rPr>
              <a:t>aH+b</a:t>
            </a:r>
            <a:endParaRPr lang="en-SG" sz="2400" dirty="0" smtClean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52400" y="2895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H = </a:t>
            </a:r>
            <a:r>
              <a:rPr lang="en-US" sz="2400" dirty="0" smtClean="0">
                <a:solidFill>
                  <a:srgbClr val="000000"/>
                </a:solidFill>
              </a:rPr>
              <a:t>heap size, </a:t>
            </a:r>
            <a:r>
              <a:rPr lang="en-US" sz="2400" i="1" dirty="0" smtClean="0">
                <a:solidFill>
                  <a:srgbClr val="000000"/>
                </a:solidFill>
              </a:rPr>
              <a:t>M* = </a:t>
            </a:r>
            <a:r>
              <a:rPr lang="en-US" sz="2400" i="1" dirty="0" err="1" smtClean="0">
                <a:solidFill>
                  <a:srgbClr val="000000"/>
                </a:solidFill>
              </a:rPr>
              <a:t>aH+b</a:t>
            </a:r>
            <a:r>
              <a:rPr lang="en-US" sz="2400" i="1" dirty="0" smtClean="0">
                <a:solidFill>
                  <a:srgbClr val="000000"/>
                </a:solidFill>
              </a:rPr>
              <a:t>,  n</a:t>
            </a:r>
            <a:r>
              <a:rPr lang="en-US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sz="2400" i="1" dirty="0" smtClean="0">
                <a:solidFill>
                  <a:srgbClr val="000000"/>
                </a:solidFill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</a:rPr>
              <a:t>cH+d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endParaRPr lang="en-SG" sz="2400" dirty="0" smtClean="0">
              <a:solidFill>
                <a:srgbClr val="000000"/>
              </a:solidFill>
            </a:endParaRPr>
          </a:p>
        </p:txBody>
      </p:sp>
      <p:pic>
        <p:nvPicPr>
          <p:cNvPr id="33" name="Picture 32" descr="ab_f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307556"/>
            <a:ext cx="3406140" cy="2552700"/>
          </a:xfrm>
          <a:prstGeom prst="rect">
            <a:avLst/>
          </a:prstGeom>
        </p:spPr>
      </p:pic>
      <p:pic>
        <p:nvPicPr>
          <p:cNvPr id="34" name="Picture 33" descr="cd_f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6660" y="3314700"/>
            <a:ext cx="3406140" cy="25527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0" y="6019800"/>
            <a:ext cx="9144000" cy="737175"/>
            <a:chOff x="0" y="6019800"/>
            <a:chExt cx="9144000" cy="737175"/>
          </a:xfrm>
        </p:grpSpPr>
        <p:sp>
          <p:nvSpPr>
            <p:cNvPr id="36" name="Line 91"/>
            <p:cNvSpPr>
              <a:spLocks noChangeShapeType="1"/>
            </p:cNvSpPr>
            <p:nvPr/>
          </p:nvSpPr>
          <p:spPr bwMode="auto">
            <a:xfrm>
              <a:off x="0" y="6019800"/>
              <a:ext cx="9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70960" y="6172200"/>
              <a:ext cx="748628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Y.C. Tay, X.R. </a:t>
              </a:r>
              <a:r>
                <a:rPr lang="en-US" sz="1600" dirty="0" err="1" smtClean="0">
                  <a:solidFill>
                    <a:srgbClr val="000000"/>
                  </a:solidFill>
                  <a:latin typeface="Arial"/>
                </a:rPr>
                <a:t>Zong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 and X. He. </a:t>
              </a:r>
            </a:p>
            <a:p>
              <a:pPr algn="l" eaLnBrk="0" hangingPunct="0"/>
              <a:r>
                <a:rPr lang="en-US" sz="1600" i="1" dirty="0" smtClean="0">
                  <a:solidFill>
                    <a:srgbClr val="000000"/>
                  </a:solidFill>
                  <a:latin typeface="Arial"/>
                </a:rPr>
                <a:t>An equation-based heap sizing rule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. Performance Evaluation 70, 11 (Nov. 2013).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2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9" grpId="0"/>
      <p:bldP spid="99" grpId="1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44463" y="2438400"/>
            <a:ext cx="14557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</a:rPr>
              <a:t>Example:</a:t>
            </a:r>
          </a:p>
        </p:txBody>
      </p:sp>
      <p:sp>
        <p:nvSpPr>
          <p:cNvPr id="85028" name="Text Box 36"/>
          <p:cNvSpPr txBox="1">
            <a:spLocks noChangeArrowheads="1"/>
          </p:cNvSpPr>
          <p:nvPr/>
        </p:nvSpPr>
        <p:spPr bwMode="auto">
          <a:xfrm>
            <a:off x="1529097" y="2438400"/>
            <a:ext cx="41585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garbage-collected (GC) heap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460" name="Text Box 37"/>
          <p:cNvSpPr txBox="1">
            <a:spLocks noChangeArrowheads="1"/>
          </p:cNvSpPr>
          <p:nvPr/>
        </p:nvSpPr>
        <p:spPr bwMode="auto">
          <a:xfrm>
            <a:off x="144463" y="941515"/>
            <a:ext cx="287450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333399"/>
                </a:solidFill>
              </a:rPr>
              <a:t>top-down modeling:</a:t>
            </a:r>
            <a:endParaRPr lang="en-US" sz="2400" dirty="0">
              <a:solidFill>
                <a:srgbClr val="333399"/>
              </a:solidFill>
            </a:endParaRPr>
          </a:p>
        </p:txBody>
      </p:sp>
      <p:sp>
        <p:nvSpPr>
          <p:cNvPr id="19508" name="Rectangle 42"/>
          <p:cNvSpPr>
            <a:spLocks noChangeArrowheads="1"/>
          </p:cNvSpPr>
          <p:nvPr/>
        </p:nvSpPr>
        <p:spPr bwMode="auto">
          <a:xfrm>
            <a:off x="685800" y="1293792"/>
            <a:ext cx="680244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</a:rPr>
              <a:t>express parameters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n*, n</a:t>
            </a:r>
            <a:r>
              <a:rPr lang="en-US" sz="2400" baseline="-25000" dirty="0" smtClean="0">
                <a:solidFill>
                  <a:srgbClr val="000000"/>
                </a:solidFill>
              </a:rPr>
              <a:t>0 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>
                <a:solidFill>
                  <a:srgbClr val="000000"/>
                </a:solidFill>
              </a:rPr>
              <a:t>M</a:t>
            </a:r>
            <a:r>
              <a:rPr lang="en-US" sz="2400" i="1" dirty="0" smtClean="0">
                <a:solidFill>
                  <a:srgbClr val="000000"/>
                </a:solidFill>
              </a:rPr>
              <a:t>*, M</a:t>
            </a:r>
            <a:r>
              <a:rPr lang="en-US" sz="2400" baseline="-25000" dirty="0" smtClean="0">
                <a:solidFill>
                  <a:srgbClr val="000000"/>
                </a:solidFill>
              </a:rPr>
              <a:t>0 </a:t>
            </a:r>
            <a:r>
              <a:rPr lang="en-US" sz="2400" dirty="0" smtClean="0">
                <a:solidFill>
                  <a:srgbClr val="000000"/>
                </a:solidFill>
              </a:rPr>
              <a:t>in terms of 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application-specific</a:t>
            </a:r>
            <a:r>
              <a:rPr lang="en-US" sz="2400" dirty="0" smtClean="0">
                <a:solidFill>
                  <a:srgbClr val="000000"/>
                </a:solidFill>
              </a:rPr>
              <a:t> parameters 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52400" y="76200"/>
            <a:ext cx="8686800" cy="896938"/>
            <a:chOff x="240" y="288"/>
            <a:chExt cx="5472" cy="565"/>
          </a:xfrm>
        </p:grpSpPr>
        <p:grpSp>
          <p:nvGrpSpPr>
            <p:cNvPr id="19488" name="Group 48"/>
            <p:cNvGrpSpPr>
              <a:grpSpLocks/>
            </p:cNvGrpSpPr>
            <p:nvPr/>
          </p:nvGrpSpPr>
          <p:grpSpPr bwMode="auto">
            <a:xfrm>
              <a:off x="3600" y="288"/>
              <a:ext cx="2112" cy="565"/>
              <a:chOff x="3552" y="3227"/>
              <a:chExt cx="2112" cy="565"/>
            </a:xfrm>
          </p:grpSpPr>
          <p:sp>
            <p:nvSpPr>
              <p:cNvPr id="19497" name="Text Box 49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69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where </a:t>
                </a:r>
              </a:p>
            </p:txBody>
          </p:sp>
          <p:grpSp>
            <p:nvGrpSpPr>
              <p:cNvPr id="19498" name="Group 50"/>
              <p:cNvGrpSpPr>
                <a:grpSpLocks/>
              </p:cNvGrpSpPr>
              <p:nvPr/>
            </p:nvGrpSpPr>
            <p:grpSpPr bwMode="auto">
              <a:xfrm>
                <a:off x="4176" y="3227"/>
                <a:ext cx="1488" cy="565"/>
                <a:chOff x="3504" y="2064"/>
                <a:chExt cx="1488" cy="565"/>
              </a:xfrm>
            </p:grpSpPr>
            <p:sp>
              <p:nvSpPr>
                <p:cNvPr id="19499" name="Rectangle 51"/>
                <p:cNvSpPr>
                  <a:spLocks noChangeArrowheads="1"/>
                </p:cNvSpPr>
                <p:nvPr/>
              </p:nvSpPr>
              <p:spPr bwMode="auto">
                <a:xfrm>
                  <a:off x="3504" y="2208"/>
                  <a:ext cx="359" cy="2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</a:rPr>
                    <a:t>K=</a:t>
                  </a:r>
                </a:p>
              </p:txBody>
            </p:sp>
            <p:sp>
              <p:nvSpPr>
                <p:cNvPr id="195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36" y="2208"/>
                  <a:ext cx="388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1 +</a:t>
                  </a:r>
                </a:p>
              </p:txBody>
            </p:sp>
            <p:grpSp>
              <p:nvGrpSpPr>
                <p:cNvPr id="19501" name="Group 53"/>
                <p:cNvGrpSpPr>
                  <a:grpSpLocks/>
                </p:cNvGrpSpPr>
                <p:nvPr/>
              </p:nvGrpSpPr>
              <p:grpSpPr bwMode="auto">
                <a:xfrm>
                  <a:off x="4231" y="2064"/>
                  <a:ext cx="761" cy="565"/>
                  <a:chOff x="2496" y="2411"/>
                  <a:chExt cx="761" cy="565"/>
                </a:xfrm>
              </p:grpSpPr>
              <p:sp>
                <p:nvSpPr>
                  <p:cNvPr id="195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411"/>
                    <a:ext cx="752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 dirty="0">
                        <a:solidFill>
                          <a:srgbClr val="000000"/>
                        </a:solidFill>
                      </a:rPr>
                      <a:t>M* - M</a:t>
                    </a:r>
                    <a:r>
                      <a:rPr lang="en-US" sz="2400" baseline="-25000" dirty="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950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688"/>
                    <a:ext cx="677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950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688"/>
                    <a:ext cx="7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9489" name="Group 57"/>
            <p:cNvGrpSpPr>
              <a:grpSpLocks/>
            </p:cNvGrpSpPr>
            <p:nvPr/>
          </p:nvGrpSpPr>
          <p:grpSpPr bwMode="auto">
            <a:xfrm>
              <a:off x="816" y="295"/>
              <a:ext cx="2808" cy="473"/>
              <a:chOff x="766" y="1532"/>
              <a:chExt cx="2808" cy="473"/>
            </a:xfrm>
          </p:grpSpPr>
          <p:sp>
            <p:nvSpPr>
              <p:cNvPr id="19491" name="Text Box 58"/>
              <p:cNvSpPr txBox="1">
                <a:spLocks noChangeArrowheads="1"/>
              </p:cNvSpPr>
              <p:nvPr/>
            </p:nvSpPr>
            <p:spPr bwMode="auto">
              <a:xfrm>
                <a:off x="766" y="1565"/>
                <a:ext cx="2808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=     </a:t>
                </a:r>
                <a:r>
                  <a:rPr lang="en-US" sz="3200" dirty="0">
                    <a:solidFill>
                      <a:srgbClr val="000000"/>
                    </a:solidFill>
                  </a:rPr>
                  <a:t>(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K + </a:t>
                </a:r>
                <a:r>
                  <a:rPr lang="en-US" sz="2400" i="1" dirty="0">
                    <a:solidFill>
                      <a:srgbClr val="000000"/>
                    </a:solidFill>
                    <a:latin typeface="Verdana" pitchFamily="34" charset="0"/>
                  </a:rPr>
                  <a:t>√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K </a:t>
                </a:r>
                <a:r>
                  <a:rPr lang="en-US" sz="2400" baseline="30000" dirty="0">
                    <a:solidFill>
                      <a:srgbClr val="000000"/>
                    </a:solidFill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</a:rPr>
                  <a:t> – 4 </a:t>
                </a:r>
                <a:r>
                  <a:rPr lang="en-US" sz="3200" dirty="0">
                    <a:solidFill>
                      <a:srgbClr val="000000"/>
                    </a:solidFill>
                  </a:rPr>
                  <a:t>)</a:t>
                </a:r>
                <a:r>
                  <a:rPr lang="en-US" sz="2400" dirty="0">
                    <a:solidFill>
                      <a:srgbClr val="000000"/>
                    </a:solidFill>
                  </a:rPr>
                  <a:t>(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n*+n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</a:rPr>
                  <a:t>) –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19492" name="Group 59"/>
              <p:cNvGrpSpPr>
                <a:grpSpLocks/>
              </p:cNvGrpSpPr>
              <p:nvPr/>
            </p:nvGrpSpPr>
            <p:grpSpPr bwMode="auto">
              <a:xfrm>
                <a:off x="946" y="1532"/>
                <a:ext cx="211" cy="473"/>
                <a:chOff x="4506" y="1447"/>
                <a:chExt cx="211" cy="473"/>
              </a:xfrm>
            </p:grpSpPr>
            <p:sp>
              <p:nvSpPr>
                <p:cNvPr id="1949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506" y="1447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949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512" y="1670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9496" name="Line 62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9493" name="Line 63"/>
              <p:cNvSpPr>
                <a:spLocks noChangeShapeType="1"/>
              </p:cNvSpPr>
              <p:nvPr/>
            </p:nvSpPr>
            <p:spPr bwMode="auto">
              <a:xfrm>
                <a:off x="1824" y="166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490" name="Text Box 64"/>
            <p:cNvSpPr txBox="1">
              <a:spLocks noChangeArrowheads="1"/>
            </p:cNvSpPr>
            <p:nvPr/>
          </p:nvSpPr>
          <p:spPr bwMode="auto">
            <a:xfrm>
              <a:off x="240" y="384"/>
              <a:ext cx="6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152400" y="2895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H = </a:t>
            </a:r>
            <a:r>
              <a:rPr lang="en-US" sz="2400" dirty="0" smtClean="0">
                <a:solidFill>
                  <a:srgbClr val="000000"/>
                </a:solidFill>
              </a:rPr>
              <a:t>heap size, </a:t>
            </a:r>
            <a:r>
              <a:rPr lang="en-US" sz="2400" i="1" dirty="0" smtClean="0">
                <a:solidFill>
                  <a:srgbClr val="000000"/>
                </a:solidFill>
              </a:rPr>
              <a:t>M* = </a:t>
            </a:r>
            <a:r>
              <a:rPr lang="en-US" sz="2400" i="1" dirty="0" err="1" smtClean="0">
                <a:solidFill>
                  <a:srgbClr val="000000"/>
                </a:solidFill>
              </a:rPr>
              <a:t>aH+b</a:t>
            </a:r>
            <a:r>
              <a:rPr lang="en-US" sz="2400" i="1" dirty="0" smtClean="0">
                <a:solidFill>
                  <a:srgbClr val="000000"/>
                </a:solidFill>
              </a:rPr>
              <a:t>,  n</a:t>
            </a:r>
            <a:r>
              <a:rPr lang="en-US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sz="2400" i="1" dirty="0" smtClean="0">
                <a:solidFill>
                  <a:srgbClr val="000000"/>
                </a:solidFill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</a:rPr>
              <a:t>cH+d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endParaRPr lang="en-SG" sz="2400" dirty="0" smtClean="0">
              <a:solidFill>
                <a:srgbClr val="0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6019800"/>
            <a:ext cx="9144000" cy="737175"/>
            <a:chOff x="0" y="6019800"/>
            <a:chExt cx="9144000" cy="737175"/>
          </a:xfrm>
        </p:grpSpPr>
        <p:sp>
          <p:nvSpPr>
            <p:cNvPr id="36" name="Line 91"/>
            <p:cNvSpPr>
              <a:spLocks noChangeShapeType="1"/>
            </p:cNvSpPr>
            <p:nvPr/>
          </p:nvSpPr>
          <p:spPr bwMode="auto">
            <a:xfrm>
              <a:off x="0" y="6019800"/>
              <a:ext cx="9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70960" y="6172200"/>
              <a:ext cx="748628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Y.C. Tay, X.R. </a:t>
              </a:r>
              <a:r>
                <a:rPr lang="en-US" sz="1600" dirty="0" err="1" smtClean="0">
                  <a:solidFill>
                    <a:srgbClr val="000000"/>
                  </a:solidFill>
                  <a:latin typeface="Arial"/>
                </a:rPr>
                <a:t>Zong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 and X. He. </a:t>
              </a:r>
            </a:p>
            <a:p>
              <a:pPr algn="l" eaLnBrk="0" hangingPunct="0"/>
              <a:r>
                <a:rPr lang="en-US" sz="1600" i="1" dirty="0" smtClean="0">
                  <a:solidFill>
                    <a:srgbClr val="000000"/>
                  </a:solidFill>
                  <a:latin typeface="Arial"/>
                </a:rPr>
                <a:t>An equation-based heap sizing rule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. Performance Evaluation 70, 11 (Nov. 2013).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2400" y="4572000"/>
            <a:ext cx="6752858" cy="750888"/>
            <a:chOff x="152400" y="4659313"/>
            <a:chExt cx="6752858" cy="750888"/>
          </a:xfrm>
        </p:grpSpPr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1066800" y="4711701"/>
              <a:ext cx="5838458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=    </a:t>
              </a:r>
              <a:r>
                <a:rPr lang="en-US" sz="32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>
                  <a:solidFill>
                    <a:srgbClr val="000000"/>
                  </a:solidFill>
                </a:rPr>
                <a:t>K + </a:t>
              </a:r>
              <a:r>
                <a:rPr lang="en-US" sz="2400" i="1" dirty="0">
                  <a:solidFill>
                    <a:srgbClr val="000000"/>
                  </a:solidFill>
                  <a:latin typeface="Verdana" pitchFamily="34" charset="0"/>
                </a:rPr>
                <a:t>√</a:t>
              </a:r>
              <a:r>
                <a:rPr lang="en-US" sz="2400" i="1" dirty="0">
                  <a:solidFill>
                    <a:srgbClr val="000000"/>
                  </a:solidFill>
                </a:rPr>
                <a:t>K </a:t>
              </a:r>
              <a:r>
                <a:rPr lang="en-US" sz="2400" baseline="30000" dirty="0">
                  <a:solidFill>
                    <a:srgbClr val="000000"/>
                  </a:solidFill>
                </a:rPr>
                <a:t>2</a:t>
              </a:r>
              <a:r>
                <a:rPr lang="en-US" sz="2400" dirty="0">
                  <a:solidFill>
                    <a:srgbClr val="000000"/>
                  </a:solidFill>
                </a:rPr>
                <a:t> – </a:t>
              </a:r>
              <a:r>
                <a:rPr lang="en-US" sz="2400" dirty="0" smtClean="0">
                  <a:solidFill>
                    <a:srgbClr val="000000"/>
                  </a:solidFill>
                </a:rPr>
                <a:t>4 </a:t>
              </a:r>
              <a:r>
                <a:rPr lang="en-US" sz="3200" dirty="0" smtClean="0">
                  <a:solidFill>
                    <a:srgbClr val="000000"/>
                  </a:solidFill>
                </a:rPr>
                <a:t>)</a:t>
              </a:r>
              <a:r>
                <a:rPr lang="en-US" sz="24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>
                  <a:solidFill>
                    <a:srgbClr val="000000"/>
                  </a:solidFill>
                </a:rPr>
                <a:t>n</a:t>
              </a:r>
              <a:r>
                <a:rPr lang="en-US" sz="2400" i="1" dirty="0" smtClean="0">
                  <a:solidFill>
                    <a:srgbClr val="000000"/>
                  </a:solidFill>
                </a:rPr>
                <a:t>*+ </a:t>
              </a:r>
              <a:r>
                <a:rPr lang="en-US" sz="24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 err="1" smtClean="0">
                  <a:solidFill>
                    <a:srgbClr val="000000"/>
                  </a:solidFill>
                </a:rPr>
                <a:t>cH+d</a:t>
              </a:r>
              <a:r>
                <a:rPr lang="en-US" sz="2400" dirty="0" smtClean="0">
                  <a:solidFill>
                    <a:srgbClr val="000000"/>
                  </a:solidFill>
                </a:rPr>
                <a:t>)) </a:t>
              </a:r>
              <a:r>
                <a:rPr lang="en-US" sz="2400" dirty="0">
                  <a:solidFill>
                    <a:srgbClr val="000000"/>
                  </a:solidFill>
                </a:rPr>
                <a:t>– </a:t>
              </a:r>
              <a:r>
                <a:rPr lang="en-US" sz="24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 err="1" smtClean="0">
                  <a:solidFill>
                    <a:srgbClr val="000000"/>
                  </a:solidFill>
                </a:rPr>
                <a:t>cH+d</a:t>
              </a:r>
              <a:r>
                <a:rPr lang="en-US" sz="2400" i="1" dirty="0">
                  <a:solidFill>
                    <a:srgbClr val="000000"/>
                  </a:solidFill>
                </a:rPr>
                <a:t> 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Group 59"/>
            <p:cNvGrpSpPr>
              <a:grpSpLocks/>
            </p:cNvGrpSpPr>
            <p:nvPr/>
          </p:nvGrpSpPr>
          <p:grpSpPr bwMode="auto">
            <a:xfrm>
              <a:off x="1352550" y="4659313"/>
              <a:ext cx="334963" cy="750888"/>
              <a:chOff x="4506" y="1447"/>
              <a:chExt cx="211" cy="473"/>
            </a:xfrm>
          </p:grpSpPr>
          <p:sp>
            <p:nvSpPr>
              <p:cNvPr id="42" name="Text Box 60"/>
              <p:cNvSpPr txBox="1">
                <a:spLocks noChangeArrowheads="1"/>
              </p:cNvSpPr>
              <p:nvPr/>
            </p:nvSpPr>
            <p:spPr bwMode="auto">
              <a:xfrm>
                <a:off x="4506" y="1447"/>
                <a:ext cx="20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3" name="Text Box 61"/>
              <p:cNvSpPr txBox="1">
                <a:spLocks noChangeArrowheads="1"/>
              </p:cNvSpPr>
              <p:nvPr/>
            </p:nvSpPr>
            <p:spPr bwMode="auto">
              <a:xfrm>
                <a:off x="4512" y="1670"/>
                <a:ext cx="20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Line 63"/>
            <p:cNvSpPr>
              <a:spLocks noChangeShapeType="1"/>
            </p:cNvSpPr>
            <p:nvPr/>
          </p:nvSpPr>
          <p:spPr bwMode="auto">
            <a:xfrm>
              <a:off x="2746375" y="4876801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auto">
            <a:xfrm>
              <a:off x="152400" y="4800600"/>
              <a:ext cx="9810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876800" y="5105400"/>
            <a:ext cx="4022012" cy="896938"/>
            <a:chOff x="2895600" y="5808662"/>
            <a:chExt cx="4022012" cy="896938"/>
          </a:xfrm>
        </p:grpSpPr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2895600" y="6019800"/>
              <a:ext cx="1100138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where </a:t>
              </a: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886200" y="6037262"/>
              <a:ext cx="569913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</a:rPr>
                <a:t>K=</a:t>
              </a:r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4413250" y="6037262"/>
              <a:ext cx="61595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1 +</a:t>
              </a: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5054601" y="5808662"/>
              <a:ext cx="186301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 err="1" smtClean="0">
                  <a:solidFill>
                    <a:srgbClr val="000000"/>
                  </a:solidFill>
                </a:rPr>
                <a:t>aH+b</a:t>
              </a:r>
              <a:r>
                <a:rPr lang="en-US" sz="2400" i="1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r>
                <a:rPr lang="en-US" sz="2400" i="1" dirty="0" smtClean="0">
                  <a:solidFill>
                    <a:srgbClr val="000000"/>
                  </a:solidFill>
                </a:rPr>
                <a:t> - </a:t>
              </a:r>
              <a:r>
                <a:rPr lang="en-US" sz="2400" i="1" dirty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5410200" y="6248400"/>
              <a:ext cx="1074738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</a:rPr>
                <a:t>M - M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5105400" y="6248400"/>
              <a:ext cx="1752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Down Arrow 51"/>
          <p:cNvSpPr/>
          <p:nvPr/>
        </p:nvSpPr>
        <p:spPr bwMode="auto">
          <a:xfrm>
            <a:off x="8046820" y="986135"/>
            <a:ext cx="381000" cy="3505200"/>
          </a:xfrm>
          <a:prstGeom prst="downArrow">
            <a:avLst>
              <a:gd name="adj1" fmla="val 50000"/>
              <a:gd name="adj2" fmla="val 60746"/>
            </a:avLst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SG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" name="Bent Arrow 52"/>
          <p:cNvSpPr/>
          <p:nvPr/>
        </p:nvSpPr>
        <p:spPr bwMode="auto">
          <a:xfrm>
            <a:off x="6064292" y="2768381"/>
            <a:ext cx="1504493" cy="2090739"/>
          </a:xfrm>
          <a:prstGeom prst="bentArrow">
            <a:avLst>
              <a:gd name="adj1" fmla="val 16042"/>
              <a:gd name="adj2" fmla="val 17196"/>
              <a:gd name="adj3" fmla="val 18673"/>
              <a:gd name="adj4" fmla="val 43750"/>
            </a:avLst>
          </a:prstGeom>
          <a:solidFill>
            <a:srgbClr val="FF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SG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51282" y="3336906"/>
            <a:ext cx="1867686" cy="686706"/>
            <a:chOff x="1151282" y="3336906"/>
            <a:chExt cx="1867686" cy="686706"/>
          </a:xfrm>
        </p:grpSpPr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151282" y="3623502"/>
              <a:ext cx="112402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smtClean="0">
                  <a:solidFill>
                    <a:schemeClr val="accent2"/>
                  </a:solidFill>
                </a:rPr>
                <a:t>GC type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V="1">
              <a:off x="2111366" y="3336906"/>
              <a:ext cx="907602" cy="3737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35263" y="3336904"/>
            <a:ext cx="1324402" cy="1204934"/>
            <a:chOff x="2535263" y="3336904"/>
            <a:chExt cx="1324402" cy="1204934"/>
          </a:xfrm>
        </p:grpSpPr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2535263" y="3833952"/>
              <a:ext cx="1324402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smtClean="0">
                  <a:solidFill>
                    <a:schemeClr val="accent2"/>
                  </a:solidFill>
                </a:rPr>
                <a:t>GC space</a:t>
              </a:r>
              <a:br>
                <a:rPr lang="en-US" sz="2000" i="1" dirty="0" smtClean="0">
                  <a:solidFill>
                    <a:schemeClr val="accent2"/>
                  </a:solidFill>
                </a:rPr>
              </a:br>
              <a:r>
                <a:rPr lang="en-US" sz="2000" i="1" dirty="0" smtClean="0">
                  <a:solidFill>
                    <a:schemeClr val="accent2"/>
                  </a:solidFill>
                </a:rPr>
                <a:t>overhead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V="1">
              <a:off x="3497003" y="3336904"/>
              <a:ext cx="192439" cy="5111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67477" y="3336903"/>
            <a:ext cx="1010212" cy="1223618"/>
            <a:chOff x="4167477" y="3336903"/>
            <a:chExt cx="1010212" cy="1223618"/>
          </a:xfrm>
        </p:grpSpPr>
        <p:sp>
          <p:nvSpPr>
            <p:cNvPr id="57" name="Text Box 36"/>
            <p:cNvSpPr txBox="1">
              <a:spLocks noChangeArrowheads="1"/>
            </p:cNvSpPr>
            <p:nvPr/>
          </p:nvSpPr>
          <p:spPr bwMode="auto">
            <a:xfrm>
              <a:off x="4167477" y="3852635"/>
              <a:ext cx="1010212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err="1" smtClean="0">
                  <a:solidFill>
                    <a:schemeClr val="accent2"/>
                  </a:solidFill>
                </a:rPr>
                <a:t>freelist</a:t>
              </a:r>
              <a:r>
                <a:rPr lang="en-US" sz="2000" i="1" dirty="0" smtClean="0">
                  <a:solidFill>
                    <a:schemeClr val="accent2"/>
                  </a:solidFill>
                </a:rPr>
                <a:t> </a:t>
              </a:r>
              <a:br>
                <a:rPr lang="en-US" sz="2000" i="1" dirty="0" smtClean="0">
                  <a:solidFill>
                    <a:schemeClr val="accent2"/>
                  </a:solidFill>
                </a:rPr>
              </a:br>
              <a:r>
                <a:rPr lang="en-US" sz="2000" i="1" dirty="0" smtClean="0">
                  <a:solidFill>
                    <a:schemeClr val="accent2"/>
                  </a:solidFill>
                </a:rPr>
                <a:t>usage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H="1" flipV="1">
              <a:off x="4651182" y="3336903"/>
              <a:ext cx="26966" cy="5111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56183" y="3336903"/>
            <a:ext cx="1239442" cy="686814"/>
            <a:chOff x="5156183" y="3336903"/>
            <a:chExt cx="1239442" cy="686814"/>
          </a:xfrm>
        </p:grpSpPr>
        <p:sp>
          <p:nvSpPr>
            <p:cNvPr id="58" name="Text Box 36"/>
            <p:cNvSpPr txBox="1">
              <a:spLocks noChangeArrowheads="1"/>
            </p:cNvSpPr>
            <p:nvPr/>
          </p:nvSpPr>
          <p:spPr bwMode="auto">
            <a:xfrm>
              <a:off x="5156183" y="3623607"/>
              <a:ext cx="1239442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smtClean="0">
                  <a:solidFill>
                    <a:schemeClr val="accent2"/>
                  </a:solidFill>
                </a:rPr>
                <a:t>#GC limit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H="1" flipV="1">
              <a:off x="5251562" y="3336903"/>
              <a:ext cx="547128" cy="3633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2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86200"/>
            <a:ext cx="874776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1049" y="685800"/>
            <a:ext cx="5533951" cy="3733800"/>
            <a:chOff x="181049" y="685800"/>
            <a:chExt cx="5533951" cy="3733800"/>
          </a:xfrm>
        </p:grpSpPr>
        <p:sp>
          <p:nvSpPr>
            <p:cNvPr id="123914" name="Text Box 10"/>
            <p:cNvSpPr txBox="1">
              <a:spLocks noChangeArrowheads="1"/>
            </p:cNvSpPr>
            <p:nvPr/>
          </p:nvSpPr>
          <p:spPr bwMode="auto">
            <a:xfrm>
              <a:off x="181049" y="685800"/>
              <a:ext cx="553395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err="1" smtClean="0">
                  <a:solidFill>
                    <a:srgbClr val="000000"/>
                  </a:solidFill>
                </a:rPr>
                <a:t>JikesRVM’s</a:t>
              </a:r>
              <a:r>
                <a:rPr lang="en-US" sz="2400" dirty="0" smtClean="0">
                  <a:solidFill>
                    <a:srgbClr val="000000"/>
                  </a:solidFill>
                </a:rPr>
                <a:t> dynamic heap sizing policy</a:t>
              </a:r>
              <a:endParaRPr lang="en-US" sz="2400" i="1" dirty="0">
                <a:solidFill>
                  <a:srgbClr val="000000"/>
                </a:solidFill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1828800" y="1066800"/>
              <a:ext cx="457200" cy="3352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86000" y="1219200"/>
            <a:ext cx="4960012" cy="4191000"/>
            <a:chOff x="2286000" y="1219200"/>
            <a:chExt cx="4960012" cy="419100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286000" y="1219200"/>
              <a:ext cx="4960012" cy="12003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Poor Richard’s Memory Manager</a:t>
              </a:r>
            </a:p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(paging-aware, process detects</a:t>
              </a:r>
            </a:p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memory pressure and initiates GC)</a:t>
              </a: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4114800" y="2362200"/>
              <a:ext cx="1219200" cy="3048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2600" y="2514600"/>
            <a:ext cx="3481128" cy="2819400"/>
            <a:chOff x="5562600" y="2514600"/>
            <a:chExt cx="3481128" cy="2819400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477000" y="2514600"/>
              <a:ext cx="2566728" cy="12003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Heap Sizing Rule</a:t>
              </a:r>
            </a:p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(adjust heap size</a:t>
              </a:r>
            </a:p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only at GC) </a:t>
              </a:r>
              <a:endParaRPr lang="en-US" sz="2400" i="1" dirty="0">
                <a:solidFill>
                  <a:srgbClr val="000000"/>
                </a:solidFill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5562600" y="3276600"/>
              <a:ext cx="914400" cy="2057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sp>
        <p:nvSpPr>
          <p:cNvPr id="24" name="Oval 23"/>
          <p:cNvSpPr/>
          <p:nvPr/>
        </p:nvSpPr>
        <p:spPr bwMode="auto">
          <a:xfrm>
            <a:off x="228600" y="6400800"/>
            <a:ext cx="7620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SG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6400800"/>
            <a:ext cx="11430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SG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447800" y="6400800"/>
            <a:ext cx="1447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SG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248400" y="6400800"/>
            <a:ext cx="1447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SG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72400" y="5344180"/>
            <a:ext cx="1378904" cy="1132820"/>
            <a:chOff x="7772400" y="5344180"/>
            <a:chExt cx="1378904" cy="1132820"/>
          </a:xfrm>
        </p:grpSpPr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7849254" y="5344180"/>
              <a:ext cx="121058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HSR runtime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137890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PRMM runtime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7848600" y="5638800"/>
              <a:ext cx="1219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7924800" y="5943600"/>
              <a:ext cx="228600" cy="533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0472" y="147607"/>
            <a:ext cx="65566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Equation applied to garbage-collected heap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2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0" y="149217"/>
            <a:ext cx="80265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99"/>
                </a:solidFill>
              </a:rPr>
              <a:t>Equation applied to content-centric networking (NDN)</a:t>
            </a:r>
            <a:endParaRPr lang="en-US" sz="2400" b="1" dirty="0">
              <a:solidFill>
                <a:srgbClr val="33339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674" y="643864"/>
            <a:ext cx="6107762" cy="762000"/>
            <a:chOff x="64438" y="914400"/>
            <a:chExt cx="6107762" cy="762000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64438" y="914400"/>
              <a:ext cx="6107762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packets addressed by contents (not source location)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98098" y="1276290"/>
              <a:ext cx="3940502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routers act as caches for packets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1975" y="1893950"/>
            <a:ext cx="47720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1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0960" y="6172200"/>
            <a:ext cx="8253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dirty="0" smtClean="0">
                <a:solidFill>
                  <a:srgbClr val="000000"/>
                </a:solidFill>
                <a:latin typeface="Arial"/>
              </a:rPr>
              <a:t>M. 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</a:rPr>
              <a:t>Rezazad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 and Y.C. Tay.   </a:t>
            </a:r>
            <a:r>
              <a:rPr lang="en-US" sz="1600" i="1" dirty="0" smtClean="0">
                <a:solidFill>
                  <a:srgbClr val="000000"/>
                </a:solidFill>
                <a:latin typeface="Arial"/>
              </a:rPr>
              <a:t>A cache miss equation for partitioning an NDN content store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. </a:t>
            </a:r>
          </a:p>
          <a:p>
            <a:pPr algn="l" eaLnBrk="0" hangingPunct="0"/>
            <a:r>
              <a:rPr lang="en-US" sz="1600" dirty="0" smtClean="0">
                <a:solidFill>
                  <a:srgbClr val="000000"/>
                </a:solidFill>
                <a:latin typeface="Arial"/>
              </a:rPr>
              <a:t>Proc. Asian Internet Engineering Conference 2013.</a:t>
            </a:r>
          </a:p>
        </p:txBody>
      </p:sp>
      <p:pic>
        <p:nvPicPr>
          <p:cNvPr id="2" name="Picture 1" descr="AINTEC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7" t="28329" r="10000" b="46904"/>
          <a:stretch/>
        </p:blipFill>
        <p:spPr>
          <a:xfrm>
            <a:off x="49674" y="1729025"/>
            <a:ext cx="4037350" cy="1404306"/>
          </a:xfrm>
          <a:prstGeom prst="rect">
            <a:avLst/>
          </a:prstGeom>
        </p:spPr>
      </p:pic>
      <p:pic>
        <p:nvPicPr>
          <p:cNvPr id="3" name="Picture 2" descr="AINTEC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26781" r="48333" b="28329"/>
          <a:stretch/>
        </p:blipFill>
        <p:spPr>
          <a:xfrm>
            <a:off x="0" y="3429000"/>
            <a:ext cx="4300658" cy="25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163097" y="914400"/>
            <a:ext cx="415690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99"/>
                </a:solidFill>
              </a:rPr>
              <a:t>one equation to rule them </a:t>
            </a:r>
            <a:r>
              <a:rPr lang="en-US" sz="2400" dirty="0" smtClean="0">
                <a:solidFill>
                  <a:srgbClr val="333399"/>
                </a:solidFill>
              </a:rPr>
              <a:t>all:</a:t>
            </a:r>
            <a:endParaRPr lang="en-US" sz="2400" dirty="0">
              <a:solidFill>
                <a:srgbClr val="333399"/>
              </a:solidFill>
            </a:endParaRPr>
          </a:p>
        </p:txBody>
      </p:sp>
      <p:grpSp>
        <p:nvGrpSpPr>
          <p:cNvPr id="18435" name="Group 36"/>
          <p:cNvGrpSpPr>
            <a:grpSpLocks/>
          </p:cNvGrpSpPr>
          <p:nvPr/>
        </p:nvGrpSpPr>
        <p:grpSpPr bwMode="auto">
          <a:xfrm>
            <a:off x="152400" y="76200"/>
            <a:ext cx="8686800" cy="896938"/>
            <a:chOff x="240" y="288"/>
            <a:chExt cx="5472" cy="565"/>
          </a:xfrm>
        </p:grpSpPr>
        <p:grpSp>
          <p:nvGrpSpPr>
            <p:cNvPr id="18446" name="Group 2"/>
            <p:cNvGrpSpPr>
              <a:grpSpLocks/>
            </p:cNvGrpSpPr>
            <p:nvPr/>
          </p:nvGrpSpPr>
          <p:grpSpPr bwMode="auto">
            <a:xfrm>
              <a:off x="3600" y="288"/>
              <a:ext cx="2112" cy="565"/>
              <a:chOff x="3552" y="3227"/>
              <a:chExt cx="2112" cy="565"/>
            </a:xfrm>
          </p:grpSpPr>
          <p:sp>
            <p:nvSpPr>
              <p:cNvPr id="18455" name="Text Box 3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69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where </a:t>
                </a:r>
              </a:p>
            </p:txBody>
          </p:sp>
          <p:grpSp>
            <p:nvGrpSpPr>
              <p:cNvPr id="18456" name="Group 4"/>
              <p:cNvGrpSpPr>
                <a:grpSpLocks/>
              </p:cNvGrpSpPr>
              <p:nvPr/>
            </p:nvGrpSpPr>
            <p:grpSpPr bwMode="auto">
              <a:xfrm>
                <a:off x="4176" y="3227"/>
                <a:ext cx="1488" cy="565"/>
                <a:chOff x="3504" y="2064"/>
                <a:chExt cx="1488" cy="565"/>
              </a:xfrm>
            </p:grpSpPr>
            <p:sp>
              <p:nvSpPr>
                <p:cNvPr id="18457" name="Rectangle 5"/>
                <p:cNvSpPr>
                  <a:spLocks noChangeArrowheads="1"/>
                </p:cNvSpPr>
                <p:nvPr/>
              </p:nvSpPr>
              <p:spPr bwMode="auto">
                <a:xfrm>
                  <a:off x="3504" y="2208"/>
                  <a:ext cx="359" cy="2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</a:rPr>
                    <a:t>K=</a:t>
                  </a:r>
                </a:p>
              </p:txBody>
            </p:sp>
            <p:sp>
              <p:nvSpPr>
                <p:cNvPr id="1845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836" y="2208"/>
                  <a:ext cx="388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1 +</a:t>
                  </a:r>
                </a:p>
              </p:txBody>
            </p:sp>
            <p:grpSp>
              <p:nvGrpSpPr>
                <p:cNvPr id="18459" name="Group 7"/>
                <p:cNvGrpSpPr>
                  <a:grpSpLocks/>
                </p:cNvGrpSpPr>
                <p:nvPr/>
              </p:nvGrpSpPr>
              <p:grpSpPr bwMode="auto">
                <a:xfrm>
                  <a:off x="4231" y="2064"/>
                  <a:ext cx="761" cy="565"/>
                  <a:chOff x="2496" y="2411"/>
                  <a:chExt cx="761" cy="565"/>
                </a:xfrm>
              </p:grpSpPr>
              <p:sp>
                <p:nvSpPr>
                  <p:cNvPr id="184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411"/>
                    <a:ext cx="752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M*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84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688"/>
                    <a:ext cx="677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846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688"/>
                    <a:ext cx="7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8447" name="Group 11"/>
            <p:cNvGrpSpPr>
              <a:grpSpLocks/>
            </p:cNvGrpSpPr>
            <p:nvPr/>
          </p:nvGrpSpPr>
          <p:grpSpPr bwMode="auto">
            <a:xfrm>
              <a:off x="816" y="295"/>
              <a:ext cx="2808" cy="473"/>
              <a:chOff x="766" y="1532"/>
              <a:chExt cx="2808" cy="473"/>
            </a:xfrm>
          </p:grpSpPr>
          <p:sp>
            <p:nvSpPr>
              <p:cNvPr id="18449" name="Text Box 12"/>
              <p:cNvSpPr txBox="1">
                <a:spLocks noChangeArrowheads="1"/>
              </p:cNvSpPr>
              <p:nvPr/>
            </p:nvSpPr>
            <p:spPr bwMode="auto">
              <a:xfrm>
                <a:off x="766" y="1565"/>
                <a:ext cx="2808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=     </a:t>
                </a:r>
                <a:r>
                  <a:rPr lang="en-US" sz="32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K + </a:t>
                </a:r>
                <a:r>
                  <a:rPr lang="en-US" sz="2400" i="1">
                    <a:solidFill>
                      <a:srgbClr val="000000"/>
                    </a:solidFill>
                    <a:latin typeface="Verdana" pitchFamily="34" charset="0"/>
                  </a:rPr>
                  <a:t>√</a:t>
                </a:r>
                <a:r>
                  <a:rPr lang="en-US" sz="2400" i="1">
                    <a:solidFill>
                      <a:srgbClr val="000000"/>
                    </a:solidFill>
                  </a:rPr>
                  <a:t>K </a:t>
                </a:r>
                <a:r>
                  <a:rPr lang="en-US" sz="2400" baseline="30000">
                    <a:solidFill>
                      <a:srgbClr val="000000"/>
                    </a:solidFill>
                  </a:rPr>
                  <a:t>2</a:t>
                </a:r>
                <a:r>
                  <a:rPr lang="en-US" sz="2400">
                    <a:solidFill>
                      <a:srgbClr val="000000"/>
                    </a:solidFill>
                  </a:rPr>
                  <a:t> – 4 </a:t>
                </a:r>
                <a:r>
                  <a:rPr lang="en-US" sz="3200">
                    <a:solidFill>
                      <a:srgbClr val="000000"/>
                    </a:solidFill>
                  </a:rPr>
                  <a:t>)</a:t>
                </a:r>
                <a:r>
                  <a:rPr lang="en-US" sz="24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n*+n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  <a:r>
                  <a:rPr lang="en-US" sz="2400">
                    <a:solidFill>
                      <a:srgbClr val="000000"/>
                    </a:solidFill>
                  </a:rPr>
                  <a:t>) – </a:t>
                </a:r>
                <a:r>
                  <a:rPr lang="en-US" sz="2400" i="1">
                    <a:solidFill>
                      <a:srgbClr val="000000"/>
                    </a:solidFill>
                  </a:rPr>
                  <a:t>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18450" name="Group 13"/>
              <p:cNvGrpSpPr>
                <a:grpSpLocks/>
              </p:cNvGrpSpPr>
              <p:nvPr/>
            </p:nvGrpSpPr>
            <p:grpSpPr bwMode="auto">
              <a:xfrm>
                <a:off x="946" y="1532"/>
                <a:ext cx="211" cy="473"/>
                <a:chOff x="4506" y="1447"/>
                <a:chExt cx="211" cy="473"/>
              </a:xfrm>
            </p:grpSpPr>
            <p:sp>
              <p:nvSpPr>
                <p:cNvPr id="184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06" y="1447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845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512" y="1670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8454" name="Line 16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451" name="Line 17"/>
              <p:cNvSpPr>
                <a:spLocks noChangeShapeType="1"/>
              </p:cNvSpPr>
              <p:nvPr/>
            </p:nvSpPr>
            <p:spPr bwMode="auto">
              <a:xfrm>
                <a:off x="1824" y="166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48" name="Text Box 34"/>
            <p:cNvSpPr txBox="1">
              <a:spLocks noChangeArrowheads="1"/>
            </p:cNvSpPr>
            <p:nvPr/>
          </p:nvSpPr>
          <p:spPr bwMode="auto">
            <a:xfrm>
              <a:off x="240" y="384"/>
              <a:ext cx="6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82940" y="1600200"/>
            <a:ext cx="3020960" cy="1937266"/>
            <a:chOff x="2782940" y="2304320"/>
            <a:chExt cx="3020960" cy="1937266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3647281" y="2837720"/>
              <a:ext cx="66219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647281" y="3447320"/>
              <a:ext cx="12319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57600" y="4056920"/>
              <a:ext cx="21463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4050189" y="2913920"/>
              <a:ext cx="90281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misses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4050189" y="3523520"/>
              <a:ext cx="90281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misses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3962400" y="23043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4058498" y="2304320"/>
              <a:ext cx="127470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references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962400" y="29139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3962400" y="35235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2782942" y="26530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2782941" y="32626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2782940" y="38722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85176" y="1948934"/>
            <a:ext cx="1212788" cy="963543"/>
            <a:chOff x="1585176" y="2653054"/>
            <a:chExt cx="1212788" cy="963543"/>
          </a:xfrm>
        </p:grpSpPr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1600200" y="3247265"/>
              <a:ext cx="119776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equation2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1585176" y="2653054"/>
              <a:ext cx="119776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equation1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82940" y="1962880"/>
            <a:ext cx="4760860" cy="990377"/>
            <a:chOff x="2782940" y="2667000"/>
            <a:chExt cx="4760860" cy="990377"/>
          </a:xfrm>
        </p:grpSpPr>
        <p:sp>
          <p:nvSpPr>
            <p:cNvPr id="47" name="Rectangle 46"/>
            <p:cNvSpPr/>
            <p:nvPr/>
          </p:nvSpPr>
          <p:spPr bwMode="auto">
            <a:xfrm>
              <a:off x="2782940" y="2678109"/>
              <a:ext cx="3160660" cy="953877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0" name="Right Brace 49"/>
            <p:cNvSpPr/>
            <p:nvPr/>
          </p:nvSpPr>
          <p:spPr bwMode="auto">
            <a:xfrm>
              <a:off x="6019800" y="2667000"/>
              <a:ext cx="141859" cy="990377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6281916" y="2971800"/>
              <a:ext cx="126188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equation ?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1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163097" y="914400"/>
            <a:ext cx="415690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99"/>
                </a:solidFill>
              </a:rPr>
              <a:t>one equation to rule them </a:t>
            </a:r>
            <a:r>
              <a:rPr lang="en-US" sz="2400" dirty="0" smtClean="0">
                <a:solidFill>
                  <a:srgbClr val="333399"/>
                </a:solidFill>
              </a:rPr>
              <a:t>all:</a:t>
            </a:r>
            <a:endParaRPr lang="en-US" sz="2400" dirty="0">
              <a:solidFill>
                <a:srgbClr val="333399"/>
              </a:solidFill>
            </a:endParaRPr>
          </a:p>
        </p:txBody>
      </p:sp>
      <p:grpSp>
        <p:nvGrpSpPr>
          <p:cNvPr id="18435" name="Group 36"/>
          <p:cNvGrpSpPr>
            <a:grpSpLocks/>
          </p:cNvGrpSpPr>
          <p:nvPr/>
        </p:nvGrpSpPr>
        <p:grpSpPr bwMode="auto">
          <a:xfrm>
            <a:off x="152400" y="76200"/>
            <a:ext cx="8686800" cy="896938"/>
            <a:chOff x="240" y="288"/>
            <a:chExt cx="5472" cy="565"/>
          </a:xfrm>
        </p:grpSpPr>
        <p:grpSp>
          <p:nvGrpSpPr>
            <p:cNvPr id="18446" name="Group 2"/>
            <p:cNvGrpSpPr>
              <a:grpSpLocks/>
            </p:cNvGrpSpPr>
            <p:nvPr/>
          </p:nvGrpSpPr>
          <p:grpSpPr bwMode="auto">
            <a:xfrm>
              <a:off x="3600" y="288"/>
              <a:ext cx="2112" cy="565"/>
              <a:chOff x="3552" y="3227"/>
              <a:chExt cx="2112" cy="565"/>
            </a:xfrm>
          </p:grpSpPr>
          <p:sp>
            <p:nvSpPr>
              <p:cNvPr id="18455" name="Text Box 3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69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where </a:t>
                </a:r>
              </a:p>
            </p:txBody>
          </p:sp>
          <p:grpSp>
            <p:nvGrpSpPr>
              <p:cNvPr id="18456" name="Group 4"/>
              <p:cNvGrpSpPr>
                <a:grpSpLocks/>
              </p:cNvGrpSpPr>
              <p:nvPr/>
            </p:nvGrpSpPr>
            <p:grpSpPr bwMode="auto">
              <a:xfrm>
                <a:off x="4176" y="3227"/>
                <a:ext cx="1488" cy="565"/>
                <a:chOff x="3504" y="2064"/>
                <a:chExt cx="1488" cy="565"/>
              </a:xfrm>
            </p:grpSpPr>
            <p:sp>
              <p:nvSpPr>
                <p:cNvPr id="18457" name="Rectangle 5"/>
                <p:cNvSpPr>
                  <a:spLocks noChangeArrowheads="1"/>
                </p:cNvSpPr>
                <p:nvPr/>
              </p:nvSpPr>
              <p:spPr bwMode="auto">
                <a:xfrm>
                  <a:off x="3504" y="2208"/>
                  <a:ext cx="359" cy="2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</a:rPr>
                    <a:t>K=</a:t>
                  </a:r>
                </a:p>
              </p:txBody>
            </p:sp>
            <p:sp>
              <p:nvSpPr>
                <p:cNvPr id="1845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836" y="2208"/>
                  <a:ext cx="388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1 +</a:t>
                  </a:r>
                </a:p>
              </p:txBody>
            </p:sp>
            <p:grpSp>
              <p:nvGrpSpPr>
                <p:cNvPr id="18459" name="Group 7"/>
                <p:cNvGrpSpPr>
                  <a:grpSpLocks/>
                </p:cNvGrpSpPr>
                <p:nvPr/>
              </p:nvGrpSpPr>
              <p:grpSpPr bwMode="auto">
                <a:xfrm>
                  <a:off x="4231" y="2064"/>
                  <a:ext cx="761" cy="565"/>
                  <a:chOff x="2496" y="2411"/>
                  <a:chExt cx="761" cy="565"/>
                </a:xfrm>
              </p:grpSpPr>
              <p:sp>
                <p:nvSpPr>
                  <p:cNvPr id="184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411"/>
                    <a:ext cx="752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M*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84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688"/>
                    <a:ext cx="677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846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688"/>
                    <a:ext cx="7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8447" name="Group 11"/>
            <p:cNvGrpSpPr>
              <a:grpSpLocks/>
            </p:cNvGrpSpPr>
            <p:nvPr/>
          </p:nvGrpSpPr>
          <p:grpSpPr bwMode="auto">
            <a:xfrm>
              <a:off x="816" y="295"/>
              <a:ext cx="2808" cy="473"/>
              <a:chOff x="766" y="1532"/>
              <a:chExt cx="2808" cy="473"/>
            </a:xfrm>
          </p:grpSpPr>
          <p:sp>
            <p:nvSpPr>
              <p:cNvPr id="18449" name="Text Box 12"/>
              <p:cNvSpPr txBox="1">
                <a:spLocks noChangeArrowheads="1"/>
              </p:cNvSpPr>
              <p:nvPr/>
            </p:nvSpPr>
            <p:spPr bwMode="auto">
              <a:xfrm>
                <a:off x="766" y="1565"/>
                <a:ext cx="2808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=     </a:t>
                </a:r>
                <a:r>
                  <a:rPr lang="en-US" sz="32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K + </a:t>
                </a:r>
                <a:r>
                  <a:rPr lang="en-US" sz="2400" i="1">
                    <a:solidFill>
                      <a:srgbClr val="000000"/>
                    </a:solidFill>
                    <a:latin typeface="Verdana" pitchFamily="34" charset="0"/>
                  </a:rPr>
                  <a:t>√</a:t>
                </a:r>
                <a:r>
                  <a:rPr lang="en-US" sz="2400" i="1">
                    <a:solidFill>
                      <a:srgbClr val="000000"/>
                    </a:solidFill>
                  </a:rPr>
                  <a:t>K </a:t>
                </a:r>
                <a:r>
                  <a:rPr lang="en-US" sz="2400" baseline="30000">
                    <a:solidFill>
                      <a:srgbClr val="000000"/>
                    </a:solidFill>
                  </a:rPr>
                  <a:t>2</a:t>
                </a:r>
                <a:r>
                  <a:rPr lang="en-US" sz="2400">
                    <a:solidFill>
                      <a:srgbClr val="000000"/>
                    </a:solidFill>
                  </a:rPr>
                  <a:t> – 4 </a:t>
                </a:r>
                <a:r>
                  <a:rPr lang="en-US" sz="3200">
                    <a:solidFill>
                      <a:srgbClr val="000000"/>
                    </a:solidFill>
                  </a:rPr>
                  <a:t>)</a:t>
                </a:r>
                <a:r>
                  <a:rPr lang="en-US" sz="24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n*+n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  <a:r>
                  <a:rPr lang="en-US" sz="2400">
                    <a:solidFill>
                      <a:srgbClr val="000000"/>
                    </a:solidFill>
                  </a:rPr>
                  <a:t>) – </a:t>
                </a:r>
                <a:r>
                  <a:rPr lang="en-US" sz="2400" i="1">
                    <a:solidFill>
                      <a:srgbClr val="000000"/>
                    </a:solidFill>
                  </a:rPr>
                  <a:t>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18450" name="Group 13"/>
              <p:cNvGrpSpPr>
                <a:grpSpLocks/>
              </p:cNvGrpSpPr>
              <p:nvPr/>
            </p:nvGrpSpPr>
            <p:grpSpPr bwMode="auto">
              <a:xfrm>
                <a:off x="946" y="1532"/>
                <a:ext cx="211" cy="473"/>
                <a:chOff x="4506" y="1447"/>
                <a:chExt cx="211" cy="473"/>
              </a:xfrm>
            </p:grpSpPr>
            <p:sp>
              <p:nvSpPr>
                <p:cNvPr id="184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06" y="1447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845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512" y="1670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8454" name="Line 16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451" name="Line 17"/>
              <p:cNvSpPr>
                <a:spLocks noChangeShapeType="1"/>
              </p:cNvSpPr>
              <p:nvPr/>
            </p:nvSpPr>
            <p:spPr bwMode="auto">
              <a:xfrm>
                <a:off x="1824" y="166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48" name="Text Box 34"/>
            <p:cNvSpPr txBox="1">
              <a:spLocks noChangeArrowheads="1"/>
            </p:cNvSpPr>
            <p:nvPr/>
          </p:nvSpPr>
          <p:spPr bwMode="auto">
            <a:xfrm>
              <a:off x="240" y="384"/>
              <a:ext cx="6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82940" y="1600200"/>
            <a:ext cx="3020960" cy="1937266"/>
            <a:chOff x="2782940" y="2304320"/>
            <a:chExt cx="3020960" cy="1937266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3647281" y="2837720"/>
              <a:ext cx="66219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647281" y="3447320"/>
              <a:ext cx="12319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57600" y="4056920"/>
              <a:ext cx="21463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4050189" y="2913920"/>
              <a:ext cx="90281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misses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4050189" y="3523520"/>
              <a:ext cx="90281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misses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3962400" y="23043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4058498" y="2304320"/>
              <a:ext cx="127470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references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962400" y="29139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3962400" y="35235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2782942" y="26530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2782941" y="32626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2782940" y="38722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2782940" y="1973989"/>
            <a:ext cx="3160660" cy="9538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" name="Right Brace 49"/>
          <p:cNvSpPr/>
          <p:nvPr/>
        </p:nvSpPr>
        <p:spPr bwMode="auto">
          <a:xfrm>
            <a:off x="6019800" y="1962880"/>
            <a:ext cx="141859" cy="990377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2"/>
              <p:cNvSpPr txBox="1">
                <a:spLocks noChangeArrowheads="1"/>
              </p:cNvSpPr>
              <p:nvPr/>
            </p:nvSpPr>
            <p:spPr bwMode="auto">
              <a:xfrm>
                <a:off x="6856915" y="2724880"/>
                <a:ext cx="175368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6915" y="2724880"/>
                <a:ext cx="175368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785647" y="3137923"/>
            <a:ext cx="1897058" cy="1512479"/>
            <a:chOff x="6785647" y="3137923"/>
            <a:chExt cx="1897058" cy="1512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919041" y="3537466"/>
                  <a:ext cx="1297342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19041" y="3537466"/>
                  <a:ext cx="129734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39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881820" y="3906798"/>
                  <a:ext cx="1423980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20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1820" y="3906798"/>
                  <a:ext cx="142398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785647" y="4281070"/>
                  <a:ext cx="1897058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5647" y="4281070"/>
                  <a:ext cx="189705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858000" y="3137923"/>
                  <a:ext cx="1708738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137923"/>
                  <a:ext cx="170873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68929" y="1934206"/>
            <a:ext cx="2964529" cy="993660"/>
            <a:chOff x="-68929" y="1934206"/>
            <a:chExt cx="2964529" cy="993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52964" y="1934206"/>
                  <a:ext cx="2948564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52964" y="1934206"/>
                  <a:ext cx="294856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15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68929" y="2558534"/>
                  <a:ext cx="2964529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68929" y="2558534"/>
                  <a:ext cx="29645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000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2"/>
              <p:cNvSpPr txBox="1">
                <a:spLocks noChangeArrowheads="1"/>
              </p:cNvSpPr>
              <p:nvPr/>
            </p:nvSpPr>
            <p:spPr bwMode="auto">
              <a:xfrm>
                <a:off x="6096000" y="2267680"/>
                <a:ext cx="29854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endChr m:val="|"/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267680"/>
                <a:ext cx="298549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6172200"/>
            <a:ext cx="9144000" cy="660975"/>
            <a:chOff x="0" y="6172200"/>
            <a:chExt cx="9144000" cy="660975"/>
          </a:xfrm>
        </p:grpSpPr>
        <p:sp>
          <p:nvSpPr>
            <p:cNvPr id="52" name="Line 91"/>
            <p:cNvSpPr>
              <a:spLocks noChangeShapeType="1"/>
            </p:cNvSpPr>
            <p:nvPr/>
          </p:nvSpPr>
          <p:spPr bwMode="auto">
            <a:xfrm>
              <a:off x="0" y="6172200"/>
              <a:ext cx="9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6389" y="6248400"/>
              <a:ext cx="84677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 smtClean="0"/>
                <a:t>Venkatesan</a:t>
              </a:r>
              <a:r>
                <a:rPr lang="en-US" sz="1600" dirty="0"/>
                <a:t>, </a:t>
              </a:r>
              <a:r>
                <a:rPr lang="en-US" sz="1600" dirty="0" smtClean="0"/>
                <a:t>Tay</a:t>
              </a:r>
              <a:r>
                <a:rPr lang="en-US" sz="1600" dirty="0"/>
                <a:t>, </a:t>
              </a:r>
              <a:r>
                <a:rPr lang="en-US" sz="1600" dirty="0" smtClean="0"/>
                <a:t>Zhang </a:t>
              </a:r>
              <a:r>
                <a:rPr lang="en-US" sz="1600" dirty="0"/>
                <a:t>and </a:t>
              </a:r>
              <a:r>
                <a:rPr lang="en-US" sz="1600" dirty="0" smtClean="0"/>
                <a:t>Wei,  </a:t>
              </a:r>
              <a:r>
                <a:rPr lang="en-US" sz="1600" i="1" dirty="0"/>
                <a:t>A 3-level </a:t>
              </a:r>
              <a:r>
                <a:rPr lang="en-US" sz="1600" i="1" dirty="0" smtClean="0"/>
                <a:t>cache miss model </a:t>
              </a:r>
              <a:r>
                <a:rPr lang="en-US" sz="1600" i="1" dirty="0"/>
                <a:t>for a </a:t>
              </a:r>
              <a:r>
                <a:rPr lang="en-US" sz="1600" i="1" dirty="0" smtClean="0"/>
                <a:t>nonvolatile extension </a:t>
              </a:r>
              <a:r>
                <a:rPr lang="en-US" sz="1600" i="1" dirty="0"/>
                <a:t>to </a:t>
              </a:r>
              <a:r>
                <a:rPr lang="en-US" sz="1600" i="1" dirty="0" smtClean="0"/>
                <a:t>transcendent memory</a:t>
              </a:r>
              <a:r>
                <a:rPr lang="en-US" sz="1600" dirty="0" smtClean="0"/>
                <a:t>, Proc. </a:t>
              </a:r>
              <a:r>
                <a:rPr lang="en-US" sz="1600" dirty="0" err="1" smtClean="0"/>
                <a:t>CloudCom</a:t>
              </a:r>
              <a:r>
                <a:rPr lang="en-US" sz="1600" dirty="0" smtClean="0"/>
                <a:t> 2014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75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Outline:</a:t>
            </a:r>
          </a:p>
          <a:p>
            <a:pPr eaLnBrk="1" hangingPunct="1"/>
            <a:r>
              <a:rPr lang="en-US" sz="2800" dirty="0" smtClean="0"/>
              <a:t>universality</a:t>
            </a:r>
          </a:p>
          <a:p>
            <a:pPr eaLnBrk="1" hangingPunct="1"/>
            <a:r>
              <a:rPr lang="en-US" sz="2800" dirty="0" smtClean="0"/>
              <a:t>bottom-up </a:t>
            </a:r>
            <a:r>
              <a:rPr lang="en-US" sz="2800" dirty="0"/>
              <a:t>vs </a:t>
            </a:r>
            <a:r>
              <a:rPr lang="en-US" sz="2800" dirty="0" smtClean="0"/>
              <a:t>top-down</a:t>
            </a:r>
          </a:p>
          <a:p>
            <a:pPr eaLnBrk="1" hangingPunct="1"/>
            <a:r>
              <a:rPr lang="en-US" sz="2800" dirty="0" smtClean="0"/>
              <a:t>applications</a:t>
            </a:r>
          </a:p>
          <a:p>
            <a:pPr eaLnBrk="1" hangingPunct="1"/>
            <a:r>
              <a:rPr lang="en-US" sz="2800" dirty="0" smtClean="0"/>
              <a:t>current work</a:t>
            </a:r>
          </a:p>
        </p:txBody>
      </p:sp>
    </p:spTree>
    <p:extLst>
      <p:ext uri="{BB962C8B-B14F-4D97-AF65-F5344CB8AC3E}">
        <p14:creationId xmlns:p14="http://schemas.microsoft.com/office/powerpoint/2010/main" val="33076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163097" y="914400"/>
            <a:ext cx="415690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99"/>
                </a:solidFill>
              </a:rPr>
              <a:t>one equation to rule them </a:t>
            </a:r>
            <a:r>
              <a:rPr lang="en-US" sz="2400" dirty="0" smtClean="0">
                <a:solidFill>
                  <a:srgbClr val="333399"/>
                </a:solidFill>
              </a:rPr>
              <a:t>all:</a:t>
            </a:r>
            <a:endParaRPr lang="en-US" sz="2400" dirty="0">
              <a:solidFill>
                <a:srgbClr val="333399"/>
              </a:solidFill>
            </a:endParaRPr>
          </a:p>
        </p:txBody>
      </p:sp>
      <p:grpSp>
        <p:nvGrpSpPr>
          <p:cNvPr id="18435" name="Group 36"/>
          <p:cNvGrpSpPr>
            <a:grpSpLocks/>
          </p:cNvGrpSpPr>
          <p:nvPr/>
        </p:nvGrpSpPr>
        <p:grpSpPr bwMode="auto">
          <a:xfrm>
            <a:off x="152400" y="76200"/>
            <a:ext cx="8686800" cy="896938"/>
            <a:chOff x="240" y="288"/>
            <a:chExt cx="5472" cy="565"/>
          </a:xfrm>
        </p:grpSpPr>
        <p:grpSp>
          <p:nvGrpSpPr>
            <p:cNvPr id="18446" name="Group 2"/>
            <p:cNvGrpSpPr>
              <a:grpSpLocks/>
            </p:cNvGrpSpPr>
            <p:nvPr/>
          </p:nvGrpSpPr>
          <p:grpSpPr bwMode="auto">
            <a:xfrm>
              <a:off x="3600" y="288"/>
              <a:ext cx="2112" cy="565"/>
              <a:chOff x="3552" y="3227"/>
              <a:chExt cx="2112" cy="565"/>
            </a:xfrm>
          </p:grpSpPr>
          <p:sp>
            <p:nvSpPr>
              <p:cNvPr id="18455" name="Text Box 3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69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where </a:t>
                </a:r>
              </a:p>
            </p:txBody>
          </p:sp>
          <p:grpSp>
            <p:nvGrpSpPr>
              <p:cNvPr id="18456" name="Group 4"/>
              <p:cNvGrpSpPr>
                <a:grpSpLocks/>
              </p:cNvGrpSpPr>
              <p:nvPr/>
            </p:nvGrpSpPr>
            <p:grpSpPr bwMode="auto">
              <a:xfrm>
                <a:off x="4176" y="3227"/>
                <a:ext cx="1488" cy="565"/>
                <a:chOff x="3504" y="2064"/>
                <a:chExt cx="1488" cy="565"/>
              </a:xfrm>
            </p:grpSpPr>
            <p:sp>
              <p:nvSpPr>
                <p:cNvPr id="18457" name="Rectangle 5"/>
                <p:cNvSpPr>
                  <a:spLocks noChangeArrowheads="1"/>
                </p:cNvSpPr>
                <p:nvPr/>
              </p:nvSpPr>
              <p:spPr bwMode="auto">
                <a:xfrm>
                  <a:off x="3504" y="2208"/>
                  <a:ext cx="359" cy="2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</a:rPr>
                    <a:t>K=</a:t>
                  </a:r>
                </a:p>
              </p:txBody>
            </p:sp>
            <p:sp>
              <p:nvSpPr>
                <p:cNvPr id="1845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836" y="2208"/>
                  <a:ext cx="388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1 +</a:t>
                  </a:r>
                </a:p>
              </p:txBody>
            </p:sp>
            <p:grpSp>
              <p:nvGrpSpPr>
                <p:cNvPr id="18459" name="Group 7"/>
                <p:cNvGrpSpPr>
                  <a:grpSpLocks/>
                </p:cNvGrpSpPr>
                <p:nvPr/>
              </p:nvGrpSpPr>
              <p:grpSpPr bwMode="auto">
                <a:xfrm>
                  <a:off x="4231" y="2064"/>
                  <a:ext cx="761" cy="565"/>
                  <a:chOff x="2496" y="2411"/>
                  <a:chExt cx="761" cy="565"/>
                </a:xfrm>
              </p:grpSpPr>
              <p:sp>
                <p:nvSpPr>
                  <p:cNvPr id="184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411"/>
                    <a:ext cx="752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M*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84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688"/>
                    <a:ext cx="677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846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688"/>
                    <a:ext cx="7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8447" name="Group 11"/>
            <p:cNvGrpSpPr>
              <a:grpSpLocks/>
            </p:cNvGrpSpPr>
            <p:nvPr/>
          </p:nvGrpSpPr>
          <p:grpSpPr bwMode="auto">
            <a:xfrm>
              <a:off x="816" y="295"/>
              <a:ext cx="2808" cy="473"/>
              <a:chOff x="766" y="1532"/>
              <a:chExt cx="2808" cy="473"/>
            </a:xfrm>
          </p:grpSpPr>
          <p:sp>
            <p:nvSpPr>
              <p:cNvPr id="18449" name="Text Box 12"/>
              <p:cNvSpPr txBox="1">
                <a:spLocks noChangeArrowheads="1"/>
              </p:cNvSpPr>
              <p:nvPr/>
            </p:nvSpPr>
            <p:spPr bwMode="auto">
              <a:xfrm>
                <a:off x="766" y="1565"/>
                <a:ext cx="2808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=     </a:t>
                </a:r>
                <a:r>
                  <a:rPr lang="en-US" sz="32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K + </a:t>
                </a:r>
                <a:r>
                  <a:rPr lang="en-US" sz="2400" i="1">
                    <a:solidFill>
                      <a:srgbClr val="000000"/>
                    </a:solidFill>
                    <a:latin typeface="Verdana" pitchFamily="34" charset="0"/>
                  </a:rPr>
                  <a:t>√</a:t>
                </a:r>
                <a:r>
                  <a:rPr lang="en-US" sz="2400" i="1">
                    <a:solidFill>
                      <a:srgbClr val="000000"/>
                    </a:solidFill>
                  </a:rPr>
                  <a:t>K </a:t>
                </a:r>
                <a:r>
                  <a:rPr lang="en-US" sz="2400" baseline="30000">
                    <a:solidFill>
                      <a:srgbClr val="000000"/>
                    </a:solidFill>
                  </a:rPr>
                  <a:t>2</a:t>
                </a:r>
                <a:r>
                  <a:rPr lang="en-US" sz="2400">
                    <a:solidFill>
                      <a:srgbClr val="000000"/>
                    </a:solidFill>
                  </a:rPr>
                  <a:t> – 4 </a:t>
                </a:r>
                <a:r>
                  <a:rPr lang="en-US" sz="3200">
                    <a:solidFill>
                      <a:srgbClr val="000000"/>
                    </a:solidFill>
                  </a:rPr>
                  <a:t>)</a:t>
                </a:r>
                <a:r>
                  <a:rPr lang="en-US" sz="24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n*+n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  <a:r>
                  <a:rPr lang="en-US" sz="2400">
                    <a:solidFill>
                      <a:srgbClr val="000000"/>
                    </a:solidFill>
                  </a:rPr>
                  <a:t>) – </a:t>
                </a:r>
                <a:r>
                  <a:rPr lang="en-US" sz="2400" i="1">
                    <a:solidFill>
                      <a:srgbClr val="000000"/>
                    </a:solidFill>
                  </a:rPr>
                  <a:t>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18450" name="Group 13"/>
              <p:cNvGrpSpPr>
                <a:grpSpLocks/>
              </p:cNvGrpSpPr>
              <p:nvPr/>
            </p:nvGrpSpPr>
            <p:grpSpPr bwMode="auto">
              <a:xfrm>
                <a:off x="946" y="1532"/>
                <a:ext cx="211" cy="473"/>
                <a:chOff x="4506" y="1447"/>
                <a:chExt cx="211" cy="473"/>
              </a:xfrm>
            </p:grpSpPr>
            <p:sp>
              <p:nvSpPr>
                <p:cNvPr id="184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06" y="1447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845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512" y="1670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8454" name="Line 16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451" name="Line 17"/>
              <p:cNvSpPr>
                <a:spLocks noChangeShapeType="1"/>
              </p:cNvSpPr>
              <p:nvPr/>
            </p:nvSpPr>
            <p:spPr bwMode="auto">
              <a:xfrm>
                <a:off x="1824" y="166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48" name="Text Box 34"/>
            <p:cNvSpPr txBox="1">
              <a:spLocks noChangeArrowheads="1"/>
            </p:cNvSpPr>
            <p:nvPr/>
          </p:nvSpPr>
          <p:spPr bwMode="auto">
            <a:xfrm>
              <a:off x="240" y="384"/>
              <a:ext cx="6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82940" y="1600200"/>
            <a:ext cx="3020960" cy="1937266"/>
            <a:chOff x="2782940" y="2304320"/>
            <a:chExt cx="3020960" cy="1937266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3647281" y="2837720"/>
              <a:ext cx="66219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647281" y="3447320"/>
              <a:ext cx="12319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57600" y="4056920"/>
              <a:ext cx="21463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4050189" y="2913920"/>
              <a:ext cx="90281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misses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4050189" y="3523520"/>
              <a:ext cx="90281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misses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3962400" y="23043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4058498" y="2304320"/>
              <a:ext cx="127470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references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962400" y="29139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3962400" y="35235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2782942" y="26530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2782941" y="32626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2782940" y="38722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2782940" y="1973989"/>
            <a:ext cx="3160660" cy="9538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" name="Right Brace 49"/>
          <p:cNvSpPr/>
          <p:nvPr/>
        </p:nvSpPr>
        <p:spPr bwMode="auto">
          <a:xfrm>
            <a:off x="6019800" y="1962880"/>
            <a:ext cx="141859" cy="990377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85647" y="2724880"/>
            <a:ext cx="1897058" cy="1925522"/>
            <a:chOff x="6785647" y="2724880"/>
            <a:chExt cx="1897058" cy="1925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856915" y="2724880"/>
                  <a:ext cx="1753685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6915" y="2724880"/>
                  <a:ext cx="175368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39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919041" y="3537466"/>
                  <a:ext cx="1297342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19041" y="3537466"/>
                  <a:ext cx="12973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39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881820" y="3906798"/>
                  <a:ext cx="1423980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20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1820" y="3906798"/>
                  <a:ext cx="142398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785647" y="4281070"/>
                  <a:ext cx="1897058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5647" y="4281070"/>
                  <a:ext cx="18970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858000" y="3137923"/>
                  <a:ext cx="1708738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137923"/>
                  <a:ext cx="170873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68929" y="1934206"/>
            <a:ext cx="2964529" cy="993660"/>
            <a:chOff x="-68929" y="1934206"/>
            <a:chExt cx="2964529" cy="993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52964" y="1934206"/>
                  <a:ext cx="2948564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endChr m:val="|"/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52964" y="1934206"/>
                  <a:ext cx="294856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15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68929" y="2558534"/>
                  <a:ext cx="2964529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endChr m:val="|"/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68929" y="2558534"/>
                  <a:ext cx="29645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000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2"/>
              <p:cNvSpPr txBox="1">
                <a:spLocks noChangeArrowheads="1"/>
              </p:cNvSpPr>
              <p:nvPr/>
            </p:nvSpPr>
            <p:spPr bwMode="auto">
              <a:xfrm>
                <a:off x="6096000" y="2267680"/>
                <a:ext cx="29854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267680"/>
                <a:ext cx="298549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74" y="3746182"/>
            <a:ext cx="2572226" cy="311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0" y="3906798"/>
            <a:ext cx="27318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333399"/>
                </a:solidFill>
              </a:rPr>
              <a:t>transcendent memory</a:t>
            </a:r>
            <a:endParaRPr lang="en-US" sz="2000" dirty="0">
              <a:solidFill>
                <a:srgbClr val="333399"/>
              </a:solidFill>
            </a:endParaRP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84242" y="4241999"/>
            <a:ext cx="258275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cache shared by VMs,</a:t>
            </a:r>
          </a:p>
          <a:p>
            <a:pPr algn="l"/>
            <a:r>
              <a:rPr lang="en-US" dirty="0" smtClean="0"/>
              <a:t>managed by hypervisor</a:t>
            </a:r>
            <a:endParaRPr lang="en-US" dirty="0"/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2233722" y="5181600"/>
            <a:ext cx="86433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Level1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233722" y="5713435"/>
            <a:ext cx="86433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Level2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2259861" y="6487886"/>
            <a:ext cx="86433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Level3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3" name="Right Brace 62"/>
          <p:cNvSpPr/>
          <p:nvPr/>
        </p:nvSpPr>
        <p:spPr bwMode="auto">
          <a:xfrm>
            <a:off x="5715001" y="5055743"/>
            <a:ext cx="245100" cy="1268857"/>
          </a:xfrm>
          <a:prstGeom prst="rightBrac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5996836" y="5505505"/>
            <a:ext cx="19928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Aggregated Level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163097" y="914400"/>
            <a:ext cx="415690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99"/>
                </a:solidFill>
              </a:rPr>
              <a:t>one equation to rule them </a:t>
            </a:r>
            <a:r>
              <a:rPr lang="en-US" sz="2400" dirty="0" smtClean="0">
                <a:solidFill>
                  <a:srgbClr val="333399"/>
                </a:solidFill>
              </a:rPr>
              <a:t>all:</a:t>
            </a:r>
            <a:endParaRPr lang="en-US" sz="2400" dirty="0">
              <a:solidFill>
                <a:srgbClr val="333399"/>
              </a:solidFill>
            </a:endParaRPr>
          </a:p>
        </p:txBody>
      </p:sp>
      <p:grpSp>
        <p:nvGrpSpPr>
          <p:cNvPr id="18435" name="Group 36"/>
          <p:cNvGrpSpPr>
            <a:grpSpLocks/>
          </p:cNvGrpSpPr>
          <p:nvPr/>
        </p:nvGrpSpPr>
        <p:grpSpPr bwMode="auto">
          <a:xfrm>
            <a:off x="152400" y="76200"/>
            <a:ext cx="8686800" cy="896938"/>
            <a:chOff x="240" y="288"/>
            <a:chExt cx="5472" cy="565"/>
          </a:xfrm>
        </p:grpSpPr>
        <p:grpSp>
          <p:nvGrpSpPr>
            <p:cNvPr id="18446" name="Group 2"/>
            <p:cNvGrpSpPr>
              <a:grpSpLocks/>
            </p:cNvGrpSpPr>
            <p:nvPr/>
          </p:nvGrpSpPr>
          <p:grpSpPr bwMode="auto">
            <a:xfrm>
              <a:off x="3600" y="288"/>
              <a:ext cx="2112" cy="565"/>
              <a:chOff x="3552" y="3227"/>
              <a:chExt cx="2112" cy="565"/>
            </a:xfrm>
          </p:grpSpPr>
          <p:sp>
            <p:nvSpPr>
              <p:cNvPr id="18455" name="Text Box 3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69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where </a:t>
                </a:r>
              </a:p>
            </p:txBody>
          </p:sp>
          <p:grpSp>
            <p:nvGrpSpPr>
              <p:cNvPr id="18456" name="Group 4"/>
              <p:cNvGrpSpPr>
                <a:grpSpLocks/>
              </p:cNvGrpSpPr>
              <p:nvPr/>
            </p:nvGrpSpPr>
            <p:grpSpPr bwMode="auto">
              <a:xfrm>
                <a:off x="4176" y="3227"/>
                <a:ext cx="1488" cy="565"/>
                <a:chOff x="3504" y="2064"/>
                <a:chExt cx="1488" cy="565"/>
              </a:xfrm>
            </p:grpSpPr>
            <p:sp>
              <p:nvSpPr>
                <p:cNvPr id="18457" name="Rectangle 5"/>
                <p:cNvSpPr>
                  <a:spLocks noChangeArrowheads="1"/>
                </p:cNvSpPr>
                <p:nvPr/>
              </p:nvSpPr>
              <p:spPr bwMode="auto">
                <a:xfrm>
                  <a:off x="3504" y="2208"/>
                  <a:ext cx="359" cy="2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</a:rPr>
                    <a:t>K=</a:t>
                  </a:r>
                </a:p>
              </p:txBody>
            </p:sp>
            <p:sp>
              <p:nvSpPr>
                <p:cNvPr id="1845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836" y="2208"/>
                  <a:ext cx="388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1 +</a:t>
                  </a:r>
                </a:p>
              </p:txBody>
            </p:sp>
            <p:grpSp>
              <p:nvGrpSpPr>
                <p:cNvPr id="18459" name="Group 7"/>
                <p:cNvGrpSpPr>
                  <a:grpSpLocks/>
                </p:cNvGrpSpPr>
                <p:nvPr/>
              </p:nvGrpSpPr>
              <p:grpSpPr bwMode="auto">
                <a:xfrm>
                  <a:off x="4231" y="2064"/>
                  <a:ext cx="761" cy="565"/>
                  <a:chOff x="2496" y="2411"/>
                  <a:chExt cx="761" cy="565"/>
                </a:xfrm>
              </p:grpSpPr>
              <p:sp>
                <p:nvSpPr>
                  <p:cNvPr id="184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411"/>
                    <a:ext cx="752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M*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84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688"/>
                    <a:ext cx="677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846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688"/>
                    <a:ext cx="7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8447" name="Group 11"/>
            <p:cNvGrpSpPr>
              <a:grpSpLocks/>
            </p:cNvGrpSpPr>
            <p:nvPr/>
          </p:nvGrpSpPr>
          <p:grpSpPr bwMode="auto">
            <a:xfrm>
              <a:off x="816" y="295"/>
              <a:ext cx="2808" cy="473"/>
              <a:chOff x="766" y="1532"/>
              <a:chExt cx="2808" cy="473"/>
            </a:xfrm>
          </p:grpSpPr>
          <p:sp>
            <p:nvSpPr>
              <p:cNvPr id="18449" name="Text Box 12"/>
              <p:cNvSpPr txBox="1">
                <a:spLocks noChangeArrowheads="1"/>
              </p:cNvSpPr>
              <p:nvPr/>
            </p:nvSpPr>
            <p:spPr bwMode="auto">
              <a:xfrm>
                <a:off x="766" y="1565"/>
                <a:ext cx="2808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=     </a:t>
                </a:r>
                <a:r>
                  <a:rPr lang="en-US" sz="32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K + </a:t>
                </a:r>
                <a:r>
                  <a:rPr lang="en-US" sz="2400" i="1">
                    <a:solidFill>
                      <a:srgbClr val="000000"/>
                    </a:solidFill>
                    <a:latin typeface="Verdana" pitchFamily="34" charset="0"/>
                  </a:rPr>
                  <a:t>√</a:t>
                </a:r>
                <a:r>
                  <a:rPr lang="en-US" sz="2400" i="1">
                    <a:solidFill>
                      <a:srgbClr val="000000"/>
                    </a:solidFill>
                  </a:rPr>
                  <a:t>K </a:t>
                </a:r>
                <a:r>
                  <a:rPr lang="en-US" sz="2400" baseline="30000">
                    <a:solidFill>
                      <a:srgbClr val="000000"/>
                    </a:solidFill>
                  </a:rPr>
                  <a:t>2</a:t>
                </a:r>
                <a:r>
                  <a:rPr lang="en-US" sz="2400">
                    <a:solidFill>
                      <a:srgbClr val="000000"/>
                    </a:solidFill>
                  </a:rPr>
                  <a:t> – 4 </a:t>
                </a:r>
                <a:r>
                  <a:rPr lang="en-US" sz="3200">
                    <a:solidFill>
                      <a:srgbClr val="000000"/>
                    </a:solidFill>
                  </a:rPr>
                  <a:t>)</a:t>
                </a:r>
                <a:r>
                  <a:rPr lang="en-US" sz="24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n*+n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  <a:r>
                  <a:rPr lang="en-US" sz="2400">
                    <a:solidFill>
                      <a:srgbClr val="000000"/>
                    </a:solidFill>
                  </a:rPr>
                  <a:t>) – </a:t>
                </a:r>
                <a:r>
                  <a:rPr lang="en-US" sz="2400" i="1">
                    <a:solidFill>
                      <a:srgbClr val="000000"/>
                    </a:solidFill>
                  </a:rPr>
                  <a:t>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18450" name="Group 13"/>
              <p:cNvGrpSpPr>
                <a:grpSpLocks/>
              </p:cNvGrpSpPr>
              <p:nvPr/>
            </p:nvGrpSpPr>
            <p:grpSpPr bwMode="auto">
              <a:xfrm>
                <a:off x="946" y="1532"/>
                <a:ext cx="211" cy="473"/>
                <a:chOff x="4506" y="1447"/>
                <a:chExt cx="211" cy="473"/>
              </a:xfrm>
            </p:grpSpPr>
            <p:sp>
              <p:nvSpPr>
                <p:cNvPr id="184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06" y="1447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845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512" y="1670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8454" name="Line 16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451" name="Line 17"/>
              <p:cNvSpPr>
                <a:spLocks noChangeShapeType="1"/>
              </p:cNvSpPr>
              <p:nvPr/>
            </p:nvSpPr>
            <p:spPr bwMode="auto">
              <a:xfrm>
                <a:off x="1824" y="166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48" name="Text Box 34"/>
            <p:cNvSpPr txBox="1">
              <a:spLocks noChangeArrowheads="1"/>
            </p:cNvSpPr>
            <p:nvPr/>
          </p:nvSpPr>
          <p:spPr bwMode="auto">
            <a:xfrm>
              <a:off x="240" y="384"/>
              <a:ext cx="6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82940" y="1600200"/>
            <a:ext cx="3020960" cy="1937266"/>
            <a:chOff x="2782940" y="2304320"/>
            <a:chExt cx="3020960" cy="1937266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3647281" y="2837720"/>
              <a:ext cx="66219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647281" y="3447320"/>
              <a:ext cx="12319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57600" y="4056920"/>
              <a:ext cx="21463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4050189" y="2913920"/>
              <a:ext cx="90281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misses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4050189" y="3523520"/>
              <a:ext cx="90281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misses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3962400" y="23043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4058498" y="2304320"/>
              <a:ext cx="127470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references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962400" y="29139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3962400" y="3523520"/>
              <a:ext cx="0" cy="4720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2782942" y="26530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2782941" y="32626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2782940" y="3872254"/>
              <a:ext cx="86433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Level3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2782940" y="1973989"/>
            <a:ext cx="3160660" cy="9538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" name="Right Brace 49"/>
          <p:cNvSpPr/>
          <p:nvPr/>
        </p:nvSpPr>
        <p:spPr bwMode="auto">
          <a:xfrm>
            <a:off x="6019800" y="1962880"/>
            <a:ext cx="141859" cy="990377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85647" y="2590800"/>
            <a:ext cx="1897058" cy="1925522"/>
            <a:chOff x="6785647" y="2724880"/>
            <a:chExt cx="1897058" cy="1925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856915" y="2724880"/>
                  <a:ext cx="1753685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6915" y="2724880"/>
                  <a:ext cx="175368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39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919041" y="3537466"/>
                  <a:ext cx="1297342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19041" y="3537466"/>
                  <a:ext cx="12973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39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881820" y="3906798"/>
                  <a:ext cx="1423980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20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1820" y="3906798"/>
                  <a:ext cx="142398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785647" y="4281070"/>
                  <a:ext cx="1897058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5647" y="4281070"/>
                  <a:ext cx="18970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858000" y="3137923"/>
                  <a:ext cx="1708738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137923"/>
                  <a:ext cx="170873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68929" y="1934206"/>
            <a:ext cx="2964529" cy="993660"/>
            <a:chOff x="-68929" y="1934206"/>
            <a:chExt cx="2964529" cy="993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52964" y="1934206"/>
                  <a:ext cx="2948564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endChr m:val="|"/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52964" y="1934206"/>
                  <a:ext cx="294856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15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68929" y="2558534"/>
                  <a:ext cx="2964529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endChr m:val="|"/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68929" y="2558534"/>
                  <a:ext cx="29645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000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2"/>
              <p:cNvSpPr txBox="1">
                <a:spLocks noChangeArrowheads="1"/>
              </p:cNvSpPr>
              <p:nvPr/>
            </p:nvSpPr>
            <p:spPr bwMode="auto">
              <a:xfrm>
                <a:off x="6096000" y="2267680"/>
                <a:ext cx="29854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267680"/>
                <a:ext cx="298549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0" y="3906798"/>
            <a:ext cx="27318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333399"/>
                </a:solidFill>
              </a:rPr>
              <a:t>transcendent memory</a:t>
            </a:r>
            <a:endParaRPr lang="en-US" sz="2000" dirty="0">
              <a:solidFill>
                <a:srgbClr val="3333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3435"/>
            <a:ext cx="2857500" cy="223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60" y="4600575"/>
            <a:ext cx="283464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935" y="4589145"/>
            <a:ext cx="2806065" cy="226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2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20256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333399"/>
                </a:solidFill>
              </a:rPr>
              <a:t>Application: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077871" y="76200"/>
            <a:ext cx="63241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99"/>
                </a:solidFill>
              </a:rPr>
              <a:t>2-level dynamic allocation among VMs</a:t>
            </a:r>
            <a:endParaRPr lang="en-US" sz="2800" dirty="0">
              <a:solidFill>
                <a:srgbClr val="333399"/>
              </a:solidFill>
            </a:endParaRP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81049" y="685800"/>
            <a:ext cx="65021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Level1 (overcommitted): fair allocation for VM1, ..., VM5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81048" y="1066800"/>
            <a:ext cx="83533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Level1+ Level2 (SLO):    </a:t>
            </a:r>
            <a:r>
              <a:rPr lang="en-US" sz="2000" dirty="0" err="1" smtClean="0">
                <a:solidFill>
                  <a:srgbClr val="000000"/>
                </a:solidFill>
              </a:rPr>
              <a:t>Prob</a:t>
            </a:r>
            <a:r>
              <a:rPr lang="en-US" sz="2000" dirty="0" smtClean="0">
                <a:solidFill>
                  <a:srgbClr val="000000"/>
                </a:solidFill>
              </a:rPr>
              <a:t>(latency &gt; </a:t>
            </a:r>
            <a:r>
              <a:rPr lang="en-US" sz="2000" i="1" dirty="0" err="1" smtClean="0">
                <a:solidFill>
                  <a:srgbClr val="0000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max</a:t>
            </a:r>
            <a:r>
              <a:rPr lang="en-US" sz="2000" dirty="0" smtClean="0">
                <a:solidFill>
                  <a:srgbClr val="000000"/>
                </a:solidFill>
              </a:rPr>
              <a:t> ) &lt; </a:t>
            </a:r>
            <a:r>
              <a:rPr lang="en-US" sz="2000" i="1" dirty="0" err="1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max</a:t>
            </a:r>
            <a:r>
              <a:rPr lang="en-US" sz="2000" baseline="-25000" dirty="0" smtClean="0">
                <a:solidFill>
                  <a:srgbClr val="000000"/>
                </a:solidFill>
              </a:rPr>
              <a:t>  </a:t>
            </a:r>
            <a:r>
              <a:rPr lang="en-US" sz="2000" dirty="0" smtClean="0">
                <a:solidFill>
                  <a:srgbClr val="000000"/>
                </a:solidFill>
              </a:rPr>
              <a:t>for VM1, VM2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781175"/>
            <a:ext cx="7977187" cy="2257425"/>
            <a:chOff x="0" y="1781175"/>
            <a:chExt cx="7977187" cy="22574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81175"/>
              <a:ext cx="4319588" cy="22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416597" y="2094130"/>
              <a:ext cx="2486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000000"/>
                  </a:solidFill>
                </a:rPr>
                <a:t>Level2 allocation for VM1</a:t>
              </a:r>
              <a:endParaRPr lang="en-US" sz="1600" i="1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404202" y="2432684"/>
              <a:ext cx="2486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000000"/>
                  </a:solidFill>
                </a:rPr>
                <a:t>Level2 allocation for VM2</a:t>
              </a:r>
              <a:endParaRPr lang="en-US" sz="1600" i="1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4416597" y="3127176"/>
              <a:ext cx="356059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000000"/>
                  </a:solidFill>
                </a:rPr>
                <a:t>Level2 allocation for VM3,VM4,VM5</a:t>
              </a:r>
              <a:endParaRPr lang="en-US" sz="1600" i="1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404202" y="3465730"/>
              <a:ext cx="319670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000000"/>
                  </a:solidFill>
                </a:rPr>
                <a:t>Level1 allocation for VM1,...,VM5</a:t>
              </a:r>
              <a:endParaRPr lang="en-US" sz="16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51414" y="4572000"/>
            <a:ext cx="4459469" cy="1937266"/>
            <a:chOff x="2851414" y="4572000"/>
            <a:chExt cx="4459469" cy="1937266"/>
          </a:xfrm>
        </p:grpSpPr>
        <p:grpSp>
          <p:nvGrpSpPr>
            <p:cNvPr id="35" name="Group 34"/>
            <p:cNvGrpSpPr/>
            <p:nvPr/>
          </p:nvGrpSpPr>
          <p:grpSpPr>
            <a:xfrm>
              <a:off x="2991114" y="4572000"/>
              <a:ext cx="3020960" cy="1937266"/>
              <a:chOff x="2782940" y="2304320"/>
              <a:chExt cx="3020960" cy="1937266"/>
            </a:xfrm>
          </p:grpSpPr>
          <p:cxnSp>
            <p:nvCxnSpPr>
              <p:cNvPr id="38" name="Straight Connector 37"/>
              <p:cNvCxnSpPr/>
              <p:nvPr/>
            </p:nvCxnSpPr>
            <p:spPr bwMode="auto">
              <a:xfrm>
                <a:off x="3647281" y="2837720"/>
                <a:ext cx="662190" cy="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3647281" y="3447320"/>
                <a:ext cx="1231900" cy="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3657600" y="4056920"/>
                <a:ext cx="21463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4050189" y="2913920"/>
                <a:ext cx="9028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misses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Text Box 2"/>
              <p:cNvSpPr txBox="1">
                <a:spLocks noChangeArrowheads="1"/>
              </p:cNvSpPr>
              <p:nvPr/>
            </p:nvSpPr>
            <p:spPr bwMode="auto">
              <a:xfrm>
                <a:off x="4050189" y="3523520"/>
                <a:ext cx="9028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misses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3962400" y="2304320"/>
                <a:ext cx="0" cy="47206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2"/>
              <p:cNvSpPr txBox="1">
                <a:spLocks noChangeArrowheads="1"/>
              </p:cNvSpPr>
              <p:nvPr/>
            </p:nvSpPr>
            <p:spPr bwMode="auto">
              <a:xfrm>
                <a:off x="4058498" y="2304320"/>
                <a:ext cx="127470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references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3962400" y="2913920"/>
                <a:ext cx="0" cy="47206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3962400" y="3523520"/>
                <a:ext cx="0" cy="47206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Text Box 2"/>
              <p:cNvSpPr txBox="1">
                <a:spLocks noChangeArrowheads="1"/>
              </p:cNvSpPr>
              <p:nvPr/>
            </p:nvSpPr>
            <p:spPr bwMode="auto">
              <a:xfrm>
                <a:off x="2782942" y="2653054"/>
                <a:ext cx="86433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Level1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Text Box 2"/>
              <p:cNvSpPr txBox="1">
                <a:spLocks noChangeArrowheads="1"/>
              </p:cNvSpPr>
              <p:nvPr/>
            </p:nvSpPr>
            <p:spPr bwMode="auto">
              <a:xfrm>
                <a:off x="2782941" y="3262654"/>
                <a:ext cx="86433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Level2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2782940" y="3872254"/>
                <a:ext cx="86433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Level3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 bwMode="auto">
            <a:xfrm>
              <a:off x="2851414" y="4913523"/>
              <a:ext cx="3160660" cy="953877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Right Brace 50"/>
            <p:cNvSpPr/>
            <p:nvPr/>
          </p:nvSpPr>
          <p:spPr bwMode="auto">
            <a:xfrm>
              <a:off x="6213392" y="4877023"/>
              <a:ext cx="141859" cy="990377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6477000" y="5221184"/>
              <a:ext cx="83388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FF0000"/>
                  </a:solidFill>
                </a:rPr>
                <a:t>latency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4572000" y="4951512"/>
              <a:ext cx="470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FF0000"/>
                  </a:solidFill>
                </a:rPr>
                <a:t>fair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5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20256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333399"/>
                </a:solidFill>
              </a:rPr>
              <a:t>Application: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077872" y="76200"/>
            <a:ext cx="63241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99"/>
                </a:solidFill>
              </a:rPr>
              <a:t>2-level dynamic allocation among VMs</a:t>
            </a:r>
            <a:endParaRPr lang="en-US" sz="2800" dirty="0">
              <a:solidFill>
                <a:srgbClr val="333399"/>
              </a:solidFill>
            </a:endParaRP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81049" y="685800"/>
            <a:ext cx="65021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Level1 (overcommitted): fair allocation for VM1, ..., VM5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81048" y="1066800"/>
            <a:ext cx="83533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Level1+ Level2 (SLO):    </a:t>
            </a:r>
            <a:r>
              <a:rPr lang="en-US" sz="2000" dirty="0" err="1" smtClean="0">
                <a:solidFill>
                  <a:srgbClr val="000000"/>
                </a:solidFill>
              </a:rPr>
              <a:t>Prob</a:t>
            </a:r>
            <a:r>
              <a:rPr lang="en-US" sz="2000" dirty="0" smtClean="0">
                <a:solidFill>
                  <a:srgbClr val="000000"/>
                </a:solidFill>
              </a:rPr>
              <a:t>(latency &gt; </a:t>
            </a:r>
            <a:r>
              <a:rPr lang="en-US" sz="2000" i="1" dirty="0" err="1" smtClean="0">
                <a:solidFill>
                  <a:srgbClr val="0000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max</a:t>
            </a:r>
            <a:r>
              <a:rPr lang="en-US" sz="2000" dirty="0" smtClean="0">
                <a:solidFill>
                  <a:srgbClr val="000000"/>
                </a:solidFill>
              </a:rPr>
              <a:t> ) &lt; </a:t>
            </a:r>
            <a:r>
              <a:rPr lang="en-US" sz="2000" i="1" dirty="0" err="1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max</a:t>
            </a:r>
            <a:r>
              <a:rPr lang="en-US" sz="2000" baseline="-25000" dirty="0" smtClean="0">
                <a:solidFill>
                  <a:srgbClr val="000000"/>
                </a:solidFill>
              </a:rPr>
              <a:t>  </a:t>
            </a:r>
            <a:r>
              <a:rPr lang="en-US" sz="2000" dirty="0" smtClean="0">
                <a:solidFill>
                  <a:srgbClr val="000000"/>
                </a:solidFill>
              </a:rPr>
              <a:t>for VM1, VM2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6891"/>
            <a:ext cx="431958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1914525"/>
            <a:ext cx="451008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58108" y="1752600"/>
            <a:ext cx="401904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Level1 miss probabilities for VM1, ..., VM5</a:t>
            </a:r>
          </a:p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(Jain's fairness index: 0.96 to 0.99)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51414" y="4572000"/>
            <a:ext cx="4459469" cy="1937266"/>
            <a:chOff x="2851414" y="4572000"/>
            <a:chExt cx="4459469" cy="1937266"/>
          </a:xfrm>
        </p:grpSpPr>
        <p:grpSp>
          <p:nvGrpSpPr>
            <p:cNvPr id="18" name="Group 17"/>
            <p:cNvGrpSpPr/>
            <p:nvPr/>
          </p:nvGrpSpPr>
          <p:grpSpPr>
            <a:xfrm>
              <a:off x="2991114" y="4572000"/>
              <a:ext cx="3020960" cy="1937266"/>
              <a:chOff x="2782940" y="2304320"/>
              <a:chExt cx="3020960" cy="1937266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3647281" y="2837720"/>
                <a:ext cx="662190" cy="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647281" y="3447320"/>
                <a:ext cx="1231900" cy="1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657600" y="4056920"/>
                <a:ext cx="21463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 Box 2"/>
              <p:cNvSpPr txBox="1">
                <a:spLocks noChangeArrowheads="1"/>
              </p:cNvSpPr>
              <p:nvPr/>
            </p:nvSpPr>
            <p:spPr bwMode="auto">
              <a:xfrm>
                <a:off x="4050189" y="2913920"/>
                <a:ext cx="9028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misses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2"/>
              <p:cNvSpPr txBox="1">
                <a:spLocks noChangeArrowheads="1"/>
              </p:cNvSpPr>
              <p:nvPr/>
            </p:nvSpPr>
            <p:spPr bwMode="auto">
              <a:xfrm>
                <a:off x="4050189" y="3523520"/>
                <a:ext cx="9028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misses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3962400" y="2304320"/>
                <a:ext cx="0" cy="47206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9" name="Text Box 2"/>
              <p:cNvSpPr txBox="1">
                <a:spLocks noChangeArrowheads="1"/>
              </p:cNvSpPr>
              <p:nvPr/>
            </p:nvSpPr>
            <p:spPr bwMode="auto">
              <a:xfrm>
                <a:off x="4058498" y="2304320"/>
                <a:ext cx="127470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references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>
                <a:off x="3962400" y="2913920"/>
                <a:ext cx="0" cy="47206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962400" y="3523520"/>
                <a:ext cx="0" cy="47206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6" name="Text Box 2"/>
              <p:cNvSpPr txBox="1">
                <a:spLocks noChangeArrowheads="1"/>
              </p:cNvSpPr>
              <p:nvPr/>
            </p:nvSpPr>
            <p:spPr bwMode="auto">
              <a:xfrm>
                <a:off x="2782942" y="2653054"/>
                <a:ext cx="86433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Level1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Text Box 2"/>
              <p:cNvSpPr txBox="1">
                <a:spLocks noChangeArrowheads="1"/>
              </p:cNvSpPr>
              <p:nvPr/>
            </p:nvSpPr>
            <p:spPr bwMode="auto">
              <a:xfrm>
                <a:off x="2782941" y="3262654"/>
                <a:ext cx="86433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Level2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Text Box 2"/>
              <p:cNvSpPr txBox="1">
                <a:spLocks noChangeArrowheads="1"/>
              </p:cNvSpPr>
              <p:nvPr/>
            </p:nvSpPr>
            <p:spPr bwMode="auto">
              <a:xfrm>
                <a:off x="2782940" y="3872254"/>
                <a:ext cx="864339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Level3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>
              <a:off x="2851414" y="4913523"/>
              <a:ext cx="3160660" cy="953877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ight Brace 19"/>
            <p:cNvSpPr/>
            <p:nvPr/>
          </p:nvSpPr>
          <p:spPr bwMode="auto">
            <a:xfrm>
              <a:off x="6213392" y="4877023"/>
              <a:ext cx="141859" cy="990377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6477000" y="5221184"/>
              <a:ext cx="83388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FF0000"/>
                  </a:solidFill>
                </a:rPr>
                <a:t>latency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572000" y="4951512"/>
              <a:ext cx="470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FF0000"/>
                  </a:solidFill>
                </a:rPr>
                <a:t>fair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9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20256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333399"/>
                </a:solidFill>
              </a:rPr>
              <a:t>Application: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077871" y="76200"/>
            <a:ext cx="632416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99"/>
                </a:solidFill>
              </a:rPr>
              <a:t>2-level dynamic allocation among VMs</a:t>
            </a:r>
            <a:endParaRPr lang="en-US" sz="2800" dirty="0">
              <a:solidFill>
                <a:srgbClr val="333399"/>
              </a:solidFill>
            </a:endParaRP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81049" y="685800"/>
            <a:ext cx="65021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Level1 (overcommitted): fair allocation for VM1, ..., VM5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81048" y="1066800"/>
            <a:ext cx="83533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Level1+ Level2 (SLO):    </a:t>
            </a:r>
            <a:r>
              <a:rPr lang="en-US" sz="2000" dirty="0" err="1" smtClean="0">
                <a:solidFill>
                  <a:srgbClr val="000000"/>
                </a:solidFill>
              </a:rPr>
              <a:t>Prob</a:t>
            </a:r>
            <a:r>
              <a:rPr lang="en-US" sz="2000" dirty="0" smtClean="0">
                <a:solidFill>
                  <a:srgbClr val="000000"/>
                </a:solidFill>
              </a:rPr>
              <a:t>(latency &gt; </a:t>
            </a:r>
            <a:r>
              <a:rPr lang="en-US" sz="2000" i="1" dirty="0" err="1" smtClean="0">
                <a:solidFill>
                  <a:srgbClr val="0000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max</a:t>
            </a:r>
            <a:r>
              <a:rPr lang="en-US" sz="2000" dirty="0" smtClean="0">
                <a:solidFill>
                  <a:srgbClr val="000000"/>
                </a:solidFill>
              </a:rPr>
              <a:t> ) &lt; </a:t>
            </a:r>
            <a:r>
              <a:rPr lang="en-US" sz="2000" i="1" dirty="0" err="1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err="1" smtClean="0">
                <a:solidFill>
                  <a:srgbClr val="000000"/>
                </a:solidFill>
              </a:rPr>
              <a:t>max</a:t>
            </a:r>
            <a:r>
              <a:rPr lang="en-US" sz="2000" baseline="-25000" dirty="0" smtClean="0">
                <a:solidFill>
                  <a:srgbClr val="000000"/>
                </a:solidFill>
              </a:rPr>
              <a:t>  </a:t>
            </a:r>
            <a:r>
              <a:rPr lang="en-US" sz="2000" dirty="0" smtClean="0">
                <a:solidFill>
                  <a:srgbClr val="000000"/>
                </a:solidFill>
              </a:rPr>
              <a:t>for VM1, VM2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6891"/>
            <a:ext cx="431958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1914525"/>
            <a:ext cx="451008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58108" y="1752600"/>
            <a:ext cx="401904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Level1 miss probabilities for VM1, ..., VM5</a:t>
            </a:r>
          </a:p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(Jain's fairness index: 0.96 to 0.99)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71600" y="4343400"/>
            <a:ext cx="6289271" cy="2276475"/>
            <a:chOff x="1371600" y="4343400"/>
            <a:chExt cx="6289271" cy="22764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4343400"/>
              <a:ext cx="5214938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6559324" y="4572000"/>
              <a:ext cx="107433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FF0000"/>
                  </a:solidFill>
                </a:rPr>
                <a:t>VM2 SLO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586538" y="5528846"/>
              <a:ext cx="107433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FF0000"/>
                  </a:solidFill>
                </a:rPr>
                <a:t>VM1 SLO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5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8618" y="76200"/>
            <a:ext cx="247369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b="1" dirty="0" smtClean="0">
                <a:solidFill>
                  <a:srgbClr val="333399"/>
                </a:solidFill>
              </a:rPr>
              <a:t>Current Work</a:t>
            </a:r>
            <a:endParaRPr lang="en-US" sz="2800" b="1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3952" y="996534"/>
            <a:ext cx="8828507" cy="1089611"/>
            <a:chOff x="133952" y="996534"/>
            <a:chExt cx="8828507" cy="1089611"/>
          </a:xfrm>
        </p:grpSpPr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133952" y="996534"/>
              <a:ext cx="882850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333399"/>
                  </a:solidFill>
                </a:rPr>
                <a:t>(1) a tree of caches (content distribution, ISP router topology, ...)</a:t>
              </a:r>
              <a:endParaRPr lang="en-US" sz="2400" dirty="0">
                <a:solidFill>
                  <a:srgbClr val="333399"/>
                </a:solidFill>
              </a:endParaRPr>
            </a:p>
          </p:txBody>
        </p:sp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612315" y="1624480"/>
              <a:ext cx="821410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/>
                <a:t>use the equation to analyze relationship among miss rates </a:t>
              </a:r>
              <a:endParaRPr lang="en-US" sz="2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8071" y="2724854"/>
            <a:ext cx="8420895" cy="1466146"/>
            <a:chOff x="168071" y="2724854"/>
            <a:chExt cx="8420895" cy="1466146"/>
          </a:xfrm>
        </p:grpSpPr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168071" y="2724854"/>
              <a:ext cx="842089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333399"/>
                  </a:solidFill>
                </a:rPr>
                <a:t>(2) replacement policies that balance </a:t>
              </a:r>
              <a:r>
                <a:rPr lang="en-US" sz="2400" dirty="0" err="1" smtClean="0">
                  <a:solidFill>
                    <a:srgbClr val="333399"/>
                  </a:solidFill>
                </a:rPr>
                <a:t>recency</a:t>
              </a:r>
              <a:r>
                <a:rPr lang="en-US" sz="2400" dirty="0" smtClean="0">
                  <a:solidFill>
                    <a:srgbClr val="333399"/>
                  </a:solidFill>
                </a:rPr>
                <a:t> and frequency</a:t>
              </a:r>
            </a:p>
            <a:p>
              <a:pPr algn="l"/>
              <a:r>
                <a:rPr lang="en-US" sz="2400" dirty="0">
                  <a:solidFill>
                    <a:srgbClr val="333399"/>
                  </a:solidFill>
                </a:rPr>
                <a:t> </a:t>
              </a:r>
              <a:r>
                <a:rPr lang="en-US" sz="2400" dirty="0" smtClean="0">
                  <a:solidFill>
                    <a:srgbClr val="333399"/>
                  </a:solidFill>
                </a:rPr>
                <a:t>     (ARC, LIRS, CAR, ...)</a:t>
              </a:r>
              <a:endParaRPr lang="en-US" sz="2400" dirty="0">
                <a:solidFill>
                  <a:srgbClr val="333399"/>
                </a:solidFill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612315" y="3729335"/>
              <a:ext cx="56300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/>
                <a:t>use the equation to analyze the balance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8071" y="5054506"/>
            <a:ext cx="8686800" cy="1633632"/>
            <a:chOff x="168071" y="5054506"/>
            <a:chExt cx="8686800" cy="1633632"/>
          </a:xfrm>
        </p:grpSpPr>
        <p:grpSp>
          <p:nvGrpSpPr>
            <p:cNvPr id="9" name="Group 2"/>
            <p:cNvGrpSpPr>
              <a:grpSpLocks/>
            </p:cNvGrpSpPr>
            <p:nvPr/>
          </p:nvGrpSpPr>
          <p:grpSpPr bwMode="auto">
            <a:xfrm>
              <a:off x="168071" y="5791200"/>
              <a:ext cx="8686800" cy="896938"/>
              <a:chOff x="240" y="288"/>
              <a:chExt cx="5472" cy="565"/>
            </a:xfrm>
          </p:grpSpPr>
          <p:grpSp>
            <p:nvGrpSpPr>
              <p:cNvPr id="10" name="Group 3"/>
              <p:cNvGrpSpPr>
                <a:grpSpLocks/>
              </p:cNvGrpSpPr>
              <p:nvPr/>
            </p:nvGrpSpPr>
            <p:grpSpPr bwMode="auto">
              <a:xfrm>
                <a:off x="3600" y="288"/>
                <a:ext cx="2112" cy="565"/>
                <a:chOff x="3552" y="3227"/>
                <a:chExt cx="2112" cy="565"/>
              </a:xfrm>
            </p:grpSpPr>
            <p:sp>
              <p:nvSpPr>
                <p:cNvPr id="19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3552" y="3360"/>
                  <a:ext cx="69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where </a:t>
                  </a:r>
                </a:p>
              </p:txBody>
            </p:sp>
            <p:grpSp>
              <p:nvGrpSpPr>
                <p:cNvPr id="20" name="Group 5"/>
                <p:cNvGrpSpPr>
                  <a:grpSpLocks/>
                </p:cNvGrpSpPr>
                <p:nvPr/>
              </p:nvGrpSpPr>
              <p:grpSpPr bwMode="auto">
                <a:xfrm>
                  <a:off x="4176" y="3227"/>
                  <a:ext cx="1488" cy="565"/>
                  <a:chOff x="3504" y="2064"/>
                  <a:chExt cx="1488" cy="565"/>
                </a:xfrm>
              </p:grpSpPr>
              <p:sp>
                <p:nvSpPr>
                  <p:cNvPr id="2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2208"/>
                    <a:ext cx="359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K=</a:t>
                    </a:r>
                  </a:p>
                </p:txBody>
              </p:sp>
              <p:sp>
                <p:nvSpPr>
                  <p:cNvPr id="2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6" y="2208"/>
                    <a:ext cx="388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000000"/>
                        </a:solidFill>
                      </a:rPr>
                      <a:t>1 +</a:t>
                    </a:r>
                  </a:p>
                </p:txBody>
              </p:sp>
              <p:grpSp>
                <p:nvGrpSpPr>
                  <p:cNvPr id="2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231" y="2064"/>
                    <a:ext cx="761" cy="565"/>
                    <a:chOff x="2496" y="2411"/>
                    <a:chExt cx="761" cy="565"/>
                  </a:xfrm>
                </p:grpSpPr>
                <p:sp>
                  <p:nvSpPr>
                    <p:cNvPr id="2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5" y="2411"/>
                      <a:ext cx="752" cy="28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0000"/>
                          </a:solidFill>
                        </a:rPr>
                        <a:t>M* - M</a:t>
                      </a:r>
                      <a:r>
                        <a:rPr lang="en-US" sz="2400" baseline="-25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2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33" y="2688"/>
                      <a:ext cx="677" cy="288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0000"/>
                          </a:solidFill>
                        </a:rPr>
                        <a:t>M - M</a:t>
                      </a:r>
                      <a:r>
                        <a:rPr lang="en-US" sz="2400" baseline="-25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26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2688"/>
                      <a:ext cx="72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SG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" name="Group 12"/>
              <p:cNvGrpSpPr>
                <a:grpSpLocks/>
              </p:cNvGrpSpPr>
              <p:nvPr/>
            </p:nvGrpSpPr>
            <p:grpSpPr bwMode="auto">
              <a:xfrm>
                <a:off x="816" y="295"/>
                <a:ext cx="2808" cy="473"/>
                <a:chOff x="766" y="1532"/>
                <a:chExt cx="2808" cy="473"/>
              </a:xfrm>
            </p:grpSpPr>
            <p:sp>
              <p:nvSpPr>
                <p:cNvPr id="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66" y="1565"/>
                  <a:ext cx="2808" cy="36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=     </a:t>
                  </a:r>
                  <a:r>
                    <a:rPr lang="en-US" sz="3200">
                      <a:solidFill>
                        <a:srgbClr val="000000"/>
                      </a:solidFill>
                    </a:rPr>
                    <a:t>(</a:t>
                  </a:r>
                  <a:r>
                    <a:rPr lang="en-US" sz="2400" i="1">
                      <a:solidFill>
                        <a:srgbClr val="000000"/>
                      </a:solidFill>
                    </a:rPr>
                    <a:t>K + </a:t>
                  </a:r>
                  <a:r>
                    <a:rPr lang="en-US" sz="2400" i="1">
                      <a:solidFill>
                        <a:srgbClr val="000000"/>
                      </a:solidFill>
                      <a:latin typeface="Verdana" pitchFamily="34" charset="0"/>
                    </a:rPr>
                    <a:t>√</a:t>
                  </a:r>
                  <a:r>
                    <a:rPr lang="en-US" sz="2400" i="1">
                      <a:solidFill>
                        <a:srgbClr val="000000"/>
                      </a:solidFill>
                    </a:rPr>
                    <a:t>K</a:t>
                  </a:r>
                  <a:r>
                    <a:rPr lang="en-US" sz="2400" baseline="30000">
                      <a:solidFill>
                        <a:srgbClr val="000000"/>
                      </a:solidFill>
                    </a:rPr>
                    <a:t>2</a:t>
                  </a:r>
                  <a:r>
                    <a:rPr lang="en-US" sz="2400">
                      <a:solidFill>
                        <a:srgbClr val="000000"/>
                      </a:solidFill>
                    </a:rPr>
                    <a:t> – 4  </a:t>
                  </a:r>
                  <a:r>
                    <a:rPr lang="en-US" sz="3200">
                      <a:solidFill>
                        <a:srgbClr val="000000"/>
                      </a:solidFill>
                    </a:rPr>
                    <a:t>)</a:t>
                  </a:r>
                  <a:r>
                    <a:rPr lang="en-US" sz="2400">
                      <a:solidFill>
                        <a:srgbClr val="000000"/>
                      </a:solidFill>
                    </a:rPr>
                    <a:t>(</a:t>
                  </a:r>
                  <a:r>
                    <a:rPr lang="en-US" sz="2400" i="1">
                      <a:solidFill>
                        <a:srgbClr val="000000"/>
                      </a:solidFill>
                    </a:rPr>
                    <a:t>n*+n</a:t>
                  </a:r>
                  <a:r>
                    <a:rPr lang="en-US" sz="2400" baseline="-25000">
                      <a:solidFill>
                        <a:srgbClr val="000000"/>
                      </a:solidFill>
                    </a:rPr>
                    <a:t>0</a:t>
                  </a:r>
                  <a:r>
                    <a:rPr lang="en-US" sz="2400">
                      <a:solidFill>
                        <a:srgbClr val="000000"/>
                      </a:solidFill>
                    </a:rPr>
                    <a:t>) – </a:t>
                  </a:r>
                  <a:r>
                    <a:rPr lang="en-US" sz="2400" i="1">
                      <a:solidFill>
                        <a:srgbClr val="000000"/>
                      </a:solidFill>
                    </a:rPr>
                    <a:t>n</a:t>
                  </a:r>
                  <a:r>
                    <a:rPr lang="en-US" sz="2400" baseline="-250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grpSp>
              <p:nvGrpSpPr>
                <p:cNvPr id="14" name="Group 14"/>
                <p:cNvGrpSpPr>
                  <a:grpSpLocks/>
                </p:cNvGrpSpPr>
                <p:nvPr/>
              </p:nvGrpSpPr>
              <p:grpSpPr bwMode="auto">
                <a:xfrm>
                  <a:off x="946" y="1532"/>
                  <a:ext cx="211" cy="473"/>
                  <a:chOff x="4506" y="1447"/>
                  <a:chExt cx="211" cy="473"/>
                </a:xfrm>
              </p:grpSpPr>
              <p:sp>
                <p:nvSpPr>
                  <p:cNvPr id="1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6" y="1447"/>
                    <a:ext cx="205" cy="25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670"/>
                    <a:ext cx="205" cy="25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00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68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5" name="Line 18"/>
                <p:cNvSpPr>
                  <a:spLocks noChangeShapeType="1"/>
                </p:cNvSpPr>
                <p:nvPr/>
              </p:nvSpPr>
              <p:spPr bwMode="auto">
                <a:xfrm>
                  <a:off x="1824" y="1669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240" y="384"/>
                <a:ext cx="618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#miss</a:t>
                </a:r>
              </a:p>
            </p:txBody>
          </p:sp>
        </p:grp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165605" y="5054506"/>
              <a:ext cx="4833938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400" b="1" i="1" dirty="0">
                  <a:solidFill>
                    <a:srgbClr val="FF0000"/>
                  </a:solidFill>
                </a:rPr>
                <a:t>One Equation To Rule Them All!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08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88569" y="3290887"/>
            <a:ext cx="1301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</a:rPr>
              <a:t>Y.C. Tay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85912" y="1676400"/>
            <a:ext cx="67721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99"/>
                </a:solidFill>
              </a:rPr>
              <a:t>A Universal Cache Miss Equation </a:t>
            </a:r>
            <a:endParaRPr lang="en-US" sz="3200" b="1" dirty="0" smtClean="0">
              <a:solidFill>
                <a:srgbClr val="333399"/>
              </a:solidFill>
            </a:endParaRPr>
          </a:p>
          <a:p>
            <a:r>
              <a:rPr lang="en-US" sz="3200" b="1" dirty="0" smtClean="0">
                <a:solidFill>
                  <a:srgbClr val="333399"/>
                </a:solidFill>
              </a:rPr>
              <a:t>for </a:t>
            </a:r>
            <a:r>
              <a:rPr lang="en-US" sz="3200" b="1" dirty="0">
                <a:solidFill>
                  <a:srgbClr val="333399"/>
                </a:solidFill>
              </a:rPr>
              <a:t>the Memory Hierarchy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78750" y="3733800"/>
            <a:ext cx="45865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National University of Singapore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Max Min Zou, </a:t>
            </a:r>
            <a:r>
              <a:rPr lang="en-US" dirty="0" err="1">
                <a:solidFill>
                  <a:srgbClr val="000000"/>
                </a:solidFill>
              </a:rPr>
              <a:t>Dinh</a:t>
            </a:r>
            <a:r>
              <a:rPr lang="en-US" dirty="0">
                <a:solidFill>
                  <a:srgbClr val="000000"/>
                </a:solidFill>
              </a:rPr>
              <a:t> Nguyen Tran, </a:t>
            </a:r>
            <a:r>
              <a:rPr lang="en-US" dirty="0" smtClean="0">
                <a:solidFill>
                  <a:srgbClr val="000000"/>
                </a:solidFill>
              </a:rPr>
              <a:t>Phung </a:t>
            </a:r>
            <a:r>
              <a:rPr lang="en-US" dirty="0">
                <a:solidFill>
                  <a:srgbClr val="000000"/>
                </a:solidFill>
              </a:rPr>
              <a:t>Chinh </a:t>
            </a:r>
            <a:r>
              <a:rPr lang="en-US" dirty="0" smtClean="0">
                <a:solidFill>
                  <a:srgbClr val="000000"/>
                </a:solidFill>
              </a:rPr>
              <a:t>Huynh, </a:t>
            </a:r>
            <a:r>
              <a:rPr lang="en-SG" dirty="0" err="1" smtClean="0">
                <a:solidFill>
                  <a:srgbClr val="000000"/>
                </a:solidFill>
              </a:rPr>
              <a:t>Xuanran</a:t>
            </a:r>
            <a:r>
              <a:rPr lang="en-SG" dirty="0" smtClean="0">
                <a:solidFill>
                  <a:srgbClr val="000000"/>
                </a:solidFill>
              </a:rPr>
              <a:t> Zong, Xi He, </a:t>
            </a:r>
          </a:p>
          <a:p>
            <a:pPr algn="l"/>
            <a:r>
              <a:rPr lang="en-SG" dirty="0" smtClean="0">
                <a:solidFill>
                  <a:srgbClr val="000000"/>
                </a:solidFill>
              </a:rPr>
              <a:t>Vimalraj Venkatesan, M. </a:t>
            </a:r>
            <a:r>
              <a:rPr lang="en-SG" dirty="0" err="1" smtClean="0">
                <a:solidFill>
                  <a:srgbClr val="000000"/>
                </a:solidFill>
              </a:rPr>
              <a:t>Rezazad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5678269"/>
            <a:ext cx="25090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in collaboration with:</a:t>
            </a:r>
          </a:p>
        </p:txBody>
      </p:sp>
    </p:spTree>
    <p:extLst>
      <p:ext uri="{BB962C8B-B14F-4D97-AF65-F5344CB8AC3E}">
        <p14:creationId xmlns:p14="http://schemas.microsoft.com/office/powerpoint/2010/main" val="14562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-52396" y="152400"/>
            <a:ext cx="374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9"/>
                </a:solidFill>
              </a:rPr>
              <a:t>Case: </a:t>
            </a:r>
            <a:r>
              <a:rPr lang="en-US" sz="2400" b="1" dirty="0" smtClean="0">
                <a:solidFill>
                  <a:srgbClr val="333399"/>
                </a:solidFill>
              </a:rPr>
              <a:t>processor cache </a:t>
            </a:r>
            <a:endParaRPr lang="en-US" sz="2400" b="1" dirty="0">
              <a:solidFill>
                <a:srgbClr val="333399"/>
              </a:solidFill>
            </a:endParaRPr>
          </a:p>
        </p:txBody>
      </p:sp>
      <p:sp>
        <p:nvSpPr>
          <p:cNvPr id="15367" name="Text Box 21"/>
          <p:cNvSpPr txBox="1">
            <a:spLocks noChangeArrowheads="1"/>
          </p:cNvSpPr>
          <p:nvPr/>
        </p:nvSpPr>
        <p:spPr bwMode="auto">
          <a:xfrm>
            <a:off x="1447800" y="5257800"/>
            <a:ext cx="10054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perlbmk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23" name="Picture 3" descr="C:\Users\mattyc\Desktop\perlbmk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1460" y="152400"/>
            <a:ext cx="5052060" cy="6537960"/>
          </a:xfrm>
          <a:prstGeom prst="rect">
            <a:avLst/>
          </a:prstGeom>
          <a:noFill/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324600" y="5269468"/>
            <a:ext cx="9412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facerec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24" name="Picture 4" descr="C:\Users\mattyc\Desktop\facerec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4340" y="167640"/>
            <a:ext cx="5052060" cy="6537960"/>
          </a:xfrm>
          <a:prstGeom prst="rect">
            <a:avLst/>
          </a:prstGeom>
          <a:noFill/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76200" y="609600"/>
            <a:ext cx="37192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set-associative (2-dimensional)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0522" y="971490"/>
            <a:ext cx="360707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SPEC CPU2000 benchmarks: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0960" y="6172199"/>
            <a:ext cx="85915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  <a:latin typeface="Arial"/>
              </a:rPr>
              <a:t>M.S. Haque and Q. Wei</a:t>
            </a:r>
            <a:r>
              <a:rPr lang="en-US" sz="1600" i="1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600" i="1" dirty="0" err="1">
                <a:solidFill>
                  <a:srgbClr val="000000"/>
                </a:solidFill>
                <a:latin typeface="Arial"/>
              </a:rPr>
              <a:t>Lachesis</a:t>
            </a:r>
            <a:r>
              <a:rPr lang="en-US" sz="1600" i="1" dirty="0">
                <a:solidFill>
                  <a:srgbClr val="000000"/>
                </a:solidFill>
                <a:latin typeface="Arial"/>
              </a:rPr>
              <a:t>: Fast Endurance and Performance </a:t>
            </a:r>
            <a:r>
              <a:rPr lang="en-US" sz="1600" i="1" dirty="0" smtClean="0">
                <a:solidFill>
                  <a:srgbClr val="000000"/>
                </a:solidFill>
                <a:latin typeface="Arial"/>
              </a:rPr>
              <a:t>Evaluation </a:t>
            </a:r>
            <a:r>
              <a:rPr lang="it-IT" sz="1600" i="1" dirty="0" smtClean="0">
                <a:solidFill>
                  <a:srgbClr val="000000"/>
                </a:solidFill>
                <a:latin typeface="Arial"/>
              </a:rPr>
              <a:t>Tool </a:t>
            </a:r>
          </a:p>
          <a:p>
            <a:pPr algn="l"/>
            <a:r>
              <a:rPr lang="it-IT" sz="1600" i="1" dirty="0" smtClean="0">
                <a:solidFill>
                  <a:srgbClr val="000000"/>
                </a:solidFill>
                <a:latin typeface="Arial"/>
              </a:rPr>
              <a:t>for </a:t>
            </a:r>
            <a:r>
              <a:rPr lang="it-IT" sz="1600" i="1" dirty="0">
                <a:solidFill>
                  <a:srgbClr val="000000"/>
                </a:solidFill>
                <a:latin typeface="Arial"/>
              </a:rPr>
              <a:t>Non-Volatile Processor Cache Design </a:t>
            </a:r>
            <a:r>
              <a:rPr lang="it-IT" sz="1600" i="1" dirty="0" smtClean="0">
                <a:solidFill>
                  <a:srgbClr val="000000"/>
                </a:solidFill>
                <a:latin typeface="Arial"/>
              </a:rPr>
              <a:t>Space </a:t>
            </a:r>
            <a:r>
              <a:rPr lang="en-US" sz="1600" i="1" dirty="0" smtClean="0">
                <a:solidFill>
                  <a:srgbClr val="000000"/>
                </a:solidFill>
                <a:latin typeface="Arial"/>
              </a:rPr>
              <a:t>Exploration, 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Design Automation Conf. 2014.</a:t>
            </a:r>
          </a:p>
        </p:txBody>
      </p:sp>
    </p:spTree>
    <p:extLst>
      <p:ext uri="{BB962C8B-B14F-4D97-AF65-F5344CB8AC3E}">
        <p14:creationId xmlns:p14="http://schemas.microsoft.com/office/powerpoint/2010/main" val="376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8618" y="76200"/>
            <a:ext cx="247369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b="1" dirty="0" smtClean="0">
                <a:solidFill>
                  <a:srgbClr val="333399"/>
                </a:solidFill>
              </a:rPr>
              <a:t>Current Work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33952" y="996534"/>
            <a:ext cx="656942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2"/>
                </a:solidFill>
              </a:rPr>
              <a:t>a network of caches (Named Data Networking)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120" y="2667000"/>
            <a:ext cx="8878112" cy="2238125"/>
            <a:chOff x="152400" y="4391275"/>
            <a:chExt cx="8878112" cy="2238125"/>
          </a:xfrm>
        </p:grpSpPr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152400" y="4422053"/>
              <a:ext cx="83869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clients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3966787" y="4422053"/>
              <a:ext cx="87716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source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652215" y="5926202"/>
              <a:ext cx="78739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router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2425912" y="6032889"/>
              <a:ext cx="53091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link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940898" y="4639018"/>
              <a:ext cx="50366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C</a:t>
              </a:r>
              <a:r>
                <a:rPr lang="en-US" sz="2800" baseline="-25000" dirty="0" smtClean="0">
                  <a:solidFill>
                    <a:srgbClr val="000000"/>
                  </a:solidFill>
                </a:rPr>
                <a:t>1</a:t>
              </a:r>
              <a:endParaRPr lang="en-US" sz="28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1432189" y="5808589"/>
              <a:ext cx="50366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C</a:t>
              </a:r>
              <a:r>
                <a:rPr lang="en-US" sz="280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1913366" y="5053238"/>
              <a:ext cx="50366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C</a:t>
              </a:r>
              <a:r>
                <a:rPr lang="en-US" sz="280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3417665" y="5808589"/>
              <a:ext cx="50366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C</a:t>
              </a:r>
              <a:r>
                <a:rPr lang="en-US" sz="280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2890117" y="4391275"/>
              <a:ext cx="50366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C</a:t>
              </a:r>
              <a:r>
                <a:rPr lang="en-US" sz="2800" baseline="-250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3921329" y="4791385"/>
              <a:ext cx="50366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C</a:t>
              </a:r>
              <a:r>
                <a:rPr lang="en-US" sz="2800" baseline="-250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973835" y="4637557"/>
              <a:ext cx="453470" cy="441700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481365" y="5812039"/>
              <a:ext cx="453470" cy="441700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1963560" y="5079257"/>
              <a:ext cx="453470" cy="441700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3447905" y="5815903"/>
              <a:ext cx="453470" cy="441700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922022" y="4411374"/>
              <a:ext cx="453470" cy="441700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962174" y="4803895"/>
              <a:ext cx="453470" cy="441700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1" name="Straight Connector 30"/>
            <p:cNvCxnSpPr>
              <a:stCxn id="20" idx="6"/>
              <a:endCxn id="44" idx="1"/>
            </p:cNvCxnSpPr>
            <p:nvPr/>
          </p:nvCxnSpPr>
          <p:spPr bwMode="auto">
            <a:xfrm>
              <a:off x="1427305" y="4858407"/>
              <a:ext cx="602664" cy="2855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endCxn id="45" idx="1"/>
            </p:cNvCxnSpPr>
            <p:nvPr/>
          </p:nvCxnSpPr>
          <p:spPr bwMode="auto">
            <a:xfrm>
              <a:off x="2432005" y="5362334"/>
              <a:ext cx="1082309" cy="5182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44" idx="7"/>
              <a:endCxn id="46" idx="3"/>
            </p:cNvCxnSpPr>
            <p:nvPr/>
          </p:nvCxnSpPr>
          <p:spPr bwMode="auto">
            <a:xfrm flipV="1">
              <a:off x="2350621" y="4788389"/>
              <a:ext cx="637810" cy="3555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endCxn id="37" idx="0"/>
            </p:cNvCxnSpPr>
            <p:nvPr/>
          </p:nvCxnSpPr>
          <p:spPr bwMode="auto">
            <a:xfrm>
              <a:off x="1298034" y="5054362"/>
              <a:ext cx="385987" cy="7542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37" idx="3"/>
            </p:cNvCxnSpPr>
            <p:nvPr/>
          </p:nvCxnSpPr>
          <p:spPr bwMode="auto">
            <a:xfrm>
              <a:off x="1935853" y="6008644"/>
              <a:ext cx="1507428" cy="603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375492" y="4639018"/>
              <a:ext cx="602664" cy="2855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endCxn id="45" idx="7"/>
            </p:cNvCxnSpPr>
            <p:nvPr/>
          </p:nvCxnSpPr>
          <p:spPr bwMode="auto">
            <a:xfrm flipH="1">
              <a:off x="3834966" y="5238467"/>
              <a:ext cx="349747" cy="6421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4839941" y="5314890"/>
              <a:ext cx="419057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= </a:t>
              </a:r>
              <a:r>
                <a:rPr lang="en-US" sz="2000" dirty="0" err="1" smtClean="0"/>
                <a:t>Prob</a:t>
              </a:r>
              <a:r>
                <a:rPr lang="en-US" sz="2000" dirty="0" smtClean="0"/>
                <a:t>(client retrieves from source)</a:t>
              </a:r>
              <a:endParaRPr lang="en-US" sz="2000" dirty="0"/>
            </a:p>
          </p:txBody>
        </p:sp>
        <p:sp>
          <p:nvSpPr>
            <p:cNvPr id="66" name="Text Box 64"/>
            <p:cNvSpPr txBox="1">
              <a:spLocks noChangeArrowheads="1"/>
            </p:cNvSpPr>
            <p:nvPr/>
          </p:nvSpPr>
          <p:spPr bwMode="auto">
            <a:xfrm>
              <a:off x="4800600" y="4826370"/>
              <a:ext cx="976312" cy="8223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i="1" dirty="0"/>
                <a:t>P </a:t>
              </a:r>
              <a:r>
                <a:rPr lang="en-US" sz="2400" baseline="30000" dirty="0"/>
                <a:t>miss</a:t>
              </a:r>
            </a:p>
            <a:p>
              <a:endParaRPr lang="en-US" sz="2400" dirty="0"/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4839941" y="5772090"/>
              <a:ext cx="184698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= </a:t>
              </a:r>
              <a:r>
                <a:rPr lang="en-US" sz="2000" i="1" dirty="0" smtClean="0"/>
                <a:t>f</a:t>
              </a:r>
              <a:r>
                <a:rPr lang="en-US" sz="2000" dirty="0" smtClean="0"/>
                <a:t> (C</a:t>
              </a:r>
              <a:r>
                <a:rPr lang="en-US" sz="2800" baseline="-25000" dirty="0" smtClean="0"/>
                <a:t>1</a:t>
              </a:r>
              <a:r>
                <a:rPr lang="en-US" sz="2000" dirty="0" smtClean="0"/>
                <a:t>, ... C</a:t>
              </a:r>
              <a:r>
                <a:rPr lang="en-US" sz="2800" baseline="-25000" dirty="0" smtClean="0"/>
                <a:t>6</a:t>
              </a:r>
              <a:r>
                <a:rPr lang="en-US" sz="2000" dirty="0" smtClean="0"/>
                <a:t> )</a:t>
              </a:r>
              <a:endParaRPr lang="en-US" sz="2000" dirty="0"/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4839941" y="6229290"/>
              <a:ext cx="688009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= ? 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34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88569" y="3290887"/>
            <a:ext cx="1301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</a:rPr>
              <a:t>Y.C. Tay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85912" y="1676400"/>
            <a:ext cx="67721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99"/>
                </a:solidFill>
              </a:rPr>
              <a:t>A Universal Cache Miss Equation </a:t>
            </a:r>
            <a:endParaRPr lang="en-US" sz="3200" b="1" dirty="0" smtClean="0">
              <a:solidFill>
                <a:srgbClr val="333399"/>
              </a:solidFill>
            </a:endParaRPr>
          </a:p>
          <a:p>
            <a:r>
              <a:rPr lang="en-US" sz="3200" b="1" dirty="0" smtClean="0">
                <a:solidFill>
                  <a:srgbClr val="333399"/>
                </a:solidFill>
              </a:rPr>
              <a:t>for </a:t>
            </a:r>
            <a:r>
              <a:rPr lang="en-US" sz="3200" b="1" dirty="0">
                <a:solidFill>
                  <a:srgbClr val="333399"/>
                </a:solidFill>
              </a:rPr>
              <a:t>the Memory Hierarchy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78750" y="3733800"/>
            <a:ext cx="45865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National University of Singapore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0592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Max Min Zou, </a:t>
            </a:r>
            <a:r>
              <a:rPr lang="en-US" dirty="0" err="1">
                <a:solidFill>
                  <a:srgbClr val="000000"/>
                </a:solidFill>
              </a:rPr>
              <a:t>Dinh</a:t>
            </a:r>
            <a:r>
              <a:rPr lang="en-US" dirty="0">
                <a:solidFill>
                  <a:srgbClr val="000000"/>
                </a:solidFill>
              </a:rPr>
              <a:t> Nguyen Tran, </a:t>
            </a:r>
            <a:r>
              <a:rPr lang="en-US" dirty="0" smtClean="0">
                <a:solidFill>
                  <a:srgbClr val="000000"/>
                </a:solidFill>
              </a:rPr>
              <a:t>Phung </a:t>
            </a:r>
            <a:r>
              <a:rPr lang="en-US" dirty="0">
                <a:solidFill>
                  <a:srgbClr val="000000"/>
                </a:solidFill>
              </a:rPr>
              <a:t>Chinh </a:t>
            </a:r>
            <a:r>
              <a:rPr lang="en-US" dirty="0" smtClean="0">
                <a:solidFill>
                  <a:srgbClr val="000000"/>
                </a:solidFill>
              </a:rPr>
              <a:t>Huynh, </a:t>
            </a:r>
            <a:r>
              <a:rPr lang="en-SG" dirty="0" err="1" smtClean="0">
                <a:solidFill>
                  <a:srgbClr val="000000"/>
                </a:solidFill>
              </a:rPr>
              <a:t>Xuanran</a:t>
            </a:r>
            <a:r>
              <a:rPr lang="en-SG" dirty="0" smtClean="0">
                <a:solidFill>
                  <a:srgbClr val="000000"/>
                </a:solidFill>
              </a:rPr>
              <a:t> Zong, Xi He, </a:t>
            </a:r>
          </a:p>
          <a:p>
            <a:pPr algn="l"/>
            <a:r>
              <a:rPr lang="en-SG" dirty="0" smtClean="0">
                <a:solidFill>
                  <a:srgbClr val="000000"/>
                </a:solidFill>
              </a:rPr>
              <a:t>Vimalraj Venkatesan, M. </a:t>
            </a:r>
            <a:r>
              <a:rPr lang="en-SG" dirty="0" err="1" smtClean="0">
                <a:solidFill>
                  <a:srgbClr val="000000"/>
                </a:solidFill>
              </a:rPr>
              <a:t>Rezazad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5678269"/>
            <a:ext cx="25090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in collaboration with:</a:t>
            </a:r>
          </a:p>
        </p:txBody>
      </p:sp>
    </p:spTree>
    <p:extLst>
      <p:ext uri="{BB962C8B-B14F-4D97-AF65-F5344CB8AC3E}">
        <p14:creationId xmlns:p14="http://schemas.microsoft.com/office/powerpoint/2010/main" val="26589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18"/>
          <p:cNvGrpSpPr>
            <a:grpSpLocks/>
          </p:cNvGrpSpPr>
          <p:nvPr/>
        </p:nvGrpSpPr>
        <p:grpSpPr bwMode="auto">
          <a:xfrm>
            <a:off x="2667000" y="1752600"/>
            <a:ext cx="3579813" cy="2452687"/>
            <a:chOff x="136" y="1680"/>
            <a:chExt cx="2255" cy="1545"/>
          </a:xfrm>
        </p:grpSpPr>
        <p:sp>
          <p:nvSpPr>
            <p:cNvPr id="37" name="Text Box 119"/>
            <p:cNvSpPr txBox="1">
              <a:spLocks noChangeArrowheads="1"/>
            </p:cNvSpPr>
            <p:nvPr/>
          </p:nvSpPr>
          <p:spPr bwMode="auto">
            <a:xfrm>
              <a:off x="136" y="1680"/>
              <a:ext cx="5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#miss</a:t>
              </a:r>
            </a:p>
          </p:txBody>
        </p:sp>
        <p:sp>
          <p:nvSpPr>
            <p:cNvPr id="38" name="Line 120"/>
            <p:cNvSpPr>
              <a:spLocks noChangeShapeType="1"/>
            </p:cNvSpPr>
            <p:nvPr/>
          </p:nvSpPr>
          <p:spPr bwMode="auto">
            <a:xfrm flipV="1">
              <a:off x="525" y="1881"/>
              <a:ext cx="0" cy="1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39" name="Line 121"/>
            <p:cNvSpPr>
              <a:spLocks noChangeShapeType="1"/>
            </p:cNvSpPr>
            <p:nvPr/>
          </p:nvSpPr>
          <p:spPr bwMode="auto">
            <a:xfrm>
              <a:off x="409" y="2994"/>
              <a:ext cx="1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40" name="Text Box 122"/>
            <p:cNvSpPr txBox="1">
              <a:spLocks noChangeArrowheads="1"/>
            </p:cNvSpPr>
            <p:nvPr/>
          </p:nvSpPr>
          <p:spPr bwMode="auto">
            <a:xfrm>
              <a:off x="2155" y="2994"/>
              <a:ext cx="23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M</a:t>
              </a:r>
            </a:p>
          </p:txBody>
        </p:sp>
        <p:grpSp>
          <p:nvGrpSpPr>
            <p:cNvPr id="42" name="Group 124"/>
            <p:cNvGrpSpPr>
              <a:grpSpLocks/>
            </p:cNvGrpSpPr>
            <p:nvPr/>
          </p:nvGrpSpPr>
          <p:grpSpPr bwMode="auto">
            <a:xfrm>
              <a:off x="768" y="1968"/>
              <a:ext cx="1488" cy="816"/>
              <a:chOff x="768" y="336"/>
              <a:chExt cx="1488" cy="816"/>
            </a:xfrm>
          </p:grpSpPr>
          <p:sp>
            <p:nvSpPr>
              <p:cNvPr id="43" name="Arc 125"/>
              <p:cNvSpPr>
                <a:spLocks/>
              </p:cNvSpPr>
              <p:nvPr/>
            </p:nvSpPr>
            <p:spPr bwMode="auto">
              <a:xfrm>
                <a:off x="1632" y="1056"/>
                <a:ext cx="144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Line 126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rc 127"/>
              <p:cNvSpPr>
                <a:spLocks/>
              </p:cNvSpPr>
              <p:nvPr/>
            </p:nvSpPr>
            <p:spPr bwMode="auto">
              <a:xfrm rot="5400000" flipV="1">
                <a:off x="864" y="240"/>
                <a:ext cx="720" cy="9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69135" y="4171949"/>
            <a:ext cx="7114410" cy="1547516"/>
            <a:chOff x="169135" y="4171949"/>
            <a:chExt cx="7114410" cy="1547516"/>
          </a:xfrm>
        </p:grpSpPr>
        <p:sp>
          <p:nvSpPr>
            <p:cNvPr id="5122" name="Text Box 7"/>
            <p:cNvSpPr txBox="1">
              <a:spLocks noChangeArrowheads="1"/>
            </p:cNvSpPr>
            <p:nvPr/>
          </p:nvSpPr>
          <p:spPr bwMode="auto">
            <a:xfrm>
              <a:off x="169135" y="5257800"/>
              <a:ext cx="318067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333399"/>
                  </a:solidFill>
                </a:rPr>
                <a:t>Cache Miss Equation:</a:t>
              </a:r>
            </a:p>
          </p:txBody>
        </p:sp>
        <p:sp>
          <p:nvSpPr>
            <p:cNvPr id="5123" name="Text Box 8"/>
            <p:cNvSpPr txBox="1">
              <a:spLocks noChangeArrowheads="1"/>
            </p:cNvSpPr>
            <p:nvPr/>
          </p:nvSpPr>
          <p:spPr bwMode="auto">
            <a:xfrm>
              <a:off x="3465608" y="5257800"/>
              <a:ext cx="3817937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00"/>
                  </a:solidFill>
                </a:rPr>
                <a:t>Prob</a:t>
              </a:r>
              <a:r>
                <a:rPr lang="en-US" sz="2400" dirty="0">
                  <a:solidFill>
                    <a:srgbClr val="000000"/>
                  </a:solidFill>
                </a:rPr>
                <a:t>(miss) = </a:t>
              </a:r>
              <a:r>
                <a:rPr lang="en-US" sz="2400" i="1" dirty="0">
                  <a:solidFill>
                    <a:srgbClr val="000000"/>
                  </a:solidFill>
                </a:rPr>
                <a:t>f</a:t>
              </a:r>
              <a:r>
                <a:rPr lang="en-US" sz="2400" b="1" i="1" dirty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(cache size)</a:t>
              </a: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H="1" flipV="1">
              <a:off x="6108700" y="4171949"/>
              <a:ext cx="520700" cy="116204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3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439738" y="685800"/>
            <a:ext cx="4132262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3399"/>
                </a:solidFill>
              </a:rPr>
              <a:t>Cache Miss Equation: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376363" y="2590800"/>
            <a:ext cx="38179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Prob</a:t>
            </a:r>
            <a:r>
              <a:rPr lang="en-US" sz="2400" dirty="0">
                <a:solidFill>
                  <a:srgbClr val="000000"/>
                </a:solidFill>
              </a:rPr>
              <a:t>(miss) = </a:t>
            </a:r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(cache size)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82600" y="3048000"/>
            <a:ext cx="3098800" cy="898525"/>
            <a:chOff x="304" y="1056"/>
            <a:chExt cx="1952" cy="566"/>
          </a:xfrm>
        </p:grpSpPr>
        <p:sp>
          <p:nvSpPr>
            <p:cNvPr id="5137" name="Text Box 9"/>
            <p:cNvSpPr txBox="1">
              <a:spLocks noChangeArrowheads="1"/>
            </p:cNvSpPr>
            <p:nvPr/>
          </p:nvSpPr>
          <p:spPr bwMode="auto">
            <a:xfrm>
              <a:off x="304" y="1104"/>
              <a:ext cx="1707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everywhere in the </a:t>
              </a:r>
            </a:p>
            <a:p>
              <a:r>
                <a:rPr lang="en-US" sz="2400">
                  <a:solidFill>
                    <a:srgbClr val="FF0000"/>
                  </a:solidFill>
                </a:rPr>
                <a:t>memory hierarchy:</a:t>
              </a:r>
            </a:p>
          </p:txBody>
        </p:sp>
        <p:sp>
          <p:nvSpPr>
            <p:cNvPr id="5138" name="Line 23"/>
            <p:cNvSpPr>
              <a:spLocks noChangeShapeType="1"/>
            </p:cNvSpPr>
            <p:nvPr/>
          </p:nvSpPr>
          <p:spPr bwMode="auto">
            <a:xfrm flipV="1">
              <a:off x="1920" y="1056"/>
              <a:ext cx="33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572000" y="2971800"/>
            <a:ext cx="2057400" cy="609600"/>
            <a:chOff x="2880" y="1008"/>
            <a:chExt cx="1296" cy="384"/>
          </a:xfrm>
        </p:grpSpPr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2960" y="1104"/>
              <a:ext cx="121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still an issue:</a:t>
              </a:r>
            </a:p>
          </p:txBody>
        </p:sp>
        <p:sp>
          <p:nvSpPr>
            <p:cNvPr id="5136" name="Line 24"/>
            <p:cNvSpPr>
              <a:spLocks noChangeShapeType="1"/>
            </p:cNvSpPr>
            <p:nvPr/>
          </p:nvSpPr>
          <p:spPr bwMode="auto">
            <a:xfrm flipH="1" flipV="1">
              <a:off x="2880" y="1008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953000" y="3886201"/>
            <a:ext cx="3048000" cy="2366963"/>
            <a:chOff x="3120" y="1584"/>
            <a:chExt cx="1920" cy="1491"/>
          </a:xfrm>
        </p:grpSpPr>
        <p:sp>
          <p:nvSpPr>
            <p:cNvPr id="5128" name="Text Box 17"/>
            <p:cNvSpPr txBox="1">
              <a:spLocks noChangeArrowheads="1"/>
            </p:cNvSpPr>
            <p:nvPr/>
          </p:nvSpPr>
          <p:spPr bwMode="auto">
            <a:xfrm>
              <a:off x="3140" y="2544"/>
              <a:ext cx="190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energy consumption,</a:t>
              </a:r>
            </a:p>
          </p:txBody>
        </p:sp>
        <p:sp>
          <p:nvSpPr>
            <p:cNvPr id="5129" name="Text Box 18"/>
            <p:cNvSpPr txBox="1">
              <a:spLocks noChangeArrowheads="1"/>
            </p:cNvSpPr>
            <p:nvPr/>
          </p:nvSpPr>
          <p:spPr bwMode="auto">
            <a:xfrm>
              <a:off x="3140" y="2304"/>
              <a:ext cx="10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real estate,</a:t>
              </a:r>
            </a:p>
          </p:txBody>
        </p:sp>
        <p:sp>
          <p:nvSpPr>
            <p:cNvPr id="5130" name="Text Box 19"/>
            <p:cNvSpPr txBox="1">
              <a:spLocks noChangeArrowheads="1"/>
            </p:cNvSpPr>
            <p:nvPr/>
          </p:nvSpPr>
          <p:spPr bwMode="auto">
            <a:xfrm>
              <a:off x="3120" y="1584"/>
              <a:ext cx="17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memory allocation,</a:t>
              </a:r>
            </a:p>
          </p:txBody>
        </p:sp>
        <p:sp>
          <p:nvSpPr>
            <p:cNvPr id="5132" name="Text Box 21"/>
            <p:cNvSpPr txBox="1">
              <a:spLocks noChangeArrowheads="1"/>
            </p:cNvSpPr>
            <p:nvPr/>
          </p:nvSpPr>
          <p:spPr bwMode="auto">
            <a:xfrm>
              <a:off x="3120" y="1824"/>
              <a:ext cx="12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virtualization,</a:t>
              </a:r>
            </a:p>
          </p:txBody>
        </p:sp>
        <p:sp>
          <p:nvSpPr>
            <p:cNvPr id="5133" name="Text Box 22"/>
            <p:cNvSpPr txBox="1">
              <a:spLocks noChangeArrowheads="1"/>
            </p:cNvSpPr>
            <p:nvPr/>
          </p:nvSpPr>
          <p:spPr bwMode="auto">
            <a:xfrm>
              <a:off x="3165" y="2784"/>
              <a:ext cx="42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etc</a:t>
              </a:r>
              <a:r>
                <a:rPr lang="en-US" sz="2400" dirty="0" smtClean="0">
                  <a:solidFill>
                    <a:srgbClr val="000000"/>
                  </a:solidFill>
                </a:rPr>
                <a:t>.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134" name="Text Box 29"/>
            <p:cNvSpPr txBox="1">
              <a:spLocks noChangeArrowheads="1"/>
            </p:cNvSpPr>
            <p:nvPr/>
          </p:nvSpPr>
          <p:spPr bwMode="auto">
            <a:xfrm>
              <a:off x="3120" y="2064"/>
              <a:ext cx="94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multicore,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679450" y="3886200"/>
            <a:ext cx="3871512" cy="2362200"/>
            <a:chOff x="679450" y="2514600"/>
            <a:chExt cx="3871512" cy="2362200"/>
          </a:xfrm>
        </p:grpSpPr>
        <p:sp>
          <p:nvSpPr>
            <p:cNvPr id="5139" name="Text Box 10"/>
            <p:cNvSpPr txBox="1">
              <a:spLocks noChangeArrowheads="1"/>
            </p:cNvSpPr>
            <p:nvPr/>
          </p:nvSpPr>
          <p:spPr bwMode="auto">
            <a:xfrm>
              <a:off x="685800" y="2514600"/>
              <a:ext cx="250666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processor cache,</a:t>
              </a:r>
            </a:p>
          </p:txBody>
        </p:sp>
        <p:sp>
          <p:nvSpPr>
            <p:cNvPr id="5141" name="Text Box 12"/>
            <p:cNvSpPr txBox="1">
              <a:spLocks noChangeArrowheads="1"/>
            </p:cNvSpPr>
            <p:nvPr/>
          </p:nvSpPr>
          <p:spPr bwMode="auto">
            <a:xfrm>
              <a:off x="685800" y="3657600"/>
              <a:ext cx="181011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SSD cache</a:t>
              </a:r>
              <a:r>
                <a:rPr lang="en-US" sz="2400" dirty="0">
                  <a:solidFill>
                    <a:srgbClr val="000000"/>
                  </a:solidFill>
                </a:rPr>
                <a:t>,</a:t>
              </a:r>
            </a:p>
          </p:txBody>
        </p:sp>
        <p:sp>
          <p:nvSpPr>
            <p:cNvPr id="5142" name="Text Box 13"/>
            <p:cNvSpPr txBox="1">
              <a:spLocks noChangeArrowheads="1"/>
            </p:cNvSpPr>
            <p:nvPr/>
          </p:nvSpPr>
          <p:spPr bwMode="auto">
            <a:xfrm>
              <a:off x="685800" y="3276600"/>
              <a:ext cx="2387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database buffer,</a:t>
              </a:r>
            </a:p>
          </p:txBody>
        </p:sp>
        <p:sp>
          <p:nvSpPr>
            <p:cNvPr id="5143" name="Text Box 14"/>
            <p:cNvSpPr txBox="1">
              <a:spLocks noChangeArrowheads="1"/>
            </p:cNvSpPr>
            <p:nvPr/>
          </p:nvSpPr>
          <p:spPr bwMode="auto">
            <a:xfrm>
              <a:off x="685800" y="4034135"/>
              <a:ext cx="386516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content-centric networking,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144" name="Text Box 16"/>
            <p:cNvSpPr txBox="1">
              <a:spLocks noChangeArrowheads="1"/>
            </p:cNvSpPr>
            <p:nvPr/>
          </p:nvSpPr>
          <p:spPr bwMode="auto">
            <a:xfrm>
              <a:off x="679450" y="2895600"/>
              <a:ext cx="2376488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RAM,                 </a:t>
              </a: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685800" y="4419600"/>
              <a:ext cx="674688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etc.</a:t>
              </a: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1000" y="3124200"/>
            <a:ext cx="4111224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651776" y="3124200"/>
            <a:ext cx="4111224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6" name="Group 118"/>
          <p:cNvGrpSpPr>
            <a:grpSpLocks/>
          </p:cNvGrpSpPr>
          <p:nvPr/>
        </p:nvGrpSpPr>
        <p:grpSpPr bwMode="auto">
          <a:xfrm>
            <a:off x="5209629" y="16670"/>
            <a:ext cx="3579813" cy="2452687"/>
            <a:chOff x="136" y="1680"/>
            <a:chExt cx="2255" cy="1545"/>
          </a:xfrm>
        </p:grpSpPr>
        <p:sp>
          <p:nvSpPr>
            <p:cNvPr id="37" name="Text Box 119"/>
            <p:cNvSpPr txBox="1">
              <a:spLocks noChangeArrowheads="1"/>
            </p:cNvSpPr>
            <p:nvPr/>
          </p:nvSpPr>
          <p:spPr bwMode="auto">
            <a:xfrm>
              <a:off x="136" y="1680"/>
              <a:ext cx="5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#miss</a:t>
              </a:r>
            </a:p>
          </p:txBody>
        </p:sp>
        <p:sp>
          <p:nvSpPr>
            <p:cNvPr id="38" name="Line 120"/>
            <p:cNvSpPr>
              <a:spLocks noChangeShapeType="1"/>
            </p:cNvSpPr>
            <p:nvPr/>
          </p:nvSpPr>
          <p:spPr bwMode="auto">
            <a:xfrm flipV="1">
              <a:off x="525" y="1881"/>
              <a:ext cx="0" cy="1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39" name="Line 121"/>
            <p:cNvSpPr>
              <a:spLocks noChangeShapeType="1"/>
            </p:cNvSpPr>
            <p:nvPr/>
          </p:nvSpPr>
          <p:spPr bwMode="auto">
            <a:xfrm>
              <a:off x="409" y="2994"/>
              <a:ext cx="1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40" name="Text Box 122"/>
            <p:cNvSpPr txBox="1">
              <a:spLocks noChangeArrowheads="1"/>
            </p:cNvSpPr>
            <p:nvPr/>
          </p:nvSpPr>
          <p:spPr bwMode="auto">
            <a:xfrm>
              <a:off x="2155" y="2994"/>
              <a:ext cx="23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M</a:t>
              </a:r>
            </a:p>
          </p:txBody>
        </p:sp>
        <p:grpSp>
          <p:nvGrpSpPr>
            <p:cNvPr id="42" name="Group 124"/>
            <p:cNvGrpSpPr>
              <a:grpSpLocks/>
            </p:cNvGrpSpPr>
            <p:nvPr/>
          </p:nvGrpSpPr>
          <p:grpSpPr bwMode="auto">
            <a:xfrm>
              <a:off x="768" y="1968"/>
              <a:ext cx="1488" cy="816"/>
              <a:chOff x="768" y="336"/>
              <a:chExt cx="1488" cy="816"/>
            </a:xfrm>
          </p:grpSpPr>
          <p:sp>
            <p:nvSpPr>
              <p:cNvPr id="43" name="Arc 125"/>
              <p:cNvSpPr>
                <a:spLocks/>
              </p:cNvSpPr>
              <p:nvPr/>
            </p:nvSpPr>
            <p:spPr bwMode="auto">
              <a:xfrm>
                <a:off x="1632" y="1056"/>
                <a:ext cx="144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Line 126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rc 127"/>
              <p:cNvSpPr>
                <a:spLocks/>
              </p:cNvSpPr>
              <p:nvPr/>
            </p:nvSpPr>
            <p:spPr bwMode="auto">
              <a:xfrm rot="5400000" flipV="1">
                <a:off x="864" y="240"/>
                <a:ext cx="720" cy="9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5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ynBufTuning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6781" r="19167" b="6658"/>
          <a:stretch/>
        </p:blipFill>
        <p:spPr>
          <a:xfrm>
            <a:off x="555027" y="685800"/>
            <a:ext cx="8228367" cy="47175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6019800"/>
            <a:ext cx="9167462" cy="737175"/>
            <a:chOff x="0" y="6019800"/>
            <a:chExt cx="9167462" cy="737175"/>
          </a:xfrm>
        </p:grpSpPr>
        <p:sp>
          <p:nvSpPr>
            <p:cNvPr id="4" name="Line 91"/>
            <p:cNvSpPr>
              <a:spLocks noChangeShapeType="1"/>
            </p:cNvSpPr>
            <p:nvPr/>
          </p:nvSpPr>
          <p:spPr bwMode="auto">
            <a:xfrm>
              <a:off x="0" y="6019800"/>
              <a:ext cx="9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0960" y="6172200"/>
              <a:ext cx="899650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D.N. Tran, P.C. Huynh, Y.C. Tay and A.K.H. Tung. </a:t>
              </a:r>
            </a:p>
            <a:p>
              <a:pPr algn="l" eaLnBrk="0" hangingPunct="0"/>
              <a:r>
                <a:rPr lang="en-US" sz="1600" i="1" dirty="0" smtClean="0">
                  <a:solidFill>
                    <a:srgbClr val="000000"/>
                  </a:solidFill>
                  <a:latin typeface="Arial"/>
                </a:rPr>
                <a:t>A new approach to dynamic self-tuning of database buffers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. ACM Transactions. on Storage 2008 </a:t>
              </a:r>
            </a:p>
          </p:txBody>
        </p:sp>
      </p:grp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-26158" y="68560"/>
            <a:ext cx="55996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99"/>
                </a:solidFill>
              </a:rPr>
              <a:t>Equation applied to database </a:t>
            </a:r>
            <a:r>
              <a:rPr lang="en-US" sz="2400" b="1" dirty="0">
                <a:solidFill>
                  <a:srgbClr val="333399"/>
                </a:solidFill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4909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44463" y="3276600"/>
            <a:ext cx="14557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</a:rPr>
              <a:t>Example:</a:t>
            </a:r>
          </a:p>
        </p:txBody>
      </p:sp>
      <p:sp>
        <p:nvSpPr>
          <p:cNvPr id="85028" name="Text Box 36"/>
          <p:cNvSpPr txBox="1">
            <a:spLocks noChangeArrowheads="1"/>
          </p:cNvSpPr>
          <p:nvPr/>
        </p:nvSpPr>
        <p:spPr bwMode="auto">
          <a:xfrm>
            <a:off x="1803400" y="3276600"/>
            <a:ext cx="43380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type = </a:t>
            </a:r>
            <a:r>
              <a:rPr lang="en-US" sz="2400" dirty="0" smtClean="0">
                <a:solidFill>
                  <a:srgbClr val="000000"/>
                </a:solidFill>
              </a:rPr>
              <a:t>garbage-collected heap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460" name="Text Box 37"/>
          <p:cNvSpPr txBox="1">
            <a:spLocks noChangeArrowheads="1"/>
          </p:cNvSpPr>
          <p:nvPr/>
        </p:nvSpPr>
        <p:spPr bwMode="auto">
          <a:xfrm>
            <a:off x="149225" y="1600200"/>
            <a:ext cx="41179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</a:rPr>
              <a:t>Research Program Proposal: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98500" y="1981200"/>
            <a:ext cx="7226300" cy="762000"/>
            <a:chOff x="296" y="1536"/>
            <a:chExt cx="4552" cy="480"/>
          </a:xfrm>
        </p:grpSpPr>
        <p:sp>
          <p:nvSpPr>
            <p:cNvPr id="19505" name="Text Box 39"/>
            <p:cNvSpPr txBox="1">
              <a:spLocks noChangeArrowheads="1"/>
            </p:cNvSpPr>
            <p:nvPr/>
          </p:nvSpPr>
          <p:spPr bwMode="auto">
            <a:xfrm>
              <a:off x="2816" y="1728"/>
              <a:ext cx="179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for each cache type</a:t>
              </a:r>
            </a:p>
          </p:txBody>
        </p:sp>
        <p:sp>
          <p:nvSpPr>
            <p:cNvPr id="19506" name="Rectangle 40"/>
            <p:cNvSpPr>
              <a:spLocks noChangeArrowheads="1"/>
            </p:cNvSpPr>
            <p:nvPr/>
          </p:nvSpPr>
          <p:spPr bwMode="auto">
            <a:xfrm>
              <a:off x="303" y="1536"/>
              <a:ext cx="339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focus expertise on </a:t>
              </a:r>
              <a:r>
                <a:rPr lang="en-US" sz="2400">
                  <a:solidFill>
                    <a:srgbClr val="FF0000"/>
                  </a:solidFill>
                </a:rPr>
                <a:t>top-down modeling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9507" name="Rectangle 41"/>
            <p:cNvSpPr>
              <a:spLocks noChangeArrowheads="1"/>
            </p:cNvSpPr>
            <p:nvPr/>
          </p:nvSpPr>
          <p:spPr bwMode="auto">
            <a:xfrm>
              <a:off x="296" y="1728"/>
              <a:ext cx="25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parameterized miss equation</a:t>
              </a:r>
            </a:p>
          </p:txBody>
        </p:sp>
        <p:sp>
          <p:nvSpPr>
            <p:cNvPr id="19508" name="Rectangle 42"/>
            <p:cNvSpPr>
              <a:spLocks noChangeArrowheads="1"/>
            </p:cNvSpPr>
            <p:nvPr/>
          </p:nvSpPr>
          <p:spPr bwMode="auto">
            <a:xfrm>
              <a:off x="3621" y="1536"/>
              <a:ext cx="122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to derive one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52400" y="76200"/>
            <a:ext cx="8686800" cy="896938"/>
            <a:chOff x="240" y="288"/>
            <a:chExt cx="5472" cy="565"/>
          </a:xfrm>
        </p:grpSpPr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3600" y="288"/>
              <a:ext cx="2112" cy="565"/>
              <a:chOff x="3552" y="3227"/>
              <a:chExt cx="2112" cy="565"/>
            </a:xfrm>
          </p:grpSpPr>
          <p:sp>
            <p:nvSpPr>
              <p:cNvPr id="19497" name="Text Box 49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69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where </a:t>
                </a:r>
              </a:p>
            </p:txBody>
          </p:sp>
          <p:grpSp>
            <p:nvGrpSpPr>
              <p:cNvPr id="5" name="Group 50"/>
              <p:cNvGrpSpPr>
                <a:grpSpLocks/>
              </p:cNvGrpSpPr>
              <p:nvPr/>
            </p:nvGrpSpPr>
            <p:grpSpPr bwMode="auto">
              <a:xfrm>
                <a:off x="4176" y="3227"/>
                <a:ext cx="1488" cy="565"/>
                <a:chOff x="3504" y="2064"/>
                <a:chExt cx="1488" cy="565"/>
              </a:xfrm>
            </p:grpSpPr>
            <p:sp>
              <p:nvSpPr>
                <p:cNvPr id="19499" name="Rectangle 51"/>
                <p:cNvSpPr>
                  <a:spLocks noChangeArrowheads="1"/>
                </p:cNvSpPr>
                <p:nvPr/>
              </p:nvSpPr>
              <p:spPr bwMode="auto">
                <a:xfrm>
                  <a:off x="3504" y="2208"/>
                  <a:ext cx="359" cy="2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</a:rPr>
                    <a:t>K=</a:t>
                  </a:r>
                </a:p>
              </p:txBody>
            </p:sp>
            <p:sp>
              <p:nvSpPr>
                <p:cNvPr id="195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36" y="2208"/>
                  <a:ext cx="388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1 +</a:t>
                  </a:r>
                </a:p>
              </p:txBody>
            </p:sp>
            <p:grpSp>
              <p:nvGrpSpPr>
                <p:cNvPr id="6" name="Group 53"/>
                <p:cNvGrpSpPr>
                  <a:grpSpLocks/>
                </p:cNvGrpSpPr>
                <p:nvPr/>
              </p:nvGrpSpPr>
              <p:grpSpPr bwMode="auto">
                <a:xfrm>
                  <a:off x="4231" y="2064"/>
                  <a:ext cx="761" cy="565"/>
                  <a:chOff x="2496" y="2411"/>
                  <a:chExt cx="761" cy="565"/>
                </a:xfrm>
              </p:grpSpPr>
              <p:sp>
                <p:nvSpPr>
                  <p:cNvPr id="195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411"/>
                    <a:ext cx="752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 dirty="0">
                        <a:solidFill>
                          <a:srgbClr val="000000"/>
                        </a:solidFill>
                      </a:rPr>
                      <a:t>M* - M</a:t>
                    </a:r>
                    <a:r>
                      <a:rPr lang="en-US" sz="2400" baseline="-25000" dirty="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950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688"/>
                    <a:ext cx="677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950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688"/>
                    <a:ext cx="7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816" y="295"/>
              <a:ext cx="2808" cy="473"/>
              <a:chOff x="766" y="1532"/>
              <a:chExt cx="2808" cy="473"/>
            </a:xfrm>
          </p:grpSpPr>
          <p:sp>
            <p:nvSpPr>
              <p:cNvPr id="19491" name="Text Box 58"/>
              <p:cNvSpPr txBox="1">
                <a:spLocks noChangeArrowheads="1"/>
              </p:cNvSpPr>
              <p:nvPr/>
            </p:nvSpPr>
            <p:spPr bwMode="auto">
              <a:xfrm>
                <a:off x="766" y="1565"/>
                <a:ext cx="2808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=     </a:t>
                </a:r>
                <a:r>
                  <a:rPr lang="en-US" sz="32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K + </a:t>
                </a:r>
                <a:r>
                  <a:rPr lang="en-US" sz="2400" i="1">
                    <a:solidFill>
                      <a:srgbClr val="000000"/>
                    </a:solidFill>
                    <a:latin typeface="Verdana" pitchFamily="34" charset="0"/>
                  </a:rPr>
                  <a:t>√</a:t>
                </a:r>
                <a:r>
                  <a:rPr lang="en-US" sz="2400" i="1">
                    <a:solidFill>
                      <a:srgbClr val="000000"/>
                    </a:solidFill>
                  </a:rPr>
                  <a:t>K </a:t>
                </a:r>
                <a:r>
                  <a:rPr lang="en-US" sz="2400" baseline="30000">
                    <a:solidFill>
                      <a:srgbClr val="000000"/>
                    </a:solidFill>
                  </a:rPr>
                  <a:t>2</a:t>
                </a:r>
                <a:r>
                  <a:rPr lang="en-US" sz="2400">
                    <a:solidFill>
                      <a:srgbClr val="000000"/>
                    </a:solidFill>
                  </a:rPr>
                  <a:t> – 4 </a:t>
                </a:r>
                <a:r>
                  <a:rPr lang="en-US" sz="3200">
                    <a:solidFill>
                      <a:srgbClr val="000000"/>
                    </a:solidFill>
                  </a:rPr>
                  <a:t>)</a:t>
                </a:r>
                <a:r>
                  <a:rPr lang="en-US" sz="24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n*+n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  <a:r>
                  <a:rPr lang="en-US" sz="2400">
                    <a:solidFill>
                      <a:srgbClr val="000000"/>
                    </a:solidFill>
                  </a:rPr>
                  <a:t>) – </a:t>
                </a:r>
                <a:r>
                  <a:rPr lang="en-US" sz="2400" i="1">
                    <a:solidFill>
                      <a:srgbClr val="000000"/>
                    </a:solidFill>
                  </a:rPr>
                  <a:t>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8" name="Group 59"/>
              <p:cNvGrpSpPr>
                <a:grpSpLocks/>
              </p:cNvGrpSpPr>
              <p:nvPr/>
            </p:nvGrpSpPr>
            <p:grpSpPr bwMode="auto">
              <a:xfrm>
                <a:off x="946" y="1532"/>
                <a:ext cx="211" cy="473"/>
                <a:chOff x="4506" y="1447"/>
                <a:chExt cx="211" cy="473"/>
              </a:xfrm>
            </p:grpSpPr>
            <p:sp>
              <p:nvSpPr>
                <p:cNvPr id="1949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506" y="1447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949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512" y="1670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9496" name="Line 62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9493" name="Line 63"/>
              <p:cNvSpPr>
                <a:spLocks noChangeShapeType="1"/>
              </p:cNvSpPr>
              <p:nvPr/>
            </p:nvSpPr>
            <p:spPr bwMode="auto">
              <a:xfrm>
                <a:off x="1824" y="166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490" name="Text Box 64"/>
            <p:cNvSpPr txBox="1">
              <a:spLocks noChangeArrowheads="1"/>
            </p:cNvSpPr>
            <p:nvPr/>
          </p:nvSpPr>
          <p:spPr bwMode="auto">
            <a:xfrm>
              <a:off x="240" y="384"/>
              <a:ext cx="6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cxnSp>
        <p:nvCxnSpPr>
          <p:cNvPr id="84" name="Curved Connector 83"/>
          <p:cNvCxnSpPr>
            <a:stCxn id="85028" idx="3"/>
          </p:cNvCxnSpPr>
          <p:nvPr/>
        </p:nvCxnSpPr>
        <p:spPr bwMode="auto">
          <a:xfrm flipH="1" flipV="1">
            <a:off x="5334000" y="1066800"/>
            <a:ext cx="807447" cy="2440633"/>
          </a:xfrm>
          <a:prstGeom prst="curvedConnector4">
            <a:avLst>
              <a:gd name="adj1" fmla="val -337743"/>
              <a:gd name="adj2" fmla="val 75836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4495800" y="4343400"/>
            <a:ext cx="4495800" cy="2286000"/>
            <a:chOff x="4495800" y="4343400"/>
            <a:chExt cx="4495800" cy="2286000"/>
          </a:xfrm>
        </p:grpSpPr>
        <p:sp>
          <p:nvSpPr>
            <p:cNvPr id="96" name="Rectangle 95"/>
            <p:cNvSpPr/>
            <p:nvPr/>
          </p:nvSpPr>
          <p:spPr>
            <a:xfrm>
              <a:off x="4495800" y="5105400"/>
              <a:ext cx="16145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 smtClean="0">
                  <a:solidFill>
                    <a:srgbClr val="000000"/>
                  </a:solidFill>
                </a:rPr>
                <a:t>H = </a:t>
              </a:r>
              <a:r>
                <a:rPr lang="en-US" sz="2000" dirty="0" smtClean="0">
                  <a:solidFill>
                    <a:srgbClr val="000000"/>
                  </a:solidFill>
                </a:rPr>
                <a:t>100MB: </a:t>
              </a:r>
              <a:endParaRPr lang="en-SG" sz="2000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97" name="Picture 53" descr="fit_pf_GenMS_pmd(100MB)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43600" y="4343400"/>
              <a:ext cx="30480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Rectangle 56"/>
          <p:cNvSpPr/>
          <p:nvPr/>
        </p:nvSpPr>
        <p:spPr>
          <a:xfrm>
            <a:off x="152400" y="3733800"/>
            <a:ext cx="7988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H = </a:t>
            </a:r>
            <a:r>
              <a:rPr lang="en-US" sz="2400" dirty="0" smtClean="0">
                <a:solidFill>
                  <a:srgbClr val="000000"/>
                </a:solidFill>
              </a:rPr>
              <a:t>heap size,  workload = RVM </a:t>
            </a:r>
            <a:r>
              <a:rPr lang="en-US" sz="2400" dirty="0" err="1" smtClean="0">
                <a:solidFill>
                  <a:srgbClr val="000000"/>
                </a:solidFill>
              </a:rPr>
              <a:t>GenMS</a:t>
            </a:r>
            <a:r>
              <a:rPr lang="en-US" sz="2400" dirty="0" smtClean="0">
                <a:solidFill>
                  <a:srgbClr val="000000"/>
                </a:solidFill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</a:rPr>
              <a:t>Dacapo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pmd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SG" sz="2400" dirty="0" smtClean="0">
              <a:solidFill>
                <a:srgbClr val="00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0" y="4343400"/>
            <a:ext cx="4419600" cy="2286000"/>
            <a:chOff x="0" y="4343400"/>
            <a:chExt cx="4419600" cy="2286000"/>
          </a:xfrm>
        </p:grpSpPr>
        <p:sp>
          <p:nvSpPr>
            <p:cNvPr id="95" name="Rectangle 94"/>
            <p:cNvSpPr/>
            <p:nvPr/>
          </p:nvSpPr>
          <p:spPr>
            <a:xfrm>
              <a:off x="0" y="5029200"/>
              <a:ext cx="1500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 smtClean="0">
                  <a:solidFill>
                    <a:srgbClr val="000000"/>
                  </a:solidFill>
                </a:rPr>
                <a:t>H = </a:t>
              </a:r>
              <a:r>
                <a:rPr lang="en-US" sz="2000" dirty="0" smtClean="0">
                  <a:solidFill>
                    <a:srgbClr val="000000"/>
                  </a:solidFill>
                </a:rPr>
                <a:t>40MB</a:t>
              </a:r>
              <a:r>
                <a:rPr lang="en-US" sz="2400" dirty="0" smtClean="0">
                  <a:solidFill>
                    <a:srgbClr val="000000"/>
                  </a:solidFill>
                </a:rPr>
                <a:t>: </a:t>
              </a:r>
              <a:endParaRPr lang="en-SG" sz="2400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58" name="Picture 9" descr="fit_pf_GenMS_pmd(40MB)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4343400"/>
              <a:ext cx="30480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699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5028" grpId="0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44463" y="3048000"/>
            <a:ext cx="14557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</a:rPr>
              <a:t>Example:</a:t>
            </a:r>
          </a:p>
        </p:txBody>
      </p:sp>
      <p:sp>
        <p:nvSpPr>
          <p:cNvPr id="85028" name="Text Box 36"/>
          <p:cNvSpPr txBox="1">
            <a:spLocks noChangeArrowheads="1"/>
          </p:cNvSpPr>
          <p:nvPr/>
        </p:nvSpPr>
        <p:spPr bwMode="auto">
          <a:xfrm>
            <a:off x="1803400" y="3048000"/>
            <a:ext cx="43380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type = </a:t>
            </a:r>
            <a:r>
              <a:rPr lang="en-US" sz="2400" dirty="0" smtClean="0">
                <a:solidFill>
                  <a:srgbClr val="000000"/>
                </a:solidFill>
              </a:rPr>
              <a:t>garbage-collected heap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460" name="Text Box 37"/>
          <p:cNvSpPr txBox="1">
            <a:spLocks noChangeArrowheads="1"/>
          </p:cNvSpPr>
          <p:nvPr/>
        </p:nvSpPr>
        <p:spPr bwMode="auto">
          <a:xfrm>
            <a:off x="149225" y="1371600"/>
            <a:ext cx="41179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</a:rPr>
              <a:t>Research Program Proposal: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98500" y="1752600"/>
            <a:ext cx="7226300" cy="762000"/>
            <a:chOff x="296" y="1536"/>
            <a:chExt cx="4552" cy="480"/>
          </a:xfrm>
        </p:grpSpPr>
        <p:sp>
          <p:nvSpPr>
            <p:cNvPr id="19505" name="Text Box 39"/>
            <p:cNvSpPr txBox="1">
              <a:spLocks noChangeArrowheads="1"/>
            </p:cNvSpPr>
            <p:nvPr/>
          </p:nvSpPr>
          <p:spPr bwMode="auto">
            <a:xfrm>
              <a:off x="2816" y="1728"/>
              <a:ext cx="179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for each cache type</a:t>
              </a:r>
            </a:p>
          </p:txBody>
        </p:sp>
        <p:sp>
          <p:nvSpPr>
            <p:cNvPr id="19506" name="Rectangle 40"/>
            <p:cNvSpPr>
              <a:spLocks noChangeArrowheads="1"/>
            </p:cNvSpPr>
            <p:nvPr/>
          </p:nvSpPr>
          <p:spPr bwMode="auto">
            <a:xfrm>
              <a:off x="303" y="1536"/>
              <a:ext cx="339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focus expertise on </a:t>
              </a:r>
              <a:r>
                <a:rPr lang="en-US" sz="2400">
                  <a:solidFill>
                    <a:srgbClr val="FF0000"/>
                  </a:solidFill>
                </a:rPr>
                <a:t>top-down modeling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9507" name="Rectangle 41"/>
            <p:cNvSpPr>
              <a:spLocks noChangeArrowheads="1"/>
            </p:cNvSpPr>
            <p:nvPr/>
          </p:nvSpPr>
          <p:spPr bwMode="auto">
            <a:xfrm>
              <a:off x="296" y="1728"/>
              <a:ext cx="25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parameterized miss equation</a:t>
              </a:r>
            </a:p>
          </p:txBody>
        </p:sp>
        <p:sp>
          <p:nvSpPr>
            <p:cNvPr id="19508" name="Rectangle 42"/>
            <p:cNvSpPr>
              <a:spLocks noChangeArrowheads="1"/>
            </p:cNvSpPr>
            <p:nvPr/>
          </p:nvSpPr>
          <p:spPr bwMode="auto">
            <a:xfrm>
              <a:off x="3621" y="1536"/>
              <a:ext cx="122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to derive one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52400" y="76200"/>
            <a:ext cx="8686800" cy="896938"/>
            <a:chOff x="240" y="288"/>
            <a:chExt cx="5472" cy="565"/>
          </a:xfrm>
        </p:grpSpPr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3600" y="288"/>
              <a:ext cx="2112" cy="565"/>
              <a:chOff x="3552" y="3227"/>
              <a:chExt cx="2112" cy="565"/>
            </a:xfrm>
          </p:grpSpPr>
          <p:sp>
            <p:nvSpPr>
              <p:cNvPr id="19497" name="Text Box 49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69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where </a:t>
                </a:r>
              </a:p>
            </p:txBody>
          </p:sp>
          <p:grpSp>
            <p:nvGrpSpPr>
              <p:cNvPr id="5" name="Group 50"/>
              <p:cNvGrpSpPr>
                <a:grpSpLocks/>
              </p:cNvGrpSpPr>
              <p:nvPr/>
            </p:nvGrpSpPr>
            <p:grpSpPr bwMode="auto">
              <a:xfrm>
                <a:off x="4176" y="3227"/>
                <a:ext cx="1488" cy="565"/>
                <a:chOff x="3504" y="2064"/>
                <a:chExt cx="1488" cy="565"/>
              </a:xfrm>
            </p:grpSpPr>
            <p:sp>
              <p:nvSpPr>
                <p:cNvPr id="19499" name="Rectangle 51"/>
                <p:cNvSpPr>
                  <a:spLocks noChangeArrowheads="1"/>
                </p:cNvSpPr>
                <p:nvPr/>
              </p:nvSpPr>
              <p:spPr bwMode="auto">
                <a:xfrm>
                  <a:off x="3504" y="2208"/>
                  <a:ext cx="359" cy="2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</a:rPr>
                    <a:t>K=</a:t>
                  </a:r>
                </a:p>
              </p:txBody>
            </p:sp>
            <p:sp>
              <p:nvSpPr>
                <p:cNvPr id="195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36" y="2208"/>
                  <a:ext cx="388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1 +</a:t>
                  </a:r>
                </a:p>
              </p:txBody>
            </p:sp>
            <p:grpSp>
              <p:nvGrpSpPr>
                <p:cNvPr id="6" name="Group 53"/>
                <p:cNvGrpSpPr>
                  <a:grpSpLocks/>
                </p:cNvGrpSpPr>
                <p:nvPr/>
              </p:nvGrpSpPr>
              <p:grpSpPr bwMode="auto">
                <a:xfrm>
                  <a:off x="4231" y="2064"/>
                  <a:ext cx="761" cy="565"/>
                  <a:chOff x="2496" y="2411"/>
                  <a:chExt cx="761" cy="565"/>
                </a:xfrm>
              </p:grpSpPr>
              <p:sp>
                <p:nvSpPr>
                  <p:cNvPr id="195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411"/>
                    <a:ext cx="752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 dirty="0">
                        <a:solidFill>
                          <a:srgbClr val="000000"/>
                        </a:solidFill>
                      </a:rPr>
                      <a:t>M* - M</a:t>
                    </a:r>
                    <a:r>
                      <a:rPr lang="en-US" sz="2400" baseline="-25000" dirty="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950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688"/>
                    <a:ext cx="677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950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688"/>
                    <a:ext cx="7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816" y="295"/>
              <a:ext cx="2808" cy="473"/>
              <a:chOff x="766" y="1532"/>
              <a:chExt cx="2808" cy="473"/>
            </a:xfrm>
          </p:grpSpPr>
          <p:sp>
            <p:nvSpPr>
              <p:cNvPr id="19491" name="Text Box 58"/>
              <p:cNvSpPr txBox="1">
                <a:spLocks noChangeArrowheads="1"/>
              </p:cNvSpPr>
              <p:nvPr/>
            </p:nvSpPr>
            <p:spPr bwMode="auto">
              <a:xfrm>
                <a:off x="766" y="1565"/>
                <a:ext cx="2808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=     </a:t>
                </a:r>
                <a:r>
                  <a:rPr lang="en-US" sz="3200" dirty="0">
                    <a:solidFill>
                      <a:srgbClr val="000000"/>
                    </a:solidFill>
                  </a:rPr>
                  <a:t>(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K + </a:t>
                </a:r>
                <a:r>
                  <a:rPr lang="en-US" sz="2400" i="1" dirty="0">
                    <a:solidFill>
                      <a:srgbClr val="000000"/>
                    </a:solidFill>
                    <a:latin typeface="Verdana" pitchFamily="34" charset="0"/>
                  </a:rPr>
                  <a:t>√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K </a:t>
                </a:r>
                <a:r>
                  <a:rPr lang="en-US" sz="2400" baseline="30000" dirty="0">
                    <a:solidFill>
                      <a:srgbClr val="000000"/>
                    </a:solidFill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</a:rPr>
                  <a:t> – 4 </a:t>
                </a:r>
                <a:r>
                  <a:rPr lang="en-US" sz="3200" dirty="0">
                    <a:solidFill>
                      <a:srgbClr val="000000"/>
                    </a:solidFill>
                  </a:rPr>
                  <a:t>)</a:t>
                </a:r>
                <a:r>
                  <a:rPr lang="en-US" sz="2400" dirty="0">
                    <a:solidFill>
                      <a:srgbClr val="000000"/>
                    </a:solidFill>
                  </a:rPr>
                  <a:t>(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n*+n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</a:rPr>
                  <a:t>) – </a:t>
                </a:r>
                <a:r>
                  <a:rPr lang="en-US" sz="2400" i="1" dirty="0">
                    <a:solidFill>
                      <a:srgbClr val="000000"/>
                    </a:solidFill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8" name="Group 59"/>
              <p:cNvGrpSpPr>
                <a:grpSpLocks/>
              </p:cNvGrpSpPr>
              <p:nvPr/>
            </p:nvGrpSpPr>
            <p:grpSpPr bwMode="auto">
              <a:xfrm>
                <a:off x="946" y="1532"/>
                <a:ext cx="211" cy="473"/>
                <a:chOff x="4506" y="1447"/>
                <a:chExt cx="211" cy="473"/>
              </a:xfrm>
            </p:grpSpPr>
            <p:sp>
              <p:nvSpPr>
                <p:cNvPr id="1949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506" y="1447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949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512" y="1670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9496" name="Line 62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9493" name="Line 63"/>
              <p:cNvSpPr>
                <a:spLocks noChangeShapeType="1"/>
              </p:cNvSpPr>
              <p:nvPr/>
            </p:nvSpPr>
            <p:spPr bwMode="auto">
              <a:xfrm>
                <a:off x="1824" y="166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490" name="Text Box 64"/>
            <p:cNvSpPr txBox="1">
              <a:spLocks noChangeArrowheads="1"/>
            </p:cNvSpPr>
            <p:nvPr/>
          </p:nvSpPr>
          <p:spPr bwMode="auto">
            <a:xfrm>
              <a:off x="240" y="384"/>
              <a:ext cx="6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152400" y="35052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H = </a:t>
            </a:r>
            <a:r>
              <a:rPr lang="en-US" sz="2400" dirty="0" smtClean="0">
                <a:solidFill>
                  <a:srgbClr val="000000"/>
                </a:solidFill>
              </a:rPr>
              <a:t>heap size, </a:t>
            </a:r>
            <a:r>
              <a:rPr lang="en-US" sz="2400" i="1" dirty="0" smtClean="0">
                <a:solidFill>
                  <a:srgbClr val="000000"/>
                </a:solidFill>
              </a:rPr>
              <a:t>M* = </a:t>
            </a:r>
            <a:r>
              <a:rPr lang="en-US" sz="2400" i="1" dirty="0" err="1" smtClean="0">
                <a:solidFill>
                  <a:srgbClr val="000000"/>
                </a:solidFill>
              </a:rPr>
              <a:t>aH+b</a:t>
            </a:r>
            <a:r>
              <a:rPr lang="en-US" sz="2400" i="1" dirty="0" smtClean="0">
                <a:solidFill>
                  <a:srgbClr val="000000"/>
                </a:solidFill>
              </a:rPr>
              <a:t>,  n</a:t>
            </a:r>
            <a:r>
              <a:rPr lang="en-US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sz="2400" i="1" dirty="0" smtClean="0">
                <a:solidFill>
                  <a:srgbClr val="000000"/>
                </a:solidFill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</a:rPr>
              <a:t>cH+d</a:t>
            </a:r>
            <a:r>
              <a:rPr lang="en-US" sz="2400" i="1" dirty="0" smtClean="0">
                <a:solidFill>
                  <a:srgbClr val="000000"/>
                </a:solidFill>
              </a:rPr>
              <a:t> </a:t>
            </a:r>
            <a:endParaRPr lang="en-SG" sz="2400" dirty="0" smtClean="0">
              <a:solidFill>
                <a:srgbClr val="00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52400" y="4572000"/>
            <a:ext cx="6752858" cy="750888"/>
            <a:chOff x="152400" y="4659313"/>
            <a:chExt cx="6752858" cy="750888"/>
          </a:xfrm>
        </p:grpSpPr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1066800" y="4711701"/>
              <a:ext cx="5838458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=    </a:t>
              </a:r>
              <a:r>
                <a:rPr lang="en-US" sz="32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>
                  <a:solidFill>
                    <a:srgbClr val="000000"/>
                  </a:solidFill>
                </a:rPr>
                <a:t>K + </a:t>
              </a:r>
              <a:r>
                <a:rPr lang="en-US" sz="2400" i="1" dirty="0">
                  <a:solidFill>
                    <a:srgbClr val="000000"/>
                  </a:solidFill>
                  <a:latin typeface="Verdana" pitchFamily="34" charset="0"/>
                </a:rPr>
                <a:t>√</a:t>
              </a:r>
              <a:r>
                <a:rPr lang="en-US" sz="2400" i="1" dirty="0">
                  <a:solidFill>
                    <a:srgbClr val="000000"/>
                  </a:solidFill>
                </a:rPr>
                <a:t>K </a:t>
              </a:r>
              <a:r>
                <a:rPr lang="en-US" sz="2400" baseline="30000" dirty="0">
                  <a:solidFill>
                    <a:srgbClr val="000000"/>
                  </a:solidFill>
                </a:rPr>
                <a:t>2</a:t>
              </a:r>
              <a:r>
                <a:rPr lang="en-US" sz="2400" dirty="0">
                  <a:solidFill>
                    <a:srgbClr val="000000"/>
                  </a:solidFill>
                </a:rPr>
                <a:t> – </a:t>
              </a:r>
              <a:r>
                <a:rPr lang="en-US" sz="2400" dirty="0" smtClean="0">
                  <a:solidFill>
                    <a:srgbClr val="000000"/>
                  </a:solidFill>
                </a:rPr>
                <a:t>4 </a:t>
              </a:r>
              <a:r>
                <a:rPr lang="en-US" sz="3200" dirty="0" smtClean="0">
                  <a:solidFill>
                    <a:srgbClr val="000000"/>
                  </a:solidFill>
                </a:rPr>
                <a:t>)</a:t>
              </a:r>
              <a:r>
                <a:rPr lang="en-US" sz="24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>
                  <a:solidFill>
                    <a:srgbClr val="000000"/>
                  </a:solidFill>
                </a:rPr>
                <a:t>n</a:t>
              </a:r>
              <a:r>
                <a:rPr lang="en-US" sz="2400" i="1" dirty="0" smtClean="0">
                  <a:solidFill>
                    <a:srgbClr val="000000"/>
                  </a:solidFill>
                </a:rPr>
                <a:t>*+ </a:t>
              </a:r>
              <a:r>
                <a:rPr lang="en-US" sz="24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 err="1" smtClean="0">
                  <a:solidFill>
                    <a:srgbClr val="000000"/>
                  </a:solidFill>
                </a:rPr>
                <a:t>cH+d</a:t>
              </a:r>
              <a:r>
                <a:rPr lang="en-US" sz="2400" dirty="0" smtClean="0">
                  <a:solidFill>
                    <a:srgbClr val="000000"/>
                  </a:solidFill>
                </a:rPr>
                <a:t>)) </a:t>
              </a:r>
              <a:r>
                <a:rPr lang="en-US" sz="2400" dirty="0">
                  <a:solidFill>
                    <a:srgbClr val="000000"/>
                  </a:solidFill>
                </a:rPr>
                <a:t>– </a:t>
              </a:r>
              <a:r>
                <a:rPr lang="en-US" sz="24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 err="1" smtClean="0">
                  <a:solidFill>
                    <a:srgbClr val="000000"/>
                  </a:solidFill>
                </a:rPr>
                <a:t>cH+d</a:t>
              </a:r>
              <a:r>
                <a:rPr lang="en-US" sz="2400" i="1" dirty="0">
                  <a:solidFill>
                    <a:srgbClr val="000000"/>
                  </a:solidFill>
                </a:rPr>
                <a:t> 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grpSp>
          <p:nvGrpSpPr>
            <p:cNvPr id="38" name="Group 59"/>
            <p:cNvGrpSpPr>
              <a:grpSpLocks/>
            </p:cNvGrpSpPr>
            <p:nvPr/>
          </p:nvGrpSpPr>
          <p:grpSpPr bwMode="auto">
            <a:xfrm>
              <a:off x="1352550" y="4659313"/>
              <a:ext cx="334963" cy="750888"/>
              <a:chOff x="4506" y="1447"/>
              <a:chExt cx="211" cy="473"/>
            </a:xfrm>
          </p:grpSpPr>
          <p:sp>
            <p:nvSpPr>
              <p:cNvPr id="40" name="Text Box 60"/>
              <p:cNvSpPr txBox="1">
                <a:spLocks noChangeArrowheads="1"/>
              </p:cNvSpPr>
              <p:nvPr/>
            </p:nvSpPr>
            <p:spPr bwMode="auto">
              <a:xfrm>
                <a:off x="4506" y="1447"/>
                <a:ext cx="20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Text Box 61"/>
              <p:cNvSpPr txBox="1">
                <a:spLocks noChangeArrowheads="1"/>
              </p:cNvSpPr>
              <p:nvPr/>
            </p:nvSpPr>
            <p:spPr bwMode="auto">
              <a:xfrm>
                <a:off x="4512" y="1670"/>
                <a:ext cx="20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2" name="Line 62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2746375" y="4876801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36" name="Text Box 64"/>
            <p:cNvSpPr txBox="1">
              <a:spLocks noChangeArrowheads="1"/>
            </p:cNvSpPr>
            <p:nvPr/>
          </p:nvSpPr>
          <p:spPr bwMode="auto">
            <a:xfrm>
              <a:off x="152400" y="4800600"/>
              <a:ext cx="98107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876800" y="5105400"/>
            <a:ext cx="4022012" cy="896938"/>
            <a:chOff x="2895600" y="5808662"/>
            <a:chExt cx="4022012" cy="896938"/>
          </a:xfrm>
        </p:grpSpPr>
        <p:sp>
          <p:nvSpPr>
            <p:cNvPr id="64" name="Text Box 49"/>
            <p:cNvSpPr txBox="1">
              <a:spLocks noChangeArrowheads="1"/>
            </p:cNvSpPr>
            <p:nvPr/>
          </p:nvSpPr>
          <p:spPr bwMode="auto">
            <a:xfrm>
              <a:off x="2895600" y="6019800"/>
              <a:ext cx="1100138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where </a:t>
              </a:r>
            </a:p>
          </p:txBody>
        </p:sp>
        <p:sp>
          <p:nvSpPr>
            <p:cNvPr id="66" name="Rectangle 51"/>
            <p:cNvSpPr>
              <a:spLocks noChangeArrowheads="1"/>
            </p:cNvSpPr>
            <p:nvPr/>
          </p:nvSpPr>
          <p:spPr bwMode="auto">
            <a:xfrm>
              <a:off x="3886200" y="6037262"/>
              <a:ext cx="569913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</a:rPr>
                <a:t>K=</a:t>
              </a:r>
            </a:p>
          </p:txBody>
        </p:sp>
        <p:sp>
          <p:nvSpPr>
            <p:cNvPr id="67" name="Text Box 52"/>
            <p:cNvSpPr txBox="1">
              <a:spLocks noChangeArrowheads="1"/>
            </p:cNvSpPr>
            <p:nvPr/>
          </p:nvSpPr>
          <p:spPr bwMode="auto">
            <a:xfrm>
              <a:off x="4413250" y="6037262"/>
              <a:ext cx="61595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1 +</a:t>
              </a:r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>
              <a:off x="5054601" y="5808662"/>
              <a:ext cx="186301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(</a:t>
              </a:r>
              <a:r>
                <a:rPr lang="en-US" sz="2400" i="1" dirty="0" err="1" smtClean="0">
                  <a:solidFill>
                    <a:srgbClr val="000000"/>
                  </a:solidFill>
                </a:rPr>
                <a:t>aH+b</a:t>
              </a:r>
              <a:r>
                <a:rPr lang="en-US" sz="2400" i="1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  <a:r>
                <a:rPr lang="en-US" sz="2400" i="1" dirty="0" smtClean="0">
                  <a:solidFill>
                    <a:srgbClr val="000000"/>
                  </a:solidFill>
                </a:rPr>
                <a:t> - </a:t>
              </a:r>
              <a:r>
                <a:rPr lang="en-US" sz="2400" i="1" dirty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0" name="Rectangle 55"/>
            <p:cNvSpPr>
              <a:spLocks noChangeArrowheads="1"/>
            </p:cNvSpPr>
            <p:nvPr/>
          </p:nvSpPr>
          <p:spPr bwMode="auto">
            <a:xfrm>
              <a:off x="5410200" y="6248400"/>
              <a:ext cx="1074738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</a:rPr>
                <a:t>M - M</a:t>
              </a:r>
              <a:r>
                <a:rPr lang="en-US" sz="2400" baseline="-25000" dirty="0">
                  <a:solidFill>
                    <a:srgbClr val="000000"/>
                  </a:solidFill>
                </a:rPr>
                <a:t>0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5105400" y="6248400"/>
              <a:ext cx="1752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Down Arrow 75"/>
          <p:cNvSpPr/>
          <p:nvPr/>
        </p:nvSpPr>
        <p:spPr bwMode="auto">
          <a:xfrm>
            <a:off x="8001000" y="990600"/>
            <a:ext cx="381000" cy="3505200"/>
          </a:xfrm>
          <a:prstGeom prst="downArrow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SG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" name="Bent Arrow 76"/>
          <p:cNvSpPr/>
          <p:nvPr/>
        </p:nvSpPr>
        <p:spPr bwMode="auto">
          <a:xfrm>
            <a:off x="6400800" y="2971800"/>
            <a:ext cx="838200" cy="2286000"/>
          </a:xfrm>
          <a:prstGeom prst="bentArrow">
            <a:avLst/>
          </a:prstGeom>
          <a:solidFill>
            <a:srgbClr val="FF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SG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0" y="6019800"/>
            <a:ext cx="9144000" cy="737175"/>
            <a:chOff x="0" y="6019800"/>
            <a:chExt cx="9144000" cy="737175"/>
          </a:xfrm>
        </p:grpSpPr>
        <p:sp>
          <p:nvSpPr>
            <p:cNvPr id="50" name="Line 91"/>
            <p:cNvSpPr>
              <a:spLocks noChangeShapeType="1"/>
            </p:cNvSpPr>
            <p:nvPr/>
          </p:nvSpPr>
          <p:spPr bwMode="auto">
            <a:xfrm>
              <a:off x="0" y="6019800"/>
              <a:ext cx="914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70960" y="6172200"/>
              <a:ext cx="748628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Y.C. Tay, X.R. </a:t>
              </a:r>
              <a:r>
                <a:rPr lang="en-US" sz="1600" dirty="0" err="1" smtClean="0">
                  <a:solidFill>
                    <a:srgbClr val="000000"/>
                  </a:solidFill>
                  <a:latin typeface="Arial"/>
                </a:rPr>
                <a:t>Zong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 and X. He. </a:t>
              </a:r>
            </a:p>
            <a:p>
              <a:pPr algn="l" eaLnBrk="0" hangingPunct="0"/>
              <a:r>
                <a:rPr lang="en-US" sz="1600" i="1" dirty="0" smtClean="0">
                  <a:solidFill>
                    <a:srgbClr val="000000"/>
                  </a:solidFill>
                  <a:latin typeface="Arial"/>
                </a:rPr>
                <a:t>An equation-based heap sizing rule</a:t>
              </a:r>
              <a:r>
                <a:rPr lang="en-US" sz="1600" dirty="0" smtClean="0">
                  <a:solidFill>
                    <a:srgbClr val="000000"/>
                  </a:solidFill>
                  <a:latin typeface="Arial"/>
                </a:rPr>
                <a:t>. Performance Evaluation 70, 11 (Nov. 2013).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01600"/>
            <a:ext cx="5686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333399"/>
                </a:solidFill>
              </a:rPr>
              <a:t>Application: memory sizing with </a:t>
            </a:r>
            <a:r>
              <a:rPr lang="en-US" sz="2800" i="1">
                <a:solidFill>
                  <a:srgbClr val="333399"/>
                </a:solidFill>
              </a:rPr>
              <a:t>M</a:t>
            </a:r>
            <a:r>
              <a:rPr lang="en-US" sz="2800">
                <a:solidFill>
                  <a:srgbClr val="333399"/>
                </a:solidFill>
              </a:rPr>
              <a:t>*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2531" name="Text Box 47"/>
          <p:cNvSpPr txBox="1">
            <a:spLocks noChangeArrowheads="1"/>
          </p:cNvSpPr>
          <p:nvPr/>
        </p:nvSpPr>
        <p:spPr bwMode="auto">
          <a:xfrm>
            <a:off x="152400" y="533400"/>
            <a:ext cx="4146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power down idle memory</a:t>
            </a:r>
          </a:p>
        </p:txBody>
      </p:sp>
      <p:pic>
        <p:nvPicPr>
          <p:cNvPr id="82992" name="Picture 48" descr="b-winston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278063"/>
            <a:ext cx="4038600" cy="2827337"/>
          </a:xfrm>
          <a:noFill/>
        </p:spPr>
      </p:pic>
      <p:pic>
        <p:nvPicPr>
          <p:cNvPr id="82994" name="Picture 50" descr="3pool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24400" y="3921125"/>
            <a:ext cx="4038600" cy="2708275"/>
          </a:xfrm>
          <a:noFill/>
        </p:spPr>
      </p:pic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181600" y="3048000"/>
            <a:ext cx="1073150" cy="838200"/>
            <a:chOff x="3264" y="1344"/>
            <a:chExt cx="676" cy="528"/>
          </a:xfrm>
        </p:grpSpPr>
        <p:sp>
          <p:nvSpPr>
            <p:cNvPr id="22555" name="Text Box 60"/>
            <p:cNvSpPr txBox="1">
              <a:spLocks noChangeArrowheads="1"/>
            </p:cNvSpPr>
            <p:nvPr/>
          </p:nvSpPr>
          <p:spPr bwMode="auto">
            <a:xfrm>
              <a:off x="3264" y="1344"/>
              <a:ext cx="6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</a:rPr>
                <a:t>measure</a:t>
              </a:r>
            </a:p>
          </p:txBody>
        </p:sp>
        <p:sp>
          <p:nvSpPr>
            <p:cNvPr id="22556" name="AutoShape 61"/>
            <p:cNvSpPr>
              <a:spLocks/>
            </p:cNvSpPr>
            <p:nvPr/>
          </p:nvSpPr>
          <p:spPr bwMode="auto">
            <a:xfrm rot="5400000">
              <a:off x="3528" y="1608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2557" name="Text Box 62"/>
            <p:cNvSpPr txBox="1">
              <a:spLocks noChangeArrowheads="1"/>
            </p:cNvSpPr>
            <p:nvPr/>
          </p:nvSpPr>
          <p:spPr bwMode="auto">
            <a:xfrm>
              <a:off x="3363" y="1545"/>
              <a:ext cx="44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333399"/>
                  </a:solidFill>
                </a:rPr>
                <a:t>P</a:t>
              </a:r>
              <a:r>
                <a:rPr lang="en-US" i="1">
                  <a:solidFill>
                    <a:srgbClr val="000000"/>
                  </a:solidFill>
                </a:rPr>
                <a:t> </a:t>
              </a:r>
              <a:r>
                <a:rPr lang="en-US" baseline="30000">
                  <a:solidFill>
                    <a:srgbClr val="333399"/>
                  </a:solidFill>
                </a:rPr>
                <a:t>miss</a:t>
              </a: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178550" y="4205288"/>
            <a:ext cx="1060450" cy="1433512"/>
            <a:chOff x="3888" y="2169"/>
            <a:chExt cx="668" cy="903"/>
          </a:xfrm>
        </p:grpSpPr>
        <p:sp>
          <p:nvSpPr>
            <p:cNvPr id="22550" name="Text Box 63"/>
            <p:cNvSpPr txBox="1">
              <a:spLocks noChangeArrowheads="1"/>
            </p:cNvSpPr>
            <p:nvPr/>
          </p:nvSpPr>
          <p:spPr bwMode="auto">
            <a:xfrm>
              <a:off x="3936" y="2169"/>
              <a:ext cx="5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</a:rPr>
                <a:t>fit with</a:t>
              </a:r>
              <a:endParaRPr lang="en-US" baseline="30000">
                <a:solidFill>
                  <a:srgbClr val="333399"/>
                </a:solidFill>
              </a:endParaRPr>
            </a:p>
          </p:txBody>
        </p:sp>
        <p:sp>
          <p:nvSpPr>
            <p:cNvPr id="22551" name="Text Box 64"/>
            <p:cNvSpPr txBox="1">
              <a:spLocks noChangeArrowheads="1"/>
            </p:cNvSpPr>
            <p:nvPr/>
          </p:nvSpPr>
          <p:spPr bwMode="auto">
            <a:xfrm>
              <a:off x="3888" y="2361"/>
              <a:ext cx="66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</a:rPr>
                <a:t>equation</a:t>
              </a:r>
              <a:endParaRPr lang="en-US" baseline="30000">
                <a:solidFill>
                  <a:srgbClr val="333399"/>
                </a:solidFill>
              </a:endParaRPr>
            </a:p>
          </p:txBody>
        </p:sp>
        <p:sp>
          <p:nvSpPr>
            <p:cNvPr id="22552" name="Line 65"/>
            <p:cNvSpPr>
              <a:spLocks noChangeShapeType="1"/>
            </p:cNvSpPr>
            <p:nvPr/>
          </p:nvSpPr>
          <p:spPr bwMode="auto">
            <a:xfrm flipH="1">
              <a:off x="3936" y="2592"/>
              <a:ext cx="96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2553" name="Line 66"/>
            <p:cNvSpPr>
              <a:spLocks noChangeShapeType="1"/>
            </p:cNvSpPr>
            <p:nvPr/>
          </p:nvSpPr>
          <p:spPr bwMode="auto">
            <a:xfrm flipH="1">
              <a:off x="4032" y="2592"/>
              <a:ext cx="48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2554" name="Line 67"/>
            <p:cNvSpPr>
              <a:spLocks noChangeShapeType="1"/>
            </p:cNvSpPr>
            <p:nvPr/>
          </p:nvSpPr>
          <p:spPr bwMode="auto">
            <a:xfrm>
              <a:off x="4176" y="2592"/>
              <a:ext cx="96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sp>
        <p:nvSpPr>
          <p:cNvPr id="83012" name="Oval 68"/>
          <p:cNvSpPr>
            <a:spLocks noChangeArrowheads="1"/>
          </p:cNvSpPr>
          <p:nvPr/>
        </p:nvSpPr>
        <p:spPr bwMode="auto">
          <a:xfrm>
            <a:off x="7924800" y="4724400"/>
            <a:ext cx="8382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83014" name="Oval 70"/>
          <p:cNvSpPr>
            <a:spLocks noChangeArrowheads="1"/>
          </p:cNvSpPr>
          <p:nvPr/>
        </p:nvSpPr>
        <p:spPr bwMode="auto">
          <a:xfrm>
            <a:off x="7924800" y="5257800"/>
            <a:ext cx="8382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83015" name="Oval 71"/>
          <p:cNvSpPr>
            <a:spLocks noChangeArrowheads="1"/>
          </p:cNvSpPr>
          <p:nvPr/>
        </p:nvSpPr>
        <p:spPr bwMode="auto">
          <a:xfrm>
            <a:off x="7924800" y="5867400"/>
            <a:ext cx="8382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22539" name="Text Box 75"/>
          <p:cNvSpPr txBox="1">
            <a:spLocks noChangeArrowheads="1"/>
          </p:cNvSpPr>
          <p:nvPr/>
        </p:nvSpPr>
        <p:spPr bwMode="auto">
          <a:xfrm>
            <a:off x="609600" y="914400"/>
            <a:ext cx="5629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to save battery (mobile devices) or</a:t>
            </a:r>
          </a:p>
        </p:txBody>
      </p:sp>
      <p:sp>
        <p:nvSpPr>
          <p:cNvPr id="22540" name="Text Box 76"/>
          <p:cNvSpPr txBox="1">
            <a:spLocks noChangeArrowheads="1"/>
          </p:cNvSpPr>
          <p:nvPr/>
        </p:nvSpPr>
        <p:spPr bwMode="auto">
          <a:xfrm>
            <a:off x="609600" y="1309688"/>
            <a:ext cx="5689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to save money (large data centers)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3168650" y="5029200"/>
            <a:ext cx="1784350" cy="1828800"/>
            <a:chOff x="1996" y="2976"/>
            <a:chExt cx="1124" cy="1152"/>
          </a:xfrm>
        </p:grpSpPr>
        <p:sp>
          <p:nvSpPr>
            <p:cNvPr id="22545" name="Text Box 53"/>
            <p:cNvSpPr txBox="1">
              <a:spLocks noChangeArrowheads="1"/>
            </p:cNvSpPr>
            <p:nvPr/>
          </p:nvSpPr>
          <p:spPr bwMode="auto">
            <a:xfrm>
              <a:off x="1996" y="3369"/>
              <a:ext cx="11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</a:rPr>
                <a:t>excess memory</a:t>
              </a:r>
            </a:p>
          </p:txBody>
        </p:sp>
        <p:sp>
          <p:nvSpPr>
            <p:cNvPr id="22546" name="Text Box 54"/>
            <p:cNvSpPr txBox="1">
              <a:spLocks noChangeArrowheads="1"/>
            </p:cNvSpPr>
            <p:nvPr/>
          </p:nvSpPr>
          <p:spPr bwMode="auto">
            <a:xfrm>
              <a:off x="2064" y="3897"/>
              <a:ext cx="8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</a:rPr>
                <a:t>power down</a:t>
              </a:r>
            </a:p>
          </p:txBody>
        </p:sp>
        <p:sp>
          <p:nvSpPr>
            <p:cNvPr id="22547" name="AutoShape 55"/>
            <p:cNvSpPr>
              <a:spLocks noChangeArrowheads="1"/>
            </p:cNvSpPr>
            <p:nvPr/>
          </p:nvSpPr>
          <p:spPr bwMode="auto">
            <a:xfrm>
              <a:off x="2400" y="3648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2548" name="AutoShape 56"/>
            <p:cNvSpPr>
              <a:spLocks/>
            </p:cNvSpPr>
            <p:nvPr/>
          </p:nvSpPr>
          <p:spPr bwMode="auto">
            <a:xfrm rot="5400000">
              <a:off x="2472" y="2952"/>
              <a:ext cx="144" cy="192"/>
            </a:xfrm>
            <a:prstGeom prst="rightBrace">
              <a:avLst>
                <a:gd name="adj1" fmla="val 1111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2549" name="Text Box 77"/>
            <p:cNvSpPr txBox="1">
              <a:spLocks noChangeArrowheads="1"/>
            </p:cNvSpPr>
            <p:nvPr/>
          </p:nvSpPr>
          <p:spPr bwMode="auto">
            <a:xfrm>
              <a:off x="2256" y="3168"/>
              <a:ext cx="5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333399"/>
                  </a:solidFill>
                </a:rPr>
                <a:t>M</a:t>
              </a:r>
              <a:r>
                <a:rPr lang="en-US">
                  <a:solidFill>
                    <a:srgbClr val="333399"/>
                  </a:solidFill>
                </a:rPr>
                <a:t> &gt; </a:t>
              </a:r>
              <a:r>
                <a:rPr lang="en-US" i="1">
                  <a:solidFill>
                    <a:srgbClr val="333399"/>
                  </a:solidFill>
                </a:rPr>
                <a:t>M</a:t>
              </a:r>
              <a:r>
                <a:rPr lang="en-US">
                  <a:solidFill>
                    <a:srgbClr val="333399"/>
                  </a:solidFill>
                </a:rPr>
                <a:t>*</a:t>
              </a:r>
            </a:p>
          </p:txBody>
        </p:sp>
      </p:grpSp>
      <p:grpSp>
        <p:nvGrpSpPr>
          <p:cNvPr id="22542" name="Group 84"/>
          <p:cNvGrpSpPr>
            <a:grpSpLocks/>
          </p:cNvGrpSpPr>
          <p:nvPr/>
        </p:nvGrpSpPr>
        <p:grpSpPr bwMode="auto">
          <a:xfrm>
            <a:off x="152400" y="1828800"/>
            <a:ext cx="8763000" cy="381000"/>
            <a:chOff x="288" y="1287"/>
            <a:chExt cx="5520" cy="240"/>
          </a:xfrm>
        </p:grpSpPr>
        <p:sp>
          <p:nvSpPr>
            <p:cNvPr id="22543" name="Text Box 82"/>
            <p:cNvSpPr txBox="1">
              <a:spLocks noChangeArrowheads="1"/>
            </p:cNvSpPr>
            <p:nvPr/>
          </p:nvSpPr>
          <p:spPr bwMode="auto">
            <a:xfrm>
              <a:off x="288" y="1287"/>
              <a:ext cx="3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[Lefurgy et al., </a:t>
              </a:r>
              <a:r>
                <a:rPr lang="en-US" i="1">
                  <a:solidFill>
                    <a:srgbClr val="000000"/>
                  </a:solidFill>
                </a:rPr>
                <a:t>Energy management for commercial servers</a:t>
              </a:r>
              <a:r>
                <a:rPr lang="en-US">
                  <a:solidFill>
                    <a:srgbClr val="000000"/>
                  </a:solidFill>
                </a:rPr>
                <a:t>,</a:t>
              </a:r>
            </a:p>
          </p:txBody>
        </p:sp>
        <p:sp>
          <p:nvSpPr>
            <p:cNvPr id="22544" name="Text Box 83"/>
            <p:cNvSpPr txBox="1">
              <a:spLocks noChangeArrowheads="1"/>
            </p:cNvSpPr>
            <p:nvPr/>
          </p:nvSpPr>
          <p:spPr bwMode="auto">
            <a:xfrm>
              <a:off x="4156" y="1296"/>
              <a:ext cx="165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IEEE Computer (2003)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8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12" grpId="0" animBg="1"/>
      <p:bldP spid="83014" grpId="0" animBg="1"/>
      <p:bldP spid="830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20650" y="101600"/>
            <a:ext cx="5670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333399"/>
                </a:solidFill>
              </a:rPr>
              <a:t>Application: database buffer tuning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76200" y="623888"/>
            <a:ext cx="77866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Oracle: Autonomic Database Diagnostic Monitor</a:t>
            </a:r>
          </a:p>
        </p:txBody>
      </p:sp>
      <p:grpSp>
        <p:nvGrpSpPr>
          <p:cNvPr id="26628" name="Group 17"/>
          <p:cNvGrpSpPr>
            <a:grpSpLocks/>
          </p:cNvGrpSpPr>
          <p:nvPr/>
        </p:nvGrpSpPr>
        <p:grpSpPr bwMode="auto">
          <a:xfrm>
            <a:off x="1600200" y="1066800"/>
            <a:ext cx="7543800" cy="336550"/>
            <a:chOff x="1008" y="672"/>
            <a:chExt cx="4752" cy="212"/>
          </a:xfrm>
        </p:grpSpPr>
        <p:sp>
          <p:nvSpPr>
            <p:cNvPr id="26648" name="Text Box 7"/>
            <p:cNvSpPr txBox="1">
              <a:spLocks noChangeArrowheads="1"/>
            </p:cNvSpPr>
            <p:nvPr/>
          </p:nvSpPr>
          <p:spPr bwMode="auto">
            <a:xfrm>
              <a:off x="1008" y="672"/>
              <a:ext cx="401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[Dias et al., </a:t>
              </a:r>
              <a:r>
                <a:rPr lang="en-US" sz="1600" i="1">
                  <a:solidFill>
                    <a:srgbClr val="000000"/>
                  </a:solidFill>
                </a:rPr>
                <a:t>Autonomic performance diagnostic and tuning in Oracle, 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6649" name="Text Box 8"/>
            <p:cNvSpPr txBox="1">
              <a:spLocks noChangeArrowheads="1"/>
            </p:cNvSpPr>
            <p:nvPr/>
          </p:nvSpPr>
          <p:spPr bwMode="auto">
            <a:xfrm>
              <a:off x="4890" y="672"/>
              <a:ext cx="87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CIDR (2005)]</a:t>
              </a:r>
            </a:p>
          </p:txBody>
        </p:sp>
      </p:grp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76200" y="1462088"/>
            <a:ext cx="50514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SQL Server: Resource Advisor</a:t>
            </a:r>
          </a:p>
        </p:txBody>
      </p:sp>
      <p:grpSp>
        <p:nvGrpSpPr>
          <p:cNvPr id="26630" name="Group 18"/>
          <p:cNvGrpSpPr>
            <a:grpSpLocks/>
          </p:cNvGrpSpPr>
          <p:nvPr/>
        </p:nvGrpSpPr>
        <p:grpSpPr bwMode="auto">
          <a:xfrm>
            <a:off x="444500" y="1905000"/>
            <a:ext cx="8699500" cy="366713"/>
            <a:chOff x="280" y="1209"/>
            <a:chExt cx="5480" cy="231"/>
          </a:xfrm>
        </p:grpSpPr>
        <p:sp>
          <p:nvSpPr>
            <p:cNvPr id="26646" name="Text Box 11"/>
            <p:cNvSpPr txBox="1">
              <a:spLocks noChangeArrowheads="1"/>
            </p:cNvSpPr>
            <p:nvPr/>
          </p:nvSpPr>
          <p:spPr bwMode="auto">
            <a:xfrm>
              <a:off x="280" y="1209"/>
              <a:ext cx="44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[Narayanan et al., </a:t>
              </a:r>
              <a:r>
                <a:rPr lang="en-US" sz="1600" i="1">
                  <a:solidFill>
                    <a:srgbClr val="000000"/>
                  </a:solidFill>
                </a:rPr>
                <a:t>Continuous resource monitoring in self-predicting DBMS,</a:t>
              </a:r>
              <a:r>
                <a:rPr lang="en-US" i="1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7" name="Text Box 12"/>
            <p:cNvSpPr txBox="1">
              <a:spLocks noChangeArrowheads="1"/>
            </p:cNvSpPr>
            <p:nvPr/>
          </p:nvSpPr>
          <p:spPr bwMode="auto">
            <a:xfrm>
              <a:off x="4570" y="1224"/>
              <a:ext cx="119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MASCOTS (2005)]</a:t>
              </a:r>
            </a:p>
          </p:txBody>
        </p:sp>
      </p:grpSp>
      <p:sp>
        <p:nvSpPr>
          <p:cNvPr id="26631" name="Text Box 13"/>
          <p:cNvSpPr txBox="1">
            <a:spLocks noChangeArrowheads="1"/>
          </p:cNvSpPr>
          <p:nvPr/>
        </p:nvSpPr>
        <p:spPr bwMode="auto">
          <a:xfrm>
            <a:off x="76200" y="2376488"/>
            <a:ext cx="5788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DB2: Self-Tuning Memory Manager</a:t>
            </a:r>
          </a:p>
        </p:txBody>
      </p:sp>
      <p:grpSp>
        <p:nvGrpSpPr>
          <p:cNvPr id="26632" name="Group 19"/>
          <p:cNvGrpSpPr>
            <a:grpSpLocks/>
          </p:cNvGrpSpPr>
          <p:nvPr/>
        </p:nvGrpSpPr>
        <p:grpSpPr bwMode="auto">
          <a:xfrm>
            <a:off x="3167063" y="2819400"/>
            <a:ext cx="5976937" cy="366713"/>
            <a:chOff x="1995" y="1689"/>
            <a:chExt cx="3765" cy="231"/>
          </a:xfrm>
        </p:grpSpPr>
        <p:sp>
          <p:nvSpPr>
            <p:cNvPr id="26644" name="Text Box 15"/>
            <p:cNvSpPr txBox="1">
              <a:spLocks noChangeArrowheads="1"/>
            </p:cNvSpPr>
            <p:nvPr/>
          </p:nvSpPr>
          <p:spPr bwMode="auto">
            <a:xfrm>
              <a:off x="1995" y="1689"/>
              <a:ext cx="29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[Storm et al., </a:t>
              </a:r>
              <a:r>
                <a:rPr lang="en-US" sz="1600" i="1">
                  <a:solidFill>
                    <a:srgbClr val="000000"/>
                  </a:solidFill>
                </a:rPr>
                <a:t>Adaptive self-tuning memory in DB2,</a:t>
              </a:r>
              <a:r>
                <a:rPr lang="en-US" i="1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5" name="Text Box 16"/>
            <p:cNvSpPr txBox="1">
              <a:spLocks noChangeArrowheads="1"/>
            </p:cNvSpPr>
            <p:nvPr/>
          </p:nvSpPr>
          <p:spPr bwMode="auto">
            <a:xfrm>
              <a:off x="4869" y="1704"/>
              <a:ext cx="89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VLDB (2006)]</a:t>
              </a:r>
            </a:p>
          </p:txBody>
        </p:sp>
      </p:grp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112713" y="3429000"/>
            <a:ext cx="88788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all 3 tools use simulation to predict #IOs for bigger/smaller buffer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381625" y="3886200"/>
            <a:ext cx="3762375" cy="1752600"/>
            <a:chOff x="3390" y="2208"/>
            <a:chExt cx="2370" cy="1104"/>
          </a:xfrm>
        </p:grpSpPr>
        <p:sp>
          <p:nvSpPr>
            <p:cNvPr id="26640" name="Text Box 24"/>
            <p:cNvSpPr txBox="1">
              <a:spLocks noChangeArrowheads="1"/>
            </p:cNvSpPr>
            <p:nvPr/>
          </p:nvSpPr>
          <p:spPr bwMode="auto">
            <a:xfrm>
              <a:off x="3408" y="2784"/>
              <a:ext cx="185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then no trace of hits,</a:t>
              </a:r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3408" y="2544"/>
              <a:ext cx="20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if buffer in a black box,</a:t>
              </a:r>
            </a:p>
          </p:txBody>
        </p:sp>
        <p:sp>
          <p:nvSpPr>
            <p:cNvPr id="26642" name="Text Box 26"/>
            <p:cNvSpPr txBox="1">
              <a:spLocks noChangeArrowheads="1"/>
            </p:cNvSpPr>
            <p:nvPr/>
          </p:nvSpPr>
          <p:spPr bwMode="auto">
            <a:xfrm>
              <a:off x="3390" y="3024"/>
              <a:ext cx="237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so simulation not possible.</a:t>
              </a:r>
            </a:p>
          </p:txBody>
        </p:sp>
        <p:sp>
          <p:nvSpPr>
            <p:cNvPr id="26643" name="Line 30"/>
            <p:cNvSpPr>
              <a:spLocks noChangeShapeType="1"/>
            </p:cNvSpPr>
            <p:nvPr/>
          </p:nvSpPr>
          <p:spPr bwMode="auto">
            <a:xfrm flipH="1">
              <a:off x="4032" y="2208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152400" y="6019800"/>
            <a:ext cx="63214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</a:rPr>
              <a:t>alternative: use equation to extrapolate #miss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438400" y="3886200"/>
            <a:ext cx="2305050" cy="1371600"/>
            <a:chOff x="1536" y="2448"/>
            <a:chExt cx="1452" cy="864"/>
          </a:xfrm>
        </p:grpSpPr>
        <p:sp>
          <p:nvSpPr>
            <p:cNvPr id="26637" name="Text Box 35"/>
            <p:cNvSpPr txBox="1">
              <a:spLocks noChangeArrowheads="1"/>
            </p:cNvSpPr>
            <p:nvPr/>
          </p:nvSpPr>
          <p:spPr bwMode="auto">
            <a:xfrm>
              <a:off x="1536" y="2784"/>
              <a:ext cx="139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hard to change</a:t>
              </a:r>
            </a:p>
          </p:txBody>
        </p: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776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26639" name="Text Box 37"/>
            <p:cNvSpPr txBox="1">
              <a:spLocks noChangeArrowheads="1"/>
            </p:cNvSpPr>
            <p:nvPr/>
          </p:nvSpPr>
          <p:spPr bwMode="auto">
            <a:xfrm>
              <a:off x="1536" y="3024"/>
              <a:ext cx="145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simulation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2468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Summary</a:t>
            </a:r>
          </a:p>
          <a:p>
            <a:pPr eaLnBrk="1" hangingPunct="1"/>
            <a:r>
              <a:rPr lang="en-US" dirty="0" smtClean="0"/>
              <a:t>Bottom-up analysis: not scalable</a:t>
            </a:r>
          </a:p>
          <a:p>
            <a:pPr eaLnBrk="1" hangingPunct="1"/>
            <a:r>
              <a:rPr lang="en-US" dirty="0" smtClean="0"/>
              <a:t>Universality: feasible</a:t>
            </a:r>
          </a:p>
          <a:p>
            <a:pPr eaLnBrk="1" hangingPunct="1"/>
            <a:r>
              <a:rPr lang="en-US" dirty="0" smtClean="0"/>
              <a:t>Research Program Proposal: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27651" name="Group 5"/>
          <p:cNvGrpSpPr>
            <a:grpSpLocks/>
          </p:cNvGrpSpPr>
          <p:nvPr/>
        </p:nvGrpSpPr>
        <p:grpSpPr bwMode="auto">
          <a:xfrm>
            <a:off x="1219200" y="2590800"/>
            <a:ext cx="7226300" cy="762000"/>
            <a:chOff x="296" y="1536"/>
            <a:chExt cx="4552" cy="480"/>
          </a:xfrm>
        </p:grpSpPr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2816" y="1728"/>
              <a:ext cx="179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333399"/>
                  </a:solidFill>
                </a:rPr>
                <a:t>for each cache type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303" y="1536"/>
              <a:ext cx="339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333399"/>
                  </a:solidFill>
                </a:rPr>
                <a:t>focus expertise on top-down modeling</a:t>
              </a:r>
              <a:r>
                <a:rPr lang="en-US" dirty="0">
                  <a:solidFill>
                    <a:srgbClr val="333399"/>
                  </a:solidFill>
                </a:rPr>
                <a:t> </a:t>
              </a:r>
            </a:p>
          </p:txBody>
        </p:sp>
        <p:sp>
          <p:nvSpPr>
            <p:cNvPr id="27657" name="Rectangle 8"/>
            <p:cNvSpPr>
              <a:spLocks noChangeArrowheads="1"/>
            </p:cNvSpPr>
            <p:nvPr/>
          </p:nvSpPr>
          <p:spPr bwMode="auto">
            <a:xfrm>
              <a:off x="296" y="1728"/>
              <a:ext cx="25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333399"/>
                  </a:solidFill>
                </a:rPr>
                <a:t>parameterized miss equation</a:t>
              </a:r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3621" y="1536"/>
              <a:ext cx="122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333399"/>
                  </a:solidFill>
                </a:rPr>
                <a:t>to derive one</a:t>
              </a:r>
            </a:p>
          </p:txBody>
        </p:sp>
      </p:grpSp>
      <p:sp>
        <p:nvSpPr>
          <p:cNvPr id="27652" name="Rectangle 12"/>
          <p:cNvSpPr>
            <a:spLocks noChangeArrowheads="1"/>
          </p:cNvSpPr>
          <p:nvPr/>
        </p:nvSpPr>
        <p:spPr bwMode="auto">
          <a:xfrm>
            <a:off x="2057400" y="3838575"/>
            <a:ext cx="48339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One Equation To Rule Them All!</a:t>
            </a:r>
          </a:p>
        </p:txBody>
      </p:sp>
      <p:sp>
        <p:nvSpPr>
          <p:cNvPr id="27654" name="Rectangle 14"/>
          <p:cNvSpPr>
            <a:spLocks noChangeArrowheads="1"/>
          </p:cNvSpPr>
          <p:nvPr/>
        </p:nvSpPr>
        <p:spPr bwMode="auto">
          <a:xfrm>
            <a:off x="228600" y="6156325"/>
            <a:ext cx="84946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333399"/>
                </a:solidFill>
                <a:latin typeface="Courier New" pitchFamily="49" charset="0"/>
              </a:rPr>
              <a:t>http://www.comp.nus.edu.sg/~</a:t>
            </a:r>
            <a:r>
              <a:rPr lang="en-US" sz="2000" b="1" smtClean="0">
                <a:solidFill>
                  <a:srgbClr val="333399"/>
                </a:solidFill>
                <a:latin typeface="Courier New" pitchFamily="49" charset="0"/>
              </a:rPr>
              <a:t>tayyc/ResearchProgram.pptx</a:t>
            </a:r>
            <a:endParaRPr lang="en-US" sz="2000" b="1">
              <a:solidFill>
                <a:srgbClr val="333399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entUS6493810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1302" r="18334" b="28329"/>
          <a:stretch/>
        </p:blipFill>
        <p:spPr>
          <a:xfrm>
            <a:off x="304800" y="167185"/>
            <a:ext cx="7162800" cy="2971801"/>
          </a:xfrm>
          <a:prstGeom prst="rect">
            <a:avLst/>
          </a:prstGeom>
        </p:spPr>
      </p:pic>
      <p:sp>
        <p:nvSpPr>
          <p:cNvPr id="4" name="Oval 41"/>
          <p:cNvSpPr>
            <a:spLocks noChangeArrowheads="1"/>
          </p:cNvSpPr>
          <p:nvPr/>
        </p:nvSpPr>
        <p:spPr bwMode="auto">
          <a:xfrm>
            <a:off x="1219200" y="1447800"/>
            <a:ext cx="2667000" cy="838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304800" y="3182584"/>
            <a:ext cx="16764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LDAP for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domain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controllers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685800" y="2133600"/>
            <a:ext cx="838200" cy="104898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00200" y="3138986"/>
            <a:ext cx="7162800" cy="3175377"/>
            <a:chOff x="1600200" y="3138986"/>
            <a:chExt cx="7162800" cy="3175377"/>
          </a:xfrm>
        </p:grpSpPr>
        <p:pic>
          <p:nvPicPr>
            <p:cNvPr id="3" name="Picture 2" descr="patentUS6493810.pdf - Adobe Reader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t="11302" r="18334" b="25233"/>
            <a:stretch/>
          </p:blipFill>
          <p:spPr>
            <a:xfrm>
              <a:off x="1600200" y="3138986"/>
              <a:ext cx="7162800" cy="3124201"/>
            </a:xfrm>
            <a:prstGeom prst="rect">
              <a:avLst/>
            </a:prstGeom>
          </p:spPr>
        </p:pic>
        <p:sp>
          <p:nvSpPr>
            <p:cNvPr id="7" name="Oval 41"/>
            <p:cNvSpPr>
              <a:spLocks noChangeArrowheads="1"/>
            </p:cNvSpPr>
            <p:nvPr/>
          </p:nvSpPr>
          <p:spPr bwMode="auto">
            <a:xfrm>
              <a:off x="5181600" y="5181600"/>
              <a:ext cx="2090382" cy="113276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85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89025" y="6096000"/>
            <a:ext cx="3711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mathematically intractable</a:t>
            </a:r>
          </a:p>
        </p:txBody>
      </p:sp>
      <p:grpSp>
        <p:nvGrpSpPr>
          <p:cNvPr id="7171" name="Group 7"/>
          <p:cNvGrpSpPr>
            <a:grpSpLocks/>
          </p:cNvGrpSpPr>
          <p:nvPr/>
        </p:nvGrpSpPr>
        <p:grpSpPr bwMode="auto">
          <a:xfrm>
            <a:off x="660400" y="990600"/>
            <a:ext cx="1778000" cy="1127125"/>
            <a:chOff x="416" y="624"/>
            <a:chExt cx="1120" cy="710"/>
          </a:xfrm>
        </p:grpSpPr>
        <p:sp>
          <p:nvSpPr>
            <p:cNvPr id="7224" name="Text Box 8"/>
            <p:cNvSpPr txBox="1">
              <a:spLocks noChangeArrowheads="1"/>
            </p:cNvSpPr>
            <p:nvPr/>
          </p:nvSpPr>
          <p:spPr bwMode="auto">
            <a:xfrm>
              <a:off x="416" y="816"/>
              <a:ext cx="92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reference</a:t>
              </a:r>
            </a:p>
            <a:p>
              <a:r>
                <a:rPr lang="en-US" sz="2400"/>
                <a:t>pattern</a:t>
              </a:r>
            </a:p>
          </p:txBody>
        </p:sp>
        <p:sp>
          <p:nvSpPr>
            <p:cNvPr id="7225" name="Line 9"/>
            <p:cNvSpPr>
              <a:spLocks noChangeShapeType="1"/>
            </p:cNvSpPr>
            <p:nvPr/>
          </p:nvSpPr>
          <p:spPr bwMode="auto">
            <a:xfrm flipV="1">
              <a:off x="1008" y="62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3048000" y="990600"/>
            <a:ext cx="2209800" cy="1127125"/>
            <a:chOff x="1920" y="624"/>
            <a:chExt cx="1392" cy="710"/>
          </a:xfrm>
        </p:grpSpPr>
        <p:sp>
          <p:nvSpPr>
            <p:cNvPr id="7222" name="Text Box 11"/>
            <p:cNvSpPr txBox="1">
              <a:spLocks noChangeArrowheads="1"/>
            </p:cNvSpPr>
            <p:nvPr/>
          </p:nvSpPr>
          <p:spPr bwMode="auto">
            <a:xfrm>
              <a:off x="2074" y="816"/>
              <a:ext cx="123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management</a:t>
              </a:r>
            </a:p>
            <a:p>
              <a:r>
                <a:rPr lang="en-US" sz="2400"/>
                <a:t>policy</a:t>
              </a:r>
            </a:p>
          </p:txBody>
        </p:sp>
        <p:sp>
          <p:nvSpPr>
            <p:cNvPr id="7223" name="Line 12"/>
            <p:cNvSpPr>
              <a:spLocks noChangeShapeType="1"/>
            </p:cNvSpPr>
            <p:nvPr/>
          </p:nvSpPr>
          <p:spPr bwMode="auto">
            <a:xfrm flipH="1" flipV="1">
              <a:off x="1920" y="6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173" name="Group 13"/>
          <p:cNvGrpSpPr>
            <a:grpSpLocks/>
          </p:cNvGrpSpPr>
          <p:nvPr/>
        </p:nvGrpSpPr>
        <p:grpSpPr bwMode="auto">
          <a:xfrm>
            <a:off x="1371600" y="2057400"/>
            <a:ext cx="998538" cy="1050925"/>
            <a:chOff x="864" y="1296"/>
            <a:chExt cx="629" cy="662"/>
          </a:xfrm>
        </p:grpSpPr>
        <p:sp>
          <p:nvSpPr>
            <p:cNvPr id="7220" name="Text Box 14"/>
            <p:cNvSpPr txBox="1">
              <a:spLocks noChangeArrowheads="1"/>
            </p:cNvSpPr>
            <p:nvPr/>
          </p:nvSpPr>
          <p:spPr bwMode="auto">
            <a:xfrm>
              <a:off x="864" y="1440"/>
              <a:ext cx="629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data</a:t>
              </a:r>
            </a:p>
            <a:p>
              <a:r>
                <a:rPr lang="en-US" sz="2400"/>
                <a:t>layout</a:t>
              </a:r>
            </a:p>
          </p:txBody>
        </p:sp>
        <p:sp>
          <p:nvSpPr>
            <p:cNvPr id="7221" name="Line 15"/>
            <p:cNvSpPr>
              <a:spLocks noChangeShapeType="1"/>
            </p:cNvSpPr>
            <p:nvPr/>
          </p:nvSpPr>
          <p:spPr bwMode="auto">
            <a:xfrm flipH="1" flipV="1">
              <a:off x="1056" y="129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174" name="Group 16"/>
          <p:cNvGrpSpPr>
            <a:grpSpLocks/>
          </p:cNvGrpSpPr>
          <p:nvPr/>
        </p:nvGrpSpPr>
        <p:grpSpPr bwMode="auto">
          <a:xfrm>
            <a:off x="142875" y="2057400"/>
            <a:ext cx="1457325" cy="1889125"/>
            <a:chOff x="90" y="1296"/>
            <a:chExt cx="918" cy="1190"/>
          </a:xfrm>
        </p:grpSpPr>
        <p:sp>
          <p:nvSpPr>
            <p:cNvPr id="7218" name="Text Box 17"/>
            <p:cNvSpPr txBox="1">
              <a:spLocks noChangeArrowheads="1"/>
            </p:cNvSpPr>
            <p:nvPr/>
          </p:nvSpPr>
          <p:spPr bwMode="auto">
            <a:xfrm>
              <a:off x="90" y="1968"/>
              <a:ext cx="91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hardware</a:t>
              </a:r>
            </a:p>
            <a:p>
              <a:r>
                <a:rPr lang="en-US" sz="2400"/>
                <a:t>variation</a:t>
              </a:r>
            </a:p>
          </p:txBody>
        </p:sp>
        <p:sp>
          <p:nvSpPr>
            <p:cNvPr id="7219" name="Line 18"/>
            <p:cNvSpPr>
              <a:spLocks noChangeShapeType="1"/>
            </p:cNvSpPr>
            <p:nvPr/>
          </p:nvSpPr>
          <p:spPr bwMode="auto">
            <a:xfrm flipV="1">
              <a:off x="576" y="1296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175" name="Group 19"/>
          <p:cNvGrpSpPr>
            <a:grpSpLocks/>
          </p:cNvGrpSpPr>
          <p:nvPr/>
        </p:nvGrpSpPr>
        <p:grpSpPr bwMode="auto">
          <a:xfrm>
            <a:off x="1905000" y="2057400"/>
            <a:ext cx="1644650" cy="1889125"/>
            <a:chOff x="1200" y="1296"/>
            <a:chExt cx="1036" cy="1190"/>
          </a:xfrm>
        </p:grpSpPr>
        <p:sp>
          <p:nvSpPr>
            <p:cNvPr id="7216" name="Text Box 20"/>
            <p:cNvSpPr txBox="1">
              <a:spLocks noChangeArrowheads="1"/>
            </p:cNvSpPr>
            <p:nvPr/>
          </p:nvSpPr>
          <p:spPr bwMode="auto">
            <a:xfrm>
              <a:off x="1200" y="1968"/>
              <a:ext cx="1036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application</a:t>
              </a:r>
            </a:p>
            <a:p>
              <a:r>
                <a:rPr lang="en-US" sz="2400"/>
                <a:t>mix</a:t>
              </a:r>
            </a:p>
          </p:txBody>
        </p:sp>
        <p:sp>
          <p:nvSpPr>
            <p:cNvPr id="7217" name="Line 21"/>
            <p:cNvSpPr>
              <a:spLocks noChangeShapeType="1"/>
            </p:cNvSpPr>
            <p:nvPr/>
          </p:nvSpPr>
          <p:spPr bwMode="auto">
            <a:xfrm flipH="1" flipV="1">
              <a:off x="1248" y="1296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176" name="Group 22"/>
          <p:cNvGrpSpPr>
            <a:grpSpLocks/>
          </p:cNvGrpSpPr>
          <p:nvPr/>
        </p:nvGrpSpPr>
        <p:grpSpPr bwMode="auto">
          <a:xfrm>
            <a:off x="1193800" y="3124200"/>
            <a:ext cx="1320800" cy="1812925"/>
            <a:chOff x="752" y="1968"/>
            <a:chExt cx="832" cy="1142"/>
          </a:xfrm>
        </p:grpSpPr>
        <p:sp>
          <p:nvSpPr>
            <p:cNvPr id="7214" name="Text Box 23"/>
            <p:cNvSpPr txBox="1">
              <a:spLocks noChangeArrowheads="1"/>
            </p:cNvSpPr>
            <p:nvPr/>
          </p:nvSpPr>
          <p:spPr bwMode="auto">
            <a:xfrm>
              <a:off x="752" y="2592"/>
              <a:ext cx="832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data</a:t>
              </a:r>
            </a:p>
            <a:p>
              <a:r>
                <a:rPr lang="en-US" sz="2400"/>
                <a:t>instance</a:t>
              </a:r>
            </a:p>
          </p:txBody>
        </p:sp>
        <p:sp>
          <p:nvSpPr>
            <p:cNvPr id="7215" name="Line 24"/>
            <p:cNvSpPr>
              <a:spLocks noChangeShapeType="1"/>
            </p:cNvSpPr>
            <p:nvPr/>
          </p:nvSpPr>
          <p:spPr bwMode="auto">
            <a:xfrm flipV="1">
              <a:off x="1104" y="196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177" name="Group 25"/>
          <p:cNvGrpSpPr>
            <a:grpSpLocks/>
          </p:cNvGrpSpPr>
          <p:nvPr/>
        </p:nvGrpSpPr>
        <p:grpSpPr bwMode="auto">
          <a:xfrm>
            <a:off x="2314575" y="2133600"/>
            <a:ext cx="1676400" cy="2835275"/>
            <a:chOff x="1458" y="1344"/>
            <a:chExt cx="1056" cy="1786"/>
          </a:xfrm>
        </p:grpSpPr>
        <p:sp>
          <p:nvSpPr>
            <p:cNvPr id="7212" name="Arc 26"/>
            <p:cNvSpPr>
              <a:spLocks/>
            </p:cNvSpPr>
            <p:nvPr/>
          </p:nvSpPr>
          <p:spPr bwMode="auto">
            <a:xfrm rot="19279207" flipV="1">
              <a:off x="1458" y="1498"/>
              <a:ext cx="1056" cy="16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213" name="Line 27"/>
            <p:cNvSpPr>
              <a:spLocks noChangeShapeType="1"/>
            </p:cNvSpPr>
            <p:nvPr/>
          </p:nvSpPr>
          <p:spPr bwMode="auto">
            <a:xfrm flipH="1" flipV="1">
              <a:off x="1872" y="13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178" name="Group 28"/>
          <p:cNvGrpSpPr>
            <a:grpSpLocks/>
          </p:cNvGrpSpPr>
          <p:nvPr/>
        </p:nvGrpSpPr>
        <p:grpSpPr bwMode="auto">
          <a:xfrm>
            <a:off x="3276600" y="2057400"/>
            <a:ext cx="1946275" cy="2498725"/>
            <a:chOff x="2064" y="1296"/>
            <a:chExt cx="1226" cy="1574"/>
          </a:xfrm>
        </p:grpSpPr>
        <p:sp>
          <p:nvSpPr>
            <p:cNvPr id="7209" name="Text Box 29"/>
            <p:cNvSpPr txBox="1">
              <a:spLocks noChangeArrowheads="1"/>
            </p:cNvSpPr>
            <p:nvPr/>
          </p:nvSpPr>
          <p:spPr bwMode="auto">
            <a:xfrm>
              <a:off x="2448" y="2352"/>
              <a:ext cx="842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software</a:t>
              </a:r>
            </a:p>
            <a:p>
              <a:r>
                <a:rPr lang="en-US" sz="2400"/>
                <a:t>variation</a:t>
              </a:r>
            </a:p>
          </p:txBody>
        </p:sp>
        <p:sp>
          <p:nvSpPr>
            <p:cNvPr id="7210" name="Line 30"/>
            <p:cNvSpPr>
              <a:spLocks noChangeShapeType="1"/>
            </p:cNvSpPr>
            <p:nvPr/>
          </p:nvSpPr>
          <p:spPr bwMode="auto">
            <a:xfrm flipH="1" flipV="1">
              <a:off x="2064" y="220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211" name="Line 31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179" name="Group 32"/>
          <p:cNvGrpSpPr>
            <a:grpSpLocks/>
          </p:cNvGrpSpPr>
          <p:nvPr/>
        </p:nvGrpSpPr>
        <p:grpSpPr bwMode="auto">
          <a:xfrm>
            <a:off x="533400" y="3886200"/>
            <a:ext cx="3657600" cy="2041525"/>
            <a:chOff x="336" y="2448"/>
            <a:chExt cx="2304" cy="1286"/>
          </a:xfrm>
        </p:grpSpPr>
        <p:sp>
          <p:nvSpPr>
            <p:cNvPr id="7205" name="Text Box 33"/>
            <p:cNvSpPr txBox="1">
              <a:spLocks noChangeArrowheads="1"/>
            </p:cNvSpPr>
            <p:nvPr/>
          </p:nvSpPr>
          <p:spPr bwMode="auto">
            <a:xfrm>
              <a:off x="1135" y="3216"/>
              <a:ext cx="1217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system</a:t>
              </a:r>
            </a:p>
            <a:p>
              <a:r>
                <a:rPr lang="en-US" sz="2400"/>
                <a:t>configuration</a:t>
              </a:r>
            </a:p>
          </p:txBody>
        </p:sp>
        <p:sp>
          <p:nvSpPr>
            <p:cNvPr id="7206" name="Line 34"/>
            <p:cNvSpPr>
              <a:spLocks noChangeShapeType="1"/>
            </p:cNvSpPr>
            <p:nvPr/>
          </p:nvSpPr>
          <p:spPr bwMode="auto">
            <a:xfrm flipV="1">
              <a:off x="1728" y="244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207" name="Line 35"/>
            <p:cNvSpPr>
              <a:spLocks noChangeShapeType="1"/>
            </p:cNvSpPr>
            <p:nvPr/>
          </p:nvSpPr>
          <p:spPr bwMode="auto">
            <a:xfrm flipH="1" flipV="1">
              <a:off x="336" y="2448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208" name="Line 36"/>
            <p:cNvSpPr>
              <a:spLocks noChangeShapeType="1"/>
            </p:cNvSpPr>
            <p:nvPr/>
          </p:nvSpPr>
          <p:spPr bwMode="auto">
            <a:xfrm flipV="1">
              <a:off x="2304" y="283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7180" name="Rectangle 37"/>
          <p:cNvSpPr>
            <a:spLocks noChangeArrowheads="1"/>
          </p:cNvSpPr>
          <p:nvPr/>
        </p:nvSpPr>
        <p:spPr bwMode="auto">
          <a:xfrm>
            <a:off x="76200" y="1295400"/>
            <a:ext cx="5181600" cy="48006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6764338" y="1295400"/>
            <a:ext cx="99853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cache</a:t>
            </a:r>
          </a:p>
          <a:p>
            <a:r>
              <a:rPr lang="en-US" sz="2400"/>
              <a:t>size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5297488" y="2438400"/>
            <a:ext cx="2322512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independence,</a:t>
            </a:r>
          </a:p>
          <a:p>
            <a:r>
              <a:rPr lang="en-US" sz="2400"/>
              <a:t>one application,</a:t>
            </a:r>
          </a:p>
          <a:p>
            <a:r>
              <a:rPr lang="en-US" sz="2400"/>
              <a:t>one process,</a:t>
            </a:r>
          </a:p>
          <a:p>
            <a:r>
              <a:rPr lang="en-US" sz="2400"/>
              <a:t>etc.</a:t>
            </a:r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5384800" y="1295400"/>
            <a:ext cx="1473200" cy="1219200"/>
            <a:chOff x="3392" y="816"/>
            <a:chExt cx="928" cy="768"/>
          </a:xfrm>
        </p:grpSpPr>
        <p:sp>
          <p:nvSpPr>
            <p:cNvPr id="7203" name="Text Box 46"/>
            <p:cNvSpPr txBox="1">
              <a:spLocks noChangeArrowheads="1"/>
            </p:cNvSpPr>
            <p:nvPr/>
          </p:nvSpPr>
          <p:spPr bwMode="auto">
            <a:xfrm>
              <a:off x="3392" y="816"/>
              <a:ext cx="92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reference</a:t>
              </a:r>
            </a:p>
            <a:p>
              <a:r>
                <a:rPr lang="en-US" sz="2400"/>
                <a:t>pattern</a:t>
              </a:r>
            </a:p>
          </p:txBody>
        </p:sp>
        <p:sp>
          <p:nvSpPr>
            <p:cNvPr id="7204" name="Line 47"/>
            <p:cNvSpPr>
              <a:spLocks noChangeShapeType="1"/>
            </p:cNvSpPr>
            <p:nvPr/>
          </p:nvSpPr>
          <p:spPr bwMode="auto">
            <a:xfrm flipV="1">
              <a:off x="3840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7205663" y="3886200"/>
            <a:ext cx="1793875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LRU,</a:t>
            </a:r>
          </a:p>
          <a:p>
            <a:r>
              <a:rPr lang="en-US" sz="2400"/>
              <a:t>no prefetch,</a:t>
            </a:r>
          </a:p>
          <a:p>
            <a:r>
              <a:rPr lang="en-US" sz="2400"/>
              <a:t>etc.</a:t>
            </a:r>
          </a:p>
        </p:txBody>
      </p: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7696200" y="1295400"/>
            <a:ext cx="1390650" cy="2590800"/>
            <a:chOff x="4848" y="816"/>
            <a:chExt cx="876" cy="1632"/>
          </a:xfrm>
        </p:grpSpPr>
        <p:sp>
          <p:nvSpPr>
            <p:cNvPr id="7201" name="Text Box 50"/>
            <p:cNvSpPr txBox="1">
              <a:spLocks noChangeArrowheads="1"/>
            </p:cNvSpPr>
            <p:nvPr/>
          </p:nvSpPr>
          <p:spPr bwMode="auto">
            <a:xfrm>
              <a:off x="4848" y="816"/>
              <a:ext cx="876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idealized</a:t>
              </a:r>
            </a:p>
            <a:p>
              <a:r>
                <a:rPr lang="en-US" sz="2400"/>
                <a:t>policy</a:t>
              </a:r>
            </a:p>
          </p:txBody>
        </p:sp>
        <p:sp>
          <p:nvSpPr>
            <p:cNvPr id="7202" name="Line 51"/>
            <p:cNvSpPr>
              <a:spLocks noChangeShapeType="1"/>
            </p:cNvSpPr>
            <p:nvPr/>
          </p:nvSpPr>
          <p:spPr bwMode="auto">
            <a:xfrm flipV="1">
              <a:off x="5136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67636" name="Text Box 52"/>
          <p:cNvSpPr txBox="1">
            <a:spLocks noChangeArrowheads="1"/>
          </p:cNvSpPr>
          <p:nvPr/>
        </p:nvSpPr>
        <p:spPr bwMode="auto">
          <a:xfrm>
            <a:off x="5872163" y="6096000"/>
            <a:ext cx="274478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FF"/>
                </a:solidFill>
              </a:rPr>
              <a:t>simplified               </a:t>
            </a:r>
          </a:p>
          <a:p>
            <a:r>
              <a:rPr lang="en-US" sz="2400">
                <a:solidFill>
                  <a:srgbClr val="3333FF"/>
                </a:solidFill>
              </a:rPr>
              <a:t>bottom-up analysis</a:t>
            </a:r>
          </a:p>
        </p:txBody>
      </p:sp>
      <p:sp>
        <p:nvSpPr>
          <p:cNvPr id="67637" name="AutoShape 53"/>
          <p:cNvSpPr>
            <a:spLocks noChangeArrowheads="1"/>
          </p:cNvSpPr>
          <p:nvPr/>
        </p:nvSpPr>
        <p:spPr bwMode="auto">
          <a:xfrm>
            <a:off x="5105400" y="6172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5334000" y="1295400"/>
            <a:ext cx="3733800" cy="480060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3124200" y="533400"/>
            <a:ext cx="3810000" cy="457200"/>
            <a:chOff x="1968" y="288"/>
            <a:chExt cx="2400" cy="288"/>
          </a:xfrm>
        </p:grpSpPr>
        <p:sp>
          <p:nvSpPr>
            <p:cNvPr id="7198" name="Text Box 56"/>
            <p:cNvSpPr txBox="1">
              <a:spLocks noChangeArrowheads="1"/>
            </p:cNvSpPr>
            <p:nvPr/>
          </p:nvSpPr>
          <p:spPr bwMode="auto">
            <a:xfrm>
              <a:off x="2848" y="288"/>
              <a:ext cx="99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A50021"/>
                  </a:solidFill>
                </a:rPr>
                <a:t>accuracy?</a:t>
              </a:r>
            </a:p>
          </p:txBody>
        </p:sp>
        <p:sp>
          <p:nvSpPr>
            <p:cNvPr id="7199" name="Line 57"/>
            <p:cNvSpPr>
              <a:spLocks noChangeShapeType="1"/>
            </p:cNvSpPr>
            <p:nvPr/>
          </p:nvSpPr>
          <p:spPr bwMode="auto">
            <a:xfrm>
              <a:off x="3792" y="480"/>
              <a:ext cx="576" cy="0"/>
            </a:xfrm>
            <a:prstGeom prst="lin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200" name="Line 58"/>
            <p:cNvSpPr>
              <a:spLocks noChangeShapeType="1"/>
            </p:cNvSpPr>
            <p:nvPr/>
          </p:nvSpPr>
          <p:spPr bwMode="auto">
            <a:xfrm flipH="1">
              <a:off x="1968" y="480"/>
              <a:ext cx="912" cy="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7190" name="Text Box 64"/>
          <p:cNvSpPr txBox="1">
            <a:spLocks noChangeArrowheads="1"/>
          </p:cNvSpPr>
          <p:nvPr/>
        </p:nvSpPr>
        <p:spPr bwMode="auto">
          <a:xfrm>
            <a:off x="2300288" y="533400"/>
            <a:ext cx="97631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P </a:t>
            </a:r>
            <a:r>
              <a:rPr lang="en-US" sz="2400" baseline="30000"/>
              <a:t>miss</a:t>
            </a:r>
          </a:p>
          <a:p>
            <a:endParaRPr lang="en-US" sz="2400"/>
          </a:p>
        </p:txBody>
      </p:sp>
      <p:sp>
        <p:nvSpPr>
          <p:cNvPr id="7191" name="Text Box 65"/>
          <p:cNvSpPr txBox="1">
            <a:spLocks noChangeArrowheads="1"/>
          </p:cNvSpPr>
          <p:nvPr/>
        </p:nvSpPr>
        <p:spPr bwMode="auto">
          <a:xfrm>
            <a:off x="2219325" y="1295400"/>
            <a:ext cx="998538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cache</a:t>
            </a:r>
          </a:p>
          <a:p>
            <a:r>
              <a:rPr lang="en-US" sz="2400"/>
              <a:t>size</a:t>
            </a:r>
          </a:p>
        </p:txBody>
      </p: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6324600" y="533400"/>
            <a:ext cx="1905000" cy="838200"/>
            <a:chOff x="3984" y="336"/>
            <a:chExt cx="1200" cy="528"/>
          </a:xfrm>
        </p:grpSpPr>
        <p:sp>
          <p:nvSpPr>
            <p:cNvPr id="7194" name="Line 41"/>
            <p:cNvSpPr>
              <a:spLocks noChangeShapeType="1"/>
            </p:cNvSpPr>
            <p:nvPr/>
          </p:nvSpPr>
          <p:spPr bwMode="auto">
            <a:xfrm flipV="1">
              <a:off x="4591" y="6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195" name="Line 42"/>
            <p:cNvSpPr>
              <a:spLocks noChangeShapeType="1"/>
            </p:cNvSpPr>
            <p:nvPr/>
          </p:nvSpPr>
          <p:spPr bwMode="auto">
            <a:xfrm flipV="1">
              <a:off x="3984" y="6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196" name="Line 43"/>
            <p:cNvSpPr>
              <a:spLocks noChangeShapeType="1"/>
            </p:cNvSpPr>
            <p:nvPr/>
          </p:nvSpPr>
          <p:spPr bwMode="auto">
            <a:xfrm flipH="1" flipV="1">
              <a:off x="4800" y="6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197" name="Text Box 66"/>
            <p:cNvSpPr txBox="1">
              <a:spLocks noChangeArrowheads="1"/>
            </p:cNvSpPr>
            <p:nvPr/>
          </p:nvSpPr>
          <p:spPr bwMode="auto">
            <a:xfrm>
              <a:off x="4329" y="336"/>
              <a:ext cx="615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i="1"/>
                <a:t>P </a:t>
              </a:r>
              <a:r>
                <a:rPr lang="en-US" sz="2400" baseline="30000"/>
                <a:t>miss</a:t>
              </a:r>
            </a:p>
            <a:p>
              <a:endParaRPr lang="en-US" sz="2400"/>
            </a:p>
          </p:txBody>
        </p:sp>
      </p:grpSp>
      <p:sp>
        <p:nvSpPr>
          <p:cNvPr id="7193" name="Line 68"/>
          <p:cNvSpPr>
            <a:spLocks noChangeShapeType="1"/>
          </p:cNvSpPr>
          <p:nvPr/>
        </p:nvSpPr>
        <p:spPr bwMode="auto">
          <a:xfrm flipV="1">
            <a:off x="2743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8" name="Oval 41"/>
          <p:cNvSpPr>
            <a:spLocks noChangeArrowheads="1"/>
          </p:cNvSpPr>
          <p:nvPr/>
        </p:nvSpPr>
        <p:spPr bwMode="auto">
          <a:xfrm>
            <a:off x="5672137" y="6521449"/>
            <a:ext cx="1795463" cy="33664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4" grpId="0"/>
      <p:bldP spid="67628" grpId="0"/>
      <p:bldP spid="67632" grpId="0"/>
      <p:bldP spid="67636" grpId="0"/>
      <p:bldP spid="67637" grpId="0" animBg="1"/>
      <p:bldP spid="67638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4625" y="1143000"/>
            <a:ext cx="4016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bottom-up analysis requires: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600200"/>
            <a:ext cx="4675188" cy="1219200"/>
            <a:chOff x="192" y="384"/>
            <a:chExt cx="2945" cy="768"/>
          </a:xfrm>
        </p:grpSpPr>
        <p:grpSp>
          <p:nvGrpSpPr>
            <p:cNvPr id="8237" name="Group 4"/>
            <p:cNvGrpSpPr>
              <a:grpSpLocks/>
            </p:cNvGrpSpPr>
            <p:nvPr/>
          </p:nvGrpSpPr>
          <p:grpSpPr bwMode="auto">
            <a:xfrm>
              <a:off x="192" y="384"/>
              <a:ext cx="2928" cy="288"/>
              <a:chOff x="192" y="384"/>
              <a:chExt cx="2928" cy="288"/>
            </a:xfrm>
          </p:grpSpPr>
          <p:sp>
            <p:nvSpPr>
              <p:cNvPr id="8244" name="Text Box 5"/>
              <p:cNvSpPr txBox="1">
                <a:spLocks noChangeArrowheads="1"/>
              </p:cNvSpPr>
              <p:nvPr/>
            </p:nvSpPr>
            <p:spPr bwMode="auto">
              <a:xfrm>
                <a:off x="291" y="384"/>
                <a:ext cx="2829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modeling expertise for accuracy</a:t>
                </a:r>
              </a:p>
            </p:txBody>
          </p:sp>
          <p:sp>
            <p:nvSpPr>
              <p:cNvPr id="8245" name="Oval 6"/>
              <p:cNvSpPr>
                <a:spLocks noChangeArrowheads="1"/>
              </p:cNvSpPr>
              <p:nvPr/>
            </p:nvSpPr>
            <p:spPr bwMode="auto">
              <a:xfrm>
                <a:off x="192" y="528"/>
                <a:ext cx="48" cy="48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8238" name="Group 7"/>
            <p:cNvGrpSpPr>
              <a:grpSpLocks/>
            </p:cNvGrpSpPr>
            <p:nvPr/>
          </p:nvGrpSpPr>
          <p:grpSpPr bwMode="auto">
            <a:xfrm>
              <a:off x="192" y="624"/>
              <a:ext cx="2945" cy="288"/>
              <a:chOff x="192" y="384"/>
              <a:chExt cx="2945" cy="288"/>
            </a:xfrm>
          </p:grpSpPr>
          <p:sp>
            <p:nvSpPr>
              <p:cNvPr id="8242" name="Text Box 8"/>
              <p:cNvSpPr txBox="1">
                <a:spLocks noChangeArrowheads="1"/>
              </p:cNvSpPr>
              <p:nvPr/>
            </p:nvSpPr>
            <p:spPr bwMode="auto">
              <a:xfrm>
                <a:off x="299" y="384"/>
                <a:ext cx="2838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customization to suit variations  </a:t>
                </a:r>
              </a:p>
            </p:txBody>
          </p:sp>
          <p:sp>
            <p:nvSpPr>
              <p:cNvPr id="8243" name="Oval 9"/>
              <p:cNvSpPr>
                <a:spLocks noChangeArrowheads="1"/>
              </p:cNvSpPr>
              <p:nvPr/>
            </p:nvSpPr>
            <p:spPr bwMode="auto">
              <a:xfrm>
                <a:off x="192" y="528"/>
                <a:ext cx="48" cy="48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8239" name="Group 10"/>
            <p:cNvGrpSpPr>
              <a:grpSpLocks/>
            </p:cNvGrpSpPr>
            <p:nvPr/>
          </p:nvGrpSpPr>
          <p:grpSpPr bwMode="auto">
            <a:xfrm>
              <a:off x="192" y="864"/>
              <a:ext cx="2932" cy="288"/>
              <a:chOff x="192" y="384"/>
              <a:chExt cx="2932" cy="288"/>
            </a:xfrm>
          </p:grpSpPr>
          <p:sp>
            <p:nvSpPr>
              <p:cNvPr id="8240" name="Text Box 11"/>
              <p:cNvSpPr txBox="1">
                <a:spLocks noChangeArrowheads="1"/>
              </p:cNvSpPr>
              <p:nvPr/>
            </p:nvSpPr>
            <p:spPr bwMode="auto">
              <a:xfrm>
                <a:off x="309" y="384"/>
                <a:ext cx="2815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tweaking as system evolves      </a:t>
                </a:r>
              </a:p>
            </p:txBody>
          </p:sp>
          <p:sp>
            <p:nvSpPr>
              <p:cNvPr id="8241" name="Oval 12"/>
              <p:cNvSpPr>
                <a:spLocks noChangeArrowheads="1"/>
              </p:cNvSpPr>
              <p:nvPr/>
            </p:nvSpPr>
            <p:spPr bwMode="auto">
              <a:xfrm>
                <a:off x="192" y="528"/>
                <a:ext cx="48" cy="48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4953000" y="1676400"/>
            <a:ext cx="2193925" cy="1066800"/>
            <a:chOff x="3216" y="432"/>
            <a:chExt cx="1382" cy="672"/>
          </a:xfrm>
        </p:grpSpPr>
        <p:sp>
          <p:nvSpPr>
            <p:cNvPr id="8235" name="AutoShape 14"/>
            <p:cNvSpPr>
              <a:spLocks/>
            </p:cNvSpPr>
            <p:nvPr/>
          </p:nvSpPr>
          <p:spPr bwMode="auto">
            <a:xfrm>
              <a:off x="3216" y="432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36" name="Text Box 15"/>
            <p:cNvSpPr txBox="1">
              <a:spLocks noChangeArrowheads="1"/>
            </p:cNvSpPr>
            <p:nvPr/>
          </p:nvSpPr>
          <p:spPr bwMode="auto">
            <a:xfrm>
              <a:off x="3456" y="624"/>
              <a:ext cx="114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not scalable</a:t>
              </a:r>
            </a:p>
          </p:txBody>
        </p:sp>
      </p:grp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152400" y="5181600"/>
            <a:ext cx="4287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autonomic computing requres:</a:t>
            </a: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04800" y="5562600"/>
            <a:ext cx="3490913" cy="838200"/>
            <a:chOff x="192" y="3504"/>
            <a:chExt cx="2199" cy="528"/>
          </a:xfrm>
        </p:grpSpPr>
        <p:sp>
          <p:nvSpPr>
            <p:cNvPr id="8231" name="Text Box 18"/>
            <p:cNvSpPr txBox="1">
              <a:spLocks noChangeArrowheads="1"/>
            </p:cNvSpPr>
            <p:nvPr/>
          </p:nvSpPr>
          <p:spPr bwMode="auto">
            <a:xfrm>
              <a:off x="288" y="3504"/>
              <a:ext cx="210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automatic configuration</a:t>
              </a:r>
            </a:p>
          </p:txBody>
        </p:sp>
        <p:sp>
          <p:nvSpPr>
            <p:cNvPr id="8232" name="Oval 19"/>
            <p:cNvSpPr>
              <a:spLocks noChangeArrowheads="1"/>
            </p:cNvSpPr>
            <p:nvPr/>
          </p:nvSpPr>
          <p:spPr bwMode="auto">
            <a:xfrm>
              <a:off x="192" y="3648"/>
              <a:ext cx="48" cy="4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33" name="Text Box 20"/>
            <p:cNvSpPr txBox="1">
              <a:spLocks noChangeArrowheads="1"/>
            </p:cNvSpPr>
            <p:nvPr/>
          </p:nvSpPr>
          <p:spPr bwMode="auto">
            <a:xfrm>
              <a:off x="277" y="3744"/>
              <a:ext cx="193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dynamic adjustment  </a:t>
              </a:r>
            </a:p>
          </p:txBody>
        </p:sp>
        <p:sp>
          <p:nvSpPr>
            <p:cNvPr id="8234" name="Oval 21"/>
            <p:cNvSpPr>
              <a:spLocks noChangeArrowheads="1"/>
            </p:cNvSpPr>
            <p:nvPr/>
          </p:nvSpPr>
          <p:spPr bwMode="auto">
            <a:xfrm>
              <a:off x="192" y="3888"/>
              <a:ext cx="48" cy="4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204075" y="1295400"/>
            <a:ext cx="1711325" cy="5105400"/>
            <a:chOff x="4608" y="816"/>
            <a:chExt cx="1078" cy="3216"/>
          </a:xfrm>
        </p:grpSpPr>
        <p:sp>
          <p:nvSpPr>
            <p:cNvPr id="8229" name="AutoShape 23"/>
            <p:cNvSpPr>
              <a:spLocks/>
            </p:cNvSpPr>
            <p:nvPr/>
          </p:nvSpPr>
          <p:spPr bwMode="auto">
            <a:xfrm>
              <a:off x="4608" y="816"/>
              <a:ext cx="192" cy="3216"/>
            </a:xfrm>
            <a:prstGeom prst="rightBrace">
              <a:avLst>
                <a:gd name="adj1" fmla="val 139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30" name="Text Box 24"/>
            <p:cNvSpPr txBox="1">
              <a:spLocks noChangeArrowheads="1"/>
            </p:cNvSpPr>
            <p:nvPr/>
          </p:nvSpPr>
          <p:spPr bwMode="auto">
            <a:xfrm>
              <a:off x="4800" y="2256"/>
              <a:ext cx="8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hopeless</a:t>
              </a:r>
            </a:p>
          </p:txBody>
        </p:sp>
      </p:grp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166688" y="3200400"/>
            <a:ext cx="2881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top-down approach: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457200" y="3657600"/>
            <a:ext cx="4610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find one equation to rule them all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952500" y="4114800"/>
            <a:ext cx="4838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P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 baseline="30000">
                <a:solidFill>
                  <a:schemeClr val="accent2"/>
                </a:solidFill>
              </a:rPr>
              <a:t>miss</a:t>
            </a:r>
            <a:r>
              <a:rPr lang="en-US" sz="2400">
                <a:solidFill>
                  <a:schemeClr val="accent2"/>
                </a:solidFill>
              </a:rPr>
              <a:t> = </a:t>
            </a:r>
            <a:r>
              <a:rPr lang="en-US" sz="2400" i="1">
                <a:solidFill>
                  <a:schemeClr val="accent2"/>
                </a:solidFill>
              </a:rPr>
              <a:t>f</a:t>
            </a:r>
            <a:r>
              <a:rPr lang="en-US" sz="2400">
                <a:solidFill>
                  <a:schemeClr val="accent2"/>
                </a:solidFill>
              </a:rPr>
              <a:t> (cache size | parameters)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152400" y="330200"/>
            <a:ext cx="17065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Proposal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600" y="1219200"/>
            <a:ext cx="4648200" cy="1524000"/>
            <a:chOff x="2400" y="768"/>
            <a:chExt cx="2928" cy="960"/>
          </a:xfrm>
        </p:grpSpPr>
        <p:sp>
          <p:nvSpPr>
            <p:cNvPr id="8227" name="Line 30"/>
            <p:cNvSpPr>
              <a:spLocks noChangeShapeType="1"/>
            </p:cNvSpPr>
            <p:nvPr/>
          </p:nvSpPr>
          <p:spPr bwMode="auto">
            <a:xfrm>
              <a:off x="2400" y="768"/>
              <a:ext cx="2928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8" name="Line 31"/>
            <p:cNvSpPr>
              <a:spLocks noChangeShapeType="1"/>
            </p:cNvSpPr>
            <p:nvPr/>
          </p:nvSpPr>
          <p:spPr bwMode="auto">
            <a:xfrm flipV="1">
              <a:off x="2400" y="768"/>
              <a:ext cx="2928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886200" y="4572000"/>
            <a:ext cx="1143000" cy="1600200"/>
            <a:chOff x="2448" y="2880"/>
            <a:chExt cx="720" cy="1008"/>
          </a:xfrm>
        </p:grpSpPr>
        <p:sp>
          <p:nvSpPr>
            <p:cNvPr id="8223" name="Arc 33"/>
            <p:cNvSpPr>
              <a:spLocks/>
            </p:cNvSpPr>
            <p:nvPr/>
          </p:nvSpPr>
          <p:spPr bwMode="auto">
            <a:xfrm flipV="1">
              <a:off x="2448" y="2976"/>
              <a:ext cx="528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4" name="Arc 34"/>
            <p:cNvSpPr>
              <a:spLocks/>
            </p:cNvSpPr>
            <p:nvPr/>
          </p:nvSpPr>
          <p:spPr bwMode="auto">
            <a:xfrm flipV="1">
              <a:off x="2448" y="2976"/>
              <a:ext cx="720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5" name="Line 35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6" name="Line 36"/>
            <p:cNvSpPr>
              <a:spLocks noChangeShapeType="1"/>
            </p:cNvSpPr>
            <p:nvPr/>
          </p:nvSpPr>
          <p:spPr bwMode="auto">
            <a:xfrm flipV="1">
              <a:off x="3168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419600" y="2209800"/>
            <a:ext cx="990600" cy="1981200"/>
            <a:chOff x="2784" y="1392"/>
            <a:chExt cx="624" cy="1248"/>
          </a:xfrm>
        </p:grpSpPr>
        <p:sp>
          <p:nvSpPr>
            <p:cNvPr id="8219" name="Arc 38"/>
            <p:cNvSpPr>
              <a:spLocks/>
            </p:cNvSpPr>
            <p:nvPr/>
          </p:nvSpPr>
          <p:spPr bwMode="auto">
            <a:xfrm>
              <a:off x="2784" y="1632"/>
              <a:ext cx="48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0" name="Arc 39"/>
            <p:cNvSpPr>
              <a:spLocks/>
            </p:cNvSpPr>
            <p:nvPr/>
          </p:nvSpPr>
          <p:spPr bwMode="auto">
            <a:xfrm>
              <a:off x="3024" y="1392"/>
              <a:ext cx="384" cy="1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1" name="Line 40"/>
            <p:cNvSpPr>
              <a:spLocks noChangeShapeType="1"/>
            </p:cNvSpPr>
            <p:nvPr/>
          </p:nvSpPr>
          <p:spPr bwMode="auto">
            <a:xfrm>
              <a:off x="340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22" name="Line 41"/>
            <p:cNvSpPr>
              <a:spLocks noChangeShapeType="1"/>
            </p:cNvSpPr>
            <p:nvPr/>
          </p:nvSpPr>
          <p:spPr bwMode="auto">
            <a:xfrm>
              <a:off x="3264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7010400" y="2819400"/>
            <a:ext cx="1905000" cy="3200400"/>
            <a:chOff x="4416" y="1776"/>
            <a:chExt cx="1200" cy="2016"/>
          </a:xfrm>
        </p:grpSpPr>
        <p:sp>
          <p:nvSpPr>
            <p:cNvPr id="8217" name="AutoShape 43"/>
            <p:cNvSpPr>
              <a:spLocks/>
            </p:cNvSpPr>
            <p:nvPr/>
          </p:nvSpPr>
          <p:spPr bwMode="auto">
            <a:xfrm>
              <a:off x="4416" y="1776"/>
              <a:ext cx="288" cy="201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18" name="Text Box 44"/>
            <p:cNvSpPr txBox="1">
              <a:spLocks noChangeArrowheads="1"/>
            </p:cNvSpPr>
            <p:nvPr/>
          </p:nvSpPr>
          <p:spPr bwMode="auto">
            <a:xfrm>
              <a:off x="4730" y="2640"/>
              <a:ext cx="8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universal</a:t>
              </a: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5419725" y="2895600"/>
            <a:ext cx="1285875" cy="762000"/>
            <a:chOff x="3449" y="2016"/>
            <a:chExt cx="810" cy="480"/>
          </a:xfrm>
        </p:grpSpPr>
        <p:sp>
          <p:nvSpPr>
            <p:cNvPr id="8215" name="Text Box 46"/>
            <p:cNvSpPr txBox="1">
              <a:spLocks noChangeArrowheads="1"/>
            </p:cNvSpPr>
            <p:nvPr/>
          </p:nvSpPr>
          <p:spPr bwMode="auto">
            <a:xfrm>
              <a:off x="3449" y="2016"/>
              <a:ext cx="81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different</a:t>
              </a:r>
            </a:p>
          </p:txBody>
        </p:sp>
        <p:sp>
          <p:nvSpPr>
            <p:cNvPr id="8216" name="Text Box 47"/>
            <p:cNvSpPr txBox="1">
              <a:spLocks noChangeArrowheads="1"/>
            </p:cNvSpPr>
            <p:nvPr/>
          </p:nvSpPr>
          <p:spPr bwMode="auto">
            <a:xfrm>
              <a:off x="3504" y="2208"/>
              <a:ext cx="67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values</a:t>
              </a: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4953000" y="5334000"/>
            <a:ext cx="1285875" cy="762000"/>
            <a:chOff x="3449" y="2016"/>
            <a:chExt cx="810" cy="480"/>
          </a:xfrm>
        </p:grpSpPr>
        <p:sp>
          <p:nvSpPr>
            <p:cNvPr id="8213" name="Text Box 49"/>
            <p:cNvSpPr txBox="1">
              <a:spLocks noChangeArrowheads="1"/>
            </p:cNvSpPr>
            <p:nvPr/>
          </p:nvSpPr>
          <p:spPr bwMode="auto">
            <a:xfrm>
              <a:off x="3449" y="2016"/>
              <a:ext cx="81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different</a:t>
              </a:r>
            </a:p>
          </p:txBody>
        </p:sp>
        <p:sp>
          <p:nvSpPr>
            <p:cNvPr id="8214" name="Text Box 50"/>
            <p:cNvSpPr txBox="1">
              <a:spLocks noChangeArrowheads="1"/>
            </p:cNvSpPr>
            <p:nvPr/>
          </p:nvSpPr>
          <p:spPr bwMode="auto">
            <a:xfrm>
              <a:off x="3504" y="2208"/>
              <a:ext cx="67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values</a:t>
              </a:r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5824538" y="3962400"/>
            <a:ext cx="1355725" cy="762000"/>
            <a:chOff x="3669" y="2496"/>
            <a:chExt cx="854" cy="480"/>
          </a:xfrm>
        </p:grpSpPr>
        <p:sp>
          <p:nvSpPr>
            <p:cNvPr id="8211" name="Text Box 52"/>
            <p:cNvSpPr txBox="1">
              <a:spLocks noChangeArrowheads="1"/>
            </p:cNvSpPr>
            <p:nvPr/>
          </p:nvSpPr>
          <p:spPr bwMode="auto">
            <a:xfrm>
              <a:off x="3696" y="2496"/>
              <a:ext cx="5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same</a:t>
              </a:r>
            </a:p>
          </p:txBody>
        </p:sp>
        <p:sp>
          <p:nvSpPr>
            <p:cNvPr id="8212" name="Text Box 53"/>
            <p:cNvSpPr txBox="1">
              <a:spLocks noChangeArrowheads="1"/>
            </p:cNvSpPr>
            <p:nvPr/>
          </p:nvSpPr>
          <p:spPr bwMode="auto">
            <a:xfrm>
              <a:off x="3669" y="2688"/>
              <a:ext cx="8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equation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0" grpId="0"/>
      <p:bldP spid="93209" grpId="0"/>
      <p:bldP spid="93210" grpId="0"/>
      <p:bldP spid="93211" grpId="0"/>
      <p:bldP spid="932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029200" y="3446463"/>
            <a:ext cx="3352800" cy="896937"/>
            <a:chOff x="3552" y="3227"/>
            <a:chExt cx="2112" cy="565"/>
          </a:xfrm>
        </p:grpSpPr>
        <p:sp>
          <p:nvSpPr>
            <p:cNvPr id="9277" name="Text Box 33"/>
            <p:cNvSpPr txBox="1">
              <a:spLocks noChangeArrowheads="1"/>
            </p:cNvSpPr>
            <p:nvPr/>
          </p:nvSpPr>
          <p:spPr bwMode="auto">
            <a:xfrm>
              <a:off x="3552" y="3360"/>
              <a:ext cx="69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where </a:t>
              </a:r>
            </a:p>
          </p:txBody>
        </p:sp>
        <p:grpSp>
          <p:nvGrpSpPr>
            <p:cNvPr id="9278" name="Group 34"/>
            <p:cNvGrpSpPr>
              <a:grpSpLocks/>
            </p:cNvGrpSpPr>
            <p:nvPr/>
          </p:nvGrpSpPr>
          <p:grpSpPr bwMode="auto">
            <a:xfrm>
              <a:off x="4176" y="3227"/>
              <a:ext cx="1488" cy="565"/>
              <a:chOff x="3504" y="2064"/>
              <a:chExt cx="1488" cy="565"/>
            </a:xfrm>
          </p:grpSpPr>
          <p:sp>
            <p:nvSpPr>
              <p:cNvPr id="9279" name="Rectangle 35"/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359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/>
                  <a:t>K=</a:t>
                </a:r>
              </a:p>
            </p:txBody>
          </p:sp>
          <p:sp>
            <p:nvSpPr>
              <p:cNvPr id="9280" name="Text Box 36"/>
              <p:cNvSpPr txBox="1">
                <a:spLocks noChangeArrowheads="1"/>
              </p:cNvSpPr>
              <p:nvPr/>
            </p:nvSpPr>
            <p:spPr bwMode="auto">
              <a:xfrm>
                <a:off x="3836" y="2208"/>
                <a:ext cx="388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1 +</a:t>
                </a:r>
              </a:p>
            </p:txBody>
          </p:sp>
          <p:grpSp>
            <p:nvGrpSpPr>
              <p:cNvPr id="9281" name="Group 37"/>
              <p:cNvGrpSpPr>
                <a:grpSpLocks/>
              </p:cNvGrpSpPr>
              <p:nvPr/>
            </p:nvGrpSpPr>
            <p:grpSpPr bwMode="auto">
              <a:xfrm>
                <a:off x="4231" y="2064"/>
                <a:ext cx="761" cy="565"/>
                <a:chOff x="2496" y="2411"/>
                <a:chExt cx="761" cy="565"/>
              </a:xfrm>
            </p:grpSpPr>
            <p:sp>
              <p:nvSpPr>
                <p:cNvPr id="9282" name="Rectangle 38"/>
                <p:cNvSpPr>
                  <a:spLocks noChangeArrowheads="1"/>
                </p:cNvSpPr>
                <p:nvPr/>
              </p:nvSpPr>
              <p:spPr bwMode="auto">
                <a:xfrm>
                  <a:off x="2505" y="2411"/>
                  <a:ext cx="752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/>
                    <a:t>M* - M</a:t>
                  </a:r>
                  <a:r>
                    <a:rPr lang="en-US" sz="2400" baseline="-25000"/>
                    <a:t>0</a:t>
                  </a:r>
                </a:p>
              </p:txBody>
            </p:sp>
            <p:sp>
              <p:nvSpPr>
                <p:cNvPr id="9283" name="Rectangle 39"/>
                <p:cNvSpPr>
                  <a:spLocks noChangeArrowheads="1"/>
                </p:cNvSpPr>
                <p:nvPr/>
              </p:nvSpPr>
              <p:spPr bwMode="auto">
                <a:xfrm>
                  <a:off x="2533" y="2688"/>
                  <a:ext cx="677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/>
                    <a:t>M - M</a:t>
                  </a:r>
                  <a:r>
                    <a:rPr lang="en-US" sz="2400" baseline="-25000"/>
                    <a:t>0</a:t>
                  </a:r>
                </a:p>
              </p:txBody>
            </p:sp>
            <p:sp>
              <p:nvSpPr>
                <p:cNvPr id="9284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2688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673225" y="2754313"/>
            <a:ext cx="4457700" cy="750887"/>
            <a:chOff x="766" y="1532"/>
            <a:chExt cx="2808" cy="473"/>
          </a:xfrm>
        </p:grpSpPr>
        <p:sp>
          <p:nvSpPr>
            <p:cNvPr id="9271" name="Text Box 27"/>
            <p:cNvSpPr txBox="1">
              <a:spLocks noChangeArrowheads="1"/>
            </p:cNvSpPr>
            <p:nvPr/>
          </p:nvSpPr>
          <p:spPr bwMode="auto">
            <a:xfrm>
              <a:off x="766" y="1565"/>
              <a:ext cx="2808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=      </a:t>
              </a:r>
              <a:r>
                <a:rPr lang="en-US" sz="3200"/>
                <a:t>(</a:t>
              </a:r>
              <a:r>
                <a:rPr lang="en-US" sz="2400" i="1"/>
                <a:t>K+ </a:t>
              </a:r>
              <a:r>
                <a:rPr lang="en-US" sz="2400" i="1">
                  <a:latin typeface="Verdana" pitchFamily="34" charset="0"/>
                </a:rPr>
                <a:t>√</a:t>
              </a:r>
              <a:r>
                <a:rPr lang="en-US" sz="2400" i="1"/>
                <a:t>K</a:t>
              </a:r>
              <a:r>
                <a:rPr lang="en-US" sz="2400" baseline="30000"/>
                <a:t>2</a:t>
              </a:r>
              <a:r>
                <a:rPr lang="en-US" sz="2400"/>
                <a:t> – 4  </a:t>
              </a:r>
              <a:r>
                <a:rPr lang="en-US" sz="3200"/>
                <a:t>)</a:t>
              </a:r>
              <a:r>
                <a:rPr lang="en-US" sz="2400"/>
                <a:t>(</a:t>
              </a:r>
              <a:r>
                <a:rPr lang="en-US" sz="2400" i="1"/>
                <a:t>n*+n</a:t>
              </a:r>
              <a:r>
                <a:rPr lang="en-US" sz="2400" baseline="-25000"/>
                <a:t>0</a:t>
              </a:r>
              <a:r>
                <a:rPr lang="en-US" sz="2400"/>
                <a:t>) – </a:t>
              </a:r>
              <a:r>
                <a:rPr lang="en-US" sz="2400" i="1"/>
                <a:t>n</a:t>
              </a:r>
              <a:r>
                <a:rPr lang="en-US" sz="2400" baseline="-25000"/>
                <a:t>0</a:t>
              </a:r>
            </a:p>
          </p:txBody>
        </p:sp>
        <p:grpSp>
          <p:nvGrpSpPr>
            <p:cNvPr id="9272" name="Group 28"/>
            <p:cNvGrpSpPr>
              <a:grpSpLocks/>
            </p:cNvGrpSpPr>
            <p:nvPr/>
          </p:nvGrpSpPr>
          <p:grpSpPr bwMode="auto">
            <a:xfrm>
              <a:off x="946" y="1532"/>
              <a:ext cx="211" cy="473"/>
              <a:chOff x="4506" y="1447"/>
              <a:chExt cx="211" cy="473"/>
            </a:xfrm>
          </p:grpSpPr>
          <p:sp>
            <p:nvSpPr>
              <p:cNvPr id="9274" name="Text Box 29"/>
              <p:cNvSpPr txBox="1">
                <a:spLocks noChangeArrowheads="1"/>
              </p:cNvSpPr>
              <p:nvPr/>
            </p:nvSpPr>
            <p:spPr bwMode="auto">
              <a:xfrm>
                <a:off x="4506" y="1447"/>
                <a:ext cx="20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sp>
            <p:nvSpPr>
              <p:cNvPr id="9275" name="Text Box 30"/>
              <p:cNvSpPr txBox="1">
                <a:spLocks noChangeArrowheads="1"/>
              </p:cNvSpPr>
              <p:nvPr/>
            </p:nvSpPr>
            <p:spPr bwMode="auto">
              <a:xfrm>
                <a:off x="4512" y="1670"/>
                <a:ext cx="20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  <p:sp>
            <p:nvSpPr>
              <p:cNvPr id="9276" name="Line 31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9273" name="Line 41"/>
            <p:cNvSpPr>
              <a:spLocks noChangeShapeType="1"/>
            </p:cNvSpPr>
            <p:nvPr/>
          </p:nvSpPr>
          <p:spPr bwMode="auto">
            <a:xfrm>
              <a:off x="1824" y="166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7" name="Group 129"/>
          <p:cNvGrpSpPr>
            <a:grpSpLocks/>
          </p:cNvGrpSpPr>
          <p:nvPr/>
        </p:nvGrpSpPr>
        <p:grpSpPr bwMode="auto">
          <a:xfrm>
            <a:off x="4724400" y="1219200"/>
            <a:ext cx="1700213" cy="1752600"/>
            <a:chOff x="2976" y="864"/>
            <a:chExt cx="1071" cy="1104"/>
          </a:xfrm>
        </p:grpSpPr>
        <p:sp>
          <p:nvSpPr>
            <p:cNvPr id="9269" name="Text Box 43"/>
            <p:cNvSpPr txBox="1">
              <a:spLocks noChangeArrowheads="1"/>
            </p:cNvSpPr>
            <p:nvPr/>
          </p:nvSpPr>
          <p:spPr bwMode="auto">
            <a:xfrm>
              <a:off x="3264" y="864"/>
              <a:ext cx="78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cold miss</a:t>
              </a:r>
            </a:p>
          </p:txBody>
        </p:sp>
        <p:sp>
          <p:nvSpPr>
            <p:cNvPr id="9270" name="Line 44"/>
            <p:cNvSpPr>
              <a:spLocks noChangeShapeType="1"/>
            </p:cNvSpPr>
            <p:nvPr/>
          </p:nvSpPr>
          <p:spPr bwMode="auto">
            <a:xfrm flipH="1">
              <a:off x="2976" y="1104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8" name="Group 130"/>
          <p:cNvGrpSpPr>
            <a:grpSpLocks/>
          </p:cNvGrpSpPr>
          <p:nvPr/>
        </p:nvGrpSpPr>
        <p:grpSpPr bwMode="auto">
          <a:xfrm>
            <a:off x="5562600" y="1905000"/>
            <a:ext cx="2344738" cy="1143000"/>
            <a:chOff x="3504" y="1296"/>
            <a:chExt cx="1477" cy="720"/>
          </a:xfrm>
        </p:grpSpPr>
        <p:sp>
          <p:nvSpPr>
            <p:cNvPr id="9267" name="Text Box 46"/>
            <p:cNvSpPr txBox="1">
              <a:spLocks noChangeArrowheads="1"/>
            </p:cNvSpPr>
            <p:nvPr/>
          </p:nvSpPr>
          <p:spPr bwMode="auto">
            <a:xfrm>
              <a:off x="3504" y="1296"/>
              <a:ext cx="1477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dynamic allocation,</a:t>
              </a:r>
            </a:p>
            <a:p>
              <a:r>
                <a:rPr lang="en-US" sz="2000">
                  <a:solidFill>
                    <a:schemeClr val="accent2"/>
                  </a:solidFill>
                </a:rPr>
                <a:t>prefetch, etc.</a:t>
              </a:r>
            </a:p>
          </p:txBody>
        </p:sp>
        <p:sp>
          <p:nvSpPr>
            <p:cNvPr id="9268" name="Line 47"/>
            <p:cNvSpPr>
              <a:spLocks noChangeShapeType="1"/>
            </p:cNvSpPr>
            <p:nvPr/>
          </p:nvSpPr>
          <p:spPr bwMode="auto">
            <a:xfrm flipH="1">
              <a:off x="3696" y="177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9" name="Group 131"/>
          <p:cNvGrpSpPr>
            <a:grpSpLocks/>
          </p:cNvGrpSpPr>
          <p:nvPr/>
        </p:nvGrpSpPr>
        <p:grpSpPr bwMode="auto">
          <a:xfrm>
            <a:off x="7010400" y="2819400"/>
            <a:ext cx="1003300" cy="685800"/>
            <a:chOff x="4416" y="1872"/>
            <a:chExt cx="632" cy="432"/>
          </a:xfrm>
        </p:grpSpPr>
        <p:sp>
          <p:nvSpPr>
            <p:cNvPr id="9265" name="Text Box 49"/>
            <p:cNvSpPr txBox="1">
              <a:spLocks noChangeArrowheads="1"/>
            </p:cNvSpPr>
            <p:nvPr/>
          </p:nvSpPr>
          <p:spPr bwMode="auto">
            <a:xfrm>
              <a:off x="4416" y="1872"/>
              <a:ext cx="6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ideal </a:t>
              </a:r>
              <a:r>
                <a:rPr lang="en-US" sz="2000" i="1">
                  <a:solidFill>
                    <a:schemeClr val="accent2"/>
                  </a:solidFill>
                </a:rPr>
                <a:t>M</a:t>
              </a:r>
            </a:p>
          </p:txBody>
        </p:sp>
        <p:sp>
          <p:nvSpPr>
            <p:cNvPr id="9266" name="Line 50"/>
            <p:cNvSpPr>
              <a:spLocks noChangeShapeType="1"/>
            </p:cNvSpPr>
            <p:nvPr/>
          </p:nvSpPr>
          <p:spPr bwMode="auto">
            <a:xfrm flipH="1">
              <a:off x="4704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0" name="Group 132"/>
          <p:cNvGrpSpPr>
            <a:grpSpLocks/>
          </p:cNvGrpSpPr>
          <p:nvPr/>
        </p:nvGrpSpPr>
        <p:grpSpPr bwMode="auto">
          <a:xfrm>
            <a:off x="7086600" y="4343400"/>
            <a:ext cx="1384300" cy="838200"/>
            <a:chOff x="4464" y="2832"/>
            <a:chExt cx="872" cy="528"/>
          </a:xfrm>
        </p:grpSpPr>
        <p:sp>
          <p:nvSpPr>
            <p:cNvPr id="9263" name="Text Box 52"/>
            <p:cNvSpPr txBox="1">
              <a:spLocks noChangeArrowheads="1"/>
            </p:cNvSpPr>
            <p:nvPr/>
          </p:nvSpPr>
          <p:spPr bwMode="auto">
            <a:xfrm>
              <a:off x="4464" y="3110"/>
              <a:ext cx="87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cache size</a:t>
              </a:r>
            </a:p>
          </p:txBody>
        </p:sp>
        <p:sp>
          <p:nvSpPr>
            <p:cNvPr id="9264" name="Line 53"/>
            <p:cNvSpPr>
              <a:spLocks noChangeShapeType="1"/>
            </p:cNvSpPr>
            <p:nvPr/>
          </p:nvSpPr>
          <p:spPr bwMode="auto">
            <a:xfrm flipV="1">
              <a:off x="4704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9224" name="Text Box 57"/>
          <p:cNvSpPr txBox="1">
            <a:spLocks noChangeArrowheads="1"/>
          </p:cNvSpPr>
          <p:nvPr/>
        </p:nvSpPr>
        <p:spPr bwMode="auto">
          <a:xfrm>
            <a:off x="76200" y="152400"/>
            <a:ext cx="41179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one equation to rule them all:</a:t>
            </a: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838200" y="1828800"/>
            <a:ext cx="4016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#miss = </a:t>
            </a:r>
            <a:r>
              <a:rPr lang="en-US" sz="2400" i="1"/>
              <a:t>f</a:t>
            </a:r>
            <a:r>
              <a:rPr lang="en-US" sz="2400"/>
              <a:t> (M | M*, M</a:t>
            </a:r>
            <a:r>
              <a:rPr lang="en-US" sz="2400" baseline="-25000"/>
              <a:t>0</a:t>
            </a:r>
            <a:r>
              <a:rPr lang="en-US" sz="2400"/>
              <a:t>, n*, n</a:t>
            </a:r>
            <a:r>
              <a:rPr lang="en-US" sz="2400" baseline="-25000"/>
              <a:t>0</a:t>
            </a:r>
            <a:r>
              <a:rPr lang="en-US" sz="2400"/>
              <a:t>)</a:t>
            </a:r>
          </a:p>
        </p:txBody>
      </p:sp>
      <p:sp>
        <p:nvSpPr>
          <p:cNvPr id="9226" name="Text Box 60"/>
          <p:cNvSpPr txBox="1">
            <a:spLocks noChangeArrowheads="1"/>
          </p:cNvSpPr>
          <p:nvPr/>
        </p:nvSpPr>
        <p:spPr bwMode="auto">
          <a:xfrm>
            <a:off x="952500" y="609600"/>
            <a:ext cx="4838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P</a:t>
            </a:r>
            <a:r>
              <a:rPr lang="en-US" sz="2400"/>
              <a:t> </a:t>
            </a:r>
            <a:r>
              <a:rPr lang="en-US" sz="2400" baseline="30000"/>
              <a:t>miss</a:t>
            </a:r>
            <a:r>
              <a:rPr lang="en-US" sz="2400"/>
              <a:t> = </a:t>
            </a:r>
            <a:r>
              <a:rPr lang="en-US" sz="2400" i="1"/>
              <a:t>f</a:t>
            </a:r>
            <a:r>
              <a:rPr lang="en-US" sz="2400"/>
              <a:t> (cache size | parameters)</a:t>
            </a:r>
          </a:p>
        </p:txBody>
      </p: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768350" y="4129088"/>
            <a:ext cx="458788" cy="2133600"/>
            <a:chOff x="572" y="1881"/>
            <a:chExt cx="289" cy="1344"/>
          </a:xfrm>
        </p:grpSpPr>
        <p:sp>
          <p:nvSpPr>
            <p:cNvPr id="9261" name="Line 96"/>
            <p:cNvSpPr>
              <a:spLocks noChangeShapeType="1"/>
            </p:cNvSpPr>
            <p:nvPr/>
          </p:nvSpPr>
          <p:spPr bwMode="auto">
            <a:xfrm>
              <a:off x="717" y="1881"/>
              <a:ext cx="0" cy="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62" name="Text Box 97"/>
            <p:cNvSpPr txBox="1">
              <a:spLocks noChangeArrowheads="1"/>
            </p:cNvSpPr>
            <p:nvPr/>
          </p:nvSpPr>
          <p:spPr bwMode="auto">
            <a:xfrm>
              <a:off x="572" y="2994"/>
              <a:ext cx="28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M</a:t>
              </a:r>
              <a:r>
                <a:rPr lang="en-US" b="1" baseline="-25000"/>
                <a:t>0</a:t>
              </a:r>
            </a:p>
          </p:txBody>
        </p:sp>
      </p:grp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3595688" y="3810000"/>
            <a:ext cx="3579812" cy="2452688"/>
            <a:chOff x="136" y="1680"/>
            <a:chExt cx="2255" cy="1545"/>
          </a:xfrm>
        </p:grpSpPr>
        <p:sp>
          <p:nvSpPr>
            <p:cNvPr id="9252" name="Arc 102"/>
            <p:cNvSpPr>
              <a:spLocks/>
            </p:cNvSpPr>
            <p:nvPr/>
          </p:nvSpPr>
          <p:spPr bwMode="auto">
            <a:xfrm rot="5400000" flipV="1">
              <a:off x="1103" y="1536"/>
              <a:ext cx="883" cy="1575"/>
            </a:xfrm>
            <a:custGeom>
              <a:avLst/>
              <a:gdLst>
                <a:gd name="T0" fmla="*/ 0 w 21600"/>
                <a:gd name="T1" fmla="*/ 0 h 22256"/>
                <a:gd name="T2" fmla="*/ 0 w 21600"/>
                <a:gd name="T3" fmla="*/ 1 h 22256"/>
                <a:gd name="T4" fmla="*/ 0 w 21600"/>
                <a:gd name="T5" fmla="*/ 1 h 222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256"/>
                <a:gd name="T11" fmla="*/ 21600 w 21600"/>
                <a:gd name="T12" fmla="*/ 22256 h 22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25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18"/>
                    <a:pt x="21596" y="22037"/>
                    <a:pt x="21590" y="22256"/>
                  </a:cubicBezTo>
                </a:path>
                <a:path w="21600" h="2225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18"/>
                    <a:pt x="21596" y="22037"/>
                    <a:pt x="21590" y="2225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53" name="Line 103"/>
            <p:cNvSpPr>
              <a:spLocks noChangeShapeType="1"/>
            </p:cNvSpPr>
            <p:nvPr/>
          </p:nvSpPr>
          <p:spPr bwMode="auto">
            <a:xfrm flipV="1">
              <a:off x="525" y="1881"/>
              <a:ext cx="0" cy="1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54" name="Line 104"/>
            <p:cNvSpPr>
              <a:spLocks noChangeShapeType="1"/>
            </p:cNvSpPr>
            <p:nvPr/>
          </p:nvSpPr>
          <p:spPr bwMode="auto">
            <a:xfrm>
              <a:off x="409" y="2994"/>
              <a:ext cx="1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55" name="Line 105"/>
            <p:cNvSpPr>
              <a:spLocks noChangeShapeType="1"/>
            </p:cNvSpPr>
            <p:nvPr/>
          </p:nvSpPr>
          <p:spPr bwMode="auto">
            <a:xfrm>
              <a:off x="717" y="1881"/>
              <a:ext cx="0" cy="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56" name="Line 106"/>
            <p:cNvSpPr>
              <a:spLocks noChangeShapeType="1"/>
            </p:cNvSpPr>
            <p:nvPr/>
          </p:nvSpPr>
          <p:spPr bwMode="auto">
            <a:xfrm flipH="1">
              <a:off x="525" y="2802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57" name="Text Box 107"/>
            <p:cNvSpPr txBox="1">
              <a:spLocks noChangeArrowheads="1"/>
            </p:cNvSpPr>
            <p:nvPr/>
          </p:nvSpPr>
          <p:spPr bwMode="auto">
            <a:xfrm>
              <a:off x="2155" y="2994"/>
              <a:ext cx="23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M</a:t>
              </a:r>
            </a:p>
          </p:txBody>
        </p:sp>
        <p:sp>
          <p:nvSpPr>
            <p:cNvPr id="9258" name="Text Box 108"/>
            <p:cNvSpPr txBox="1">
              <a:spLocks noChangeArrowheads="1"/>
            </p:cNvSpPr>
            <p:nvPr/>
          </p:nvSpPr>
          <p:spPr bwMode="auto">
            <a:xfrm>
              <a:off x="572" y="2994"/>
              <a:ext cx="28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M</a:t>
              </a:r>
              <a:r>
                <a:rPr lang="en-US" b="1" baseline="-25000"/>
                <a:t>0</a:t>
              </a:r>
            </a:p>
          </p:txBody>
        </p:sp>
        <p:sp>
          <p:nvSpPr>
            <p:cNvPr id="9259" name="Text Box 109"/>
            <p:cNvSpPr txBox="1">
              <a:spLocks noChangeArrowheads="1"/>
            </p:cNvSpPr>
            <p:nvPr/>
          </p:nvSpPr>
          <p:spPr bwMode="auto">
            <a:xfrm>
              <a:off x="291" y="2687"/>
              <a:ext cx="2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n*</a:t>
              </a:r>
            </a:p>
          </p:txBody>
        </p:sp>
        <p:sp>
          <p:nvSpPr>
            <p:cNvPr id="9260" name="Text Box 110"/>
            <p:cNvSpPr txBox="1">
              <a:spLocks noChangeArrowheads="1"/>
            </p:cNvSpPr>
            <p:nvPr/>
          </p:nvSpPr>
          <p:spPr bwMode="auto">
            <a:xfrm>
              <a:off x="136" y="1680"/>
              <a:ext cx="5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#miss</a:t>
              </a:r>
            </a:p>
          </p:txBody>
        </p:sp>
      </p:grpSp>
      <p:grpSp>
        <p:nvGrpSpPr>
          <p:cNvPr id="13" name="Group 111"/>
          <p:cNvGrpSpPr>
            <a:grpSpLocks/>
          </p:cNvGrpSpPr>
          <p:nvPr/>
        </p:nvGrpSpPr>
        <p:grpSpPr bwMode="auto">
          <a:xfrm>
            <a:off x="2446338" y="5576888"/>
            <a:ext cx="463550" cy="685800"/>
            <a:chOff x="1629" y="2784"/>
            <a:chExt cx="292" cy="432"/>
          </a:xfrm>
        </p:grpSpPr>
        <p:sp>
          <p:nvSpPr>
            <p:cNvPr id="9250" name="Text Box 112"/>
            <p:cNvSpPr txBox="1">
              <a:spLocks noChangeArrowheads="1"/>
            </p:cNvSpPr>
            <p:nvPr/>
          </p:nvSpPr>
          <p:spPr bwMode="auto">
            <a:xfrm>
              <a:off x="1629" y="2985"/>
              <a:ext cx="2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M*</a:t>
              </a:r>
              <a:endParaRPr lang="en-US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251" name="Line 113"/>
            <p:cNvSpPr>
              <a:spLocks noChangeShapeType="1"/>
            </p:cNvSpPr>
            <p:nvPr/>
          </p:nvSpPr>
          <p:spPr bwMode="auto">
            <a:xfrm>
              <a:off x="1776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70770" name="Text Box 114"/>
          <p:cNvSpPr txBox="1">
            <a:spLocks noChangeArrowheads="1"/>
          </p:cNvSpPr>
          <p:nvPr/>
        </p:nvSpPr>
        <p:spPr bwMode="auto">
          <a:xfrm>
            <a:off x="4705350" y="6262688"/>
            <a:ext cx="2165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previous  equations</a:t>
            </a:r>
          </a:p>
        </p:txBody>
      </p:sp>
      <p:grpSp>
        <p:nvGrpSpPr>
          <p:cNvPr id="14" name="Group 115"/>
          <p:cNvGrpSpPr>
            <a:grpSpLocks/>
          </p:cNvGrpSpPr>
          <p:nvPr/>
        </p:nvGrpSpPr>
        <p:grpSpPr bwMode="auto">
          <a:xfrm>
            <a:off x="1390650" y="4524375"/>
            <a:ext cx="1136650" cy="595313"/>
            <a:chOff x="964" y="2217"/>
            <a:chExt cx="716" cy="375"/>
          </a:xfrm>
        </p:grpSpPr>
        <p:sp>
          <p:nvSpPr>
            <p:cNvPr id="9248" name="Text Box 116"/>
            <p:cNvSpPr txBox="1">
              <a:spLocks noChangeArrowheads="1"/>
            </p:cNvSpPr>
            <p:nvPr/>
          </p:nvSpPr>
          <p:spPr bwMode="auto">
            <a:xfrm>
              <a:off x="964" y="2217"/>
              <a:ext cx="7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curvature</a:t>
              </a:r>
            </a:p>
          </p:txBody>
        </p:sp>
        <p:sp>
          <p:nvSpPr>
            <p:cNvPr id="9249" name="Text Box 117"/>
            <p:cNvSpPr txBox="1">
              <a:spLocks noChangeArrowheads="1"/>
            </p:cNvSpPr>
            <p:nvPr/>
          </p:nvSpPr>
          <p:spPr bwMode="auto">
            <a:xfrm>
              <a:off x="1215" y="2361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n</a:t>
              </a:r>
              <a:r>
                <a:rPr lang="en-US" b="1" baseline="-25000"/>
                <a:t>0</a:t>
              </a:r>
            </a:p>
          </p:txBody>
        </p:sp>
      </p:grpSp>
      <p:grpSp>
        <p:nvGrpSpPr>
          <p:cNvPr id="15" name="Group 118"/>
          <p:cNvGrpSpPr>
            <a:grpSpLocks/>
          </p:cNvGrpSpPr>
          <p:nvPr/>
        </p:nvGrpSpPr>
        <p:grpSpPr bwMode="auto">
          <a:xfrm>
            <a:off x="76200" y="3824288"/>
            <a:ext cx="3579813" cy="2805112"/>
            <a:chOff x="136" y="1680"/>
            <a:chExt cx="2255" cy="1767"/>
          </a:xfrm>
        </p:grpSpPr>
        <p:sp>
          <p:nvSpPr>
            <p:cNvPr id="9239" name="Text Box 119"/>
            <p:cNvSpPr txBox="1">
              <a:spLocks noChangeArrowheads="1"/>
            </p:cNvSpPr>
            <p:nvPr/>
          </p:nvSpPr>
          <p:spPr bwMode="auto">
            <a:xfrm>
              <a:off x="136" y="1680"/>
              <a:ext cx="5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#miss</a:t>
              </a:r>
            </a:p>
          </p:txBody>
        </p:sp>
        <p:sp>
          <p:nvSpPr>
            <p:cNvPr id="9240" name="Line 120"/>
            <p:cNvSpPr>
              <a:spLocks noChangeShapeType="1"/>
            </p:cNvSpPr>
            <p:nvPr/>
          </p:nvSpPr>
          <p:spPr bwMode="auto">
            <a:xfrm flipV="1">
              <a:off x="525" y="1881"/>
              <a:ext cx="0" cy="1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41" name="Line 121"/>
            <p:cNvSpPr>
              <a:spLocks noChangeShapeType="1"/>
            </p:cNvSpPr>
            <p:nvPr/>
          </p:nvSpPr>
          <p:spPr bwMode="auto">
            <a:xfrm>
              <a:off x="409" y="2994"/>
              <a:ext cx="1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42" name="Text Box 122"/>
            <p:cNvSpPr txBox="1">
              <a:spLocks noChangeArrowheads="1"/>
            </p:cNvSpPr>
            <p:nvPr/>
          </p:nvSpPr>
          <p:spPr bwMode="auto">
            <a:xfrm>
              <a:off x="2155" y="2994"/>
              <a:ext cx="23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M</a:t>
              </a:r>
            </a:p>
          </p:txBody>
        </p:sp>
        <p:sp>
          <p:nvSpPr>
            <p:cNvPr id="9243" name="Text Box 123"/>
            <p:cNvSpPr txBox="1">
              <a:spLocks noChangeArrowheads="1"/>
            </p:cNvSpPr>
            <p:nvPr/>
          </p:nvSpPr>
          <p:spPr bwMode="auto">
            <a:xfrm>
              <a:off x="768" y="3216"/>
              <a:ext cx="9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our equation</a:t>
              </a:r>
            </a:p>
          </p:txBody>
        </p:sp>
        <p:grpSp>
          <p:nvGrpSpPr>
            <p:cNvPr id="9244" name="Group 124"/>
            <p:cNvGrpSpPr>
              <a:grpSpLocks/>
            </p:cNvGrpSpPr>
            <p:nvPr/>
          </p:nvGrpSpPr>
          <p:grpSpPr bwMode="auto">
            <a:xfrm>
              <a:off x="768" y="1968"/>
              <a:ext cx="1488" cy="816"/>
              <a:chOff x="768" y="336"/>
              <a:chExt cx="1488" cy="816"/>
            </a:xfrm>
          </p:grpSpPr>
          <p:sp>
            <p:nvSpPr>
              <p:cNvPr id="9245" name="Arc 125"/>
              <p:cNvSpPr>
                <a:spLocks/>
              </p:cNvSpPr>
              <p:nvPr/>
            </p:nvSpPr>
            <p:spPr bwMode="auto">
              <a:xfrm>
                <a:off x="1632" y="1056"/>
                <a:ext cx="144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246" name="Line 126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247" name="Arc 127"/>
              <p:cNvSpPr>
                <a:spLocks/>
              </p:cNvSpPr>
              <p:nvPr/>
            </p:nvSpPr>
            <p:spPr bwMode="auto">
              <a:xfrm rot="5400000" flipV="1">
                <a:off x="864" y="240"/>
                <a:ext cx="720" cy="9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7318375" y="914400"/>
            <a:ext cx="1749425" cy="2590800"/>
            <a:chOff x="4610" y="672"/>
            <a:chExt cx="1102" cy="1632"/>
          </a:xfrm>
        </p:grpSpPr>
        <p:sp>
          <p:nvSpPr>
            <p:cNvPr id="9237" name="Text Box 55"/>
            <p:cNvSpPr txBox="1">
              <a:spLocks noChangeArrowheads="1"/>
            </p:cNvSpPr>
            <p:nvPr/>
          </p:nvSpPr>
          <p:spPr bwMode="auto">
            <a:xfrm>
              <a:off x="4610" y="672"/>
              <a:ext cx="1102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minimum </a:t>
              </a:r>
              <a:r>
                <a:rPr lang="en-US" sz="2000" i="1">
                  <a:solidFill>
                    <a:schemeClr val="accent2"/>
                  </a:solidFill>
                </a:rPr>
                <a:t>M</a:t>
              </a:r>
            </a:p>
            <a:p>
              <a:r>
                <a:rPr lang="en-US" sz="2000">
                  <a:solidFill>
                    <a:schemeClr val="accent2"/>
                  </a:solidFill>
                </a:rPr>
                <a:t>needed to run</a:t>
              </a:r>
            </a:p>
          </p:txBody>
        </p:sp>
        <p:sp>
          <p:nvSpPr>
            <p:cNvPr id="9238" name="Line 133"/>
            <p:cNvSpPr>
              <a:spLocks noChangeShapeType="1"/>
            </p:cNvSpPr>
            <p:nvPr/>
          </p:nvSpPr>
          <p:spPr bwMode="auto">
            <a:xfrm>
              <a:off x="5088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8" name="Group 136"/>
          <p:cNvGrpSpPr>
            <a:grpSpLocks/>
          </p:cNvGrpSpPr>
          <p:nvPr/>
        </p:nvGrpSpPr>
        <p:grpSpPr bwMode="auto">
          <a:xfrm>
            <a:off x="330200" y="5410200"/>
            <a:ext cx="2362200" cy="366713"/>
            <a:chOff x="240" y="3552"/>
            <a:chExt cx="1488" cy="231"/>
          </a:xfrm>
        </p:grpSpPr>
        <p:sp>
          <p:nvSpPr>
            <p:cNvPr id="9235" name="Text Box 100"/>
            <p:cNvSpPr txBox="1">
              <a:spLocks noChangeArrowheads="1"/>
            </p:cNvSpPr>
            <p:nvPr/>
          </p:nvSpPr>
          <p:spPr bwMode="auto">
            <a:xfrm>
              <a:off x="240" y="3552"/>
              <a:ext cx="2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n*</a:t>
              </a:r>
            </a:p>
          </p:txBody>
        </p:sp>
        <p:sp>
          <p:nvSpPr>
            <p:cNvPr id="9236" name="Line 135"/>
            <p:cNvSpPr>
              <a:spLocks noChangeShapeType="1"/>
            </p:cNvSpPr>
            <p:nvPr/>
          </p:nvSpPr>
          <p:spPr bwMode="auto">
            <a:xfrm flipH="1">
              <a:off x="480" y="36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99324" y="6215062"/>
            <a:ext cx="2210862" cy="645558"/>
            <a:chOff x="2399324" y="6215062"/>
            <a:chExt cx="2210862" cy="645558"/>
          </a:xfrm>
        </p:grpSpPr>
        <p:sp>
          <p:nvSpPr>
            <p:cNvPr id="69" name="Text Box 123"/>
            <p:cNvSpPr txBox="1">
              <a:spLocks noChangeArrowheads="1"/>
            </p:cNvSpPr>
            <p:nvPr/>
          </p:nvSpPr>
          <p:spPr bwMode="auto">
            <a:xfrm>
              <a:off x="2399324" y="6491288"/>
              <a:ext cx="221086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</a:t>
              </a:r>
              <a:r>
                <a:rPr lang="en-US" dirty="0" smtClean="0"/>
                <a:t> working set size</a:t>
              </a:r>
              <a:endParaRPr lang="en-US" dirty="0"/>
            </a:p>
          </p:txBody>
        </p:sp>
        <p:sp>
          <p:nvSpPr>
            <p:cNvPr id="70" name="Line 47"/>
            <p:cNvSpPr>
              <a:spLocks noChangeShapeType="1"/>
            </p:cNvSpPr>
            <p:nvPr/>
          </p:nvSpPr>
          <p:spPr bwMode="auto">
            <a:xfrm flipH="1" flipV="1">
              <a:off x="2679700" y="6215062"/>
              <a:ext cx="12700" cy="2905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5" grpId="0"/>
      <p:bldP spid="707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0" y="21878"/>
            <a:ext cx="38218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Equation applied to RAM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971550"/>
            <a:ext cx="68961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0" y="6400800"/>
            <a:ext cx="9144000" cy="374650"/>
            <a:chOff x="0" y="4032"/>
            <a:chExt cx="5760" cy="236"/>
          </a:xfrm>
        </p:grpSpPr>
        <p:sp>
          <p:nvSpPr>
            <p:cNvPr id="5" name="Text Box 90"/>
            <p:cNvSpPr txBox="1">
              <a:spLocks noChangeArrowheads="1"/>
            </p:cNvSpPr>
            <p:nvPr/>
          </p:nvSpPr>
          <p:spPr bwMode="auto">
            <a:xfrm>
              <a:off x="201" y="4056"/>
              <a:ext cx="530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Tay and Zou, </a:t>
              </a:r>
              <a:r>
                <a:rPr lang="en-US" sz="1600" i="1"/>
                <a:t>A page fault equation for modeling the effect of memory size</a:t>
              </a:r>
              <a:r>
                <a:rPr lang="en-US" sz="1600"/>
                <a:t>, Perf. Eval. 2006</a:t>
              </a:r>
            </a:p>
          </p:txBody>
        </p:sp>
        <p:sp>
          <p:nvSpPr>
            <p:cNvPr id="6" name="Line 91"/>
            <p:cNvSpPr>
              <a:spLocks noChangeShapeType="1"/>
            </p:cNvSpPr>
            <p:nvPr/>
          </p:nvSpPr>
          <p:spPr bwMode="auto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" name="Oval 41"/>
          <p:cNvSpPr>
            <a:spLocks noChangeArrowheads="1"/>
          </p:cNvSpPr>
          <p:nvPr/>
        </p:nvSpPr>
        <p:spPr bwMode="auto">
          <a:xfrm>
            <a:off x="5638800" y="4267200"/>
            <a:ext cx="1066800" cy="381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/>
        </p:nvSpPr>
        <p:spPr bwMode="auto">
          <a:xfrm>
            <a:off x="6477000" y="4114800"/>
            <a:ext cx="838200" cy="38356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/>
        </p:nvSpPr>
        <p:spPr bwMode="auto">
          <a:xfrm>
            <a:off x="5074693" y="3886200"/>
            <a:ext cx="1173707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76200" y="76200"/>
            <a:ext cx="8686800" cy="896938"/>
            <a:chOff x="240" y="288"/>
            <a:chExt cx="5472" cy="565"/>
          </a:xfrm>
        </p:grpSpPr>
        <p:grpSp>
          <p:nvGrpSpPr>
            <p:cNvPr id="14373" name="Group 3"/>
            <p:cNvGrpSpPr>
              <a:grpSpLocks/>
            </p:cNvGrpSpPr>
            <p:nvPr/>
          </p:nvGrpSpPr>
          <p:grpSpPr bwMode="auto">
            <a:xfrm>
              <a:off x="3600" y="288"/>
              <a:ext cx="2112" cy="565"/>
              <a:chOff x="3552" y="3227"/>
              <a:chExt cx="2112" cy="565"/>
            </a:xfrm>
          </p:grpSpPr>
          <p:sp>
            <p:nvSpPr>
              <p:cNvPr id="14382" name="Text Box 4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69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where </a:t>
                </a:r>
              </a:p>
            </p:txBody>
          </p:sp>
          <p:grpSp>
            <p:nvGrpSpPr>
              <p:cNvPr id="14383" name="Group 5"/>
              <p:cNvGrpSpPr>
                <a:grpSpLocks/>
              </p:cNvGrpSpPr>
              <p:nvPr/>
            </p:nvGrpSpPr>
            <p:grpSpPr bwMode="auto">
              <a:xfrm>
                <a:off x="4176" y="3227"/>
                <a:ext cx="1488" cy="565"/>
                <a:chOff x="3504" y="2064"/>
                <a:chExt cx="1488" cy="565"/>
              </a:xfrm>
            </p:grpSpPr>
            <p:sp>
              <p:nvSpPr>
                <p:cNvPr id="14384" name="Rectangle 6"/>
                <p:cNvSpPr>
                  <a:spLocks noChangeArrowheads="1"/>
                </p:cNvSpPr>
                <p:nvPr/>
              </p:nvSpPr>
              <p:spPr bwMode="auto">
                <a:xfrm>
                  <a:off x="3504" y="2208"/>
                  <a:ext cx="359" cy="29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i="1">
                      <a:solidFill>
                        <a:srgbClr val="000000"/>
                      </a:solidFill>
                    </a:rPr>
                    <a:t>K=</a:t>
                  </a:r>
                </a:p>
              </p:txBody>
            </p:sp>
            <p:sp>
              <p:nvSpPr>
                <p:cNvPr id="1438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36" y="2208"/>
                  <a:ext cx="388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0000"/>
                      </a:solidFill>
                    </a:rPr>
                    <a:t>1 +</a:t>
                  </a:r>
                </a:p>
              </p:txBody>
            </p:sp>
            <p:grpSp>
              <p:nvGrpSpPr>
                <p:cNvPr id="14386" name="Group 8"/>
                <p:cNvGrpSpPr>
                  <a:grpSpLocks/>
                </p:cNvGrpSpPr>
                <p:nvPr/>
              </p:nvGrpSpPr>
              <p:grpSpPr bwMode="auto">
                <a:xfrm>
                  <a:off x="4231" y="2064"/>
                  <a:ext cx="761" cy="565"/>
                  <a:chOff x="2496" y="2411"/>
                  <a:chExt cx="761" cy="565"/>
                </a:xfrm>
              </p:grpSpPr>
              <p:sp>
                <p:nvSpPr>
                  <p:cNvPr id="1438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505" y="2411"/>
                    <a:ext cx="752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M*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438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533" y="2688"/>
                    <a:ext cx="677" cy="28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000000"/>
                        </a:solidFill>
                      </a:rPr>
                      <a:t>M - M</a:t>
                    </a:r>
                    <a:r>
                      <a:rPr lang="en-US" sz="2400" baseline="-25000">
                        <a:solidFill>
                          <a:srgbClr val="00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438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688"/>
                    <a:ext cx="72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SG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374" name="Group 12"/>
            <p:cNvGrpSpPr>
              <a:grpSpLocks/>
            </p:cNvGrpSpPr>
            <p:nvPr/>
          </p:nvGrpSpPr>
          <p:grpSpPr bwMode="auto">
            <a:xfrm>
              <a:off x="816" y="295"/>
              <a:ext cx="2808" cy="473"/>
              <a:chOff x="766" y="1532"/>
              <a:chExt cx="2808" cy="473"/>
            </a:xfrm>
          </p:grpSpPr>
          <p:sp>
            <p:nvSpPr>
              <p:cNvPr id="14376" name="Text Box 13"/>
              <p:cNvSpPr txBox="1">
                <a:spLocks noChangeArrowheads="1"/>
              </p:cNvSpPr>
              <p:nvPr/>
            </p:nvSpPr>
            <p:spPr bwMode="auto">
              <a:xfrm>
                <a:off x="766" y="1565"/>
                <a:ext cx="2808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=     </a:t>
                </a:r>
                <a:r>
                  <a:rPr lang="en-US" sz="32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K + </a:t>
                </a:r>
                <a:r>
                  <a:rPr lang="en-US" sz="2400" i="1">
                    <a:solidFill>
                      <a:srgbClr val="000000"/>
                    </a:solidFill>
                    <a:latin typeface="Verdana" pitchFamily="34" charset="0"/>
                  </a:rPr>
                  <a:t>√</a:t>
                </a:r>
                <a:r>
                  <a:rPr lang="en-US" sz="2400" i="1">
                    <a:solidFill>
                      <a:srgbClr val="000000"/>
                    </a:solidFill>
                  </a:rPr>
                  <a:t>K</a:t>
                </a:r>
                <a:r>
                  <a:rPr lang="en-US" sz="2400" baseline="30000">
                    <a:solidFill>
                      <a:srgbClr val="000000"/>
                    </a:solidFill>
                  </a:rPr>
                  <a:t>2</a:t>
                </a:r>
                <a:r>
                  <a:rPr lang="en-US" sz="2400">
                    <a:solidFill>
                      <a:srgbClr val="000000"/>
                    </a:solidFill>
                  </a:rPr>
                  <a:t> – 4  </a:t>
                </a:r>
                <a:r>
                  <a:rPr lang="en-US" sz="3200">
                    <a:solidFill>
                      <a:srgbClr val="000000"/>
                    </a:solidFill>
                  </a:rPr>
                  <a:t>)</a:t>
                </a:r>
                <a:r>
                  <a:rPr lang="en-US" sz="2400">
                    <a:solidFill>
                      <a:srgbClr val="000000"/>
                    </a:solidFill>
                  </a:rPr>
                  <a:t>(</a:t>
                </a:r>
                <a:r>
                  <a:rPr lang="en-US" sz="2400" i="1">
                    <a:solidFill>
                      <a:srgbClr val="000000"/>
                    </a:solidFill>
                  </a:rPr>
                  <a:t>n*+n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  <a:r>
                  <a:rPr lang="en-US" sz="2400">
                    <a:solidFill>
                      <a:srgbClr val="000000"/>
                    </a:solidFill>
                  </a:rPr>
                  <a:t>) – </a:t>
                </a:r>
                <a:r>
                  <a:rPr lang="en-US" sz="2400" i="1">
                    <a:solidFill>
                      <a:srgbClr val="000000"/>
                    </a:solidFill>
                  </a:rPr>
                  <a:t>n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14377" name="Group 14"/>
              <p:cNvGrpSpPr>
                <a:grpSpLocks/>
              </p:cNvGrpSpPr>
              <p:nvPr/>
            </p:nvGrpSpPr>
            <p:grpSpPr bwMode="auto">
              <a:xfrm>
                <a:off x="946" y="1532"/>
                <a:ext cx="211" cy="473"/>
                <a:chOff x="4506" y="1447"/>
                <a:chExt cx="211" cy="473"/>
              </a:xfrm>
            </p:grpSpPr>
            <p:sp>
              <p:nvSpPr>
                <p:cNvPr id="1437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506" y="1447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1438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512" y="1670"/>
                  <a:ext cx="205" cy="2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4381" name="Line 17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4378" name="Line 18"/>
              <p:cNvSpPr>
                <a:spLocks noChangeShapeType="1"/>
              </p:cNvSpPr>
              <p:nvPr/>
            </p:nvSpPr>
            <p:spPr bwMode="auto">
              <a:xfrm>
                <a:off x="1824" y="1669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375" name="Text Box 19"/>
            <p:cNvSpPr txBox="1">
              <a:spLocks noChangeArrowheads="1"/>
            </p:cNvSpPr>
            <p:nvPr/>
          </p:nvSpPr>
          <p:spPr bwMode="auto">
            <a:xfrm>
              <a:off x="240" y="384"/>
              <a:ext cx="6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#miss</a:t>
              </a:r>
            </a:p>
          </p:txBody>
        </p:sp>
      </p:grpSp>
      <p:sp>
        <p:nvSpPr>
          <p:cNvPr id="126996" name="Arc 20"/>
          <p:cNvSpPr>
            <a:spLocks/>
          </p:cNvSpPr>
          <p:nvPr/>
        </p:nvSpPr>
        <p:spPr bwMode="auto">
          <a:xfrm>
            <a:off x="6342063" y="3048000"/>
            <a:ext cx="2039937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 algn="ctr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 + Little’s Law</a:t>
            </a:r>
          </a:p>
        </p:txBody>
      </p:sp>
      <p:sp>
        <p:nvSpPr>
          <p:cNvPr id="14340" name="Text Box 22"/>
          <p:cNvSpPr txBox="1">
            <a:spLocks noChangeArrowheads="1"/>
          </p:cNvSpPr>
          <p:nvPr/>
        </p:nvSpPr>
        <p:spPr bwMode="auto">
          <a:xfrm>
            <a:off x="76200" y="838200"/>
            <a:ext cx="1320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</a:rPr>
              <a:t>intuition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</p:txBody>
      </p: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-76200" y="1219200"/>
            <a:ext cx="8394700" cy="1219200"/>
            <a:chOff x="-48" y="768"/>
            <a:chExt cx="5288" cy="768"/>
          </a:xfrm>
        </p:grpSpPr>
        <p:grpSp>
          <p:nvGrpSpPr>
            <p:cNvPr id="14366" name="Group 28"/>
            <p:cNvGrpSpPr>
              <a:grpSpLocks/>
            </p:cNvGrpSpPr>
            <p:nvPr/>
          </p:nvGrpSpPr>
          <p:grpSpPr bwMode="auto">
            <a:xfrm>
              <a:off x="-48" y="768"/>
              <a:ext cx="5288" cy="288"/>
              <a:chOff x="0" y="1728"/>
              <a:chExt cx="5288" cy="288"/>
            </a:xfrm>
          </p:grpSpPr>
          <p:sp>
            <p:nvSpPr>
              <p:cNvPr id="14371" name="Text Box 29"/>
              <p:cNvSpPr txBox="1">
                <a:spLocks noChangeArrowheads="1"/>
              </p:cNvSpPr>
              <p:nvPr/>
            </p:nvSpPr>
            <p:spPr bwMode="auto">
              <a:xfrm>
                <a:off x="0" y="1728"/>
                <a:ext cx="67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solidFill>
                      <a:srgbClr val="000000"/>
                    </a:solidFill>
                  </a:rPr>
                  <a:t>t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RAM</a:t>
                </a:r>
              </a:p>
            </p:txBody>
          </p:sp>
          <p:sp>
            <p:nvSpPr>
              <p:cNvPr id="14372" name="Text Box 30"/>
              <p:cNvSpPr txBox="1">
                <a:spLocks noChangeArrowheads="1"/>
              </p:cNvSpPr>
              <p:nvPr/>
            </p:nvSpPr>
            <p:spPr bwMode="auto">
              <a:xfrm>
                <a:off x="502" y="1728"/>
                <a:ext cx="4786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= average time between entry into RAM and eviction    </a:t>
                </a:r>
              </a:p>
            </p:txBody>
          </p:sp>
        </p:grpSp>
        <p:sp>
          <p:nvSpPr>
            <p:cNvPr id="14367" name="Text Box 24"/>
            <p:cNvSpPr txBox="1">
              <a:spLocks noChangeArrowheads="1"/>
            </p:cNvSpPr>
            <p:nvPr/>
          </p:nvSpPr>
          <p:spPr bwMode="auto">
            <a:xfrm>
              <a:off x="336" y="1248"/>
              <a:ext cx="381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</a:rPr>
                <a:t>r</a:t>
              </a:r>
              <a:r>
                <a:rPr lang="en-US" sz="2400">
                  <a:solidFill>
                    <a:srgbClr val="000000"/>
                  </a:solidFill>
                </a:rPr>
                <a:t> = average #times a page is read from disk</a:t>
              </a:r>
            </a:p>
          </p:txBody>
        </p:sp>
        <p:grpSp>
          <p:nvGrpSpPr>
            <p:cNvPr id="14368" name="Group 25"/>
            <p:cNvGrpSpPr>
              <a:grpSpLocks/>
            </p:cNvGrpSpPr>
            <p:nvPr/>
          </p:nvGrpSpPr>
          <p:grpSpPr bwMode="auto">
            <a:xfrm>
              <a:off x="109" y="1008"/>
              <a:ext cx="4835" cy="288"/>
              <a:chOff x="96" y="2064"/>
              <a:chExt cx="4835" cy="288"/>
            </a:xfrm>
          </p:grpSpPr>
          <p:sp>
            <p:nvSpPr>
              <p:cNvPr id="14369" name="Text Box 26"/>
              <p:cNvSpPr txBox="1">
                <a:spLocks noChangeArrowheads="1"/>
              </p:cNvSpPr>
              <p:nvPr/>
            </p:nvSpPr>
            <p:spPr bwMode="auto">
              <a:xfrm>
                <a:off x="432" y="2064"/>
                <a:ext cx="4499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= average time between eviction and return to RAM</a:t>
                </a:r>
              </a:p>
            </p:txBody>
          </p:sp>
          <p:sp>
            <p:nvSpPr>
              <p:cNvPr id="14370" name="Text Box 27"/>
              <p:cNvSpPr txBox="1">
                <a:spLocks noChangeArrowheads="1"/>
              </p:cNvSpPr>
              <p:nvPr/>
            </p:nvSpPr>
            <p:spPr bwMode="auto">
              <a:xfrm>
                <a:off x="96" y="2064"/>
                <a:ext cx="43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i="1">
                    <a:solidFill>
                      <a:srgbClr val="000000"/>
                    </a:solidFill>
                  </a:rPr>
                  <a:t>t</a:t>
                </a:r>
                <a:r>
                  <a:rPr lang="en-US" sz="2400" baseline="-25000">
                    <a:solidFill>
                      <a:srgbClr val="000000"/>
                    </a:solidFill>
                  </a:rPr>
                  <a:t>disk</a:t>
                </a:r>
              </a:p>
            </p:txBody>
          </p:sp>
        </p:grp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5029200" y="2362200"/>
            <a:ext cx="3463925" cy="685800"/>
            <a:chOff x="1973" y="1152"/>
            <a:chExt cx="2182" cy="432"/>
          </a:xfrm>
        </p:grpSpPr>
        <p:sp>
          <p:nvSpPr>
            <p:cNvPr id="14356" name="Text Box 50"/>
            <p:cNvSpPr txBox="1">
              <a:spLocks noChangeArrowheads="1"/>
            </p:cNvSpPr>
            <p:nvPr/>
          </p:nvSpPr>
          <p:spPr bwMode="auto">
            <a:xfrm>
              <a:off x="1973" y="1216"/>
              <a:ext cx="218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(1 -     )(1 +        ) ~ 1</a:t>
              </a:r>
            </a:p>
          </p:txBody>
        </p:sp>
        <p:grpSp>
          <p:nvGrpSpPr>
            <p:cNvPr id="14357" name="Group 51"/>
            <p:cNvGrpSpPr>
              <a:grpSpLocks/>
            </p:cNvGrpSpPr>
            <p:nvPr/>
          </p:nvGrpSpPr>
          <p:grpSpPr bwMode="auto">
            <a:xfrm>
              <a:off x="2448" y="1200"/>
              <a:ext cx="240" cy="375"/>
              <a:chOff x="4944" y="1248"/>
              <a:chExt cx="240" cy="375"/>
            </a:xfrm>
          </p:grpSpPr>
          <p:sp>
            <p:nvSpPr>
              <p:cNvPr id="14363" name="Text Box 52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i="1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4364" name="Text Box 53"/>
              <p:cNvSpPr txBox="1">
                <a:spLocks noChangeArrowheads="1"/>
              </p:cNvSpPr>
              <p:nvPr/>
            </p:nvSpPr>
            <p:spPr bwMode="auto">
              <a:xfrm>
                <a:off x="4944" y="1248"/>
                <a:ext cx="24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4365" name="Line 54"/>
              <p:cNvSpPr>
                <a:spLocks noChangeShapeType="1"/>
              </p:cNvSpPr>
              <p:nvPr/>
            </p:nvSpPr>
            <p:spPr bwMode="auto">
              <a:xfrm>
                <a:off x="4992" y="14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358" name="Group 55"/>
            <p:cNvGrpSpPr>
              <a:grpSpLocks/>
            </p:cNvGrpSpPr>
            <p:nvPr/>
          </p:nvGrpSpPr>
          <p:grpSpPr bwMode="auto">
            <a:xfrm>
              <a:off x="3168" y="1152"/>
              <a:ext cx="432" cy="432"/>
              <a:chOff x="4656" y="1584"/>
              <a:chExt cx="432" cy="432"/>
            </a:xfrm>
          </p:grpSpPr>
          <p:sp>
            <p:nvSpPr>
              <p:cNvPr id="14360" name="Text Box 56"/>
              <p:cNvSpPr txBox="1">
                <a:spLocks noChangeArrowheads="1"/>
              </p:cNvSpPr>
              <p:nvPr/>
            </p:nvSpPr>
            <p:spPr bwMode="auto">
              <a:xfrm>
                <a:off x="4656" y="1785"/>
                <a:ext cx="432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i="1">
                    <a:solidFill>
                      <a:srgbClr val="000000"/>
                    </a:solidFill>
                  </a:rPr>
                  <a:t>t</a:t>
                </a:r>
                <a:r>
                  <a:rPr lang="en-US" b="1" baseline="-25000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4361" name="Text Box 57"/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432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i="1">
                    <a:solidFill>
                      <a:srgbClr val="000000"/>
                    </a:solidFill>
                  </a:rPr>
                  <a:t>t</a:t>
                </a:r>
                <a:r>
                  <a:rPr lang="en-US" b="1" baseline="-25000">
                    <a:solidFill>
                      <a:srgbClr val="000000"/>
                    </a:solidFill>
                  </a:rPr>
                  <a:t>RAM</a:t>
                </a:r>
              </a:p>
            </p:txBody>
          </p:sp>
          <p:sp>
            <p:nvSpPr>
              <p:cNvPr id="14362" name="Line 58"/>
              <p:cNvSpPr>
                <a:spLocks noChangeShapeType="1"/>
              </p:cNvSpPr>
              <p:nvPr/>
            </p:nvSpPr>
            <p:spPr bwMode="auto">
              <a:xfrm>
                <a:off x="4704" y="182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359" name="Text Box 59"/>
            <p:cNvSpPr txBox="1">
              <a:spLocks noChangeArrowheads="1"/>
            </p:cNvSpPr>
            <p:nvPr/>
          </p:nvSpPr>
          <p:spPr bwMode="auto">
            <a:xfrm>
              <a:off x="3737" y="1257"/>
              <a:ext cx="24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~</a:t>
              </a:r>
            </a:p>
          </p:txBody>
        </p:sp>
      </p:grpSp>
      <p:sp>
        <p:nvSpPr>
          <p:cNvPr id="127042" name="Text Box 66"/>
          <p:cNvSpPr txBox="1">
            <a:spLocks noChangeArrowheads="1"/>
          </p:cNvSpPr>
          <p:nvPr/>
        </p:nvSpPr>
        <p:spPr bwMode="auto">
          <a:xfrm>
            <a:off x="34925" y="2514600"/>
            <a:ext cx="5059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</a:rPr>
              <a:t>References+Replacement Invariant:</a:t>
            </a: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27052" name="Picture 76" descr="likely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3038" y="3276600"/>
            <a:ext cx="8666162" cy="1023938"/>
          </a:xfrm>
          <a:noFill/>
        </p:spPr>
      </p:pic>
      <p:pic>
        <p:nvPicPr>
          <p:cNvPr id="127054" name="Picture 78" descr="unlikel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5486400"/>
            <a:ext cx="8683625" cy="201613"/>
          </a:xfrm>
          <a:noFill/>
        </p:spPr>
      </p:pic>
      <p:sp>
        <p:nvSpPr>
          <p:cNvPr id="127057" name="Text Box 81"/>
          <p:cNvSpPr txBox="1">
            <a:spLocks noChangeArrowheads="1"/>
          </p:cNvSpPr>
          <p:nvPr/>
        </p:nvSpPr>
        <p:spPr bwMode="auto">
          <a:xfrm>
            <a:off x="266700" y="4495800"/>
            <a:ext cx="4076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likely</a:t>
            </a:r>
            <a:r>
              <a:rPr lang="en-US" sz="1600">
                <a:solidFill>
                  <a:srgbClr val="000000"/>
                </a:solidFill>
              </a:rPr>
              <a:t> scenario: small </a:t>
            </a:r>
            <a:r>
              <a:rPr lang="en-US" sz="1600" i="1">
                <a:solidFill>
                  <a:srgbClr val="000000"/>
                </a:solidFill>
              </a:rPr>
              <a:t>r</a:t>
            </a:r>
            <a:r>
              <a:rPr lang="en-US" sz="1600">
                <a:solidFill>
                  <a:srgbClr val="000000"/>
                </a:solidFill>
              </a:rPr>
              <a:t> and large </a:t>
            </a:r>
            <a:r>
              <a:rPr lang="en-US" sz="1600" i="1">
                <a:solidFill>
                  <a:srgbClr val="000000"/>
                </a:solidFill>
              </a:rPr>
              <a:t>t</a:t>
            </a:r>
            <a:r>
              <a:rPr lang="en-US" sz="2000" baseline="-25000">
                <a:solidFill>
                  <a:srgbClr val="000000"/>
                </a:solidFill>
              </a:rPr>
              <a:t>RAM</a:t>
            </a:r>
            <a:r>
              <a:rPr lang="en-US" sz="1600">
                <a:solidFill>
                  <a:srgbClr val="000000"/>
                </a:solidFill>
              </a:rPr>
              <a:t> / </a:t>
            </a:r>
            <a:r>
              <a:rPr lang="en-US" sz="1600" i="1">
                <a:solidFill>
                  <a:srgbClr val="000000"/>
                </a:solidFill>
              </a:rPr>
              <a:t>t</a:t>
            </a:r>
            <a:r>
              <a:rPr lang="en-US" sz="2000" baseline="-25000">
                <a:solidFill>
                  <a:srgbClr val="000000"/>
                </a:solidFill>
              </a:rPr>
              <a:t>disk</a:t>
            </a:r>
          </a:p>
        </p:txBody>
      </p:sp>
      <p:grpSp>
        <p:nvGrpSpPr>
          <p:cNvPr id="14" name="Group 88"/>
          <p:cNvGrpSpPr>
            <a:grpSpLocks/>
          </p:cNvGrpSpPr>
          <p:nvPr/>
        </p:nvGrpSpPr>
        <p:grpSpPr bwMode="auto">
          <a:xfrm>
            <a:off x="8154988" y="1217613"/>
            <a:ext cx="898525" cy="2287587"/>
            <a:chOff x="5137" y="767"/>
            <a:chExt cx="566" cy="1441"/>
          </a:xfrm>
        </p:grpSpPr>
        <p:sp>
          <p:nvSpPr>
            <p:cNvPr id="14354" name="AutoShape 60"/>
            <p:cNvSpPr>
              <a:spLocks/>
            </p:cNvSpPr>
            <p:nvPr/>
          </p:nvSpPr>
          <p:spPr bwMode="auto">
            <a:xfrm>
              <a:off x="5328" y="1536"/>
              <a:ext cx="48" cy="672"/>
            </a:xfrm>
            <a:prstGeom prst="rightBrace">
              <a:avLst>
                <a:gd name="adj1" fmla="val 1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  <p:sp>
          <p:nvSpPr>
            <p:cNvPr id="14355" name="AutoShape 83"/>
            <p:cNvSpPr>
              <a:spLocks noChangeArrowheads="1"/>
            </p:cNvSpPr>
            <p:nvPr/>
          </p:nvSpPr>
          <p:spPr bwMode="auto">
            <a:xfrm rot="16788321" flipV="1">
              <a:off x="4796" y="1108"/>
              <a:ext cx="1248" cy="5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7 w 21600"/>
                <a:gd name="T19" fmla="*/ 3167 h 21600"/>
                <a:gd name="T20" fmla="*/ 18433 w 21600"/>
                <a:gd name="T21" fmla="*/ 18433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894" y="9276"/>
                  </a:moveTo>
                  <a:cubicBezTo>
                    <a:pt x="17175" y="5932"/>
                    <a:pt x="14220" y="3544"/>
                    <a:pt x="10800" y="3544"/>
                  </a:cubicBezTo>
                  <a:cubicBezTo>
                    <a:pt x="7940" y="3543"/>
                    <a:pt x="5348" y="5222"/>
                    <a:pt x="4178" y="7831"/>
                  </a:cubicBezTo>
                  <a:lnTo>
                    <a:pt x="944" y="6382"/>
                  </a:lnTo>
                  <a:cubicBezTo>
                    <a:pt x="2685" y="2498"/>
                    <a:pt x="6544" y="-1"/>
                    <a:pt x="10800" y="0"/>
                  </a:cubicBezTo>
                  <a:cubicBezTo>
                    <a:pt x="15890" y="0"/>
                    <a:pt x="20290" y="3554"/>
                    <a:pt x="21359" y="8531"/>
                  </a:cubicBezTo>
                  <a:lnTo>
                    <a:pt x="23998" y="7964"/>
                  </a:lnTo>
                  <a:lnTo>
                    <a:pt x="20565" y="13276"/>
                  </a:lnTo>
                  <a:lnTo>
                    <a:pt x="15254" y="9843"/>
                  </a:lnTo>
                  <a:lnTo>
                    <a:pt x="17894" y="9276"/>
                  </a:lnTo>
                  <a:close/>
                </a:path>
              </a:pathLst>
            </a:cu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  <p:sp>
        <p:nvSpPr>
          <p:cNvPr id="127060" name="Text Box 84"/>
          <p:cNvSpPr txBox="1">
            <a:spLocks noChangeArrowheads="1"/>
          </p:cNvSpPr>
          <p:nvPr/>
        </p:nvSpPr>
        <p:spPr bwMode="auto">
          <a:xfrm>
            <a:off x="4919663" y="4495800"/>
            <a:ext cx="4076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likely</a:t>
            </a:r>
            <a:r>
              <a:rPr lang="en-US" sz="1600">
                <a:solidFill>
                  <a:srgbClr val="000000"/>
                </a:solidFill>
              </a:rPr>
              <a:t> scenario: large </a:t>
            </a:r>
            <a:r>
              <a:rPr lang="en-US" sz="1600" i="1">
                <a:solidFill>
                  <a:srgbClr val="000000"/>
                </a:solidFill>
              </a:rPr>
              <a:t>r</a:t>
            </a:r>
            <a:r>
              <a:rPr lang="en-US" sz="1600">
                <a:solidFill>
                  <a:srgbClr val="000000"/>
                </a:solidFill>
              </a:rPr>
              <a:t> and small </a:t>
            </a:r>
            <a:r>
              <a:rPr lang="en-US" sz="1600" i="1">
                <a:solidFill>
                  <a:srgbClr val="000000"/>
                </a:solidFill>
              </a:rPr>
              <a:t>t</a:t>
            </a:r>
            <a:r>
              <a:rPr lang="en-US" sz="2000" baseline="-25000">
                <a:solidFill>
                  <a:srgbClr val="000000"/>
                </a:solidFill>
              </a:rPr>
              <a:t>RAM</a:t>
            </a:r>
            <a:r>
              <a:rPr lang="en-US" sz="1600">
                <a:solidFill>
                  <a:srgbClr val="000000"/>
                </a:solidFill>
              </a:rPr>
              <a:t> / </a:t>
            </a:r>
            <a:r>
              <a:rPr lang="en-US" sz="1600" i="1">
                <a:solidFill>
                  <a:srgbClr val="000000"/>
                </a:solidFill>
              </a:rPr>
              <a:t>t</a:t>
            </a:r>
            <a:r>
              <a:rPr lang="en-US" sz="2000" baseline="-25000">
                <a:solidFill>
                  <a:srgbClr val="000000"/>
                </a:solidFill>
              </a:rPr>
              <a:t>disk</a:t>
            </a:r>
          </a:p>
        </p:txBody>
      </p:sp>
      <p:sp>
        <p:nvSpPr>
          <p:cNvPr id="127061" name="Text Box 85"/>
          <p:cNvSpPr txBox="1">
            <a:spLocks noChangeArrowheads="1"/>
          </p:cNvSpPr>
          <p:nvPr/>
        </p:nvSpPr>
        <p:spPr bwMode="auto">
          <a:xfrm>
            <a:off x="107950" y="5867400"/>
            <a:ext cx="4324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unlikely</a:t>
            </a:r>
            <a:r>
              <a:rPr lang="en-US" sz="1600">
                <a:solidFill>
                  <a:srgbClr val="000000"/>
                </a:solidFill>
              </a:rPr>
              <a:t> scenario: small </a:t>
            </a:r>
            <a:r>
              <a:rPr lang="en-US" sz="1600" i="1">
                <a:solidFill>
                  <a:srgbClr val="000000"/>
                </a:solidFill>
              </a:rPr>
              <a:t>r</a:t>
            </a:r>
            <a:r>
              <a:rPr lang="en-US" sz="1600">
                <a:solidFill>
                  <a:srgbClr val="000000"/>
                </a:solidFill>
              </a:rPr>
              <a:t> and small </a:t>
            </a:r>
            <a:r>
              <a:rPr lang="en-US" sz="1600" i="1">
                <a:solidFill>
                  <a:srgbClr val="000000"/>
                </a:solidFill>
              </a:rPr>
              <a:t>t</a:t>
            </a:r>
            <a:r>
              <a:rPr lang="en-US" sz="2000" baseline="-25000">
                <a:solidFill>
                  <a:srgbClr val="000000"/>
                </a:solidFill>
              </a:rPr>
              <a:t>RAM</a:t>
            </a:r>
            <a:r>
              <a:rPr lang="en-US" sz="1600">
                <a:solidFill>
                  <a:srgbClr val="000000"/>
                </a:solidFill>
              </a:rPr>
              <a:t> / </a:t>
            </a:r>
            <a:r>
              <a:rPr lang="en-US" sz="1600" i="1">
                <a:solidFill>
                  <a:srgbClr val="000000"/>
                </a:solidFill>
              </a:rPr>
              <a:t>t</a:t>
            </a:r>
            <a:r>
              <a:rPr lang="en-US" sz="2000" baseline="-25000">
                <a:solidFill>
                  <a:srgbClr val="000000"/>
                </a:solidFill>
              </a:rPr>
              <a:t>disk</a:t>
            </a:r>
          </a:p>
        </p:txBody>
      </p:sp>
      <p:sp>
        <p:nvSpPr>
          <p:cNvPr id="127062" name="Text Box 86"/>
          <p:cNvSpPr txBox="1">
            <a:spLocks noChangeArrowheads="1"/>
          </p:cNvSpPr>
          <p:nvPr/>
        </p:nvSpPr>
        <p:spPr bwMode="auto">
          <a:xfrm>
            <a:off x="4695825" y="5867400"/>
            <a:ext cx="42799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unlikely</a:t>
            </a:r>
            <a:r>
              <a:rPr lang="en-US" sz="1600">
                <a:solidFill>
                  <a:srgbClr val="000000"/>
                </a:solidFill>
              </a:rPr>
              <a:t> scenario: large </a:t>
            </a:r>
            <a:r>
              <a:rPr lang="en-US" sz="1600" i="1">
                <a:solidFill>
                  <a:srgbClr val="000000"/>
                </a:solidFill>
              </a:rPr>
              <a:t>r</a:t>
            </a:r>
            <a:r>
              <a:rPr lang="en-US" sz="1600">
                <a:solidFill>
                  <a:srgbClr val="000000"/>
                </a:solidFill>
              </a:rPr>
              <a:t> and large </a:t>
            </a:r>
            <a:r>
              <a:rPr lang="en-US" sz="1600" i="1">
                <a:solidFill>
                  <a:srgbClr val="000000"/>
                </a:solidFill>
              </a:rPr>
              <a:t>t</a:t>
            </a:r>
            <a:r>
              <a:rPr lang="en-US" sz="2000" baseline="-25000">
                <a:solidFill>
                  <a:srgbClr val="000000"/>
                </a:solidFill>
              </a:rPr>
              <a:t>RAM</a:t>
            </a:r>
            <a:r>
              <a:rPr lang="en-US" sz="1600">
                <a:solidFill>
                  <a:srgbClr val="000000"/>
                </a:solidFill>
              </a:rPr>
              <a:t> / </a:t>
            </a:r>
            <a:r>
              <a:rPr lang="en-US" sz="1600" i="1">
                <a:solidFill>
                  <a:srgbClr val="000000"/>
                </a:solidFill>
              </a:rPr>
              <a:t>t</a:t>
            </a:r>
            <a:r>
              <a:rPr lang="en-US" sz="2000" baseline="-25000">
                <a:solidFill>
                  <a:srgbClr val="000000"/>
                </a:solidFill>
              </a:rPr>
              <a:t>disk</a:t>
            </a:r>
          </a:p>
        </p:txBody>
      </p:sp>
      <p:grpSp>
        <p:nvGrpSpPr>
          <p:cNvPr id="15" name="Group 93"/>
          <p:cNvGrpSpPr>
            <a:grpSpLocks/>
          </p:cNvGrpSpPr>
          <p:nvPr/>
        </p:nvGrpSpPr>
        <p:grpSpPr bwMode="auto">
          <a:xfrm>
            <a:off x="0" y="6400800"/>
            <a:ext cx="9144000" cy="374650"/>
            <a:chOff x="0" y="4032"/>
            <a:chExt cx="5760" cy="236"/>
          </a:xfrm>
        </p:grpSpPr>
        <p:sp>
          <p:nvSpPr>
            <p:cNvPr id="14352" name="Text Box 90"/>
            <p:cNvSpPr txBox="1">
              <a:spLocks noChangeArrowheads="1"/>
            </p:cNvSpPr>
            <p:nvPr/>
          </p:nvSpPr>
          <p:spPr bwMode="auto">
            <a:xfrm>
              <a:off x="201" y="4056"/>
              <a:ext cx="530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Tay and Zou, </a:t>
              </a:r>
              <a:r>
                <a:rPr lang="en-US" sz="1600" i="1">
                  <a:solidFill>
                    <a:srgbClr val="000000"/>
                  </a:solidFill>
                </a:rPr>
                <a:t>A page fault equation for modeling the effect of memory size</a:t>
              </a:r>
              <a:r>
                <a:rPr lang="en-US" sz="1600">
                  <a:solidFill>
                    <a:srgbClr val="000000"/>
                  </a:solidFill>
                </a:rPr>
                <a:t>, Perf. Eval. 2006</a:t>
              </a:r>
            </a:p>
          </p:txBody>
        </p:sp>
        <p:sp>
          <p:nvSpPr>
            <p:cNvPr id="14353" name="Line 91"/>
            <p:cNvSpPr>
              <a:spLocks noChangeShapeType="1"/>
            </p:cNvSpPr>
            <p:nvPr/>
          </p:nvSpPr>
          <p:spPr bwMode="auto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6" grpId="0"/>
      <p:bldP spid="126996" grpId="1"/>
      <p:bldP spid="127042" grpId="0"/>
      <p:bldP spid="127057" grpId="0"/>
      <p:bldP spid="127060" grpId="0"/>
      <p:bldP spid="12706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Words>2193</Words>
  <Application>Microsoft Office PowerPoint</Application>
  <PresentationFormat>On-screen Show (4:3)</PresentationFormat>
  <Paragraphs>585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Courier New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Program</dc:title>
  <dc:creator>mattyc</dc:creator>
  <cp:lastModifiedBy>Tay Yong Chiang</cp:lastModifiedBy>
  <cp:revision>195</cp:revision>
  <dcterms:created xsi:type="dcterms:W3CDTF">2005-08-06T01:11:25Z</dcterms:created>
  <dcterms:modified xsi:type="dcterms:W3CDTF">2016-12-14T14:32:26Z</dcterms:modified>
</cp:coreProperties>
</file>