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64" r:id="rId2"/>
    <p:sldId id="265" r:id="rId3"/>
    <p:sldId id="295" r:id="rId4"/>
    <p:sldId id="272" r:id="rId5"/>
    <p:sldId id="294" r:id="rId6"/>
    <p:sldId id="293" r:id="rId7"/>
    <p:sldId id="268" r:id="rId8"/>
    <p:sldId id="288" r:id="rId9"/>
    <p:sldId id="269" r:id="rId10"/>
    <p:sldId id="310" r:id="rId11"/>
    <p:sldId id="296" r:id="rId12"/>
    <p:sldId id="300" r:id="rId13"/>
    <p:sldId id="305" r:id="rId14"/>
    <p:sldId id="297" r:id="rId15"/>
    <p:sldId id="292" r:id="rId16"/>
    <p:sldId id="306" r:id="rId17"/>
    <p:sldId id="307" r:id="rId18"/>
    <p:sldId id="311" r:id="rId19"/>
    <p:sldId id="312" r:id="rId20"/>
    <p:sldId id="313" r:id="rId21"/>
    <p:sldId id="314" r:id="rId22"/>
    <p:sldId id="316" r:id="rId23"/>
    <p:sldId id="315" r:id="rId24"/>
    <p:sldId id="317" r:id="rId25"/>
    <p:sldId id="318" r:id="rId26"/>
    <p:sldId id="319" r:id="rId27"/>
    <p:sldId id="320" r:id="rId28"/>
    <p:sldId id="321" r:id="rId29"/>
    <p:sldId id="281" r:id="rId30"/>
    <p:sldId id="308" r:id="rId31"/>
    <p:sldId id="282" r:id="rId32"/>
    <p:sldId id="284" r:id="rId33"/>
    <p:sldId id="285" r:id="rId34"/>
    <p:sldId id="286"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48" autoAdjust="0"/>
  </p:normalViewPr>
  <p:slideViewPr>
    <p:cSldViewPr snapToGrid="0" snapToObjects="1" showGuides="1">
      <p:cViewPr varScale="1">
        <p:scale>
          <a:sx n="38" d="100"/>
          <a:sy n="38" d="100"/>
        </p:scale>
        <p:origin x="93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dirty="0"/>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195452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a:t>
            </a:r>
            <a:r>
              <a:rPr lang="en" baseline="0" dirty="0" smtClean="0"/>
              <a:t>objectives 1 and 2 had </a:t>
            </a:r>
            <a:r>
              <a:rPr lang="en" baseline="0" dirty="0" smtClean="0"/>
              <a:t>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Haitham Seada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13</a:t>
            </a:fld>
            <a:endParaRPr lang="en-US" dirty="0"/>
          </a:p>
        </p:txBody>
      </p:sp>
    </p:spTree>
    <p:extLst>
      <p:ext uri="{BB962C8B-B14F-4D97-AF65-F5344CB8AC3E}">
        <p14:creationId xmlns:p14="http://schemas.microsoft.com/office/powerpoint/2010/main" val="418502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r>
              <a:rPr lang="en"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Secondary constraints are implemented in the code in the form 0 </a:t>
            </a:r>
            <a:r>
              <a:rPr lang="en-US" sz="1200" dirty="0" smtClean="0">
                <a:latin typeface="+mn-lt"/>
              </a:rPr>
              <a:t>≤ Constraint</a:t>
            </a:r>
            <a:endParaRPr lang="en"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These are the bi-objective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For</a:t>
            </a:r>
            <a:r>
              <a:rPr lang="en" baseline="0" dirty="0" smtClean="0"/>
              <a:t> three objective we tried:</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 baseline="0" dirty="0" smtClean="0"/>
              <a:t>25 structured reference points, population = 352</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 baseline="0" dirty="0" smtClean="0"/>
              <a:t>12 structured reference points, population = 92</a:t>
            </a:r>
          </a:p>
        </p:txBody>
      </p:sp>
    </p:spTree>
    <p:extLst>
      <p:ext uri="{BB962C8B-B14F-4D97-AF65-F5344CB8AC3E}">
        <p14:creationId xmlns:p14="http://schemas.microsoft.com/office/powerpoint/2010/main" val="4161531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Implementation</a:t>
            </a:r>
            <a:r>
              <a:rPr lang="en-US" baseline="0" dirty="0" smtClean="0"/>
              <a:t> details: using U-NSGA-III written in Java by Haitham Seada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Graph generated by taking the average objective value of all individuals in a particular generation over all runs</a:t>
            </a:r>
          </a:p>
        </p:txBody>
      </p:sp>
    </p:spTree>
    <p:extLst>
      <p:ext uri="{BB962C8B-B14F-4D97-AF65-F5344CB8AC3E}">
        <p14:creationId xmlns:p14="http://schemas.microsoft.com/office/powerpoint/2010/main" val="19921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2566687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Pareto Front: all individuals from every final population over 10 runs combined into one file and graphed (500 individuals * 10 runs = 5000 data points</a:t>
            </a:r>
            <a:r>
              <a:rPr lang="en" baseline="0" dirty="0" smtClean="0"/>
              <a:t>)</a:t>
            </a:r>
          </a:p>
          <a:p>
            <a:pPr rtl="0">
              <a:spcBef>
                <a:spcPts val="0"/>
              </a:spcBef>
              <a:buNone/>
            </a:pPr>
            <a:r>
              <a:rPr lang="en" baseline="0" dirty="0" smtClean="0"/>
              <a:t>Question motivated by this graph: what does the search space look like and is the GA evolving towards a maximum for both objectives?</a:t>
            </a:r>
            <a:endParaRPr lang="en" baseline="0" dirty="0" smtClean="0"/>
          </a:p>
        </p:txBody>
      </p:sp>
    </p:spTree>
    <p:extLst>
      <p:ext uri="{BB962C8B-B14F-4D97-AF65-F5344CB8AC3E}">
        <p14:creationId xmlns:p14="http://schemas.microsoft.com/office/powerpoint/2010/main" val="3510025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Motivation:</a:t>
            </a:r>
            <a:r>
              <a:rPr lang="en" baseline="0" dirty="0" smtClean="0"/>
              <a:t> Pareto front graph did not appear correct for a maximization problem</a:t>
            </a:r>
          </a:p>
          <a:p>
            <a:pPr rtl="0">
              <a:spcBef>
                <a:spcPts val="0"/>
              </a:spcBef>
              <a:buNone/>
            </a:pPr>
            <a:endParaRPr lang="en" baseline="0" dirty="0" smtClean="0"/>
          </a:p>
          <a:p>
            <a:pPr marL="171450" indent="-171450" rtl="0">
              <a:spcBef>
                <a:spcPts val="0"/>
              </a:spcBef>
              <a:buFont typeface="Arial" panose="020B0604020202020204" pitchFamily="34" charset="0"/>
              <a:buChar char="•"/>
            </a:pPr>
            <a:r>
              <a:rPr lang="en" baseline="0" dirty="0" smtClean="0"/>
              <a:t>For 800 individuals, there are 799 structured reference points on the front</a:t>
            </a:r>
            <a:r>
              <a:rPr lang="en" baseline="0" dirty="0"/>
              <a:t> </a:t>
            </a:r>
            <a:r>
              <a:rPr lang="en" baseline="0" dirty="0" smtClean="0">
                <a:sym typeface="Wingdings" panose="05000000000000000000" pitchFamily="2" charset="2"/>
              </a:rPr>
              <a:t> should see these periodically structured along the front</a:t>
            </a:r>
          </a:p>
          <a:p>
            <a:pPr marL="628650" lvl="1" indent="-171450" rtl="0">
              <a:spcBef>
                <a:spcPts val="0"/>
              </a:spcBef>
              <a:buFont typeface="Arial" panose="020B0604020202020204" pitchFamily="34" charset="0"/>
              <a:buChar char="•"/>
            </a:pPr>
            <a:r>
              <a:rPr lang="en" baseline="0" dirty="0" smtClean="0">
                <a:sym typeface="Wingdings" panose="05000000000000000000" pitchFamily="2" charset="2"/>
              </a:rPr>
              <a:t>Lack of this is evidence of irregular search space</a:t>
            </a:r>
          </a:p>
          <a:p>
            <a:pPr marL="171450" lvl="0" indent="-171450" rtl="0">
              <a:spcBef>
                <a:spcPts val="0"/>
              </a:spcBef>
              <a:buFont typeface="Arial" panose="020B0604020202020204" pitchFamily="34" charset="0"/>
              <a:buChar char="•"/>
            </a:pPr>
            <a:r>
              <a:rPr lang="en" sz="1050" baseline="0" dirty="0" smtClean="0">
                <a:sym typeface="Wingdings" panose="05000000000000000000" pitchFamily="2" charset="2"/>
              </a:rPr>
              <a:t>Graphs convince us that the front is evolving towards a maximum despite the shape</a:t>
            </a:r>
            <a:endParaRPr lang="en" sz="1050" baseline="0" dirty="0" smtClean="0"/>
          </a:p>
        </p:txBody>
      </p:sp>
    </p:spTree>
    <p:extLst>
      <p:ext uri="{BB962C8B-B14F-4D97-AF65-F5344CB8AC3E}">
        <p14:creationId xmlns:p14="http://schemas.microsoft.com/office/powerpoint/2010/main" val="843987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 baseline="0" dirty="0" smtClean="0"/>
              <a:t>All individuals from every final population over 10 runs combined into one file and summary statistics taken on these 5000 data points</a:t>
            </a:r>
          </a:p>
          <a:p>
            <a:pPr marL="171450" indent="-171450" rtl="0">
              <a:spcBef>
                <a:spcPts val="0"/>
              </a:spcBef>
              <a:buFont typeface="Arial" panose="020B0604020202020204" pitchFamily="34" charset="0"/>
              <a:buChar char="•"/>
            </a:pPr>
            <a:endParaRPr lang="en" baseline="0" dirty="0" smtClean="0"/>
          </a:p>
          <a:p>
            <a:pPr marL="171450" indent="-171450" rtl="0">
              <a:spcBef>
                <a:spcPts val="0"/>
              </a:spcBef>
              <a:buFont typeface="Arial" panose="020B0604020202020204" pitchFamily="34" charset="0"/>
              <a:buChar char="•"/>
            </a:pPr>
            <a:r>
              <a:rPr lang="en" baseline="0" dirty="0" smtClean="0"/>
              <a:t>Diversity is evident in the Minimum and Maximum </a:t>
            </a:r>
            <a:r>
              <a:rPr lang="en" baseline="0" dirty="0" smtClean="0"/>
              <a:t>values </a:t>
            </a:r>
            <a:r>
              <a:rPr lang="en" baseline="0" dirty="0" smtClean="0">
                <a:sym typeface="Wingdings" panose="05000000000000000000" pitchFamily="2" charset="2"/>
              </a:rPr>
              <a:t> wide range of values contributing to the various objective function alternatives</a:t>
            </a:r>
            <a:endParaRPr lang="en" baseline="0" dirty="0" smtClean="0"/>
          </a:p>
          <a:p>
            <a:pPr marL="171450" indent="-171450" rtl="0">
              <a:spcBef>
                <a:spcPts val="0"/>
              </a:spcBef>
              <a:buFont typeface="Arial" panose="020B0604020202020204" pitchFamily="34" charset="0"/>
              <a:buChar char="•"/>
            </a:pPr>
            <a:r>
              <a:rPr lang="en" baseline="0" dirty="0" smtClean="0"/>
              <a:t>Future possibility: relax the constraints to attempt to explore atypical values</a:t>
            </a:r>
          </a:p>
          <a:p>
            <a:pPr marL="171450" indent="-171450" rtl="0">
              <a:spcBef>
                <a:spcPts val="0"/>
              </a:spcBef>
              <a:buFont typeface="Arial" panose="020B0604020202020204" pitchFamily="34" charset="0"/>
              <a:buChar char="•"/>
            </a:pPr>
            <a:r>
              <a:rPr lang="en" baseline="0" dirty="0" smtClean="0"/>
              <a:t>Many averages not directly at the midpoint of the range, showing convergence of individuals to a </a:t>
            </a:r>
            <a:r>
              <a:rPr lang="en" baseline="0" dirty="0" smtClean="0"/>
              <a:t>value</a:t>
            </a:r>
          </a:p>
          <a:p>
            <a:pPr marL="171450" indent="-171450" rtl="0">
              <a:spcBef>
                <a:spcPts val="0"/>
              </a:spcBef>
              <a:buFont typeface="Arial" panose="020B0604020202020204" pitchFamily="34" charset="0"/>
              <a:buChar char="•"/>
            </a:pPr>
            <a:endParaRPr lang="en" baseline="0" dirty="0" smtClean="0"/>
          </a:p>
          <a:p>
            <a:pPr marL="0" indent="0" rtl="0">
              <a:spcBef>
                <a:spcPts val="0"/>
              </a:spcBef>
              <a:buFont typeface="Arial" panose="020B0604020202020204" pitchFamily="34" charset="0"/>
              <a:buNone/>
            </a:pPr>
            <a:r>
              <a:rPr lang="en" baseline="0" dirty="0" smtClean="0"/>
              <a:t>Looking for a better way to summarize the data!</a:t>
            </a:r>
            <a:endParaRPr lang="en" baseline="0" dirty="0" smtClean="0"/>
          </a:p>
        </p:txBody>
      </p:sp>
    </p:spTree>
    <p:extLst>
      <p:ext uri="{BB962C8B-B14F-4D97-AF65-F5344CB8AC3E}">
        <p14:creationId xmlns:p14="http://schemas.microsoft.com/office/powerpoint/2010/main" val="138296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rtl="0">
              <a:spcBef>
                <a:spcPts val="0"/>
              </a:spcBef>
              <a:buFont typeface="Arial" panose="020B0604020202020204" pitchFamily="34" charset="0"/>
              <a:buChar char="•"/>
            </a:pPr>
            <a:r>
              <a:rPr lang="en" dirty="0" smtClean="0"/>
              <a:t>Day Trading Strategy: implemented a simple strateg</a:t>
            </a:r>
            <a:r>
              <a:rPr lang="en" baseline="0" dirty="0" smtClean="0"/>
              <a:t>y in which the stock is bought when there is an increase in the stock value and sold when there is a decrease in the stock value (sensitive to changes in the </a:t>
            </a:r>
            <a:r>
              <a:rPr lang="en" baseline="0" dirty="0" smtClean="0"/>
              <a:t>market)</a:t>
            </a:r>
          </a:p>
          <a:p>
            <a:pPr marL="171450" indent="-171450" rtl="0">
              <a:spcBef>
                <a:spcPts val="0"/>
              </a:spcBef>
              <a:buFont typeface="Arial" panose="020B0604020202020204" pitchFamily="34" charset="0"/>
              <a:buChar char="•"/>
            </a:pPr>
            <a:r>
              <a:rPr lang="en" baseline="0" dirty="0" smtClean="0"/>
              <a:t>Shows </a:t>
            </a:r>
            <a:r>
              <a:rPr lang="en" baseline="0" dirty="0" smtClean="0"/>
              <a:t>the tradeoff/compromise of profit for less risk</a:t>
            </a: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Introduction to the three objective problem: “Lazy Man’s Trading” </a:t>
            </a:r>
            <a:r>
              <a:rPr lang="en" baseline="0" dirty="0" smtClean="0">
                <a:sym typeface="Wingdings" panose="05000000000000000000" pitchFamily="2" charset="2"/>
              </a:rPr>
              <a:t> objective </a:t>
            </a:r>
            <a:r>
              <a:rPr lang="en-US" baseline="0" dirty="0" smtClean="0">
                <a:sym typeface="Wingdings" panose="05000000000000000000" pitchFamily="2" charset="2"/>
              </a:rPr>
              <a:t>is to obtain the most profit for the least risk with the minimum number of buy/sell actions</a:t>
            </a:r>
            <a:endParaRPr lang="e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238837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3934105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666378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Pareto Front: all individuals from every final population over 10 runs combined into one file and graphed </a:t>
            </a:r>
            <a:r>
              <a:rPr lang="en" baseline="0" dirty="0" smtClean="0"/>
              <a:t>(352 </a:t>
            </a:r>
            <a:r>
              <a:rPr lang="en" baseline="0" dirty="0" smtClean="0"/>
              <a:t>individuals * 10 runs = </a:t>
            </a:r>
            <a:r>
              <a:rPr lang="en" baseline="0" dirty="0" smtClean="0"/>
              <a:t>3520 </a:t>
            </a:r>
            <a:r>
              <a:rPr lang="en" baseline="0" dirty="0" smtClean="0"/>
              <a:t>data points</a:t>
            </a:r>
            <a:r>
              <a:rPr lang="en" baseline="0" dirty="0" smtClean="0"/>
              <a:t>)</a:t>
            </a:r>
          </a:p>
          <a:p>
            <a:pPr rtl="0">
              <a:spcBef>
                <a:spcPts val="0"/>
              </a:spcBef>
              <a:buNone/>
            </a:pPr>
            <a:endParaRPr lang="en" baseline="0" dirty="0" smtClean="0"/>
          </a:p>
          <a:p>
            <a:pPr marL="171450" indent="-171450" rtl="0">
              <a:spcBef>
                <a:spcPts val="0"/>
              </a:spcBef>
              <a:buFont typeface="Arial" panose="020B0604020202020204" pitchFamily="34" charset="0"/>
              <a:buChar char="•"/>
            </a:pPr>
            <a:r>
              <a:rPr lang="en" baseline="0" dirty="0" smtClean="0"/>
              <a:t>Same Pareto front curve seen for Objective 2 versus Objective 1 as seen in the bi-objective problem</a:t>
            </a:r>
          </a:p>
          <a:p>
            <a:pPr marL="171450" indent="-171450" rtl="0">
              <a:spcBef>
                <a:spcPts val="0"/>
              </a:spcBef>
              <a:buFont typeface="Arial" panose="020B0604020202020204" pitchFamily="34" charset="0"/>
              <a:buChar char="•"/>
            </a:pPr>
            <a:r>
              <a:rPr lang="en" baseline="0" dirty="0" smtClean="0"/>
              <a:t>Objective 1 and Objective 3 may be correlated because as one increases, so does the other (similar phenomenon not seen for Objective 2 and Objective 3)</a:t>
            </a:r>
          </a:p>
          <a:p>
            <a:pPr marL="171450" indent="-171450" rtl="0">
              <a:spcBef>
                <a:spcPts val="0"/>
              </a:spcBef>
              <a:buFont typeface="Arial" panose="020B0604020202020204" pitchFamily="34" charset="0"/>
              <a:buChar char="•"/>
            </a:pPr>
            <a:endParaRPr lang="en" baseline="0" dirty="0" smtClean="0"/>
          </a:p>
          <a:p>
            <a:pPr rtl="0" eaLnBrk="1" fontAlgn="b" latinLnBrk="0" hangingPunct="1"/>
            <a:r>
              <a:rPr lang="en" baseline="0" dirty="0" smtClean="0"/>
              <a:t>Statistics versus: </a:t>
            </a:r>
            <a:r>
              <a:rPr lang="en-US" sz="1200" b="1"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12.4389%,</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0.8436%</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31.8321%; 1.3536,</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0.6838,</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3.044</a:t>
            </a:r>
          </a:p>
          <a:p>
            <a:pPr marL="0" indent="0" rtl="0">
              <a:spcBef>
                <a:spcPts val="0"/>
              </a:spcBef>
              <a:buFont typeface="Arial" panose="020B0604020202020204" pitchFamily="34" charset="0"/>
              <a:buNone/>
            </a:pPr>
            <a:endParaRPr lang="en" baseline="0" dirty="0" smtClean="0"/>
          </a:p>
        </p:txBody>
      </p:sp>
    </p:spTree>
    <p:extLst>
      <p:ext uri="{BB962C8B-B14F-4D97-AF65-F5344CB8AC3E}">
        <p14:creationId xmlns:p14="http://schemas.microsoft.com/office/powerpoint/2010/main" val="2286670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dirty="0"/>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rtl="0">
              <a:spcBef>
                <a:spcPts val="0"/>
              </a:spcBef>
              <a:buFont typeface="Arial" panose="020B0604020202020204" pitchFamily="34" charset="0"/>
              <a:buChar char="•"/>
            </a:pPr>
            <a:r>
              <a:rPr lang="en" dirty="0" smtClean="0"/>
              <a:t>Bullet #1a:</a:t>
            </a:r>
            <a:r>
              <a:rPr lang="en" baseline="0" dirty="0" smtClean="0"/>
              <a:t> the search space produced an unexpected front of alternatives</a:t>
            </a:r>
          </a:p>
          <a:p>
            <a:pPr marL="171450" indent="-171450" rtl="0">
              <a:spcBef>
                <a:spcPts val="0"/>
              </a:spcBef>
              <a:buFont typeface="Arial" panose="020B0604020202020204" pitchFamily="34" charset="0"/>
              <a:buChar char="•"/>
            </a:pPr>
            <a:r>
              <a:rPr lang="en" baseline="0" dirty="0" smtClean="0"/>
              <a:t>Bullet #2a: (as showed in comparison to the Day Trading strategy)</a:t>
            </a:r>
          </a:p>
          <a:p>
            <a:pPr marL="171450" indent="-171450" rtl="0">
              <a:spcBef>
                <a:spcPts val="0"/>
              </a:spcBef>
              <a:buFont typeface="Arial" panose="020B0604020202020204" pitchFamily="34" charset="0"/>
              <a:buChar char="•"/>
            </a:pPr>
            <a:r>
              <a:rPr lang="en" baseline="0" dirty="0" smtClean="0"/>
              <a:t>Bullet #2b: …due to the correlation of many functions with either profit or risk</a:t>
            </a: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 typeface="Arial" panose="020B0604020202020204" pitchFamily="34" charset="0"/>
              <a:buChar char="•"/>
            </a:pPr>
            <a:r>
              <a:rPr lang="en-US" baseline="0" dirty="0" smtClean="0"/>
              <a:t>Bullet </a:t>
            </a:r>
            <a:r>
              <a:rPr lang="en-US" baseline="0" dirty="0" smtClean="0"/>
              <a:t>#2: </a:t>
            </a:r>
            <a:r>
              <a:rPr lang="en-US" baseline="0" dirty="0" smtClean="0"/>
              <a:t>Adding weights to the indicator can help to determine via evolutionary methods which indicator contributes most to obtaining both objectives</a:t>
            </a:r>
          </a:p>
          <a:p>
            <a:pPr marL="171450" indent="-171450">
              <a:spcBef>
                <a:spcPts val="0"/>
              </a:spcBef>
              <a:buFont typeface="Arial" panose="020B0604020202020204" pitchFamily="34" charset="0"/>
              <a:buChar char="•"/>
            </a:pPr>
            <a:r>
              <a:rPr lang="en-US" baseline="0" dirty="0" smtClean="0"/>
              <a:t>Bullet </a:t>
            </a:r>
            <a:r>
              <a:rPr lang="en-US" baseline="0" dirty="0" smtClean="0"/>
              <a:t>#4: </a:t>
            </a:r>
            <a:r>
              <a:rPr lang="en-US" baseline="0" dirty="0" smtClean="0"/>
              <a:t>Hypervolume compares the areas underneath the Pareto from curves</a:t>
            </a:r>
          </a:p>
          <a:p>
            <a:pPr marL="628650" lvl="1" indent="-171450">
              <a:spcBef>
                <a:spcPts val="0"/>
              </a:spcBef>
              <a:buFont typeface="Arial" panose="020B0604020202020204" pitchFamily="34" charset="0"/>
              <a:buChar char="•"/>
            </a:pPr>
            <a:r>
              <a:rPr lang="en-US" baseline="0" dirty="0" smtClean="0"/>
              <a:t>Requires the calculation or knowledge of ideal and reference </a:t>
            </a:r>
            <a:r>
              <a:rPr lang="en-US" baseline="0" dirty="0" smtClean="0"/>
              <a:t>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Bullet #5: </a:t>
            </a:r>
            <a:r>
              <a:rPr lang="en" sz="1200" dirty="0" smtClean="0"/>
              <a:t>Answers the question of how broadly the results can be applied</a:t>
            </a:r>
            <a:r>
              <a:rPr lang="en" sz="1200" baseline="0" dirty="0"/>
              <a:t> </a:t>
            </a:r>
            <a:r>
              <a:rPr lang="en" sz="1200" baseline="0" dirty="0" smtClean="0">
                <a:sym typeface="Wingdings" panose="05000000000000000000" pitchFamily="2" charset="2"/>
              </a:rPr>
              <a:t> We already did this a little bit with our current data (shortened the time period) and the results varied</a:t>
            </a:r>
            <a:endParaRPr lang="en" sz="1200" dirty="0" smtClean="0"/>
          </a:p>
        </p:txBody>
      </p:sp>
    </p:spTree>
    <p:extLst>
      <p:ext uri="{BB962C8B-B14F-4D97-AF65-F5344CB8AC3E}">
        <p14:creationId xmlns:p14="http://schemas.microsoft.com/office/powerpoint/2010/main" val="3802356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207316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783729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dirty="0"/>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Pareto-optimal (non-dominated) solutions</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 set of solutions which are superior to the rest of the solutions in the search space when all objectives are considered but inferior to other solutions in the space in one or more objectives” </a:t>
            </a:r>
            <a:endPar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endParaRPr>
          </a:p>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For </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p</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-dimensional vectors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and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(in a minimization problem)</a:t>
            </a:r>
            <a:r>
              <a:rPr kumimoji="0" lang="en" sz="2000" b="0" i="1" u="none" strike="noStrike" kern="1200" cap="none" spc="0" normalizeH="0" baseline="-25000" noProof="0" dirty="0" smtClean="0">
                <a:ln>
                  <a:noFill/>
                </a:ln>
                <a:solidFill>
                  <a:prstClr val="black"/>
                </a:solidFill>
                <a:effectLst/>
                <a:uLnTx/>
                <a:uFillTx/>
                <a:latin typeface="Gotham Book"/>
                <a:ea typeface="ＭＳ Ｐゴシック" charset="-128"/>
              </a:rPr>
              <a:t>,</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1" i="0"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dominates</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when no value of</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is less than the corresponding dimension in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and at least one value of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is strictly less than its corresponding dimension in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p>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Two distinguishing features of the Diversity Preservation in the algorithm: (1) Density Estimation, (2) Crowded-Comparison Operator</a:t>
            </a:r>
            <a:endPar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endParaRPr>
          </a:p>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US" sz="1200" dirty="0" smtClean="0"/>
              <a:t>D</a:t>
            </a:r>
            <a:r>
              <a:rPr lang="en" sz="1200" dirty="0" smtClean="0"/>
              <a:t>ifferent selection </a:t>
            </a:r>
            <a:r>
              <a:rPr lang="en" sz="1200" dirty="0" smtClean="0"/>
              <a:t>operator (niching based)</a:t>
            </a:r>
          </a:p>
          <a:p>
            <a:pPr marL="457200" marR="0" lvl="0" indent="-228600" algn="l" defTabSz="914400" rtl="0" eaLnBrk="1" fontAlgn="auto" latinLnBrk="0" hangingPunct="1">
              <a:lnSpc>
                <a:spcPct val="100000"/>
              </a:lnSpc>
              <a:spcBef>
                <a:spcPts val="0"/>
              </a:spcBef>
              <a:spcAft>
                <a:spcPts val="800"/>
              </a:spcAft>
              <a:buClrTx/>
              <a:buSzTx/>
              <a:buFontTx/>
              <a:buChar char="●"/>
              <a:tabLst/>
              <a:defRPr/>
            </a:pPr>
            <a:r>
              <a:rPr lang="en" sz="1200" dirty="0" smtClean="0"/>
              <a:t>Ideal points used to normalize search space</a:t>
            </a:r>
          </a:p>
          <a:p>
            <a:pPr marL="457200" lvl="0" indent="-228600" rtl="0">
              <a:spcBef>
                <a:spcPts val="0"/>
              </a:spcBef>
              <a:spcAft>
                <a:spcPts val="800"/>
              </a:spcAft>
              <a:buChar char="●"/>
            </a:pPr>
            <a:endParaRPr lang="en" sz="1200" dirty="0" smtClean="0"/>
          </a:p>
          <a:p>
            <a:pPr marL="457200" lvl="0" indent="-228600" rtl="0">
              <a:spcBef>
                <a:spcPts val="0"/>
              </a:spcBef>
              <a:spcAft>
                <a:spcPts val="800"/>
              </a:spcAft>
              <a:buChar char="●"/>
            </a:pPr>
            <a:r>
              <a:rPr lang="en" sz="1200" dirty="0" smtClean="0"/>
              <a:t>Extra selection operator details:</a:t>
            </a:r>
          </a:p>
          <a:p>
            <a:pPr marL="914400" lvl="1" indent="-228600" rtl="0">
              <a:spcBef>
                <a:spcPts val="0"/>
              </a:spcBef>
              <a:spcAft>
                <a:spcPts val="800"/>
              </a:spcAft>
              <a:buChar char="●"/>
            </a:pPr>
            <a:r>
              <a:rPr lang="en" sz="1200" dirty="0" smtClean="0"/>
              <a:t>If the two solutions come from two different associated reference points</a:t>
            </a:r>
            <a:r>
              <a:rPr lang="en" sz="1200" baseline="0" dirty="0" smtClean="0"/>
              <a:t>, one is chosen at random</a:t>
            </a:r>
          </a:p>
          <a:p>
            <a:pPr marL="914400" lvl="1" indent="-228600" rtl="0">
              <a:spcBef>
                <a:spcPts val="0"/>
              </a:spcBef>
              <a:spcAft>
                <a:spcPts val="800"/>
              </a:spcAft>
              <a:buChar char="●"/>
            </a:pPr>
            <a:r>
              <a:rPr lang="en" sz="1200" baseline="0" dirty="0" smtClean="0"/>
              <a:t>If they belong to the same niche/reference direction and same non-dominated front, the one closer to the reference direction is chosen</a:t>
            </a:r>
            <a:endParaRPr lang="en" sz="1200" dirty="0" smtClean="0"/>
          </a:p>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1024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Motivation</a:t>
            </a:r>
            <a:r>
              <a:rPr lang="en" baseline="0" dirty="0" smtClean="0"/>
              <a:t> behind EMA: assgins a </a:t>
            </a:r>
            <a:r>
              <a:rPr lang="en" baseline="0" dirty="0" smtClean="0"/>
              <a:t>larger </a:t>
            </a:r>
            <a:r>
              <a:rPr lang="en" baseline="0" dirty="0" smtClean="0"/>
              <a:t>weight to the most recent day of the calculation (versus a simple average which has equal weights)</a:t>
            </a:r>
            <a:endParaRPr lang="en" dirty="0"/>
          </a:p>
        </p:txBody>
      </p:sp>
    </p:spTree>
    <p:extLst>
      <p:ext uri="{BB962C8B-B14F-4D97-AF65-F5344CB8AC3E}">
        <p14:creationId xmlns:p14="http://schemas.microsoft.com/office/powerpoint/2010/main" val="416153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12/7/2015</a:t>
            </a:fld>
            <a:endParaRPr lang="en-US" dirty="0"/>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dirty="0"/>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12/7/2015</a:t>
            </a:fld>
            <a:endParaRPr lang="en-US" dirty="0"/>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dirty="0"/>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12/7/2015</a:t>
            </a:fld>
            <a:endParaRPr lang="en-US" dirty="0"/>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dirty="0"/>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dirty="0"/>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12/7/2015</a:t>
            </a:fld>
            <a:endParaRPr lang="en-US" dirty="0"/>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dirty="0"/>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12/7/2015</a:t>
            </a:fld>
            <a:endParaRPr lang="en-US" dirty="0"/>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dirty="0"/>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dirty="0"/>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dirty="0"/>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p>
          <a:p>
            <a:pPr lvl="0" algn="l">
              <a:lnSpc>
                <a:spcPct val="138000"/>
              </a:lnSpc>
              <a:spcBef>
                <a:spcPts val="0"/>
              </a:spcBef>
              <a:buClr>
                <a:schemeClr val="dk1"/>
              </a:buClr>
              <a:buSzPct val="100000"/>
              <a:buFont typeface="Arial"/>
              <a:buNone/>
            </a:pPr>
            <a:r>
              <a:rPr lang="en" sz="2000" dirty="0" smtClean="0">
                <a:solidFill>
                  <a:schemeClr val="dk1"/>
                </a:solidFill>
              </a:rPr>
              <a:t>7 December 2015</a:t>
            </a:r>
            <a:r>
              <a:rPr lang="en" sz="2000" dirty="0" smtClean="0">
                <a:solidFill>
                  <a:schemeClr val="dk1"/>
                </a:solidFill>
              </a:rPr>
              <a:t/>
            </a:r>
            <a:br>
              <a:rPr lang="en" sz="2000" dirty="0" smtClean="0">
                <a:solidFill>
                  <a:schemeClr val="dk1"/>
                </a:solidFill>
              </a:rPr>
            </a:br>
            <a:r>
              <a:rPr lang="en" sz="2000" dirty="0" smtClean="0">
                <a:solidFill>
                  <a:schemeClr val="dk1"/>
                </a:solidFill>
              </a:rPr>
              <a:t>CSE </a:t>
            </a:r>
            <a:r>
              <a:rPr lang="en" sz="2000" dirty="0" smtClean="0">
                <a:solidFill>
                  <a:schemeClr val="dk1"/>
                </a:solidFill>
              </a:rPr>
              <a:t>848 Fall 2015: Survey </a:t>
            </a:r>
            <a:r>
              <a:rPr lang="en" sz="2000" dirty="0" smtClean="0">
                <a:solidFill>
                  <a:schemeClr val="dk1"/>
                </a:solidFill>
              </a:rPr>
              <a:t>of Evolutionary </a:t>
            </a:r>
            <a:r>
              <a:rPr lang="en" sz="2000" dirty="0" smtClean="0">
                <a:solidFill>
                  <a:schemeClr val="dk1"/>
                </a:solidFill>
              </a:rPr>
              <a:t>Computation</a:t>
            </a:r>
            <a:endParaRPr lang="en" sz="2000" dirty="0" smtClean="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DEMAC (Double Exponential Moving Average Crossover): </a:t>
                </a:r>
              </a:p>
              <a:p>
                <a:endParaRPr lang="en-US" sz="2000" dirty="0" smtClean="0"/>
              </a:p>
              <a:p>
                <a:pPr lvl="1">
                  <a:buFont typeface="Arial" panose="020B0604020202020204" pitchFamily="34" charset="0"/>
                  <a:buChar char="•"/>
                </a:pPr>
                <a:r>
                  <a:rPr lang="en-US" sz="1800" dirty="0"/>
                  <a:t>B</a:t>
                </a:r>
                <a:r>
                  <a:rPr lang="en-US" sz="1800" dirty="0" smtClean="0"/>
                  <a:t>uy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above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b="0" dirty="0" smtClean="0"/>
              </a:p>
              <a:p>
                <a:pPr lvl="1">
                  <a:buFont typeface="Arial" panose="020B0604020202020204" pitchFamily="34" charset="0"/>
                  <a:buChar char="•"/>
                </a:pPr>
                <a:r>
                  <a:rPr lang="en-US" sz="1800" dirty="0"/>
                  <a:t>S</a:t>
                </a:r>
                <a:r>
                  <a:rPr lang="en-US" sz="1800" dirty="0" smtClean="0"/>
                  <a:t>ell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below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dirty="0" smtClean="0"/>
              </a:p>
              <a:p>
                <a:endParaRPr lang="en-US" sz="2000" dirty="0" smtClean="0"/>
              </a:p>
              <a:p>
                <a:r>
                  <a:rPr lang="en-US" sz="2000" dirty="0" smtClean="0"/>
                  <a:t>MACD (Moving Average Convergence/Divergence)</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𝑀𝐴𝐶𝐷</m:t>
                      </m:r>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m:oMathPara>
                </a14:m>
                <a:endParaRPr lang="en-US" sz="1800" b="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𝑆𝑖𝑔𝑛𝑎𝑙</m:t>
                      </m:r>
                      <m:r>
                        <a:rPr lang="en-US" sz="1800" b="0" i="1" smtClean="0">
                          <a:latin typeface="Cambria Math" panose="02040503050406030204" pitchFamily="18" charset="0"/>
                        </a:rPr>
                        <m:t>=</m:t>
                      </m:r>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 </m:t>
                          </m:r>
                          <m:r>
                            <a:rPr lang="en-US" sz="1800" b="0" i="1" smtClean="0">
                              <a:latin typeface="Cambria Math" panose="02040503050406030204" pitchFamily="18" charset="0"/>
                            </a:rPr>
                            <m:t>𝑀𝐴𝐶𝐷</m:t>
                          </m:r>
                          <m:r>
                            <a:rPr lang="en-US" sz="1800" b="0" i="1" smtClean="0">
                              <a:latin typeface="Cambria Math" panose="02040503050406030204" pitchFamily="18" charset="0"/>
                            </a:rPr>
                            <m:t> </m:t>
                          </m:r>
                        </m:e>
                      </m:d>
                    </m:oMath>
                  </m:oMathPara>
                </a14:m>
                <a:endParaRPr lang="en-US" sz="1800" b="0" dirty="0" smtClean="0"/>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Buy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the zero line</a:t>
                </a:r>
              </a:p>
              <a:p>
                <a:pPr lvl="1">
                  <a:buFont typeface="Arial" panose="020B0604020202020204" pitchFamily="34" charset="0"/>
                  <a:buChar char="•"/>
                </a:pPr>
                <a:r>
                  <a:rPr lang="en-US" sz="1800" dirty="0" smtClean="0"/>
                  <a:t>Sell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the zero line</a:t>
                </a:r>
                <a:endParaRPr lang="en-US" sz="18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a:stretch>
              </a:blipFill>
            </p:spPr>
            <p:txBody>
              <a:bodyPr/>
              <a:lstStyle/>
              <a:p>
                <a:r>
                  <a:rPr lang="en-US">
                    <a:noFill/>
                  </a:rPr>
                  <a:t> </a:t>
                </a:r>
              </a:p>
            </p:txBody>
          </p:sp>
        </mc:Fallback>
      </mc:AlternateContent>
    </p:spTree>
    <p:extLst>
      <p:ext uri="{BB962C8B-B14F-4D97-AF65-F5344CB8AC3E}">
        <p14:creationId xmlns:p14="http://schemas.microsoft.com/office/powerpoint/2010/main" val="243036701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RSI  (Relative Strength Index)</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𝑅𝑆</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𝐺𝑎𝑖𝑛𝑠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num>
                        <m:den>
                          <m:r>
                            <a:rPr lang="en-US" sz="1800" b="0" i="1" smtClean="0">
                              <a:latin typeface="Cambria Math" panose="02040503050406030204" pitchFamily="18" charset="0"/>
                            </a:rPr>
                            <m:t>𝐿𝑜𝑠𝑠𝑒𝑠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den>
                      </m:f>
                      <m:r>
                        <a:rPr lang="en-US" sz="1800" b="0" i="1" smtClean="0">
                          <a:latin typeface="Cambria Math" panose="02040503050406030204" pitchFamily="18" charset="0"/>
                        </a:rPr>
                        <m:t>;  </m:t>
                      </m:r>
                      <m:r>
                        <a:rPr lang="en-US" sz="1800" b="0" i="1" smtClean="0">
                          <a:latin typeface="Cambria Math" panose="02040503050406030204" pitchFamily="18" charset="0"/>
                        </a:rPr>
                        <m:t>𝑅𝑆𝐼</m:t>
                      </m:r>
                      <m:r>
                        <a:rPr lang="en-US" sz="1800" b="0" i="1" smtClean="0">
                          <a:latin typeface="Cambria Math" panose="02040503050406030204" pitchFamily="18" charset="0"/>
                        </a:rPr>
                        <m:t>=100 −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100</m:t>
                          </m:r>
                        </m:num>
                        <m:den>
                          <m:r>
                            <a:rPr lang="en-US" sz="1800" b="0" i="1" smtClean="0">
                              <a:latin typeface="Cambria Math" panose="02040503050406030204" pitchFamily="18" charset="0"/>
                            </a:rPr>
                            <m:t>1+</m:t>
                          </m:r>
                          <m:r>
                            <a:rPr lang="en-US" sz="1800" b="0" i="1" smtClean="0">
                              <a:latin typeface="Cambria Math" panose="02040503050406030204" pitchFamily="18" charset="0"/>
                            </a:rPr>
                            <m:t>𝑅𝑆</m:t>
                          </m:r>
                        </m:den>
                      </m:f>
                    </m:oMath>
                  </m:oMathPara>
                </a14:m>
                <a:endParaRPr lang="en-US" sz="1800" b="0" dirty="0" smtClean="0"/>
              </a:p>
              <a:p>
                <a:pPr lvl="1">
                  <a:buFont typeface="Arial" panose="020B0604020202020204" pitchFamily="34" charset="0"/>
                  <a:buChar char="•"/>
                </a:pPr>
                <a:endParaRPr lang="en-US" sz="1800" b="0" dirty="0" smtClean="0"/>
              </a:p>
              <a:p>
                <a:pPr lvl="1">
                  <a:buFont typeface="Arial" panose="020B0604020202020204" pitchFamily="34" charset="0"/>
                  <a:buChar char="•"/>
                </a:pPr>
                <a:r>
                  <a:rPr lang="en-US" sz="1800" b="0" dirty="0" smtClean="0"/>
                  <a:t>Buy signal generated if RSI is below lower threshold</a:t>
                </a:r>
              </a:p>
              <a:p>
                <a:pPr lvl="1">
                  <a:buFont typeface="Arial" panose="020B0604020202020204" pitchFamily="34" charset="0"/>
                  <a:buChar char="•"/>
                </a:pPr>
                <a:r>
                  <a:rPr lang="en-US" sz="1800" dirty="0" smtClean="0"/>
                  <a:t>Sell signal generated if RSI is above lower threshold</a:t>
                </a:r>
                <a:endParaRPr lang="en-US" sz="1800" b="0" dirty="0" smtClean="0"/>
              </a:p>
              <a:p>
                <a:pPr marL="457200" lvl="1" indent="0">
                  <a:buNone/>
                </a:pPr>
                <a:endParaRPr lang="en-US" sz="1800" dirty="0" smtClean="0"/>
              </a:p>
              <a:p>
                <a:pPr marL="457200" lvl="1" indent="0">
                  <a:buNone/>
                </a:pPr>
                <a:endParaRPr lang="en-US" sz="1600" dirty="0"/>
              </a:p>
              <a:p>
                <a:r>
                  <a:rPr lang="en-US" sz="2000" dirty="0" smtClean="0"/>
                  <a:t>MARSI (Moving Average Relative Strength Index)</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𝑀𝐴𝑅𝑆𝐼</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𝑅𝑆𝐼</m:t>
                              </m:r>
                            </m:e>
                          </m:nary>
                        </m:num>
                        <m:den>
                          <m:r>
                            <a:rPr lang="en-US" sz="1800" b="0" i="1" smtClean="0">
                              <a:latin typeface="Cambria Math" panose="02040503050406030204" pitchFamily="18" charset="0"/>
                            </a:rPr>
                            <m:t>𝑛</m:t>
                          </m:r>
                        </m:den>
                      </m:f>
                    </m:oMath>
                  </m:oMathPara>
                </a14:m>
                <a:endParaRPr lang="en-US" sz="1800" dirty="0"/>
              </a:p>
              <a:p>
                <a:pPr lvl="1">
                  <a:buFont typeface="Arial" panose="020B0604020202020204" pitchFamily="34" charset="0"/>
                  <a:buChar char="•"/>
                </a:pPr>
                <a:endParaRPr lang="en-US" sz="1600" dirty="0" smtClean="0"/>
              </a:p>
              <a:p>
                <a:pPr lvl="1">
                  <a:buFont typeface="Arial" panose="020B0604020202020204" pitchFamily="34" charset="0"/>
                  <a:buChar char="•"/>
                </a:pPr>
                <a:r>
                  <a:rPr lang="en-US" sz="1800" dirty="0" smtClean="0"/>
                  <a:t>Buy </a:t>
                </a:r>
                <a:r>
                  <a:rPr lang="en-US" sz="1800" dirty="0"/>
                  <a:t>signal generated if </a:t>
                </a:r>
                <a:r>
                  <a:rPr lang="en-US" sz="1800" dirty="0" smtClean="0"/>
                  <a:t>MARSI </a:t>
                </a:r>
                <a:r>
                  <a:rPr lang="en-US" sz="1800" dirty="0"/>
                  <a:t>is below lower threshold</a:t>
                </a:r>
              </a:p>
              <a:p>
                <a:pPr lvl="1">
                  <a:buFont typeface="Arial" panose="020B0604020202020204" pitchFamily="34" charset="0"/>
                  <a:buChar char="•"/>
                </a:pPr>
                <a:r>
                  <a:rPr lang="en-US" sz="1800" dirty="0"/>
                  <a:t>Sell signal generated if </a:t>
                </a:r>
                <a:r>
                  <a:rPr lang="en-US" sz="1800" dirty="0" smtClean="0"/>
                  <a:t>MARSI </a:t>
                </a:r>
                <a:r>
                  <a:rPr lang="en-US" sz="1800" dirty="0"/>
                  <a:t>is above lower threshold</a:t>
                </a:r>
              </a:p>
              <a:p>
                <a:pPr lvl="1"/>
                <a:endParaRPr lang="en-US" sz="1600" dirty="0" smtClean="0"/>
              </a:p>
              <a:p>
                <a:pPr marL="0" indent="0">
                  <a:buNone/>
                </a:pPr>
                <a:endParaRPr lang="en-US" sz="20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b="-2544"/>
                </a:stretch>
              </a:blipFill>
            </p:spPr>
            <p:txBody>
              <a:bodyPr/>
              <a:lstStyle/>
              <a:p>
                <a:r>
                  <a:rPr lang="en-US">
                    <a:noFill/>
                  </a:rPr>
                  <a:t> </a:t>
                </a:r>
              </a:p>
            </p:txBody>
          </p:sp>
        </mc:Fallback>
      </mc:AlternateContent>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Maximizing Profit: Annual Return</a:t>
                </a:r>
              </a:p>
              <a:p>
                <a:pPr lvl="1">
                  <a:buFont typeface="Arial" panose="020B0604020202020204" pitchFamily="34" charset="0"/>
                  <a:buChar char="•"/>
                </a:pPr>
                <a14:m>
                  <m:oMath xmlns:m="http://schemas.openxmlformats.org/officeDocument/2006/math">
                    <m:r>
                      <a:rPr lang="en-US" sz="1800" b="0" i="1" dirty="0" smtClean="0">
                        <a:latin typeface="Cambria Math"/>
                      </a:rPr>
                      <m:t>𝐴𝑛𝑛𝑢𝑎𝑙</m:t>
                    </m:r>
                    <m:r>
                      <a:rPr lang="en-US" sz="1800" b="0" i="1" dirty="0" smtClean="0">
                        <a:latin typeface="Cambria Math"/>
                      </a:rPr>
                      <m:t> </m:t>
                    </m:r>
                    <m:r>
                      <a:rPr lang="en-US" sz="1800" b="0" i="1" dirty="0" smtClean="0">
                        <a:latin typeface="Cambria Math"/>
                      </a:rPr>
                      <m:t>𝑅𝑒𝑡𝑢𝑟𝑛</m:t>
                    </m:r>
                    <m:r>
                      <a:rPr lang="en-US" sz="1800" b="0" i="1" dirty="0" smtClean="0">
                        <a:latin typeface="Cambria Math"/>
                      </a:rPr>
                      <m:t>=</m:t>
                    </m:r>
                    <m:d>
                      <m:dPr>
                        <m:begChr m:val="["/>
                        <m:endChr m:val="]"/>
                        <m:ctrlPr>
                          <a:rPr lang="en-US" sz="1800" b="0" i="1" dirty="0" smtClean="0">
                            <a:latin typeface="Cambria Math" panose="02040503050406030204" pitchFamily="18" charset="0"/>
                          </a:rPr>
                        </m:ctrlPr>
                      </m:dPr>
                      <m:e>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a:rPr>
                                      <m:t>𝑟𝑒𝑡𝑢𝑟𝑛</m:t>
                                    </m:r>
                                  </m:num>
                                  <m:den>
                                    <m:r>
                                      <a:rPr lang="en-US" sz="1800" b="0" i="1" dirty="0" smtClean="0">
                                        <a:latin typeface="Cambria Math"/>
                                      </a:rPr>
                                      <m:t>𝑐𝑎𝑝𝑖𝑡𝑎𝑙</m:t>
                                    </m:r>
                                  </m:den>
                                </m:f>
                              </m:e>
                            </m:d>
                          </m:e>
                          <m:sup>
                            <m:f>
                              <m:fPr>
                                <m:ctrlPr>
                                  <a:rPr lang="en-US" sz="1800" b="0" i="1" dirty="0" smtClean="0">
                                    <a:latin typeface="Cambria Math" panose="02040503050406030204" pitchFamily="18" charset="0"/>
                                  </a:rPr>
                                </m:ctrlPr>
                              </m:fPr>
                              <m:num>
                                <m:r>
                                  <a:rPr lang="en-US" sz="1800" b="0" i="1" dirty="0" smtClean="0">
                                    <a:latin typeface="Cambria Math"/>
                                  </a:rPr>
                                  <m:t>1</m:t>
                                </m:r>
                              </m:num>
                              <m:den>
                                <m:r>
                                  <a:rPr lang="en-US" sz="1800" b="0" i="1" dirty="0" smtClean="0">
                                    <a:latin typeface="Cambria Math"/>
                                  </a:rPr>
                                  <m:t>𝑛</m:t>
                                </m:r>
                              </m:den>
                            </m:f>
                          </m:sup>
                        </m:sSup>
                        <m:r>
                          <a:rPr lang="en-US" sz="1800" b="0" i="1" dirty="0" smtClean="0">
                            <a:latin typeface="Cambria Math"/>
                          </a:rPr>
                          <m:t>−1</m:t>
                        </m:r>
                      </m:e>
                    </m:d>
                    <m:r>
                      <a:rPr lang="en-US" sz="1800" b="0" i="1" dirty="0" smtClean="0">
                        <a:latin typeface="Cambria Math"/>
                      </a:rPr>
                      <m:t>∗100</m:t>
                    </m:r>
                  </m:oMath>
                </a14:m>
                <a:endParaRPr lang="en-US" sz="1800" dirty="0"/>
              </a:p>
              <a:p>
                <a:pPr lvl="1"/>
                <a:endParaRPr lang="en-US" sz="1600" dirty="0" smtClean="0"/>
              </a:p>
              <a:p>
                <a:pPr marL="457200" lvl="1" indent="0">
                  <a:buNone/>
                </a:pPr>
                <a:endParaRPr lang="en-US" sz="1800" dirty="0" smtClean="0"/>
              </a:p>
              <a:p>
                <a:r>
                  <a:rPr lang="en-US" sz="2000" dirty="0" smtClean="0"/>
                  <a:t>Maximizing Return on Risk: Sharpe Ratio</a:t>
                </a:r>
              </a:p>
              <a:p>
                <a:pPr lvl="1">
                  <a:buFont typeface="Arial" panose="020B0604020202020204" pitchFamily="34" charset="0"/>
                  <a:buChar char="•"/>
                </a:pPr>
                <a14:m>
                  <m:oMath xmlns:m="http://schemas.openxmlformats.org/officeDocument/2006/math">
                    <m:r>
                      <a:rPr lang="en-US" sz="1800" b="0" i="1" dirty="0" smtClean="0">
                        <a:latin typeface="Cambria Math"/>
                      </a:rPr>
                      <m:t>𝑆h𝑎𝑟𝑝𝑒</m:t>
                    </m:r>
                    <m:r>
                      <a:rPr lang="en-US" sz="1800" b="0" i="1" dirty="0" smtClean="0">
                        <a:latin typeface="Cambria Math"/>
                      </a:rPr>
                      <m:t> </m:t>
                    </m:r>
                    <m:r>
                      <a:rPr lang="en-US" sz="1800" b="0" i="1" dirty="0" smtClean="0">
                        <a:latin typeface="Cambria Math"/>
                      </a:rPr>
                      <m:t>𝑅𝑎𝑡𝑖𝑜</m:t>
                    </m:r>
                    <m:r>
                      <a:rPr lang="en-US" sz="1800" b="0" i="1" dirty="0" smtClean="0">
                        <a:latin typeface="Cambria Math"/>
                      </a:rPr>
                      <m:t>=</m:t>
                    </m:r>
                    <m:f>
                      <m:fPr>
                        <m:ctrlPr>
                          <a:rPr lang="en-US" sz="1800" b="0" i="1" dirty="0" smtClean="0">
                            <a:latin typeface="Cambria Math" panose="02040503050406030204" pitchFamily="18" charset="0"/>
                            <a:ea typeface="Cambria Math"/>
                          </a:rPr>
                        </m:ctrlPr>
                      </m:fPr>
                      <m:num>
                        <m:r>
                          <a:rPr lang="en-US" sz="1800" b="0" i="1" dirty="0" smtClean="0">
                            <a:latin typeface="Cambria Math"/>
                            <a:ea typeface="Cambria Math"/>
                          </a:rPr>
                          <m:t>𝜇</m:t>
                        </m:r>
                      </m:num>
                      <m:den>
                        <m:sSub>
                          <m:sSubPr>
                            <m:ctrlPr>
                              <a:rPr lang="en-US" sz="1800" b="0" i="1" dirty="0" smtClean="0">
                                <a:latin typeface="Cambria Math" panose="02040503050406030204" pitchFamily="18" charset="0"/>
                                <a:ea typeface="Cambria Math"/>
                              </a:rPr>
                            </m:ctrlPr>
                          </m:sSubPr>
                          <m:e>
                            <m:r>
                              <a:rPr lang="en-US" sz="1800" b="0" i="1" dirty="0" smtClean="0">
                                <a:latin typeface="Cambria Math"/>
                                <a:ea typeface="Cambria Math"/>
                              </a:rPr>
                              <m:t>𝜗</m:t>
                            </m:r>
                          </m:e>
                          <m:sub>
                            <m:r>
                              <a:rPr lang="en-US" sz="1800" b="0" i="1" dirty="0" smtClean="0">
                                <a:latin typeface="Cambria Math"/>
                                <a:ea typeface="Cambria Math"/>
                              </a:rPr>
                              <m:t>𝑝</m:t>
                            </m:r>
                          </m:sub>
                        </m:sSub>
                      </m:den>
                    </m:f>
                  </m:oMath>
                </a14:m>
                <a:endParaRPr lang="en-US" sz="1800" dirty="0" smtClean="0"/>
              </a:p>
              <a:p>
                <a:pPr marL="457200" lvl="1" indent="0">
                  <a:buNone/>
                </a:pPr>
                <a:endParaRPr lang="en-US" sz="1800" dirty="0"/>
              </a:p>
              <a:p>
                <a:endParaRPr lang="en-US" sz="2000" dirty="0" smtClean="0"/>
              </a:p>
              <a:p>
                <a:r>
                  <a:rPr lang="en-US" sz="2000" dirty="0" smtClean="0"/>
                  <a:t>Minimizing </a:t>
                </a:r>
                <a:r>
                  <a:rPr lang="en-US" sz="2000" dirty="0"/>
                  <a:t>number of returns</a:t>
                </a: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1">
                <a:blip r:embed="rId3"/>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1183641963"/>
              </p:ext>
            </p:extLst>
          </p:nvPr>
        </p:nvGraphicFramePr>
        <p:xfrm>
          <a:off x="1102291" y="1416685"/>
          <a:ext cx="6993958" cy="3693930"/>
        </p:xfrm>
        <a:graphic>
          <a:graphicData uri="http://schemas.openxmlformats.org/drawingml/2006/table">
            <a:tbl>
              <a:tblPr firstRow="1" bandRow="1">
                <a:tableStyleId>{5C22544A-7EE6-4342-B048-85BDC9FD1C3A}</a:tableStyleId>
              </a:tblPr>
              <a:tblGrid>
                <a:gridCol w="845674"/>
                <a:gridCol w="1622781"/>
                <a:gridCol w="1188516"/>
                <a:gridCol w="1599926"/>
                <a:gridCol w="1737061"/>
              </a:tblGrid>
              <a:tr h="283603">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Minimum</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90694">
                <a:tc>
                  <a:txBody>
                    <a:bodyPr/>
                    <a:lstStyle/>
                    <a:p>
                      <a:pPr algn="l" rtl="0" fontAlgn="ctr"/>
                      <a:r>
                        <a:rPr lang="en-US" sz="1600" u="none" strike="noStrike" dirty="0">
                          <a:effectLst/>
                        </a:rPr>
                        <a:t>DEMAC</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Short Lookback</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20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DEMAC</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200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50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Short Lookback</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26</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Signal Lookback</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9</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dirty="0">
                          <a:effectLst/>
                        </a:rPr>
                        <a:t>Lookback</a:t>
                      </a:r>
                      <a:endParaRPr lang="en-US" sz="1600" b="0" i="0" u="none" strike="noStrike" dirty="0">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40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30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60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70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40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60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fontAlgn="t"/>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dirty="0">
                          <a:effectLst/>
                        </a:rPr>
                        <a:t>Average Lookback</a:t>
                      </a:r>
                      <a:endParaRPr lang="en-US" sz="1600" b="0" i="0" u="none" strike="noStrike" dirty="0">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
        <p:nvSpPr>
          <p:cNvPr id="4" name="Text Placeholder 4"/>
          <p:cNvSpPr>
            <a:spLocks noGrp="1"/>
          </p:cNvSpPr>
          <p:nvPr>
            <p:ph type="body" idx="1"/>
          </p:nvPr>
        </p:nvSpPr>
        <p:spPr>
          <a:xfrm>
            <a:off x="1016827" y="5156133"/>
            <a:ext cx="4398085" cy="1110661"/>
          </a:xfrm>
        </p:spPr>
        <p:txBody>
          <a:bodyPr/>
          <a:lstStyle/>
          <a:p>
            <a:pPr marL="0" indent="0">
              <a:buNone/>
            </a:pPr>
            <a:r>
              <a:rPr lang="en-US" sz="2000" dirty="0" smtClean="0">
                <a:latin typeface="+mn-lt"/>
              </a:rPr>
              <a:t>Secondary Constraints:</a:t>
            </a:r>
          </a:p>
          <a:p>
            <a:r>
              <a:rPr lang="en-US" sz="2000" dirty="0" smtClean="0">
                <a:latin typeface="+mn-lt"/>
              </a:rPr>
              <a:t>DEMAC</a:t>
            </a:r>
            <a:r>
              <a:rPr lang="en-US" sz="2000" dirty="0" smtClean="0">
                <a:latin typeface="+mn-lt"/>
              </a:rPr>
              <a:t>: EMA</a:t>
            </a:r>
            <a:r>
              <a:rPr lang="en-US" sz="2000" baseline="-25000" dirty="0" smtClean="0">
                <a:latin typeface="+mn-lt"/>
              </a:rPr>
              <a:t>short</a:t>
            </a:r>
            <a:r>
              <a:rPr lang="en-US" sz="2000" dirty="0" smtClean="0">
                <a:latin typeface="+mn-lt"/>
              </a:rPr>
              <a:t> &lt; EMA</a:t>
            </a:r>
            <a:r>
              <a:rPr lang="en-US" sz="2000" baseline="-25000" dirty="0" smtClean="0">
                <a:latin typeface="+mn-lt"/>
              </a:rPr>
              <a:t>long</a:t>
            </a:r>
            <a:r>
              <a:rPr lang="en-US" sz="2000" dirty="0">
                <a:latin typeface="+mn-lt"/>
              </a:rPr>
              <a:t> </a:t>
            </a:r>
            <a:endParaRPr lang="en-US" sz="2000" dirty="0" smtClean="0">
              <a:latin typeface="+mn-lt"/>
            </a:endParaRPr>
          </a:p>
          <a:p>
            <a:r>
              <a:rPr lang="en-US" sz="2000" dirty="0" smtClean="0">
                <a:latin typeface="+mn-lt"/>
              </a:rPr>
              <a:t>MACD: Signal &lt; EMA</a:t>
            </a:r>
            <a:r>
              <a:rPr lang="en-US" sz="2000" baseline="-25000" dirty="0" smtClean="0">
                <a:latin typeface="+mn-lt"/>
              </a:rPr>
              <a:t>short</a:t>
            </a:r>
            <a:r>
              <a:rPr lang="en-US" sz="2000" dirty="0" smtClean="0">
                <a:latin typeface="+mn-lt"/>
              </a:rPr>
              <a:t> &lt; EMA</a:t>
            </a:r>
            <a:r>
              <a:rPr lang="en-US" sz="2000" baseline="-25000" dirty="0" smtClean="0">
                <a:latin typeface="+mn-lt"/>
              </a:rPr>
              <a:t>long</a:t>
            </a:r>
            <a:r>
              <a:rPr lang="en-US" sz="2000" dirty="0">
                <a:latin typeface="+mn-lt"/>
              </a:rPr>
              <a:t> </a:t>
            </a:r>
            <a:endParaRPr lang="en-US" sz="2000" dirty="0" smtClean="0">
              <a:latin typeface="+mn-lt"/>
            </a:endParaRPr>
          </a:p>
        </p:txBody>
      </p:sp>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3081484829"/>
              </p:ext>
            </p:extLst>
          </p:nvPr>
        </p:nvGraphicFramePr>
        <p:xfrm>
          <a:off x="1854835" y="2133599"/>
          <a:ext cx="5434330" cy="2937145"/>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Value</a:t>
                      </a:r>
                      <a:endParaRPr lang="en-US" sz="2000" b="1" i="0" u="none" strike="noStrike" dirty="0">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dirty="0">
                          <a:effectLst/>
                        </a:rPr>
                        <a:t>Number of Generations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200</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5</a:t>
                      </a:r>
                      <a:r>
                        <a:rPr lang="en-US" sz="2000" u="none" strike="noStrike" dirty="0" smtClean="0">
                          <a:effectLst/>
                        </a:rPr>
                        <a:t>00</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a:t>
                      </a:r>
                      <a:r>
                        <a:rPr lang="en-US" sz="2000" u="none" strike="noStrike" dirty="0" smtClean="0">
                          <a:effectLst/>
                        </a:rPr>
                        <a:t>Reference Points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4</a:t>
                      </a:r>
                      <a:r>
                        <a:rPr lang="en-US" sz="2000" u="none" strike="noStrike" dirty="0" smtClean="0">
                          <a:effectLst/>
                        </a:rPr>
                        <a:t>99</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Real Crossover Probability</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0.80</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Real Mutation Probability </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b="0" i="0" u="none" strike="noStrike" dirty="0" smtClean="0">
                          <a:solidFill>
                            <a:srgbClr val="000000"/>
                          </a:solidFill>
                          <a:effectLst/>
                          <a:latin typeface="Calibri" panose="020F0502020204030204" pitchFamily="34" charset="0"/>
                        </a:rPr>
                        <a:t>Number</a:t>
                      </a:r>
                      <a:r>
                        <a:rPr lang="en-US" sz="2000" b="0" i="0" u="none" strike="noStrike" baseline="0" dirty="0" smtClean="0">
                          <a:solidFill>
                            <a:srgbClr val="000000"/>
                          </a:solidFill>
                          <a:effectLst/>
                          <a:latin typeface="Calibri" panose="020F0502020204030204" pitchFamily="34" charset="0"/>
                        </a:rPr>
                        <a:t> of Runs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b="0" i="0" u="none" strike="noStrike" dirty="0" smtClean="0">
                          <a:solidFill>
                            <a:srgbClr val="000000"/>
                          </a:solidFill>
                          <a:effectLst/>
                          <a:latin typeface="Calibri" panose="020F0502020204030204" pitchFamily="34" charset="0"/>
                        </a:rPr>
                        <a:t>10</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1985</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p>
          <a:p>
            <a:pPr lvl="1"/>
            <a:r>
              <a:rPr lang="en-US" sz="1600" dirty="0" smtClean="0">
                <a:latin typeface="+mn-lt"/>
              </a:rPr>
              <a:t>$20,000</a:t>
            </a:r>
          </a:p>
          <a:p>
            <a:pPr lvl="1"/>
            <a:endParaRPr lang="en-US" sz="1600" dirty="0" smtClean="0">
              <a:latin typeface="+mn-lt"/>
            </a:endParaRPr>
          </a:p>
          <a:p>
            <a:endParaRPr lang="en-US" sz="2000" dirty="0">
              <a:latin typeface="+mn-lt"/>
            </a:endParaRPr>
          </a:p>
          <a:p>
            <a:r>
              <a:rPr lang="en-US" sz="2000" dirty="0" smtClean="0">
                <a:latin typeface="+mn-lt"/>
              </a:rPr>
              <a:t>Rules of the Buy/Sell simulation:</a:t>
            </a:r>
          </a:p>
          <a:p>
            <a:pPr lvl="1"/>
            <a:r>
              <a:rPr lang="en-US" sz="1600" dirty="0" smtClean="0">
                <a:latin typeface="+mn-lt"/>
              </a:rPr>
              <a:t>Cannot </a:t>
            </a:r>
            <a:r>
              <a:rPr lang="en-US" sz="1600" dirty="0" smtClean="0">
                <a:latin typeface="+mn-lt"/>
              </a:rPr>
              <a:t>have consecutive  buy or sell signals</a:t>
            </a:r>
          </a:p>
          <a:p>
            <a:pPr lvl="1"/>
            <a:r>
              <a:rPr lang="en-US" sz="1600" dirty="0" smtClean="0">
                <a:latin typeface="+mn-lt"/>
              </a:rPr>
              <a:t>Cannot </a:t>
            </a:r>
            <a:r>
              <a:rPr lang="en-US" sz="1600" dirty="0" smtClean="0">
                <a:latin typeface="+mn-lt"/>
              </a:rPr>
              <a:t>buy stock unless </a:t>
            </a:r>
            <a:r>
              <a:rPr lang="en-US" sz="1600" i="1" dirty="0" smtClean="0">
                <a:latin typeface="+mn-lt"/>
              </a:rPr>
              <a:t>wallet size </a:t>
            </a:r>
            <a:r>
              <a:rPr lang="en-US" sz="1600" dirty="0" smtClean="0">
                <a:latin typeface="+mn-lt"/>
              </a:rPr>
              <a:t>&gt; </a:t>
            </a:r>
            <a:r>
              <a:rPr lang="en-US" sz="1600" i="1" dirty="0" smtClean="0">
                <a:latin typeface="+mn-lt"/>
              </a:rPr>
              <a:t>closing price</a:t>
            </a:r>
          </a:p>
          <a:p>
            <a:endParaRPr lang="en-US" sz="2000" dirty="0" smtClean="0">
              <a:latin typeface="+mn-lt"/>
            </a:endParaRPr>
          </a:p>
          <a:p>
            <a:endParaRPr lang="en-US" sz="2000" dirty="0">
              <a:latin typeface="+mn-lt"/>
            </a:endParaRPr>
          </a:p>
          <a:p>
            <a:r>
              <a:rPr lang="en-US" sz="2000" dirty="0" smtClean="0">
                <a:latin typeface="+mn-lt"/>
              </a:rPr>
              <a:t>Indicators  choose buy or sell based on majority rule</a:t>
            </a:r>
          </a:p>
          <a:p>
            <a:pPr lvl="1"/>
            <a:r>
              <a:rPr lang="en-US" sz="1600" dirty="0" smtClean="0">
                <a:latin typeface="+mn-lt"/>
              </a:rPr>
              <a:t>Store the return on each buy/sell transaction in an array</a:t>
            </a: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extLst>
      <p:ext uri="{BB962C8B-B14F-4D97-AF65-F5344CB8AC3E}">
        <p14:creationId xmlns:p14="http://schemas.microsoft.com/office/powerpoint/2010/main" val="152304980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Bi-objective Results over 10 Runs</a:t>
            </a:r>
            <a:endParaRPr lang="en"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337"/>
            <a:ext cx="9144000" cy="4446984"/>
          </a:xfrm>
          <a:prstGeom prst="rect">
            <a:avLst/>
          </a:prstGeom>
        </p:spPr>
      </p:pic>
    </p:spTree>
    <p:extLst>
      <p:ext uri="{BB962C8B-B14F-4D97-AF65-F5344CB8AC3E}">
        <p14:creationId xmlns:p14="http://schemas.microsoft.com/office/powerpoint/2010/main" val="3018377120"/>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Bi-objective Results over 10 Runs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9681"/>
            <a:ext cx="9144000" cy="4446984"/>
          </a:xfrm>
          <a:prstGeom prst="rect">
            <a:avLst/>
          </a:prstGeom>
        </p:spPr>
      </p:pic>
    </p:spTree>
    <p:extLst>
      <p:ext uri="{BB962C8B-B14F-4D97-AF65-F5344CB8AC3E}">
        <p14:creationId xmlns:p14="http://schemas.microsoft.com/office/powerpoint/2010/main" val="2035966475"/>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60721517"/>
              </p:ext>
            </p:extLst>
          </p:nvPr>
        </p:nvGraphicFramePr>
        <p:xfrm>
          <a:off x="1141730" y="1356966"/>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600" u="none" strike="noStrike" dirty="0">
                          <a:effectLst/>
                        </a:rPr>
                        <a:t>Objective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b="1" i="0" u="none" strike="noStrike" dirty="0" smtClean="0">
                          <a:solidFill>
                            <a:schemeClr val="lt1"/>
                          </a:solidFill>
                          <a:effectLst/>
                          <a:latin typeface="+mn-lt"/>
                        </a:rPr>
                        <a:t>Average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Maximum</a:t>
                      </a:r>
                      <a:endParaRPr lang="en-US" sz="1600" b="1" i="0" u="none" strike="noStrike" dirty="0">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600" u="none" strike="noStrike" dirty="0">
                          <a:effectLst/>
                        </a:rPr>
                        <a:t>Annual Return</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a:effectLst/>
                        </a:rPr>
                        <a:t> </a:t>
                      </a:r>
                      <a:r>
                        <a:rPr lang="en-US" sz="1600" u="none" strike="noStrike" dirty="0" smtClean="0">
                          <a:effectLst/>
                        </a:rPr>
                        <a:t>12.4389%</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0.8436%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31.8321%</a:t>
                      </a:r>
                      <a:endParaRPr lang="en-US" sz="16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600" u="none" strike="noStrike" dirty="0">
                          <a:effectLst/>
                        </a:rPr>
                        <a:t>Sharpe Ratio</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a:effectLst/>
                        </a:rPr>
                        <a:t> </a:t>
                      </a:r>
                      <a:r>
                        <a:rPr lang="en-US" sz="1600" u="none" strike="noStrike" dirty="0" smtClean="0">
                          <a:effectLst/>
                        </a:rPr>
                        <a:t>1.3536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0.6838</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chemeClr val="dk1"/>
                          </a:solidFill>
                          <a:effectLst/>
                          <a:latin typeface="+mn-lt"/>
                        </a:rPr>
                        <a:t>3.0440</a:t>
                      </a:r>
                      <a:endParaRPr lang="en-US" sz="16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4" y="2529036"/>
            <a:ext cx="8512629" cy="4092284"/>
          </a:xfrm>
          <a:prstGeom prst="rect">
            <a:avLst/>
          </a:prstGeom>
        </p:spPr>
      </p:pic>
      <p:sp>
        <p:nvSpPr>
          <p:cNvPr id="7"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Bi-objective Results over 10 Runs</a:t>
            </a:r>
          </a:p>
        </p:txBody>
      </p:sp>
    </p:spTree>
    <p:extLst>
      <p:ext uri="{BB962C8B-B14F-4D97-AF65-F5344CB8AC3E}">
        <p14:creationId xmlns:p14="http://schemas.microsoft.com/office/powerpoint/2010/main" val="3710856148"/>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015"/>
            <a:ext cx="4506890" cy="265564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890" y="3787015"/>
            <a:ext cx="4615058" cy="27470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04662"/>
            <a:ext cx="4506890" cy="249487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2449" y="1249555"/>
            <a:ext cx="4481331" cy="2537460"/>
          </a:xfrm>
          <a:prstGeom prst="rect">
            <a:avLst/>
          </a:prstGeom>
        </p:spPr>
      </p:pic>
    </p:spTree>
    <p:extLst>
      <p:ext uri="{BB962C8B-B14F-4D97-AF65-F5344CB8AC3E}">
        <p14:creationId xmlns:p14="http://schemas.microsoft.com/office/powerpoint/2010/main" val="1544008186"/>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Bi-objective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566744318"/>
              </p:ext>
            </p:extLst>
          </p:nvPr>
        </p:nvGraphicFramePr>
        <p:xfrm>
          <a:off x="731520" y="1767840"/>
          <a:ext cx="7310855" cy="3708134"/>
        </p:xfrm>
        <a:graphic>
          <a:graphicData uri="http://schemas.openxmlformats.org/drawingml/2006/table">
            <a:tbl>
              <a:tblPr firstRow="1" bandRow="1">
                <a:tableStyleId>{5C22544A-7EE6-4342-B048-85BDC9FD1C3A}</a:tableStyleId>
              </a:tblPr>
              <a:tblGrid>
                <a:gridCol w="946968"/>
                <a:gridCol w="1565753"/>
                <a:gridCol w="1440493"/>
                <a:gridCol w="1014608"/>
                <a:gridCol w="1302707"/>
                <a:gridCol w="1040326"/>
              </a:tblGrid>
              <a:tr h="432764">
                <a:tc>
                  <a:txBody>
                    <a:bodyPr/>
                    <a:lstStyle/>
                    <a:p>
                      <a:pPr algn="ctr"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smtClean="0">
                          <a:effectLst/>
                        </a:rPr>
                        <a:t>Average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dirty="0">
                          <a:effectLst/>
                        </a:rPr>
                        <a:t>DEMAC</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Short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20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13.7444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1.0001</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75.7160</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DEMAC</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50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82.2916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1.5066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173.9992</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Short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42.7031</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3.0026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72.4333</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26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65.3110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3.5520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99.5999</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Signal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21.3089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1.2637</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63.3186</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a:effectLst/>
                        </a:rPr>
                        <a:t>Lookback</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45.7469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7.5367</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94.0450</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19.3104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10.0120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32.8608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73.3495</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60.2513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89.9958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44.1298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b="0" i="0" u="none" strike="noStrike" dirty="0" smtClean="0">
                          <a:solidFill>
                            <a:schemeClr val="dk1"/>
                          </a:solidFill>
                          <a:effectLst/>
                          <a:latin typeface="+mn-lt"/>
                        </a:rPr>
                        <a:t>3.2070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99.9951</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28.8113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10.0300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39.9997</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75.3322</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60.1683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89.9218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smtClean="0">
                          <a:effectLst/>
                        </a:rPr>
                        <a:t>Average</a:t>
                      </a:r>
                      <a:r>
                        <a:rPr lang="en-US" sz="1600" u="none" strike="noStrike" baseline="0" dirty="0" smtClean="0">
                          <a:effectLst/>
                        </a:rPr>
                        <a:t> </a:t>
                      </a:r>
                      <a:r>
                        <a:rPr lang="en-US" sz="1600" u="none" strike="noStrike" dirty="0" smtClean="0">
                          <a:effectLst/>
                        </a:rPr>
                        <a:t>Lookback</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59.8648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1.0423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99.9886</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33479587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Day Trading Strategy</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596864681"/>
              </p:ext>
            </p:extLst>
          </p:nvPr>
        </p:nvGraphicFramePr>
        <p:xfrm>
          <a:off x="889349" y="2079321"/>
          <a:ext cx="7290147" cy="1941534"/>
        </p:xfrm>
        <a:graphic>
          <a:graphicData uri="http://schemas.openxmlformats.org/drawingml/2006/table">
            <a:tbl>
              <a:tblPr firstRow="1" bandRow="1">
                <a:tableStyleId>{5C22544A-7EE6-4342-B048-85BDC9FD1C3A}</a:tableStyleId>
              </a:tblPr>
              <a:tblGrid>
                <a:gridCol w="1465544"/>
                <a:gridCol w="1151533"/>
                <a:gridCol w="1556562"/>
                <a:gridCol w="1693403"/>
                <a:gridCol w="1423105"/>
              </a:tblGrid>
              <a:tr h="581310">
                <a:tc>
                  <a:txBody>
                    <a:bodyPr/>
                    <a:lstStyle/>
                    <a:p>
                      <a:pPr algn="l" fontAlgn="b"/>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Average</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Minimum</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Maximum</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smtClean="0">
                          <a:effectLst/>
                        </a:rPr>
                        <a:t>Day Trading</a:t>
                      </a:r>
                      <a:endParaRPr lang="en-US" sz="1800" b="0" i="0" u="none" strike="noStrike" dirty="0">
                        <a:solidFill>
                          <a:srgbClr val="000000"/>
                        </a:solidFill>
                        <a:effectLst/>
                        <a:latin typeface="Calibri" panose="020F0502020204030204" pitchFamily="34" charset="0"/>
                      </a:endParaRPr>
                    </a:p>
                  </a:txBody>
                  <a:tcPr marL="7620" marR="7620" marT="7620" marB="0" anchor="b"/>
                </a:tc>
              </a:tr>
              <a:tr h="688508">
                <a:tc>
                  <a:txBody>
                    <a:bodyPr/>
                    <a:lstStyle/>
                    <a:p>
                      <a:pPr algn="l" fontAlgn="b"/>
                      <a:r>
                        <a:rPr lang="en-US" sz="1800" u="none" strike="noStrike" dirty="0">
                          <a:effectLst/>
                        </a:rPr>
                        <a:t>Annual Return</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 12.4389%</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ctr"/>
                      <a:r>
                        <a:rPr lang="en-US" sz="1800" u="none" strike="noStrike" kern="1200" dirty="0" smtClean="0">
                          <a:solidFill>
                            <a:schemeClr val="dk1"/>
                          </a:solidFill>
                          <a:effectLst/>
                          <a:latin typeface="+mn-lt"/>
                          <a:ea typeface="+mn-ea"/>
                          <a:cs typeface="+mn-cs"/>
                        </a:rPr>
                        <a:t>0.8436%</a:t>
                      </a:r>
                      <a:endParaRPr lang="en-US" sz="1800" u="none" strike="noStrike" kern="1200" dirty="0">
                        <a:solidFill>
                          <a:schemeClr val="dk1"/>
                        </a:solidFill>
                        <a:effectLst/>
                        <a:latin typeface="+mn-lt"/>
                        <a:ea typeface="+mn-ea"/>
                        <a:cs typeface="+mn-cs"/>
                      </a:endParaRPr>
                    </a:p>
                  </a:txBody>
                  <a:tcPr marL="7620" marR="7620" marT="7620" marB="0" anchor="b"/>
                </a:tc>
                <a:tc>
                  <a:txBody>
                    <a:bodyPr/>
                    <a:lstStyle/>
                    <a:p>
                      <a:pPr algn="ctr" rtl="0" fontAlgn="ctr"/>
                      <a:r>
                        <a:rPr lang="en-US" sz="1800" u="none" strike="noStrike" kern="1200" dirty="0" smtClean="0">
                          <a:solidFill>
                            <a:schemeClr val="dk1"/>
                          </a:solidFill>
                          <a:effectLst/>
                          <a:latin typeface="+mn-lt"/>
                          <a:ea typeface="+mn-ea"/>
                          <a:cs typeface="+mn-cs"/>
                        </a:rPr>
                        <a:t>31.8321%</a:t>
                      </a:r>
                      <a:endParaRPr lang="en-US" sz="1800" u="none" strike="noStrike" kern="1200" dirty="0">
                        <a:solidFill>
                          <a:schemeClr val="dk1"/>
                        </a:solidFill>
                        <a:effectLst/>
                        <a:latin typeface="+mn-lt"/>
                        <a:ea typeface="+mn-ea"/>
                        <a:cs typeface="+mn-cs"/>
                      </a:endParaRPr>
                    </a:p>
                  </a:txBody>
                  <a:tcPr marL="7620" marR="7620" marT="7620" marB="0" anchor="b"/>
                </a:tc>
                <a:tc>
                  <a:txBody>
                    <a:bodyPr/>
                    <a:lstStyle/>
                    <a:p>
                      <a:pPr algn="ctr" fontAlgn="b"/>
                      <a:r>
                        <a:rPr lang="en-US" sz="1800" u="none" strike="noStrike" kern="1200" dirty="0">
                          <a:solidFill>
                            <a:schemeClr val="dk1"/>
                          </a:solidFill>
                          <a:effectLst/>
                          <a:latin typeface="+mn-lt"/>
                          <a:ea typeface="+mn-ea"/>
                          <a:cs typeface="+mn-cs"/>
                        </a:rPr>
                        <a:t>59.12%</a:t>
                      </a:r>
                    </a:p>
                  </a:txBody>
                  <a:tcPr marL="7620" marR="7620" marT="7620" marB="0" anchor="b"/>
                </a:tc>
              </a:tr>
              <a:tr h="671716">
                <a:tc>
                  <a:txBody>
                    <a:bodyPr/>
                    <a:lstStyle/>
                    <a:p>
                      <a:pPr algn="l" fontAlgn="b"/>
                      <a:r>
                        <a:rPr lang="en-US" sz="1800" u="none" strike="noStrike" dirty="0">
                          <a:effectLst/>
                        </a:rPr>
                        <a:t>Sharpe Ratio</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 1.3536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0.6838</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3.044</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0.1494</a:t>
                      </a:r>
                      <a:endParaRPr lang="en-US" sz="18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919125583"/>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155850"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Objective Results over 10 Runs</a:t>
            </a:r>
            <a:endParaRPr lang="en"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8659"/>
            <a:ext cx="9144000" cy="4446984"/>
          </a:xfrm>
          <a:prstGeom prst="rect">
            <a:avLst/>
          </a:prstGeom>
        </p:spPr>
      </p:pic>
    </p:spTree>
    <p:extLst>
      <p:ext uri="{BB962C8B-B14F-4D97-AF65-F5344CB8AC3E}">
        <p14:creationId xmlns:p14="http://schemas.microsoft.com/office/powerpoint/2010/main" val="394014967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155850"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Objective Results over 10 Runs</a:t>
            </a:r>
            <a:endParaRPr lang="en"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3606"/>
            <a:ext cx="9144000" cy="4446984"/>
          </a:xfrm>
          <a:prstGeom prst="rect">
            <a:avLst/>
          </a:prstGeom>
        </p:spPr>
      </p:pic>
    </p:spTree>
    <p:extLst>
      <p:ext uri="{BB962C8B-B14F-4D97-AF65-F5344CB8AC3E}">
        <p14:creationId xmlns:p14="http://schemas.microsoft.com/office/powerpoint/2010/main" val="219860873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155850"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Objective Results over 10 Runs</a:t>
            </a:r>
            <a:endParaRPr lang="en"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3607"/>
            <a:ext cx="9144000" cy="4446984"/>
          </a:xfrm>
          <a:prstGeom prst="rect">
            <a:avLst/>
          </a:prstGeom>
        </p:spPr>
      </p:pic>
    </p:spTree>
    <p:extLst>
      <p:ext uri="{BB962C8B-B14F-4D97-AF65-F5344CB8AC3E}">
        <p14:creationId xmlns:p14="http://schemas.microsoft.com/office/powerpoint/2010/main" val="188184538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71949608"/>
              </p:ext>
            </p:extLst>
          </p:nvPr>
        </p:nvGraphicFramePr>
        <p:xfrm>
          <a:off x="538619" y="1356966"/>
          <a:ext cx="7219811" cy="1226820"/>
        </p:xfrm>
        <a:graphic>
          <a:graphicData uri="http://schemas.openxmlformats.org/drawingml/2006/table">
            <a:tbl>
              <a:tblPr firstRow="1" bandRow="1">
                <a:tableStyleId>{5C22544A-7EE6-4342-B048-85BDC9FD1C3A}</a:tableStyleId>
              </a:tblPr>
              <a:tblGrid>
                <a:gridCol w="2292263"/>
                <a:gridCol w="1463147"/>
                <a:gridCol w="1829204"/>
                <a:gridCol w="1635197"/>
              </a:tblGrid>
              <a:tr h="304800">
                <a:tc>
                  <a:txBody>
                    <a:bodyPr/>
                    <a:lstStyle/>
                    <a:p>
                      <a:pPr algn="l" rtl="0" fontAlgn="ctr"/>
                      <a:r>
                        <a:rPr lang="en-US" sz="1600" u="none" strike="noStrike" dirty="0">
                          <a:effectLst/>
                        </a:rPr>
                        <a:t>Objective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b="1" i="0" u="none" strike="noStrike" dirty="0" smtClean="0">
                          <a:solidFill>
                            <a:schemeClr val="lt1"/>
                          </a:solidFill>
                          <a:effectLst/>
                          <a:latin typeface="+mn-lt"/>
                        </a:rPr>
                        <a:t>Average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Maximum</a:t>
                      </a:r>
                      <a:endParaRPr lang="en-US" sz="1600" b="1" i="0" u="none" strike="noStrike" dirty="0">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600" u="none" strike="noStrike" dirty="0">
                          <a:effectLst/>
                        </a:rPr>
                        <a:t>Annual Return</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 7.6648%</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-2.6417%</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31.3987%</a:t>
                      </a:r>
                      <a:endParaRPr lang="en-US" sz="16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600" u="none" strike="noStrike" dirty="0">
                          <a:effectLst/>
                        </a:rPr>
                        <a:t>Sharpe Ratio</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 1.0857</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0.0000</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chemeClr val="dk1"/>
                          </a:solidFill>
                          <a:effectLst/>
                          <a:latin typeface="+mn-lt"/>
                        </a:rPr>
                        <a:t>2.3780</a:t>
                      </a:r>
                      <a:endParaRPr lang="en-US" sz="16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600" b="0" i="0" u="none" strike="noStrike" dirty="0" smtClean="0">
                          <a:solidFill>
                            <a:srgbClr val="000000"/>
                          </a:solidFill>
                          <a:effectLst/>
                          <a:latin typeface="Calibri" panose="020F0502020204030204" pitchFamily="34" charset="0"/>
                        </a:rPr>
                        <a:t>Number of Returns</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rgbClr val="000000"/>
                          </a:solidFill>
                          <a:effectLst/>
                          <a:latin typeface="Calibri" panose="020F0502020204030204" pitchFamily="34" charset="0"/>
                        </a:rPr>
                        <a:t>31.2872</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rgbClr val="000000"/>
                          </a:solidFill>
                          <a:effectLst/>
                          <a:latin typeface="Calibri" panose="020F0502020204030204" pitchFamily="34" charset="0"/>
                        </a:rPr>
                        <a:t>0.0000</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rgbClr val="000000"/>
                          </a:solidFill>
                          <a:effectLst/>
                          <a:latin typeface="Calibri" panose="020F0502020204030204" pitchFamily="34" charset="0"/>
                        </a:rPr>
                        <a:t>180.0000</a:t>
                      </a:r>
                      <a:endParaRPr lang="en-US" sz="16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
        <p:nvSpPr>
          <p:cNvPr id="7" name="Shape 155"/>
          <p:cNvSpPr txBox="1">
            <a:spLocks noGrp="1"/>
          </p:cNvSpPr>
          <p:nvPr>
            <p:ph type="title"/>
          </p:nvPr>
        </p:nvSpPr>
        <p:spPr>
          <a:xfrm>
            <a:off x="311701"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a:t>
            </a:r>
            <a:r>
              <a:rPr lang="en" sz="4000" dirty="0"/>
              <a:t>O</a:t>
            </a:r>
            <a:r>
              <a:rPr lang="en" sz="4000" dirty="0" smtClean="0"/>
              <a:t>bjective </a:t>
            </a:r>
            <a:r>
              <a:rPr lang="en" sz="4000" dirty="0"/>
              <a:t>Results over 10 Runs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1" y="2834240"/>
            <a:ext cx="8520598" cy="3891729"/>
          </a:xfrm>
          <a:prstGeom prst="rect">
            <a:avLst/>
          </a:prstGeom>
        </p:spPr>
      </p:pic>
    </p:spTree>
    <p:extLst>
      <p:ext uri="{BB962C8B-B14F-4D97-AF65-F5344CB8AC3E}">
        <p14:creationId xmlns:p14="http://schemas.microsoft.com/office/powerpoint/2010/main" val="22554993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Financial Application</a:t>
            </a:r>
            <a:r>
              <a:rPr lang="en" sz="2000" dirty="0" smtClean="0"/>
              <a:t> </a:t>
            </a:r>
            <a:r>
              <a:rPr lang="en" sz="2000" dirty="0" smtClean="0"/>
              <a:t>Limitiations:</a:t>
            </a:r>
          </a:p>
          <a:p>
            <a:pPr marL="857250" lvl="1" indent="-228600">
              <a:spcAft>
                <a:spcPts val="800"/>
              </a:spcAft>
              <a:buFont typeface="Arial" charset="0"/>
              <a:buChar char="●"/>
            </a:pPr>
            <a:r>
              <a:rPr lang="en" sz="1800" dirty="0"/>
              <a:t>Potential affect of </a:t>
            </a:r>
            <a:r>
              <a:rPr lang="en" sz="1800" dirty="0" smtClean="0"/>
              <a:t>inflation and market value </a:t>
            </a:r>
            <a:r>
              <a:rPr lang="en" sz="1800" dirty="0"/>
              <a:t>on </a:t>
            </a:r>
            <a:r>
              <a:rPr lang="en" sz="1800" dirty="0" smtClean="0"/>
              <a:t>the dataset</a:t>
            </a:r>
          </a:p>
          <a:p>
            <a:pPr marL="857250" lvl="1" indent="-228600">
              <a:spcAft>
                <a:spcPts val="800"/>
              </a:spcAft>
              <a:buFont typeface="Arial" charset="0"/>
              <a:buChar char="●"/>
            </a:pPr>
            <a:r>
              <a:rPr lang="en" sz="1800" dirty="0"/>
              <a:t>Not many clear tradeoff </a:t>
            </a:r>
            <a:r>
              <a:rPr lang="en" sz="1800" dirty="0" smtClean="0"/>
              <a:t>equations for conflicting objectives</a:t>
            </a:r>
            <a:endParaRPr lang="en" sz="1800" dirty="0" smtClean="0"/>
          </a:p>
          <a:p>
            <a:pPr marL="457200" lvl="0" indent="-228600" rtl="0">
              <a:spcBef>
                <a:spcPts val="0"/>
              </a:spcBef>
              <a:spcAft>
                <a:spcPts val="800"/>
              </a:spcAft>
              <a:buChar char="●"/>
            </a:pPr>
            <a:endParaRPr lang="en" sz="2000" dirty="0"/>
          </a:p>
          <a:p>
            <a:pPr marL="457200" lvl="0" indent="-228600" rtl="0">
              <a:spcBef>
                <a:spcPts val="0"/>
              </a:spcBef>
              <a:spcAft>
                <a:spcPts val="800"/>
              </a:spcAft>
              <a:buChar char="●"/>
            </a:pPr>
            <a:r>
              <a:rPr lang="en" sz="2000" dirty="0" smtClean="0"/>
              <a:t>Approach </a:t>
            </a:r>
            <a:r>
              <a:rPr lang="en" sz="2000" dirty="0" smtClean="0"/>
              <a:t>Limitations</a:t>
            </a:r>
            <a:endParaRPr lang="en" sz="1800" dirty="0" smtClean="0"/>
          </a:p>
          <a:p>
            <a:pPr marL="857250" lvl="1" indent="-228600">
              <a:spcAft>
                <a:spcPts val="800"/>
              </a:spcAft>
              <a:buChar char="●"/>
            </a:pPr>
            <a:r>
              <a:rPr lang="en" sz="1800" dirty="0" smtClean="0"/>
              <a:t>Evolution </a:t>
            </a:r>
            <a:r>
              <a:rPr lang="en" sz="1800" dirty="0" smtClean="0"/>
              <a:t>of integer values using real-valued </a:t>
            </a:r>
            <a:r>
              <a:rPr lang="en" sz="1800" dirty="0" smtClean="0"/>
              <a:t>parameters</a:t>
            </a:r>
            <a:endParaRPr lang="en" sz="1800" dirty="0" smtClean="0"/>
          </a:p>
          <a:p>
            <a:pPr marL="857250" lvl="1" indent="-228600">
              <a:spcAft>
                <a:spcPts val="800"/>
              </a:spcAft>
              <a:buFont typeface="Arial" charset="0"/>
              <a:buChar char="●"/>
            </a:pPr>
            <a:r>
              <a:rPr lang="en" sz="1800" dirty="0" smtClean="0"/>
              <a:t>Probabilities </a:t>
            </a:r>
            <a:r>
              <a:rPr lang="en" sz="1800" dirty="0" smtClean="0"/>
              <a:t>of mutation and crossover </a:t>
            </a:r>
            <a:r>
              <a:rPr lang="en" sz="1800" dirty="0" smtClean="0"/>
              <a:t>have not been</a:t>
            </a:r>
            <a:r>
              <a:rPr lang="en" sz="1800" dirty="0" smtClean="0"/>
              <a:t> </a:t>
            </a:r>
            <a:r>
              <a:rPr lang="en" sz="1800" dirty="0" smtClean="0"/>
              <a:t>varied</a:t>
            </a:r>
          </a:p>
          <a:p>
            <a:pPr marL="857250" lvl="1" indent="-228600">
              <a:spcAft>
                <a:spcPts val="800"/>
              </a:spcAft>
              <a:buFont typeface="Arial" charset="0"/>
              <a:buChar char="●"/>
            </a:pPr>
            <a:r>
              <a:rPr lang="en" sz="1800" dirty="0" smtClean="0"/>
              <a:t>No </a:t>
            </a:r>
            <a:r>
              <a:rPr lang="en" sz="1800" dirty="0" smtClean="0"/>
              <a:t>runs where algorithm </a:t>
            </a:r>
            <a:r>
              <a:rPr lang="en" sz="1800" dirty="0" smtClean="0"/>
              <a:t>could not </a:t>
            </a:r>
            <a:r>
              <a:rPr lang="en" sz="1800" dirty="0" smtClean="0"/>
              <a:t>afford to buy a stock</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Findings from the data:</a:t>
            </a:r>
            <a:endParaRPr lang="en" sz="2000" dirty="0" smtClean="0"/>
          </a:p>
          <a:p>
            <a:pPr marL="857250" lvl="1" indent="-228600">
              <a:spcAft>
                <a:spcPts val="800"/>
              </a:spcAft>
              <a:buChar char="●"/>
            </a:pPr>
            <a:r>
              <a:rPr lang="en" sz="1800" dirty="0" smtClean="0"/>
              <a:t>Search space for the problem is highly irregular</a:t>
            </a:r>
          </a:p>
          <a:p>
            <a:pPr marL="857250" lvl="1" indent="-228600">
              <a:spcAft>
                <a:spcPts val="800"/>
              </a:spcAft>
              <a:buChar char="●"/>
            </a:pPr>
            <a:r>
              <a:rPr lang="en" sz="1800" dirty="0" smtClean="0"/>
              <a:t>On average, many of the evolved parameters are different from the standard values used</a:t>
            </a:r>
          </a:p>
          <a:p>
            <a:pPr marL="857250" lvl="1" indent="-228600">
              <a:spcAft>
                <a:spcPts val="800"/>
              </a:spcAft>
              <a:buChar char="●"/>
            </a:pPr>
            <a:endParaRPr lang="en" sz="1800" dirty="0" smtClean="0"/>
          </a:p>
          <a:p>
            <a:pPr marL="457200" lvl="0" indent="-228600" rtl="0">
              <a:spcBef>
                <a:spcPts val="0"/>
              </a:spcBef>
              <a:spcAft>
                <a:spcPts val="800"/>
              </a:spcAft>
              <a:buChar char="●"/>
            </a:pPr>
            <a:r>
              <a:rPr lang="en" sz="2000" dirty="0" smtClean="0"/>
              <a:t>General GA conclusions:</a:t>
            </a:r>
          </a:p>
          <a:p>
            <a:pPr marL="857250" lvl="1" indent="-228600">
              <a:spcAft>
                <a:spcPts val="800"/>
              </a:spcAft>
              <a:buChar char="●"/>
            </a:pPr>
            <a:r>
              <a:rPr lang="en" sz="1800" dirty="0" smtClean="0"/>
              <a:t>Multi-objective optimization methods are able to provide alternative solutions not offered by classical financial strategies</a:t>
            </a:r>
          </a:p>
          <a:p>
            <a:pPr marL="857250" lvl="1" indent="-228600">
              <a:spcAft>
                <a:spcPts val="800"/>
              </a:spcAft>
              <a:buChar char="●"/>
            </a:pPr>
            <a:r>
              <a:rPr lang="en" sz="1800" dirty="0" smtClean="0"/>
              <a:t>Many-objective optimization for this application is hard</a:t>
            </a:r>
            <a:endParaRPr lang="en" sz="18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Vary the probabilities of mutation and crossover and the initial </a:t>
            </a:r>
            <a:br>
              <a:rPr lang="en" sz="2000" dirty="0" smtClean="0"/>
            </a:br>
            <a:r>
              <a:rPr lang="en" sz="2000" dirty="0" smtClean="0"/>
              <a:t>wallet size</a:t>
            </a:r>
          </a:p>
          <a:p>
            <a:pPr marL="457200" lvl="0" indent="-228600" rtl="0">
              <a:spcBef>
                <a:spcPts val="0"/>
              </a:spcBef>
              <a:spcAft>
                <a:spcPts val="800"/>
              </a:spcAft>
              <a:buChar char="●"/>
            </a:pPr>
            <a:r>
              <a:rPr lang="en" sz="2000" dirty="0" smtClean="0"/>
              <a:t>Add </a:t>
            </a:r>
            <a:r>
              <a:rPr lang="en" sz="2000" dirty="0" smtClean="0"/>
              <a:t>weights to the indicator voting scheme </a:t>
            </a:r>
          </a:p>
          <a:p>
            <a:pPr marL="457200" indent="-228600">
              <a:spcAft>
                <a:spcPts val="800"/>
              </a:spcAft>
              <a:buFont typeface="Arial" charset="0"/>
              <a:buChar char="●"/>
            </a:pPr>
            <a:r>
              <a:rPr lang="en" sz="2000" dirty="0"/>
              <a:t>Research alternative </a:t>
            </a:r>
            <a:r>
              <a:rPr lang="en" sz="2000" dirty="0" smtClean="0"/>
              <a:t>technical indicators and objective functions</a:t>
            </a:r>
          </a:p>
          <a:p>
            <a:pPr marL="457200" lvl="0" indent="-228600" rtl="0">
              <a:spcBef>
                <a:spcPts val="0"/>
              </a:spcBef>
              <a:spcAft>
                <a:spcPts val="800"/>
              </a:spcAft>
              <a:buChar char="●"/>
            </a:pPr>
            <a:r>
              <a:rPr lang="en" sz="2000" dirty="0" smtClean="0"/>
              <a:t>Hypervolume calculations for run comparisons </a:t>
            </a:r>
          </a:p>
          <a:p>
            <a:pPr marL="457200" lvl="0" indent="-228600" rtl="0">
              <a:spcBef>
                <a:spcPts val="0"/>
              </a:spcBef>
              <a:spcAft>
                <a:spcPts val="800"/>
              </a:spcAft>
              <a:buChar char="●"/>
            </a:pPr>
            <a:r>
              <a:rPr lang="en" sz="2000" dirty="0" smtClean="0"/>
              <a:t>Run with the GA on a second dataset to determine </a:t>
            </a:r>
            <a:r>
              <a:rPr lang="en" sz="2000" dirty="0" smtClean="0"/>
              <a:t>sensitivity </a:t>
            </a:r>
            <a:r>
              <a:rPr lang="en" sz="2000" dirty="0" smtClean="0"/>
              <a:t>of the results </a:t>
            </a:r>
            <a:r>
              <a:rPr lang="en" sz="2000" dirty="0" smtClean="0"/>
              <a:t>to the input data</a:t>
            </a:r>
            <a:endParaRPr lang="en" sz="2000" dirty="0" smtClean="0"/>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271061" y="1536633"/>
            <a:ext cx="8669739" cy="4555200"/>
          </a:xfrm>
          <a:prstGeom prst="rect">
            <a:avLst/>
          </a:prstGeom>
        </p:spPr>
        <p:txBody>
          <a:bodyPr lIns="91425" tIns="91425" rIns="91425" bIns="91425" anchor="t" anchorCtr="0">
            <a:noAutofit/>
          </a:bodyPr>
          <a:lstStyle/>
          <a:p>
            <a:pPr>
              <a:spcAft>
                <a:spcPts val="800"/>
              </a:spcAft>
              <a:buNone/>
            </a:pPr>
            <a:r>
              <a:rPr lang="en" sz="2000" dirty="0" smtClean="0"/>
              <a:t>[1] </a:t>
            </a:r>
            <a:r>
              <a:rPr lang="en" sz="2000" dirty="0"/>
              <a:t>H. Jain and K. Deb. An Evolutionary Many-Objective Optimization Algorithm Using Reference-point Based Non-dominated Sorting Approach, Part II: Handling Constraints and Extending to an Adaptive Approach. </a:t>
            </a:r>
            <a:r>
              <a:rPr lang="en-US" sz="2000" i="1" dirty="0" smtClean="0"/>
              <a:t>IEEE </a:t>
            </a:r>
            <a:r>
              <a:rPr lang="en-US" sz="2000" i="1" dirty="0"/>
              <a:t>Trans. Evol. Comput</a:t>
            </a:r>
            <a:r>
              <a:rPr lang="en-US" sz="2000" i="1" dirty="0" smtClean="0"/>
              <a:t>.</a:t>
            </a:r>
            <a:r>
              <a:rPr lang="en-US" sz="2000" dirty="0" smtClean="0"/>
              <a:t>,</a:t>
            </a:r>
            <a:r>
              <a:rPr lang="en-US" sz="2000" dirty="0"/>
              <a:t> </a:t>
            </a:r>
            <a:r>
              <a:rPr lang="en-US" sz="2000" dirty="0" smtClean="0"/>
              <a:t>vol</a:t>
            </a:r>
            <a:r>
              <a:rPr lang="en-US" sz="2000" dirty="0"/>
              <a:t>. 18, </a:t>
            </a:r>
            <a:r>
              <a:rPr lang="en-US" sz="2000" dirty="0" smtClean="0"/>
              <a:t>no</a:t>
            </a:r>
            <a:r>
              <a:rPr lang="en-US" sz="2000" dirty="0"/>
              <a:t>. 4, </a:t>
            </a:r>
            <a:r>
              <a:rPr lang="en-US" sz="2000" dirty="0" smtClean="0"/>
              <a:t>pp.602-622 2014</a:t>
            </a:r>
            <a:r>
              <a:rPr lang="en-US" sz="2000" dirty="0"/>
              <a:t> </a:t>
            </a:r>
            <a:endParaRPr lang="en" sz="2000" dirty="0"/>
          </a:p>
          <a:p>
            <a:pPr>
              <a:spcAft>
                <a:spcPts val="800"/>
              </a:spcAft>
              <a:buNone/>
            </a:pPr>
            <a:r>
              <a:rPr lang="en" sz="2000" dirty="0" smtClean="0"/>
              <a:t>[2] </a:t>
            </a:r>
            <a:r>
              <a:rPr lang="en" sz="2000" dirty="0"/>
              <a:t>H. Seada and K. Deb. Effect of Selection Operator on NSGA-III in Single, Multi, and Many-Objective Optimization</a:t>
            </a:r>
            <a:r>
              <a:rPr lang="en" sz="2000" dirty="0" smtClean="0"/>
              <a:t>. </a:t>
            </a:r>
            <a:r>
              <a:rPr lang="en" sz="2000" i="1" dirty="0" smtClean="0"/>
              <a:t>2015 IEEE Congress on Evolutionary Computation.</a:t>
            </a:r>
            <a:r>
              <a:rPr lang="en" sz="2000" dirty="0" smtClean="0"/>
              <a:t>, pp.2915-2922 2015</a:t>
            </a:r>
            <a:endParaRPr lang="en" sz="2000" dirty="0" smtClean="0"/>
          </a:p>
          <a:p>
            <a:pPr>
              <a:spcAft>
                <a:spcPts val="800"/>
              </a:spcAft>
              <a:buNone/>
            </a:pPr>
            <a:r>
              <a:rPr lang="en" sz="2000" dirty="0" smtClean="0"/>
              <a:t>[3] </a:t>
            </a:r>
            <a:r>
              <a:rPr lang="en" sz="2000" dirty="0"/>
              <a:t>K. </a:t>
            </a:r>
            <a:r>
              <a:rPr lang="en" sz="2000" dirty="0" smtClean="0"/>
              <a:t>Deb and H. Jain. </a:t>
            </a:r>
            <a:r>
              <a:rPr lang="en" sz="2000" dirty="0"/>
              <a:t>An Evolutionary Many-Objective Optimization Algorithm Using Reference-point Based Non-dominated Sorting Approach, Part I: Solving Problems with Box </a:t>
            </a:r>
            <a:r>
              <a:rPr lang="en" sz="2000" dirty="0" smtClean="0"/>
              <a:t>Constraints. </a:t>
            </a:r>
            <a:r>
              <a:rPr lang="en-US" sz="2000" i="1" dirty="0" smtClean="0"/>
              <a:t>IEEE </a:t>
            </a:r>
            <a:r>
              <a:rPr lang="en-US" sz="2000" i="1" dirty="0"/>
              <a:t>Trans. Evol. Comput.</a:t>
            </a:r>
            <a:r>
              <a:rPr lang="en-US" sz="2000" dirty="0"/>
              <a:t>, </a:t>
            </a:r>
            <a:r>
              <a:rPr lang="en-US" sz="2000" dirty="0" smtClean="0"/>
              <a:t>vol</a:t>
            </a:r>
            <a:r>
              <a:rPr lang="en-US" sz="2000" dirty="0"/>
              <a:t>. </a:t>
            </a:r>
            <a:r>
              <a:rPr lang="en-US" sz="2000" dirty="0" smtClean="0"/>
              <a:t>18,</a:t>
            </a:r>
            <a:r>
              <a:rPr lang="en-US" sz="2000" dirty="0"/>
              <a:t> </a:t>
            </a:r>
            <a:r>
              <a:rPr lang="en-US" sz="2000" dirty="0" smtClean="0"/>
              <a:t>no</a:t>
            </a:r>
            <a:r>
              <a:rPr lang="en-US" sz="2000" dirty="0"/>
              <a:t>. 4,  </a:t>
            </a:r>
            <a:r>
              <a:rPr lang="en-US" sz="2000" dirty="0" smtClean="0"/>
              <a:t>pp.577-601 </a:t>
            </a:r>
            <a:r>
              <a:rPr lang="en-US" sz="2000" dirty="0"/>
              <a:t>2014</a:t>
            </a:r>
            <a:endParaRPr lang="en" sz="2000" dirty="0"/>
          </a:p>
          <a:p>
            <a:pPr rtl="0">
              <a:spcBef>
                <a:spcPts val="0"/>
              </a:spcBef>
              <a:spcAft>
                <a:spcPts val="800"/>
              </a:spcAft>
              <a:buNone/>
            </a:pPr>
            <a:endParaRPr lang="en" sz="2000" dirty="0" smtClean="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[4] K. </a:t>
            </a:r>
            <a:r>
              <a:rPr lang="en" sz="2000" dirty="0" smtClean="0"/>
              <a:t>Deb, A. Pratap, S. Agarwal, and T. Meyarivan. </a:t>
            </a:r>
            <a:r>
              <a:rPr lang="en" sz="2000" dirty="0"/>
              <a:t>A Fast and Elitist, Multiobjective Genetic Algorithm: NSGA-II</a:t>
            </a:r>
            <a:r>
              <a:rPr lang="en" sz="2000" dirty="0" smtClean="0"/>
              <a:t>. </a:t>
            </a:r>
            <a:r>
              <a:rPr lang="en-US" sz="2000" i="1" dirty="0"/>
              <a:t>IEEE Trans. Evol. Comput.</a:t>
            </a:r>
            <a:r>
              <a:rPr lang="en-US" sz="2000" dirty="0"/>
              <a:t>, vol. 6</a:t>
            </a:r>
            <a:r>
              <a:rPr lang="en-US" sz="2000" dirty="0" smtClean="0"/>
              <a:t>,</a:t>
            </a:r>
            <a:r>
              <a:rPr lang="en-US" sz="2000" dirty="0"/>
              <a:t> no. </a:t>
            </a:r>
            <a:r>
              <a:rPr lang="en-US" sz="2000" dirty="0" smtClean="0"/>
              <a:t>2,</a:t>
            </a:r>
            <a:r>
              <a:rPr lang="en-US" sz="2000" dirty="0"/>
              <a:t> </a:t>
            </a:r>
            <a:r>
              <a:rPr lang="en-US" sz="2000" dirty="0" smtClean="0"/>
              <a:t>pp.182-197 2002</a:t>
            </a:r>
            <a:endParaRPr lang="en" sz="2000" dirty="0" smtClean="0"/>
          </a:p>
          <a:p>
            <a:pPr>
              <a:spcAft>
                <a:spcPts val="800"/>
              </a:spcAft>
              <a:buNone/>
            </a:pPr>
            <a:r>
              <a:rPr lang="en" sz="2000" dirty="0" smtClean="0"/>
              <a:t>[5] </a:t>
            </a:r>
            <a:r>
              <a:rPr lang="en" sz="2000" dirty="0"/>
              <a:t>M.B. Fayek, H.M. El-Boghdadi, and S.M. Omran. Multi-Objective Optimization of Technical Stock Market Indicators using G</a:t>
            </a:r>
            <a:r>
              <a:rPr lang="en-US" sz="2000" dirty="0"/>
              <a:t>A</a:t>
            </a:r>
            <a:r>
              <a:rPr lang="en" sz="2000" dirty="0"/>
              <a:t>s</a:t>
            </a:r>
            <a:r>
              <a:rPr lang="en" sz="2000" dirty="0" smtClean="0"/>
              <a:t>. </a:t>
            </a:r>
            <a:r>
              <a:rPr lang="en" sz="2000" i="1" dirty="0" smtClean="0"/>
              <a:t>International Journal of Computer Applications</a:t>
            </a:r>
            <a:r>
              <a:rPr lang="en" sz="2000" dirty="0" smtClean="0"/>
              <a:t>., vol. 68, no. 20, </a:t>
            </a:r>
            <a:br>
              <a:rPr lang="en" sz="2000" dirty="0" smtClean="0"/>
            </a:br>
            <a:r>
              <a:rPr lang="en" sz="2000" dirty="0" smtClean="0"/>
              <a:t>pp.41-48 2013</a:t>
            </a:r>
            <a:endParaRPr lang="en" sz="2000" dirty="0" smtClean="0"/>
          </a:p>
          <a:p>
            <a:pPr>
              <a:spcAft>
                <a:spcPts val="800"/>
              </a:spcAft>
              <a:buNone/>
            </a:pPr>
            <a:r>
              <a:rPr lang="en" sz="2000" dirty="0" smtClean="0"/>
              <a:t>[6] </a:t>
            </a:r>
            <a:r>
              <a:rPr lang="en" sz="2000" dirty="0"/>
              <a:t>N. Srinivas and K. Deb. Multiobjective Optimization Using Nondominated Sorting in Genetic Algorithms. </a:t>
            </a:r>
            <a:r>
              <a:rPr lang="en" sz="2000" i="1" dirty="0" smtClean="0"/>
              <a:t>Evolutionary Computation.</a:t>
            </a:r>
            <a:r>
              <a:rPr lang="en" sz="2000" dirty="0" smtClean="0"/>
              <a:t>, vol. 2, no. 3, pp.221-248 1994</a:t>
            </a:r>
            <a:endParaRPr lang="en" sz="2000" dirty="0"/>
          </a:p>
          <a:p>
            <a:pPr>
              <a:spcAft>
                <a:spcPts val="800"/>
              </a:spcAft>
              <a:buNone/>
            </a:pPr>
            <a:endParaRPr lang="en" sz="2000" dirty="0"/>
          </a:p>
          <a:p>
            <a:pPr>
              <a:spcAft>
                <a:spcPts val="800"/>
              </a:spcAft>
              <a:buNone/>
            </a:pP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[6]</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a:spcAft>
                <a:spcPts val="800"/>
              </a:spcAft>
              <a:buChar char="●"/>
            </a:pPr>
            <a:r>
              <a:rPr lang="en-US" sz="2000" dirty="0"/>
              <a:t>NSGA-II is a multi-objective genetic algorithm based on non-dominated </a:t>
            </a:r>
            <a:r>
              <a:rPr lang="en-US" sz="2000" dirty="0" smtClean="0"/>
              <a:t>sorting that does </a:t>
            </a:r>
            <a:r>
              <a:rPr lang="en-US" sz="2000" dirty="0"/>
              <a:t>not require </a:t>
            </a:r>
            <a:r>
              <a:rPr lang="en-US" sz="2000" dirty="0" smtClean="0"/>
              <a:t>maintaining </a:t>
            </a:r>
            <a:r>
              <a:rPr lang="en-US" sz="2000" dirty="0"/>
              <a:t>solution </a:t>
            </a:r>
            <a:r>
              <a:rPr lang="en-US" sz="2000" dirty="0" smtClean="0"/>
              <a:t>diversity </a:t>
            </a:r>
            <a:r>
              <a:rPr lang="en-US" sz="2000" dirty="0"/>
              <a:t>and can account for multiple constraints </a:t>
            </a:r>
            <a:endParaRPr lang="en-US" sz="2000" dirty="0" smtClean="0"/>
          </a:p>
          <a:p>
            <a:pPr marL="457200" lvl="0" indent="-228600">
              <a:spcAft>
                <a:spcPts val="800"/>
              </a:spcAft>
              <a:buChar char="●"/>
            </a:pPr>
            <a:endParaRPr lang="en-US" sz="2000" dirty="0" smtClean="0"/>
          </a:p>
          <a:p>
            <a:pPr marL="457200" lvl="0" indent="-228600">
              <a:spcAft>
                <a:spcPts val="800"/>
              </a:spcAft>
              <a:buChar char="●"/>
            </a:pPr>
            <a:r>
              <a:rPr lang="en-US" sz="2000" dirty="0" smtClean="0"/>
              <a:t>One </a:t>
            </a:r>
            <a:r>
              <a:rPr lang="en-US" sz="2000" dirty="0"/>
              <a:t>of the limitations of NSGA-II is its decreased performance in handling problems of 4 or more </a:t>
            </a:r>
            <a:r>
              <a:rPr lang="en-US" sz="2000" dirty="0" smtClean="0"/>
              <a:t>objectives</a:t>
            </a:r>
          </a:p>
          <a:p>
            <a:pPr marL="857250" lvl="1" indent="-228600">
              <a:spcAft>
                <a:spcPts val="800"/>
              </a:spcAft>
              <a:buChar char="●"/>
            </a:pPr>
            <a:r>
              <a:rPr lang="en-US" sz="1800" dirty="0" smtClean="0"/>
              <a:t>As </a:t>
            </a:r>
            <a:r>
              <a:rPr lang="en-US" sz="1800" dirty="0"/>
              <a:t>the number of objectives go up, it becomes more likely that more solutions become non-dominated, which leads to less convergence to a </a:t>
            </a:r>
            <a:r>
              <a:rPr lang="en-US" sz="1800" dirty="0"/>
              <a:t>P</a:t>
            </a:r>
            <a:r>
              <a:rPr lang="en-US" sz="1800" dirty="0" smtClean="0"/>
              <a:t>areto </a:t>
            </a:r>
            <a:r>
              <a:rPr lang="en-US" sz="1800" dirty="0" smtClean="0"/>
              <a:t>front</a:t>
            </a:r>
            <a:endParaRPr lang="en" sz="18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Reference points throughout search space to maintain diversity</a:t>
            </a:r>
          </a:p>
          <a:p>
            <a:pPr marL="457200" lvl="0" indent="-228600" rtl="0">
              <a:spcBef>
                <a:spcPts val="0"/>
              </a:spcBef>
              <a:spcAft>
                <a:spcPts val="800"/>
              </a:spcAft>
              <a:buChar char="●"/>
            </a:pPr>
            <a:r>
              <a:rPr lang="en" sz="2000" dirty="0" smtClean="0"/>
              <a:t>U-NSGA-III makes it easier to go from a mono- to many-objective problem </a:t>
            </a:r>
            <a:r>
              <a:rPr lang="en-US" sz="2000" dirty="0" smtClean="0"/>
              <a:t>by </a:t>
            </a:r>
            <a:r>
              <a:rPr lang="en-US" sz="2000" dirty="0"/>
              <a:t>making the niching and normalization operators automatically defunct for </a:t>
            </a:r>
            <a:r>
              <a:rPr lang="en-US" sz="2000" dirty="0" smtClean="0"/>
              <a:t>mono- objective problems </a:t>
            </a:r>
            <a:r>
              <a:rPr lang="en-US" sz="2000" dirty="0"/>
              <a:t>and active for </a:t>
            </a:r>
            <a:r>
              <a:rPr lang="en-US" sz="2000" dirty="0" smtClean="0"/>
              <a:t>multi- </a:t>
            </a:r>
            <a:r>
              <a:rPr lang="en-US" sz="2000" dirty="0"/>
              <a:t>and many-objective problems</a:t>
            </a:r>
            <a:endParaRPr lang="en" sz="2000" dirty="0" smtClean="0"/>
          </a:p>
          <a:p>
            <a:pPr marL="457200" lvl="0" indent="-228600" rtl="0">
              <a:spcBef>
                <a:spcPts val="0"/>
              </a:spcBef>
              <a:spcAft>
                <a:spcPts val="800"/>
              </a:spcAft>
              <a:buChar char="●"/>
            </a:pPr>
            <a:endParaRPr lang="en" sz="2000" dirty="0" smtClean="0"/>
          </a:p>
          <a:p>
            <a:pPr marL="457200" lvl="0" indent="-228600" rtl="0">
              <a:spcBef>
                <a:spcPts val="0"/>
              </a:spcBef>
              <a:spcAft>
                <a:spcPts val="800"/>
              </a:spcAft>
              <a:buChar char="●"/>
            </a:pPr>
            <a:endParaRPr lang="en"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171" y="3339086"/>
            <a:ext cx="5610129" cy="2928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[5]</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311700" y="1878903"/>
                <a:ext cx="8520599" cy="3298529"/>
              </a:xfrm>
            </p:spPr>
            <p:txBody>
              <a:bodyPr/>
              <a:lstStyle/>
              <a:p>
                <a:pPr marL="0" indent="0">
                  <a:buNone/>
                </a:pPr>
                <a:r>
                  <a:rPr lang="en-US" sz="2000" dirty="0" smtClean="0"/>
                  <a:t>EMA: Exponential Moving Average</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𝑝𝑟𝑖𝑐𝑒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𝐸𝑀𝐴</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m:oMathPara>
                </a14:m>
                <a:endParaRPr lang="en-US" sz="1800" dirty="0" smtClean="0"/>
              </a:p>
              <a:p>
                <a:pPr marL="457200" lvl="1" indent="0">
                  <a:buNone/>
                </a:pPr>
                <a:endParaRPr lang="en-US" sz="1800"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r>
                        <a:rPr lang="en-US" sz="1800" b="0" i="0" smtClean="0">
                          <a:latin typeface="Cambria Math" panose="02040503050406030204" pitchFamily="18" charset="0"/>
                        </a:rPr>
                        <m:t>;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=1.0 −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oMath>
                  </m:oMathPara>
                </a14:m>
                <a:endParaRPr lang="en-US" sz="1800" dirty="0" smtClean="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311700" y="1878903"/>
                <a:ext cx="8520599" cy="3298529"/>
              </a:xfrm>
              <a:blipFill rotWithShape="0">
                <a:blip r:embed="rId3"/>
                <a:stretch>
                  <a:fillRect l="-715"/>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3918</TotalTime>
  <Words>1968</Words>
  <Application>Microsoft Office PowerPoint</Application>
  <PresentationFormat>On-screen Show (4:3)</PresentationFormat>
  <Paragraphs>418</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 Math</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[6]</vt:lpstr>
      <vt:lpstr>NSGA-II</vt:lpstr>
      <vt:lpstr>U-NSGA-III</vt:lpstr>
      <vt:lpstr>Indicators and Objectives</vt:lpstr>
      <vt:lpstr>Indicators [5] </vt:lpstr>
      <vt:lpstr>Indicators (con’t) </vt:lpstr>
      <vt:lpstr>Indicators (con’t) </vt:lpstr>
      <vt:lpstr>Objective Functions </vt:lpstr>
      <vt:lpstr>U-NSGA-III Setup</vt:lpstr>
      <vt:lpstr>Chromosome and Constraints </vt:lpstr>
      <vt:lpstr>U-NSGA-III parameters </vt:lpstr>
      <vt:lpstr>Stock Data </vt:lpstr>
      <vt:lpstr>Buy/Sell Implementation </vt:lpstr>
      <vt:lpstr>Results</vt:lpstr>
      <vt:lpstr>Bi-objective Results over 10 Runs</vt:lpstr>
      <vt:lpstr>Bi-objective Results over 10 Runs</vt:lpstr>
      <vt:lpstr>Bi-objective Results over 10 Runs</vt:lpstr>
      <vt:lpstr>Search Space/Pareto Front Analysis</vt:lpstr>
      <vt:lpstr>Bi-objective Final Population Values</vt:lpstr>
      <vt:lpstr>Comparison to Day Trading Strategy</vt:lpstr>
      <vt:lpstr>Three Objective Results over 10 Runs</vt:lpstr>
      <vt:lpstr>Three Objective Results over 10 Runs</vt:lpstr>
      <vt:lpstr>Three Objective Results over 10 Runs</vt:lpstr>
      <vt:lpstr>Three Objective Results over 10 Runs</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282</cp:revision>
  <cp:lastPrinted>2010-09-08T13:46:11Z</cp:lastPrinted>
  <dcterms:created xsi:type="dcterms:W3CDTF">2015-11-16T23:22:01Z</dcterms:created>
  <dcterms:modified xsi:type="dcterms:W3CDTF">2015-12-07T13:31:17Z</dcterms:modified>
</cp:coreProperties>
</file>