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64" r:id="rId2"/>
    <p:sldId id="265" r:id="rId3"/>
    <p:sldId id="295" r:id="rId4"/>
    <p:sldId id="272" r:id="rId5"/>
    <p:sldId id="294" r:id="rId6"/>
    <p:sldId id="267" r:id="rId7"/>
    <p:sldId id="293" r:id="rId8"/>
    <p:sldId id="268" r:id="rId9"/>
    <p:sldId id="287" r:id="rId10"/>
    <p:sldId id="288" r:id="rId11"/>
    <p:sldId id="269" r:id="rId12"/>
    <p:sldId id="296" r:id="rId13"/>
    <p:sldId id="300" r:id="rId14"/>
    <p:sldId id="305" r:id="rId15"/>
    <p:sldId id="297" r:id="rId16"/>
    <p:sldId id="291" r:id="rId17"/>
    <p:sldId id="292" r:id="rId18"/>
    <p:sldId id="306" r:id="rId19"/>
    <p:sldId id="307" r:id="rId20"/>
    <p:sldId id="279" r:id="rId21"/>
    <p:sldId id="280" r:id="rId22"/>
    <p:sldId id="304" r:id="rId23"/>
    <p:sldId id="303" r:id="rId24"/>
    <p:sldId id="302" r:id="rId25"/>
    <p:sldId id="309" r:id="rId26"/>
    <p:sldId id="301" r:id="rId27"/>
    <p:sldId id="281" r:id="rId28"/>
    <p:sldId id="308" r:id="rId29"/>
    <p:sldId id="282" r:id="rId30"/>
    <p:sldId id="284" r:id="rId31"/>
    <p:sldId id="285" r:id="rId32"/>
    <p:sldId id="286"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8" autoAdjust="0"/>
  </p:normalViewPr>
  <p:slideViewPr>
    <p:cSldViewPr snapToGrid="0" snapToObjects="1" showGuides="1">
      <p:cViewPr varScale="1">
        <p:scale>
          <a:sx n="61" d="100"/>
          <a:sy n="61" d="100"/>
        </p:scale>
        <p:origin x="20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14</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Pareto front graph (Objective-2 versus Objective-1 for the final population)</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 for both objectives</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19921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 Here: Graphs of the evolution</a:t>
            </a:r>
            <a:r>
              <a:rPr lang="en" baseline="0" dirty="0" smtClean="0"/>
              <a:t> of the Pareto front for each of the individual objectives</a:t>
            </a:r>
            <a:endParaRPr lang="en" dirty="0" smtClean="0"/>
          </a:p>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120770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 Here: Graphs of the evolution</a:t>
            </a:r>
            <a:r>
              <a:rPr lang="en" baseline="0" dirty="0" smtClean="0"/>
              <a:t> of the Pareto front for each of the individual objectives</a:t>
            </a:r>
            <a:endParaRPr lang="en" dirty="0" smtClean="0"/>
          </a:p>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843987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23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12/5/2015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[2]</a:t>
            </a:r>
            <a:endParaRPr lang="en" sz="4000" dirty="0"/>
          </a:p>
          <a:p>
            <a:pPr>
              <a:spcBef>
                <a:spcPts val="0"/>
              </a:spcBef>
              <a:buNone/>
            </a:pPr>
            <a:endParaRPr dirty="0"/>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p:txBody>
              <a:bodyPr/>
              <a:lstStyle/>
              <a:p>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a:p>
                <a:pPr lvl="1"/>
                <a:endParaRPr lang="en-US" sz="1800" dirty="0" smtClean="0"/>
              </a:p>
              <a:p>
                <a:endParaRPr lang="en-US" sz="2000" dirty="0" smtClean="0"/>
              </a:p>
              <a:p>
                <a:r>
                  <a:rPr lang="en-US" sz="2000" dirty="0" smtClean="0"/>
                  <a:t>DEMAC (Double Exponential Moving Average Crossover)</a:t>
                </a:r>
              </a:p>
              <a:p>
                <a:endParaRPr lang="en-US" sz="2000" dirty="0" smtClean="0"/>
              </a:p>
              <a:p>
                <a:r>
                  <a:rPr lang="en-US" sz="2000" dirty="0" smtClean="0"/>
                  <a:t>MACD (Moving Average Convergence/Divergence)</a:t>
                </a:r>
              </a:p>
              <a:p>
                <a:pPr lvl="1"/>
                <a:r>
                  <a:rPr lang="en-US" sz="1800" dirty="0"/>
                  <a:t>Equation </a:t>
                </a:r>
                <a:r>
                  <a:rPr lang="en-US" sz="1800" dirty="0" smtClean="0"/>
                  <a:t>Here</a:t>
                </a:r>
                <a:endParaRPr lang="en-US" sz="1800" dirty="0"/>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RSI  (Relative Strength Index)</a:t>
            </a:r>
          </a:p>
          <a:p>
            <a:pPr lvl="1"/>
            <a:r>
              <a:rPr lang="en-US" sz="1800" dirty="0"/>
              <a:t>Equation Here</a:t>
            </a:r>
          </a:p>
          <a:p>
            <a:pPr marL="457200" lvl="1" indent="0">
              <a:buNone/>
            </a:pPr>
            <a:endParaRPr lang="en-US" sz="1600" dirty="0"/>
          </a:p>
          <a:p>
            <a:r>
              <a:rPr lang="en-US" sz="2000" dirty="0" smtClean="0"/>
              <a:t>MARSI (Moving Average Relative Strength Index)</a:t>
            </a:r>
          </a:p>
          <a:p>
            <a:pPr lvl="1"/>
            <a:r>
              <a:rPr lang="en-US" sz="1800" dirty="0"/>
              <a:t>Equation Here</a:t>
            </a:r>
          </a:p>
          <a:p>
            <a:pPr lvl="1"/>
            <a:endParaRPr lang="en-US" sz="1600" dirty="0" smtClean="0"/>
          </a:p>
          <a:p>
            <a:pPr marL="0" indent="0">
              <a:buNone/>
            </a:pPr>
            <a:endParaRPr lang="en-US" sz="2000" dirty="0"/>
          </a:p>
        </p:txBody>
      </p:sp>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Profit: Annual Return</a:t>
            </a:r>
          </a:p>
          <a:p>
            <a:pPr lvl="1"/>
            <a:r>
              <a:rPr lang="en-US" sz="1800" dirty="0"/>
              <a:t>Equation Here</a:t>
            </a:r>
          </a:p>
          <a:p>
            <a:pPr lvl="1"/>
            <a:endParaRPr lang="en-US" sz="1600" dirty="0" smtClean="0"/>
          </a:p>
          <a:p>
            <a:pPr marL="457200" lvl="1" indent="0">
              <a:buNone/>
            </a:pPr>
            <a:endParaRPr lang="en-US" sz="1800" dirty="0" smtClean="0"/>
          </a:p>
          <a:p>
            <a:r>
              <a:rPr lang="en-US" sz="2000" dirty="0" smtClean="0"/>
              <a:t>Maximizing Return on Risk: Sharpe Ratio</a:t>
            </a:r>
          </a:p>
          <a:p>
            <a:pPr lvl="1"/>
            <a:r>
              <a:rPr lang="en-US" sz="1800" dirty="0"/>
              <a:t>Equation </a:t>
            </a:r>
            <a:r>
              <a:rPr lang="en-US" sz="1800" dirty="0" smtClean="0"/>
              <a:t>Here</a:t>
            </a:r>
            <a:endParaRPr lang="en-US" sz="18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2357842987"/>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33338605"/>
              </p:ext>
            </p:extLst>
          </p:nvPr>
        </p:nvGraphicFramePr>
        <p:xfrm>
          <a:off x="1854835" y="2133599"/>
          <a:ext cx="5434330" cy="2519046"/>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800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endParaRPr lang="en-US" sz="2000" dirty="0">
              <a:latin typeface="+mn-lt"/>
            </a:endParaRPr>
          </a:p>
          <a:p>
            <a:r>
              <a:rPr lang="en-US" sz="2000" dirty="0" smtClean="0">
                <a:latin typeface="+mn-lt"/>
              </a:rPr>
              <a:t>Rules of the Buy/Sell simulation:</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Pareto Front Results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379264673"/>
              </p:ext>
            </p:extLst>
          </p:nvPr>
        </p:nvGraphicFramePr>
        <p:xfrm>
          <a:off x="112141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Minimum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Maximum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Average</a:t>
                      </a:r>
                      <a:endParaRPr lang="en-US" sz="1800" b="1" i="0" u="none" strike="noStrike">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Fitness Results over __ Runs</a:t>
            </a:r>
            <a:endParaRPr lang="en" sz="4000" dirty="0"/>
          </a:p>
        </p:txBody>
      </p:sp>
    </p:spTree>
    <p:extLst>
      <p:ext uri="{BB962C8B-B14F-4D97-AF65-F5344CB8AC3E}">
        <p14:creationId xmlns:p14="http://schemas.microsoft.com/office/powerpoint/2010/main" val="333836419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1369277139"/>
              </p:ext>
            </p:extLst>
          </p:nvPr>
        </p:nvGraphicFramePr>
        <p:xfrm>
          <a:off x="731520" y="1381760"/>
          <a:ext cx="7310855" cy="479765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 y="1446626"/>
            <a:ext cx="7791450" cy="4591050"/>
          </a:xfrm>
          <a:prstGeom prst="rect">
            <a:avLst/>
          </a:prstGeom>
        </p:spPr>
      </p:pic>
    </p:spTree>
    <p:extLst>
      <p:ext uri="{BB962C8B-B14F-4D97-AF65-F5344CB8AC3E}">
        <p14:creationId xmlns:p14="http://schemas.microsoft.com/office/powerpoint/2010/main" val="2796561852"/>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spTree>
    <p:extLst>
      <p:ext uri="{BB962C8B-B14F-4D97-AF65-F5344CB8AC3E}">
        <p14:creationId xmlns:p14="http://schemas.microsoft.com/office/powerpoint/2010/main" val="4091981834"/>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Evolution of integer values using real-valued paramters</a:t>
            </a:r>
          </a:p>
          <a:p>
            <a:pPr marL="457200" lvl="0" indent="-228600" rtl="0">
              <a:spcBef>
                <a:spcPts val="0"/>
              </a:spcBef>
              <a:spcAft>
                <a:spcPts val="800"/>
              </a:spcAft>
              <a:buChar char="●"/>
            </a:pPr>
            <a:r>
              <a:rPr lang="en" sz="2000" smtClean="0"/>
              <a:t>Potential affect of inflation on the values of the dataset</a:t>
            </a:r>
            <a:endParaRPr lang="en" sz="2000" dirty="0" smtClean="0"/>
          </a:p>
          <a:p>
            <a:pPr marL="457200" lvl="0" indent="-228600" rtl="0">
              <a:spcBef>
                <a:spcPts val="0"/>
              </a:spcBef>
              <a:spcAft>
                <a:spcPts val="800"/>
              </a:spcAft>
              <a:buChar char="●"/>
            </a:pPr>
            <a:endParaRPr lang="en" sz="2000"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Add weights to the indicator voting scheme to determine via evolutionary methods which indicator contributes the most to obtaining the objectives</a:t>
            </a:r>
          </a:p>
          <a:p>
            <a:pPr marL="457200" lvl="0" indent="-228600" rtl="0">
              <a:spcBef>
                <a:spcPts val="0"/>
              </a:spcBef>
              <a:spcAft>
                <a:spcPts val="800"/>
              </a:spcAft>
              <a:buChar char="●"/>
            </a:pPr>
            <a:r>
              <a:rPr lang="en" sz="2000" dirty="0" smtClean="0"/>
              <a:t>Hypervolume calculations for run comparison (WHAT DOES THIS SHOW AGAIN??)</a:t>
            </a:r>
          </a:p>
          <a:p>
            <a:pPr marL="857250" lvl="1" indent="-228600">
              <a:spcAft>
                <a:spcPts val="800"/>
              </a:spcAft>
              <a:buChar char="●"/>
            </a:pPr>
            <a:r>
              <a:rPr lang="en" sz="1800" dirty="0" smtClean="0"/>
              <a:t>Requires ideal and reference points</a:t>
            </a:r>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a:p>
            <a:pPr marL="457200" indent="-228600">
              <a:spcAft>
                <a:spcPts val="800"/>
              </a:spcAft>
              <a:buChar char="●"/>
            </a:pPr>
            <a:r>
              <a:rPr lang="en" sz="2000" dirty="0" smtClean="0"/>
              <a:t>Research alternative objective functions to use in place of Annual Return and Sharpe Ratio</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rtl="0">
              <a:spcBef>
                <a:spcPts val="0"/>
              </a:spcBef>
              <a:spcAft>
                <a:spcPts val="800"/>
              </a:spcAft>
              <a:buNone/>
            </a:pPr>
            <a:r>
              <a:rPr lang="en" sz="2000" dirty="0"/>
              <a:t>[1</a:t>
            </a:r>
            <a:r>
              <a:rPr lang="en" sz="2000" dirty="0" smtClean="0"/>
              <a:t>] N. Srinivas and K. Deb. Multiobjective Optimization Using Nondominated Sorting in Genetic Algorithms. </a:t>
            </a:r>
          </a:p>
          <a:p>
            <a:pPr rtl="0">
              <a:spcBef>
                <a:spcPts val="0"/>
              </a:spcBef>
              <a:spcAft>
                <a:spcPts val="800"/>
              </a:spcAft>
              <a:buNone/>
            </a:pPr>
            <a:r>
              <a:rPr lang="en" sz="2000" dirty="0" smtClean="0"/>
              <a:t>[2] M.B. Fayek, H.M. El-Boghdadi, and S.M. Omran. Multi-Objective Optimization of Technical Stock Market Indicators using G</a:t>
            </a:r>
            <a:r>
              <a:rPr lang="en-US" sz="2000" dirty="0"/>
              <a:t>A</a:t>
            </a:r>
            <a:r>
              <a:rPr lang="en" sz="2000" dirty="0" smtClean="0"/>
              <a:t>s.</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a:t>
            </a:r>
            <a:r>
              <a:rPr lang="en" sz="2000" dirty="0" smtClean="0"/>
              <a:t>5]</a:t>
            </a: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[1]</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[1]</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i="1" dirty="0" smtClean="0"/>
              <a:t>dominates</a:t>
            </a:r>
            <a:r>
              <a:rPr lang="en" sz="2000" dirty="0" smtClean="0"/>
              <a:t>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and 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2512</TotalTime>
  <Words>1055</Words>
  <Application>Microsoft Office PowerPoint</Application>
  <PresentationFormat>On-screen Show (4:3)</PresentationFormat>
  <Paragraphs>344</Paragraphs>
  <Slides>32</Slides>
  <Notes>32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[1]</vt:lpstr>
      <vt:lpstr>Terminology [1]</vt:lpstr>
      <vt:lpstr>NSGA and NSGA-II</vt:lpstr>
      <vt:lpstr>NSGA-III</vt:lpstr>
      <vt:lpstr>U-NSGA-III</vt:lpstr>
      <vt:lpstr>Indicators and Objectives</vt:lpstr>
      <vt:lpstr>Indicators [2]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Pareto Front Results</vt:lpstr>
      <vt:lpstr>Average Fitness Results over __ Runs</vt:lpstr>
      <vt:lpstr>Average Final Population Values</vt:lpstr>
      <vt:lpstr>Search Space/Pareto Front Analysis</vt:lpstr>
      <vt:lpstr>Search Space/Pareto Front Analysis</vt:lpstr>
      <vt:lpstr>Comparison to Buy &amp; Hold Strategy</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213</cp:revision>
  <cp:lastPrinted>2010-09-08T13:46:11Z</cp:lastPrinted>
  <dcterms:created xsi:type="dcterms:W3CDTF">2015-11-16T23:22:01Z</dcterms:created>
  <dcterms:modified xsi:type="dcterms:W3CDTF">2015-12-06T03:05:57Z</dcterms:modified>
</cp:coreProperties>
</file>