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64" r:id="rId2"/>
    <p:sldId id="265" r:id="rId3"/>
    <p:sldId id="295" r:id="rId4"/>
    <p:sldId id="272" r:id="rId5"/>
    <p:sldId id="294" r:id="rId6"/>
    <p:sldId id="267" r:id="rId7"/>
    <p:sldId id="293" r:id="rId8"/>
    <p:sldId id="268" r:id="rId9"/>
    <p:sldId id="287" r:id="rId10"/>
    <p:sldId id="288" r:id="rId11"/>
    <p:sldId id="269" r:id="rId12"/>
    <p:sldId id="296" r:id="rId13"/>
    <p:sldId id="300" r:id="rId14"/>
    <p:sldId id="305" r:id="rId15"/>
    <p:sldId id="297" r:id="rId16"/>
    <p:sldId id="291" r:id="rId17"/>
    <p:sldId id="292" r:id="rId18"/>
    <p:sldId id="306" r:id="rId19"/>
    <p:sldId id="307" r:id="rId20"/>
    <p:sldId id="279" r:id="rId21"/>
    <p:sldId id="280" r:id="rId22"/>
    <p:sldId id="304" r:id="rId23"/>
    <p:sldId id="303" r:id="rId24"/>
    <p:sldId id="309" r:id="rId25"/>
    <p:sldId id="301" r:id="rId26"/>
    <p:sldId id="281" r:id="rId27"/>
    <p:sldId id="308" r:id="rId28"/>
    <p:sldId id="282" r:id="rId29"/>
    <p:sldId id="284" r:id="rId30"/>
    <p:sldId id="285" r:id="rId31"/>
    <p:sldId id="286" r:id="rId3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nnie Reiff" initials="" lastIdx="2" clrIdx="0"/>
  <p:cmAuthor id="1" name="Bonnie Reiff" initials="BR" lastIdx="1" clrIdx="1">
    <p:extLst>
      <p:ext uri="{19B8F6BF-5375-455C-9EA6-DF929625EA0E}">
        <p15:presenceInfo xmlns:p15="http://schemas.microsoft.com/office/powerpoint/2012/main" userId="a000c689f6a4fe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453B"/>
    <a:srgbClr val="0C533A"/>
    <a:srgbClr val="064339"/>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848" autoAdjust="0"/>
  </p:normalViewPr>
  <p:slideViewPr>
    <p:cSldViewPr snapToGrid="0" snapToObjects="1" showGuides="1">
      <p:cViewPr varScale="1">
        <p:scale>
          <a:sx n="38" d="100"/>
          <a:sy n="38" d="100"/>
        </p:scale>
        <p:origin x="931"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F477A2-2853-4D73-8D65-65AEF76BBBA8}" type="datetimeFigureOut">
              <a:rPr lang="en-US" smtClean="0"/>
              <a:pPr/>
              <a:t>12/5/2015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41F1D6-4599-4B85-B113-377F36F3BC98}" type="slidenum">
              <a:rPr lang="en-US" smtClean="0"/>
              <a:pPr/>
              <a:t>‹#›</a:t>
            </a:fld>
            <a:endParaRPr lang="en-US"/>
          </a:p>
        </p:txBody>
      </p:sp>
    </p:spTree>
    <p:extLst>
      <p:ext uri="{BB962C8B-B14F-4D97-AF65-F5344CB8AC3E}">
        <p14:creationId xmlns:p14="http://schemas.microsoft.com/office/powerpoint/2010/main" val="3288763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94995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10248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4161531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3731936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 dirty="0" smtClean="0"/>
              <a:t>Mention</a:t>
            </a:r>
            <a:r>
              <a:rPr lang="en" baseline="0" dirty="0" smtClean="0"/>
              <a:t> that in the code, both of these had to be turned into minimizations by multiplying the objective by -1</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 dirty="0"/>
          </a:p>
        </p:txBody>
      </p:sp>
    </p:spTree>
    <p:extLst>
      <p:ext uri="{BB962C8B-B14F-4D97-AF65-F5344CB8AC3E}">
        <p14:creationId xmlns:p14="http://schemas.microsoft.com/office/powerpoint/2010/main" val="1780032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Implementation</a:t>
            </a:r>
            <a:r>
              <a:rPr lang="en-US" baseline="0" dirty="0" smtClean="0"/>
              <a:t> details: using U-NSGA-III written in Java by </a:t>
            </a:r>
            <a:r>
              <a:rPr lang="en-US" baseline="0" dirty="0" err="1" smtClean="0"/>
              <a:t>Haitham</a:t>
            </a:r>
            <a:r>
              <a:rPr lang="en-US" baseline="0" dirty="0" smtClean="0"/>
              <a:t> </a:t>
            </a:r>
            <a:r>
              <a:rPr lang="en-US" baseline="0" dirty="0" err="1" smtClean="0"/>
              <a:t>Seada</a:t>
            </a:r>
            <a:r>
              <a:rPr lang="en-US" baseline="0" dirty="0" smtClean="0"/>
              <a:t> in collaboration with Professor Deb</a:t>
            </a:r>
          </a:p>
          <a:p>
            <a:pPr marL="171450" indent="-171450">
              <a:buFont typeface="Arial" panose="020B0604020202020204" pitchFamily="34" charset="0"/>
              <a:buChar char="•"/>
            </a:pPr>
            <a:r>
              <a:rPr lang="en-US" baseline="0" dirty="0" smtClean="0"/>
              <a:t>Program allows anywhere between 1 and many objectives</a:t>
            </a:r>
          </a:p>
          <a:p>
            <a:pPr marL="171450" indent="-171450">
              <a:buFont typeface="Arial" panose="020B0604020202020204" pitchFamily="34" charset="0"/>
              <a:buChar char="•"/>
            </a:pPr>
            <a:r>
              <a:rPr lang="en-US" baseline="0" dirty="0" smtClean="0"/>
              <a:t>Variables, constraints, parameters, and objective functions are all input via an XML file and an Evaluator class written for the specific problem</a:t>
            </a:r>
          </a:p>
          <a:p>
            <a:pPr marL="171450" indent="-171450">
              <a:buFont typeface="Arial" panose="020B0604020202020204" pitchFamily="34" charset="0"/>
              <a:buChar char="•"/>
            </a:pPr>
            <a:r>
              <a:rPr lang="en-US" baseline="0" dirty="0" smtClean="0"/>
              <a:t>Data input done via the Apache Commons CSV Parser library</a:t>
            </a:r>
          </a:p>
        </p:txBody>
      </p:sp>
      <p:sp>
        <p:nvSpPr>
          <p:cNvPr id="4" name="Slide Number Placeholder 3"/>
          <p:cNvSpPr>
            <a:spLocks noGrp="1"/>
          </p:cNvSpPr>
          <p:nvPr>
            <p:ph type="sldNum" sz="quarter" idx="10"/>
          </p:nvPr>
        </p:nvSpPr>
        <p:spPr/>
        <p:txBody>
          <a:bodyPr/>
          <a:lstStyle/>
          <a:p>
            <a:fld id="{9A41F1D6-4599-4B85-B113-377F36F3BC98}" type="slidenum">
              <a:rPr lang="en-US" smtClean="0"/>
              <a:pPr/>
              <a:t>14</a:t>
            </a:fld>
            <a:endParaRPr lang="en-US"/>
          </a:p>
        </p:txBody>
      </p:sp>
    </p:spTree>
    <p:extLst>
      <p:ext uri="{BB962C8B-B14F-4D97-AF65-F5344CB8AC3E}">
        <p14:creationId xmlns:p14="http://schemas.microsoft.com/office/powerpoint/2010/main" val="4185023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 baseline="0" dirty="0" smtClean="0"/>
              <a:t>All parameters evolved as real-valued numbers (any parameters that need to be integers are rounded in the code)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 dirty="0"/>
          </a:p>
        </p:txBody>
      </p:sp>
    </p:spTree>
    <p:extLst>
      <p:ext uri="{BB962C8B-B14F-4D97-AF65-F5344CB8AC3E}">
        <p14:creationId xmlns:p14="http://schemas.microsoft.com/office/powerpoint/2010/main" val="3998451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dirty="0" smtClean="0"/>
              <a:t>Implemented</a:t>
            </a:r>
            <a:r>
              <a:rPr lang="en" baseline="0" dirty="0" smtClean="0"/>
              <a:t> in the code in the form 0 </a:t>
            </a:r>
            <a:r>
              <a:rPr lang="en-US" sz="1200" dirty="0" smtClean="0">
                <a:latin typeface="+mn-lt"/>
              </a:rPr>
              <a:t>≤ Constraint</a:t>
            </a:r>
            <a:endParaRPr lang="en" dirty="0"/>
          </a:p>
        </p:txBody>
      </p:sp>
    </p:spTree>
    <p:extLst>
      <p:ext uri="{BB962C8B-B14F-4D97-AF65-F5344CB8AC3E}">
        <p14:creationId xmlns:p14="http://schemas.microsoft.com/office/powerpoint/2010/main" val="4161531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4161531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3636342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2804903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lang="en" dirty="0"/>
          </a:p>
        </p:txBody>
      </p:sp>
    </p:spTree>
    <p:extLst>
      <p:ext uri="{BB962C8B-B14F-4D97-AF65-F5344CB8AC3E}">
        <p14:creationId xmlns:p14="http://schemas.microsoft.com/office/powerpoint/2010/main" val="29290514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5213131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TODO</a:t>
            </a:r>
            <a:r>
              <a:rPr lang="en" baseline="0" dirty="0" smtClean="0"/>
              <a:t> Here: Pareto front graph (Objective-2 versus Objective-1 for the final population)</a:t>
            </a:r>
          </a:p>
          <a:p>
            <a:pPr rtl="0">
              <a:spcBef>
                <a:spcPts val="0"/>
              </a:spcBef>
              <a:buNone/>
            </a:pPr>
            <a:r>
              <a:rPr lang="en" baseline="0" dirty="0" smtClean="0"/>
              <a:t>Other statistics: overall minimum and overall maximum of all runs</a:t>
            </a:r>
          </a:p>
        </p:txBody>
      </p:sp>
    </p:spTree>
    <p:extLst>
      <p:ext uri="{BB962C8B-B14F-4D97-AF65-F5344CB8AC3E}">
        <p14:creationId xmlns:p14="http://schemas.microsoft.com/office/powerpoint/2010/main" val="3510025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TODO</a:t>
            </a:r>
            <a:r>
              <a:rPr lang="en" baseline="0" dirty="0" smtClean="0"/>
              <a:t> Here: Average Fitness per Generation graph for both objectives</a:t>
            </a:r>
          </a:p>
          <a:p>
            <a:pPr rtl="0">
              <a:spcBef>
                <a:spcPts val="0"/>
              </a:spcBef>
              <a:buNone/>
            </a:pPr>
            <a:r>
              <a:rPr lang="en" baseline="0" dirty="0" smtClean="0"/>
              <a:t>Other statistics: overall minimum and overall maximum of all runs</a:t>
            </a:r>
          </a:p>
        </p:txBody>
      </p:sp>
    </p:spTree>
    <p:extLst>
      <p:ext uri="{BB962C8B-B14F-4D97-AF65-F5344CB8AC3E}">
        <p14:creationId xmlns:p14="http://schemas.microsoft.com/office/powerpoint/2010/main" val="199219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lang="en" baseline="0" dirty="0" smtClean="0"/>
          </a:p>
        </p:txBody>
      </p:sp>
    </p:spTree>
    <p:extLst>
      <p:ext uri="{BB962C8B-B14F-4D97-AF65-F5344CB8AC3E}">
        <p14:creationId xmlns:p14="http://schemas.microsoft.com/office/powerpoint/2010/main" val="1382961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Motivation</a:t>
            </a:r>
            <a:r>
              <a:rPr lang="en" dirty="0" smtClean="0"/>
              <a:t>:</a:t>
            </a:r>
            <a:r>
              <a:rPr lang="en" baseline="0" dirty="0" smtClean="0"/>
              <a:t> Pareto front graphs did not appear correct for a maximization problem</a:t>
            </a:r>
            <a:endParaRPr lang="en" dirty="0"/>
          </a:p>
        </p:txBody>
      </p:sp>
    </p:spTree>
    <p:extLst>
      <p:ext uri="{BB962C8B-B14F-4D97-AF65-F5344CB8AC3E}">
        <p14:creationId xmlns:p14="http://schemas.microsoft.com/office/powerpoint/2010/main" val="843987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lang="en" dirty="0"/>
          </a:p>
        </p:txBody>
      </p:sp>
    </p:spTree>
    <p:extLst>
      <p:ext uri="{BB962C8B-B14F-4D97-AF65-F5344CB8AC3E}">
        <p14:creationId xmlns:p14="http://schemas.microsoft.com/office/powerpoint/2010/main" val="26637392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lang="en" dirty="0"/>
          </a:p>
        </p:txBody>
      </p:sp>
    </p:spTree>
    <p:extLst>
      <p:ext uri="{BB962C8B-B14F-4D97-AF65-F5344CB8AC3E}">
        <p14:creationId xmlns:p14="http://schemas.microsoft.com/office/powerpoint/2010/main" val="28760053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lang="en" dirty="0"/>
          </a:p>
        </p:txBody>
      </p:sp>
    </p:spTree>
    <p:extLst>
      <p:ext uri="{BB962C8B-B14F-4D97-AF65-F5344CB8AC3E}">
        <p14:creationId xmlns:p14="http://schemas.microsoft.com/office/powerpoint/2010/main" val="20118978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023565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07316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source: http://faganasset.com/wp-content/uploads/2015/04/stock-market-3.jpg</a:t>
            </a:r>
          </a:p>
          <a:p>
            <a:endParaRPr lang="en-US" dirty="0" smtClean="0"/>
          </a:p>
          <a:p>
            <a:r>
              <a:rPr lang="en-US" dirty="0" smtClean="0"/>
              <a:t>Problem</a:t>
            </a:r>
            <a:r>
              <a:rPr lang="en-US" baseline="0" dirty="0" smtClean="0"/>
              <a:t> motivated by previous work in this area done using an outdated Multi-objective Genetic Algorithm (VEGA). Students tasked themselves with implementing the work done in U-NSGA-III, comparing to the results provided in the paper, and improving upon the work by performing more analysis and adding another objective function.</a:t>
            </a:r>
            <a:endParaRPr lang="en-US" dirty="0" smtClean="0"/>
          </a:p>
        </p:txBody>
      </p:sp>
      <p:sp>
        <p:nvSpPr>
          <p:cNvPr id="4" name="Slide Number Placeholder 3"/>
          <p:cNvSpPr>
            <a:spLocks noGrp="1"/>
          </p:cNvSpPr>
          <p:nvPr>
            <p:ph type="sldNum" sz="quarter" idx="10"/>
          </p:nvPr>
        </p:nvSpPr>
        <p:spPr/>
        <p:txBody>
          <a:bodyPr/>
          <a:lstStyle/>
          <a:p>
            <a:fld id="{9A41F1D6-4599-4B85-B113-377F36F3BC98}" type="slidenum">
              <a:rPr lang="en-US" smtClean="0"/>
              <a:pPr/>
              <a:t>3</a:t>
            </a:fld>
            <a:endParaRPr lang="en-US"/>
          </a:p>
        </p:txBody>
      </p:sp>
    </p:spTree>
    <p:extLst>
      <p:ext uri="{BB962C8B-B14F-4D97-AF65-F5344CB8AC3E}">
        <p14:creationId xmlns:p14="http://schemas.microsoft.com/office/powerpoint/2010/main" val="1334582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837299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403228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10248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If the objectives are not conflicting,</a:t>
            </a:r>
            <a:r>
              <a:rPr lang="en-US" baseline="0" dirty="0" smtClean="0"/>
              <a:t> then the multiple-objectives should be combined into a single objective (i.e. by summing them)</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A41F1D6-4599-4B85-B113-377F36F3BC98}" type="slidenum">
              <a:rPr lang="en-US" smtClean="0"/>
              <a:pPr/>
              <a:t>5</a:t>
            </a:fld>
            <a:endParaRPr lang="en-US"/>
          </a:p>
        </p:txBody>
      </p:sp>
    </p:spTree>
    <p:extLst>
      <p:ext uri="{BB962C8B-B14F-4D97-AF65-F5344CB8AC3E}">
        <p14:creationId xmlns:p14="http://schemas.microsoft.com/office/powerpoint/2010/main" val="794691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rtl="0">
              <a:spcBef>
                <a:spcPts val="0"/>
              </a:spcBef>
              <a:buNone/>
            </a:pPr>
            <a:endParaRPr lang="en" dirty="0"/>
          </a:p>
        </p:txBody>
      </p:sp>
    </p:spTree>
    <p:extLst>
      <p:ext uri="{BB962C8B-B14F-4D97-AF65-F5344CB8AC3E}">
        <p14:creationId xmlns:p14="http://schemas.microsoft.com/office/powerpoint/2010/main" val="358350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rtl="0">
              <a:spcBef>
                <a:spcPts val="0"/>
              </a:spcBef>
              <a:buNone/>
            </a:pPr>
            <a:endParaRPr lang="en" dirty="0"/>
          </a:p>
        </p:txBody>
      </p:sp>
    </p:spTree>
    <p:extLst>
      <p:ext uri="{BB962C8B-B14F-4D97-AF65-F5344CB8AC3E}">
        <p14:creationId xmlns:p14="http://schemas.microsoft.com/office/powerpoint/2010/main" val="2717765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R="0" algn="l" rtl="0">
              <a:lnSpc>
                <a:spcPct val="100000"/>
              </a:lnSpc>
              <a:spcBef>
                <a:spcPts val="0"/>
              </a:spcBef>
              <a:spcAft>
                <a:spcPts val="0"/>
              </a:spcAft>
              <a:buNone/>
            </a:pPr>
            <a:endParaRPr lang="en" dirty="0" smtClean="0">
              <a:solidFill>
                <a:schemeClr val="dk1"/>
              </a:solidFill>
            </a:endParaRPr>
          </a:p>
        </p:txBody>
      </p:sp>
    </p:spTree>
    <p:extLst>
      <p:ext uri="{BB962C8B-B14F-4D97-AF65-F5344CB8AC3E}">
        <p14:creationId xmlns:p14="http://schemas.microsoft.com/office/powerpoint/2010/main" val="3683084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R="0" algn="l" rtl="0">
              <a:lnSpc>
                <a:spcPct val="100000"/>
              </a:lnSpc>
              <a:spcBef>
                <a:spcPts val="0"/>
              </a:spcBef>
              <a:spcAft>
                <a:spcPts val="0"/>
              </a:spcAft>
              <a:buNone/>
            </a:pPr>
            <a:endParaRPr lang="en" dirty="0" smtClean="0">
              <a:solidFill>
                <a:schemeClr val="dk1"/>
              </a:solidFill>
            </a:endParaRPr>
          </a:p>
        </p:txBody>
      </p:sp>
    </p:spTree>
    <p:extLst>
      <p:ext uri="{BB962C8B-B14F-4D97-AF65-F5344CB8AC3E}">
        <p14:creationId xmlns:p14="http://schemas.microsoft.com/office/powerpoint/2010/main" val="3683084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28841"/>
            <a:ext cx="7772400" cy="1301965"/>
          </a:xfrm>
          <a:prstGeom prst="rect">
            <a:avLst/>
          </a:prstGeom>
        </p:spPr>
        <p:txBody>
          <a:bodyPr>
            <a:normAutofit/>
          </a:bodyPr>
          <a:lstStyle>
            <a:lvl1pPr algn="l">
              <a:defRPr sz="3600" b="0" i="0" baseline="0">
                <a:ln>
                  <a:noFill/>
                </a:ln>
                <a:solidFill>
                  <a:srgbClr val="18453B"/>
                </a:solidFill>
                <a:latin typeface="Gotham-Bold"/>
                <a:cs typeface="Gotham-Bold"/>
              </a:defRPr>
            </a:lvl1pPr>
          </a:lstStyle>
          <a:p>
            <a:r>
              <a:rPr lang="en-US" dirty="0" smtClean="0"/>
              <a:t>Presentation Title</a:t>
            </a:r>
            <a:endParaRPr lang="en-US" dirty="0"/>
          </a:p>
        </p:txBody>
      </p:sp>
      <p:sp>
        <p:nvSpPr>
          <p:cNvPr id="3" name="Subtitle 2"/>
          <p:cNvSpPr>
            <a:spLocks noGrp="1"/>
          </p:cNvSpPr>
          <p:nvPr>
            <p:ph type="subTitle" idx="1"/>
          </p:nvPr>
        </p:nvSpPr>
        <p:spPr>
          <a:xfrm>
            <a:off x="685800" y="3030807"/>
            <a:ext cx="7772400" cy="2102356"/>
          </a:xfrm>
          <a:prstGeom prst="rect">
            <a:avLst/>
          </a:prstGeom>
        </p:spPr>
        <p:txBody>
          <a:bodyPr anchor="t">
            <a:normAutofit/>
          </a:bodyPr>
          <a:lstStyle>
            <a:lvl1pPr marL="0" indent="0" algn="l">
              <a:buNone/>
              <a:defRPr sz="2400" b="0" i="0">
                <a:solidFill>
                  <a:schemeClr val="tx1">
                    <a:lumMod val="65000"/>
                    <a:lumOff val="35000"/>
                  </a:schemeClr>
                </a:solidFill>
                <a:latin typeface="Gotham Book"/>
                <a:cs typeface="Gotham Book"/>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D803B8FA-BCB0-5D4D-9E0C-8594CF5A2264}" type="datetime1">
              <a:rPr lang="en-US"/>
              <a:pPr>
                <a:defRPr/>
              </a:pPr>
              <a:t>12/5/2015</a:t>
            </a:fld>
            <a:endParaRPr lang="en-US"/>
          </a:p>
        </p:txBody>
      </p:sp>
      <p:sp>
        <p:nvSpPr>
          <p:cNvPr id="5"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205D934E-3E61-264D-8682-F58928E18B8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248606"/>
            <a:ext cx="8229600" cy="480233"/>
          </a:xfrm>
          <a:prstGeom prst="rect">
            <a:avLst/>
          </a:prstGeom>
        </p:spPr>
        <p:txBody>
          <a:bodyPr>
            <a:normAutofit/>
          </a:bodyPr>
          <a:lstStyle>
            <a:lvl1pPr algn="l">
              <a:defRPr sz="3600" b="0" i="0" baseline="0">
                <a:solidFill>
                  <a:srgbClr val="18453B"/>
                </a:solidFill>
                <a:latin typeface="Gotham-Bold"/>
                <a:cs typeface="Gotham-Bold"/>
              </a:defRPr>
            </a:lvl1pPr>
          </a:lstStyle>
          <a:p>
            <a:r>
              <a:rPr lang="en-US" dirty="0" smtClean="0"/>
              <a:t>1 column</a:t>
            </a:r>
            <a:endParaRPr lang="en-US" dirty="0"/>
          </a:p>
        </p:txBody>
      </p:sp>
      <p:sp>
        <p:nvSpPr>
          <p:cNvPr id="3" name="Content Placeholder 2"/>
          <p:cNvSpPr>
            <a:spLocks noGrp="1"/>
          </p:cNvSpPr>
          <p:nvPr>
            <p:ph idx="1"/>
          </p:nvPr>
        </p:nvSpPr>
        <p:spPr>
          <a:xfrm>
            <a:off x="457200" y="2059668"/>
            <a:ext cx="8229600" cy="4066495"/>
          </a:xfrm>
          <a:prstGeom prst="rect">
            <a:avLst/>
          </a:prstGeom>
        </p:spPr>
        <p:txBody>
          <a:bodyPr/>
          <a:lstStyle>
            <a:lvl1pPr>
              <a:buClr>
                <a:srgbClr val="18453B"/>
              </a:buClr>
              <a:buFont typeface="Arial"/>
              <a:buChar char="•"/>
              <a:defRPr sz="2800" b="0" i="0">
                <a:solidFill>
                  <a:srgbClr val="595959"/>
                </a:solidFill>
                <a:latin typeface="Gotham Book"/>
                <a:cs typeface="Gotham Book"/>
              </a:defRPr>
            </a:lvl1pPr>
            <a:lvl2pPr>
              <a:buClr>
                <a:schemeClr val="tx1">
                  <a:lumMod val="75000"/>
                  <a:lumOff val="25000"/>
                </a:schemeClr>
              </a:buClr>
              <a:buSzPct val="85000"/>
              <a:buFont typeface="Arial"/>
              <a:buChar char="•"/>
              <a:defRPr sz="2400" b="0" i="0">
                <a:solidFill>
                  <a:srgbClr val="595959"/>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C93AF409-9F3D-4144-905F-D667DBFB2192}" type="datetime1">
              <a:rPr lang="en-US"/>
              <a:pPr>
                <a:defRPr/>
              </a:pPr>
              <a:t>12/5/2015</a:t>
            </a:fld>
            <a:endParaRPr lang="en-US"/>
          </a:p>
        </p:txBody>
      </p:sp>
      <p:sp>
        <p:nvSpPr>
          <p:cNvPr id="5"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0B4461CB-4CA9-2A43-A3FA-624E1DA485A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003154"/>
            <a:ext cx="8229600" cy="875092"/>
          </a:xfrm>
          <a:prstGeom prst="rect">
            <a:avLst/>
          </a:prstGeom>
        </p:spPr>
        <p:txBody>
          <a:bodyPr>
            <a:normAutofit/>
          </a:bodyPr>
          <a:lstStyle>
            <a:lvl1pPr algn="l">
              <a:defRPr sz="3600" b="0" i="0" baseline="0">
                <a:solidFill>
                  <a:srgbClr val="18453B"/>
                </a:solidFill>
                <a:latin typeface="Gotham-Bold"/>
                <a:cs typeface="Gotham-Bold"/>
              </a:defRPr>
            </a:lvl1pPr>
          </a:lstStyle>
          <a:p>
            <a:r>
              <a:rPr lang="en-US" dirty="0" smtClean="0"/>
              <a:t>2 columns</a:t>
            </a:r>
            <a:endParaRPr lang="en-US" dirty="0"/>
          </a:p>
        </p:txBody>
      </p:sp>
      <p:sp>
        <p:nvSpPr>
          <p:cNvPr id="3" name="Content Placeholder 2"/>
          <p:cNvSpPr>
            <a:spLocks noGrp="1"/>
          </p:cNvSpPr>
          <p:nvPr>
            <p:ph idx="1"/>
          </p:nvPr>
        </p:nvSpPr>
        <p:spPr>
          <a:xfrm>
            <a:off x="457200" y="2059668"/>
            <a:ext cx="3950704" cy="4296682"/>
          </a:xfrm>
          <a:prstGeom prst="rect">
            <a:avLst/>
          </a:prstGeom>
        </p:spPr>
        <p:txBody>
          <a:bodyPr/>
          <a:lstStyle>
            <a:lvl1pPr>
              <a:buClr>
                <a:schemeClr val="tx1">
                  <a:lumMod val="75000"/>
                  <a:lumOff val="25000"/>
                </a:schemeClr>
              </a:buClr>
              <a:buFont typeface="Arial"/>
              <a:buChar char="•"/>
              <a:defRPr sz="2800" b="0" i="0">
                <a:solidFill>
                  <a:schemeClr val="tx1">
                    <a:lumMod val="65000"/>
                    <a:lumOff val="35000"/>
                  </a:schemeClr>
                </a:solidFill>
                <a:latin typeface="Gotham Book"/>
                <a:cs typeface="Gotham Book"/>
              </a:defRPr>
            </a:lvl1pPr>
            <a:lvl2pPr>
              <a:buClr>
                <a:schemeClr val="tx1">
                  <a:lumMod val="75000"/>
                  <a:lumOff val="25000"/>
                </a:schemeClr>
              </a:buClr>
              <a:buSzPct val="85000"/>
              <a:buFont typeface="Arial"/>
              <a:buChar char="•"/>
              <a:defRPr sz="2400" b="0" i="0">
                <a:solidFill>
                  <a:schemeClr val="tx1">
                    <a:lumMod val="65000"/>
                    <a:lumOff val="35000"/>
                  </a:schemeClr>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3849B177-5D8B-7A43-B9D4-2D03D1F64BD4}" type="datetime1">
              <a:rPr lang="en-US"/>
              <a:pPr>
                <a:defRPr/>
              </a:pPr>
              <a:t>12/5/2015</a:t>
            </a:fld>
            <a:endParaRPr lang="en-US"/>
          </a:p>
        </p:txBody>
      </p:sp>
      <p:sp>
        <p:nvSpPr>
          <p:cNvPr id="6"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7"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4599938D-0427-3542-974E-F7CD887B3868}" type="slidenum">
              <a:rPr lang="en-US"/>
              <a:pPr>
                <a:defRPr/>
              </a:pPr>
              <a:t>‹#›</a:t>
            </a:fld>
            <a:endParaRPr lang="en-US"/>
          </a:p>
        </p:txBody>
      </p:sp>
      <p:sp>
        <p:nvSpPr>
          <p:cNvPr id="8" name="Content Placeholder 2"/>
          <p:cNvSpPr>
            <a:spLocks noGrp="1"/>
          </p:cNvSpPr>
          <p:nvPr>
            <p:ph idx="13"/>
          </p:nvPr>
        </p:nvSpPr>
        <p:spPr>
          <a:xfrm>
            <a:off x="4736096" y="2059668"/>
            <a:ext cx="3950704" cy="4296682"/>
          </a:xfrm>
          <a:prstGeom prst="rect">
            <a:avLst/>
          </a:prstGeom>
        </p:spPr>
        <p:txBody>
          <a:bodyPr/>
          <a:lstStyle>
            <a:lvl1pPr>
              <a:buClr>
                <a:schemeClr val="tx1">
                  <a:lumMod val="75000"/>
                  <a:lumOff val="25000"/>
                </a:schemeClr>
              </a:buClr>
              <a:buFont typeface="Wingdings" charset="2"/>
              <a:buChar char="§"/>
              <a:defRPr sz="2800" b="0" i="0">
                <a:solidFill>
                  <a:schemeClr val="tx1">
                    <a:lumMod val="65000"/>
                    <a:lumOff val="35000"/>
                  </a:schemeClr>
                </a:solidFill>
                <a:latin typeface="Gotham Book"/>
                <a:cs typeface="Gotham Book"/>
              </a:defRPr>
            </a:lvl1pPr>
            <a:lvl2pPr>
              <a:buClr>
                <a:schemeClr val="tx1">
                  <a:lumMod val="75000"/>
                  <a:lumOff val="25000"/>
                </a:schemeClr>
              </a:buClr>
              <a:buFont typeface="Wingdings" charset="2"/>
              <a:buChar char="§"/>
              <a:defRPr sz="2400" b="0" i="0">
                <a:solidFill>
                  <a:schemeClr val="tx1">
                    <a:lumMod val="65000"/>
                    <a:lumOff val="35000"/>
                  </a:schemeClr>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109873"/>
            <a:ext cx="8229600" cy="821732"/>
          </a:xfrm>
          <a:prstGeom prst="rect">
            <a:avLst/>
          </a:prstGeom>
        </p:spPr>
        <p:txBody>
          <a:bodyPr>
            <a:normAutofit/>
          </a:bodyPr>
          <a:lstStyle>
            <a:lvl1pPr algn="l">
              <a:defRPr sz="3600" b="0" i="0">
                <a:solidFill>
                  <a:srgbClr val="18453B"/>
                </a:solidFill>
                <a:latin typeface="Gotham-Bold"/>
                <a:cs typeface="Gotham-Bold"/>
              </a:defRPr>
            </a:lvl1pPr>
          </a:lstStyle>
          <a:p>
            <a:r>
              <a:rPr lang="en-US" dirty="0" smtClean="0"/>
              <a:t>1 column, no bullets</a:t>
            </a:r>
            <a:endParaRPr lang="en-US" dirty="0"/>
          </a:p>
        </p:txBody>
      </p:sp>
      <p:sp>
        <p:nvSpPr>
          <p:cNvPr id="3" name="Content Placeholder 2"/>
          <p:cNvSpPr>
            <a:spLocks noGrp="1"/>
          </p:cNvSpPr>
          <p:nvPr>
            <p:ph idx="1"/>
          </p:nvPr>
        </p:nvSpPr>
        <p:spPr>
          <a:xfrm>
            <a:off x="457200" y="2081011"/>
            <a:ext cx="8229600" cy="4024165"/>
          </a:xfrm>
          <a:prstGeom prst="rect">
            <a:avLst/>
          </a:prstGeom>
        </p:spPr>
        <p:txBody>
          <a:bodyPr wrap="square" numCol="1" anchor="t"/>
          <a:lstStyle>
            <a:lvl1pPr marL="0" indent="0" algn="l">
              <a:buClr>
                <a:schemeClr val="tx1">
                  <a:lumMod val="75000"/>
                  <a:lumOff val="25000"/>
                </a:schemeClr>
              </a:buClr>
              <a:buFontTx/>
              <a:buNone/>
              <a:defRPr sz="2400" b="0" i="0" baseline="0">
                <a:solidFill>
                  <a:schemeClr val="tx1">
                    <a:lumMod val="75000"/>
                    <a:lumOff val="25000"/>
                  </a:schemeClr>
                </a:solidFill>
                <a:latin typeface="Gotham Book"/>
                <a:cs typeface="Gotham Book"/>
              </a:defRPr>
            </a:lvl1pPr>
            <a:lvl2pPr marL="0" indent="0" algn="l">
              <a:buClr>
                <a:schemeClr val="tx1">
                  <a:lumMod val="75000"/>
                  <a:lumOff val="25000"/>
                </a:schemeClr>
              </a:buClr>
              <a:buFontTx/>
              <a:buNone/>
              <a:defRPr sz="2000" b="0" i="0">
                <a:solidFill>
                  <a:schemeClr val="tx1">
                    <a:lumMod val="75000"/>
                    <a:lumOff val="25000"/>
                  </a:schemeClr>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9F847968-A88B-B947-87AA-BB83F906ED2F}" type="datetime1">
              <a:rPr lang="en-US"/>
              <a:pPr>
                <a:defRPr/>
              </a:pPr>
              <a:t>12/5/2015</a:t>
            </a:fld>
            <a:endParaRPr lang="en-US"/>
          </a:p>
        </p:txBody>
      </p:sp>
      <p:sp>
        <p:nvSpPr>
          <p:cNvPr id="6"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7"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4DCE0E26-47BB-FF4B-814B-E43C1B98F5D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875091"/>
            <a:ext cx="8229600" cy="725109"/>
          </a:xfrm>
          <a:prstGeom prst="rect">
            <a:avLst/>
          </a:prstGeom>
        </p:spPr>
        <p:txBody>
          <a:bodyPr>
            <a:normAutofit/>
          </a:bodyPr>
          <a:lstStyle>
            <a:lvl1pPr algn="l">
              <a:defRPr sz="3600" b="0" i="0">
                <a:solidFill>
                  <a:srgbClr val="18453B"/>
                </a:solidFill>
                <a:latin typeface="Gotham-Bold"/>
                <a:cs typeface="Gotham-Bold"/>
              </a:defRPr>
            </a:lvl1pPr>
          </a:lstStyle>
          <a:p>
            <a:r>
              <a:rPr lang="en-US" dirty="0" smtClean="0"/>
              <a:t>1 column with numbers</a:t>
            </a:r>
            <a:endParaRPr lang="en-US" dirty="0"/>
          </a:p>
        </p:txBody>
      </p:sp>
      <p:sp>
        <p:nvSpPr>
          <p:cNvPr id="3" name="Content Placeholder 2"/>
          <p:cNvSpPr>
            <a:spLocks noGrp="1"/>
          </p:cNvSpPr>
          <p:nvPr>
            <p:ph idx="1"/>
          </p:nvPr>
        </p:nvSpPr>
        <p:spPr>
          <a:xfrm>
            <a:off x="457200" y="1674905"/>
            <a:ext cx="8229600" cy="4419600"/>
          </a:xfrm>
          <a:prstGeom prst="rect">
            <a:avLst/>
          </a:prstGeom>
        </p:spPr>
        <p:txBody>
          <a:bodyPr wrap="square" numCol="1" anchor="t"/>
          <a:lstStyle>
            <a:lvl1pPr marL="457200" indent="-457200" algn="l">
              <a:buClr>
                <a:schemeClr val="tx1">
                  <a:lumMod val="75000"/>
                  <a:lumOff val="25000"/>
                </a:schemeClr>
              </a:buClr>
              <a:buFont typeface="+mj-lt"/>
              <a:buAutoNum type="arabicPeriod"/>
              <a:defRPr sz="2400" b="0" i="0" baseline="0">
                <a:solidFill>
                  <a:schemeClr val="tx1">
                    <a:lumMod val="75000"/>
                    <a:lumOff val="25000"/>
                  </a:schemeClr>
                </a:solidFill>
                <a:latin typeface="Gotham Book"/>
                <a:cs typeface="Gotham Book"/>
              </a:defRPr>
            </a:lvl1pPr>
            <a:lvl2pPr marL="457200" indent="182880" algn="l">
              <a:buClr>
                <a:schemeClr val="tx1">
                  <a:lumMod val="75000"/>
                  <a:lumOff val="25000"/>
                </a:schemeClr>
              </a:buClr>
              <a:buSzPct val="85000"/>
              <a:buFont typeface="Arial"/>
              <a:buChar char="•"/>
              <a:defRPr sz="2000" b="0" i="0">
                <a:solidFill>
                  <a:schemeClr val="tx1">
                    <a:lumMod val="75000"/>
                    <a:lumOff val="25000"/>
                  </a:schemeClr>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04B2702C-F183-E649-BBAD-4C35648D6001}" type="datetime1">
              <a:rPr lang="en-US"/>
              <a:pPr>
                <a:defRPr/>
              </a:pPr>
              <a:t>12/5/2015</a:t>
            </a:fld>
            <a:endParaRPr lang="en-US"/>
          </a:p>
        </p:txBody>
      </p:sp>
      <p:sp>
        <p:nvSpPr>
          <p:cNvPr id="7"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8"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14362E17-3E5F-5C4D-AFD9-BBBB918BE23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311701" y="593367"/>
            <a:ext cx="8520599" cy="7635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7" name="Shape 17"/>
          <p:cNvSpPr txBox="1">
            <a:spLocks noGrp="1"/>
          </p:cNvSpPr>
          <p:nvPr>
            <p:ph type="body" idx="1"/>
          </p:nvPr>
        </p:nvSpPr>
        <p:spPr>
          <a:xfrm>
            <a:off x="311701" y="1536633"/>
            <a:ext cx="8520599" cy="45552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sldNum" idx="12"/>
          </p:nvPr>
        </p:nvSpPr>
        <p:spPr>
          <a:xfrm>
            <a:off x="8472458" y="6217621"/>
            <a:ext cx="548699" cy="5248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4"/>
        <p:cNvGrpSpPr/>
        <p:nvPr/>
      </p:nvGrpSpPr>
      <p:grpSpPr>
        <a:xfrm>
          <a:off x="0" y="0"/>
          <a:ext cx="0" cy="0"/>
          <a:chOff x="0" y="0"/>
          <a:chExt cx="0" cy="0"/>
        </a:xfrm>
      </p:grpSpPr>
      <p:sp>
        <p:nvSpPr>
          <p:cNvPr id="35" name="Shape 35"/>
          <p:cNvSpPr/>
          <p:nvPr/>
        </p:nvSpPr>
        <p:spPr>
          <a:xfrm>
            <a:off x="4572000" y="-166"/>
            <a:ext cx="4572000" cy="6857999"/>
          </a:xfrm>
          <a:prstGeom prst="rect">
            <a:avLst/>
          </a:prstGeom>
          <a:solidFill>
            <a:schemeClr val="lt2"/>
          </a:solidFill>
          <a:ln>
            <a:noFill/>
          </a:ln>
        </p:spPr>
        <p:txBody>
          <a:bodyPr lIns="91425" tIns="91425" rIns="91425" bIns="91425" anchor="ctr" anchorCtr="0">
            <a:noAutofit/>
          </a:bodyPr>
          <a:lstStyle/>
          <a:p>
            <a:pPr>
              <a:spcBef>
                <a:spcPts val="0"/>
              </a:spcBef>
              <a:buNone/>
            </a:pPr>
            <a:endParaRPr/>
          </a:p>
        </p:txBody>
      </p:sp>
      <p:sp>
        <p:nvSpPr>
          <p:cNvPr id="36" name="Shape 36"/>
          <p:cNvSpPr txBox="1">
            <a:spLocks noGrp="1"/>
          </p:cNvSpPr>
          <p:nvPr>
            <p:ph type="title"/>
          </p:nvPr>
        </p:nvSpPr>
        <p:spPr>
          <a:xfrm>
            <a:off x="265501" y="1644233"/>
            <a:ext cx="4045199" cy="1976400"/>
          </a:xfrm>
          <a:prstGeom prst="rect">
            <a:avLst/>
          </a:prstGeom>
        </p:spPr>
        <p:txBody>
          <a:bodyPr lIns="91425" tIns="91425" rIns="91425" bIns="91425" anchor="b" anchorCtr="0"/>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a:endParaRPr/>
          </a:p>
        </p:txBody>
      </p:sp>
      <p:sp>
        <p:nvSpPr>
          <p:cNvPr id="37" name="Shape 37"/>
          <p:cNvSpPr txBox="1">
            <a:spLocks noGrp="1"/>
          </p:cNvSpPr>
          <p:nvPr>
            <p:ph type="subTitle" idx="1"/>
          </p:nvPr>
        </p:nvSpPr>
        <p:spPr>
          <a:xfrm>
            <a:off x="265501" y="3737433"/>
            <a:ext cx="4045199" cy="16468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a:endParaRPr/>
          </a:p>
        </p:txBody>
      </p:sp>
      <p:sp>
        <p:nvSpPr>
          <p:cNvPr id="38" name="Shape 38"/>
          <p:cNvSpPr txBox="1">
            <a:spLocks noGrp="1"/>
          </p:cNvSpPr>
          <p:nvPr>
            <p:ph type="body" idx="2"/>
          </p:nvPr>
        </p:nvSpPr>
        <p:spPr>
          <a:xfrm>
            <a:off x="4939500" y="965434"/>
            <a:ext cx="3837000" cy="4926799"/>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9" name="Shape 39"/>
          <p:cNvSpPr txBox="1">
            <a:spLocks noGrp="1"/>
          </p:cNvSpPr>
          <p:nvPr>
            <p:ph type="sldNum" idx="12"/>
          </p:nvPr>
        </p:nvSpPr>
        <p:spPr>
          <a:xfrm>
            <a:off x="8472458" y="6217621"/>
            <a:ext cx="548699" cy="5248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311701" y="2867800"/>
            <a:ext cx="8520599" cy="1122400"/>
          </a:xfrm>
          <a:prstGeom prst="rect">
            <a:avLst/>
          </a:prstGeom>
        </p:spPr>
        <p:txBody>
          <a:bodyPr lIns="91425" tIns="91425" rIns="91425" bIns="91425" anchor="ctr"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a:endParaRPr/>
          </a:p>
        </p:txBody>
      </p:sp>
      <p:sp>
        <p:nvSpPr>
          <p:cNvPr id="14" name="Shape 14"/>
          <p:cNvSpPr txBox="1">
            <a:spLocks noGrp="1"/>
          </p:cNvSpPr>
          <p:nvPr>
            <p:ph type="sldNum" idx="12"/>
          </p:nvPr>
        </p:nvSpPr>
        <p:spPr>
          <a:xfrm>
            <a:off x="8472458" y="6217621"/>
            <a:ext cx="548699" cy="5248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lumMod val="65000"/>
                    <a:lumOff val="35000"/>
                  </a:schemeClr>
                </a:solidFill>
                <a:latin typeface="Gotham Book"/>
                <a:ea typeface="+mn-ea"/>
                <a:cs typeface="+mn-cs"/>
              </a:defRPr>
            </a:lvl1pPr>
          </a:lstStyle>
          <a:p>
            <a:pPr>
              <a:defRPr/>
            </a:pPr>
            <a:fld id="{FB44CCF9-D185-2447-94DE-2F097F7C2422}" type="datetime1">
              <a:rPr lang="en-US"/>
              <a:pPr>
                <a:defRPr/>
              </a:pPr>
              <a:t>12/5/2015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lumMod val="65000"/>
                    <a:lumOff val="35000"/>
                  </a:schemeClr>
                </a:solidFill>
                <a:latin typeface="Gotham Book"/>
                <a:ea typeface="+mn-ea"/>
                <a:cs typeface="+mn-cs"/>
              </a:defRPr>
            </a:lvl1pPr>
          </a:lstStyle>
          <a:p>
            <a:pPr>
              <a:defRPr/>
            </a:pPr>
            <a:r>
              <a:rPr lang="en-US"/>
              <a:t>Footer</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ln>
                  <a:noFill/>
                </a:ln>
                <a:solidFill>
                  <a:schemeClr val="tx1">
                    <a:lumMod val="65000"/>
                    <a:lumOff val="35000"/>
                  </a:schemeClr>
                </a:solidFill>
                <a:latin typeface="Gotham Book"/>
                <a:ea typeface="+mn-ea"/>
                <a:cs typeface="+mn-cs"/>
              </a:defRPr>
            </a:lvl1pPr>
          </a:lstStyle>
          <a:p>
            <a:pPr>
              <a:defRPr/>
            </a:pPr>
            <a:fld id="{E1544D71-77D6-5B4F-A1FC-5CA064DBD196}" type="slidenum">
              <a:rPr lang="en-US"/>
              <a:pPr>
                <a:defRPr/>
              </a:pPr>
              <a:t>‹#›</a:t>
            </a:fld>
            <a:endParaRPr lang="en-US" dirty="0"/>
          </a:p>
        </p:txBody>
      </p:sp>
      <p:pic>
        <p:nvPicPr>
          <p:cNvPr id="11" name="Picture 10" descr="MSU thinner spear_green RGB.jpg"/>
          <p:cNvPicPr>
            <a:picLocks noChangeAspect="1"/>
          </p:cNvPicPr>
          <p:nvPr/>
        </p:nvPicPr>
        <p:blipFill>
          <a:blip r:embed="rId10"/>
          <a:stretch>
            <a:fillRect/>
          </a:stretch>
        </p:blipFill>
        <p:spPr>
          <a:xfrm>
            <a:off x="457200" y="6253066"/>
            <a:ext cx="8229600" cy="103284"/>
          </a:xfrm>
          <a:prstGeom prst="rect">
            <a:avLst/>
          </a:prstGeom>
        </p:spPr>
      </p:pic>
      <p:pic>
        <p:nvPicPr>
          <p:cNvPr id="12" name="Picture 11" descr="PP banner wordmark.jpg"/>
          <p:cNvPicPr>
            <a:picLocks noChangeAspect="1"/>
          </p:cNvPicPr>
          <p:nvPr/>
        </p:nvPicPr>
        <p:blipFill>
          <a:blip r:embed="rId11"/>
          <a:stretch>
            <a:fillRect/>
          </a:stretch>
        </p:blipFill>
        <p:spPr>
          <a:xfrm>
            <a:off x="3047" y="0"/>
            <a:ext cx="9140953" cy="669503"/>
          </a:xfrm>
          <a:prstGeom prst="rect">
            <a:avLst/>
          </a:prstGeom>
        </p:spPr>
      </p:pic>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8" r:id="rId4"/>
    <p:sldLayoutId id="2147483697" r:id="rId5"/>
    <p:sldLayoutId id="2147483699" r:id="rId6"/>
    <p:sldLayoutId id="2147483700" r:id="rId7"/>
    <p:sldLayoutId id="2147483701" r:id="rId8"/>
  </p:sldLayoutIdLst>
  <p:txStyles>
    <p:titleStyle>
      <a:lvl1pPr algn="ctr" defTabSz="457200" rtl="0" eaLnBrk="1" fontAlgn="base" hangingPunct="1">
        <a:spcBef>
          <a:spcPct val="0"/>
        </a:spcBef>
        <a:spcAft>
          <a:spcPct val="0"/>
        </a:spcAft>
        <a:defRPr sz="4400" kern="1200">
          <a:solidFill>
            <a:schemeClr val="tx1"/>
          </a:solidFill>
          <a:latin typeface="Gotham Book"/>
          <a:ea typeface="ＭＳ Ｐゴシック" charset="-128"/>
          <a:cs typeface="ＭＳ Ｐゴシック" charset="-128"/>
        </a:defRPr>
      </a:lvl1pPr>
      <a:lvl2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2pPr>
      <a:lvl3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3pPr>
      <a:lvl4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4pPr>
      <a:lvl5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Gotham Book"/>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Gotham Book"/>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Gotham Book"/>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Gotham Book"/>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Gotham Book"/>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ctrTitle"/>
          </p:nvPr>
        </p:nvSpPr>
        <p:spPr>
          <a:prstGeom prst="rect">
            <a:avLst/>
          </a:prstGeom>
        </p:spPr>
        <p:txBody>
          <a:bodyPr lIns="91425" tIns="91425" rIns="91425" bIns="91425" anchor="b" anchorCtr="0">
            <a:noAutofit/>
          </a:bodyPr>
          <a:lstStyle/>
          <a:p>
            <a:pPr lvl="0">
              <a:lnSpc>
                <a:spcPct val="138000"/>
              </a:lnSpc>
              <a:spcBef>
                <a:spcPts val="1000"/>
              </a:spcBef>
              <a:buClr>
                <a:schemeClr val="dk1"/>
              </a:buClr>
              <a:buSzPct val="68750"/>
              <a:buFont typeface="Arial"/>
              <a:buNone/>
            </a:pPr>
            <a:r>
              <a:rPr lang="en" sz="2800" b="1" dirty="0" smtClean="0">
                <a:latin typeface="Trebuchet MS"/>
                <a:ea typeface="Trebuchet MS"/>
                <a:cs typeface="Trebuchet MS"/>
                <a:sym typeface="Trebuchet MS"/>
              </a:rPr>
              <a:t>Evolving Optimal Technical Stock Market Indicators Through Use of Multi-Objective Genetic Algorithms</a:t>
            </a:r>
            <a:endParaRPr lang="en" sz="2800" b="1" dirty="0">
              <a:latin typeface="Trebuchet MS"/>
              <a:ea typeface="Trebuchet MS"/>
              <a:cs typeface="Trebuchet MS"/>
              <a:sym typeface="Trebuchet MS"/>
            </a:endParaRPr>
          </a:p>
        </p:txBody>
      </p:sp>
      <p:sp>
        <p:nvSpPr>
          <p:cNvPr id="51" name="Shape 51"/>
          <p:cNvSpPr txBox="1">
            <a:spLocks noGrp="1"/>
          </p:cNvSpPr>
          <p:nvPr>
            <p:ph type="subTitle" idx="1"/>
          </p:nvPr>
        </p:nvSpPr>
        <p:spPr>
          <a:xfrm>
            <a:off x="685800" y="3340184"/>
            <a:ext cx="7772400" cy="2102356"/>
          </a:xfrm>
          <a:prstGeom prst="rect">
            <a:avLst/>
          </a:prstGeom>
        </p:spPr>
        <p:txBody>
          <a:bodyPr lIns="91425" tIns="91425" rIns="91425" bIns="91425" anchor="t" anchorCtr="0">
            <a:noAutofit/>
          </a:bodyPr>
          <a:lstStyle/>
          <a:p>
            <a:pPr lvl="0" algn="l" rtl="0">
              <a:lnSpc>
                <a:spcPct val="138000"/>
              </a:lnSpc>
              <a:spcBef>
                <a:spcPts val="0"/>
              </a:spcBef>
              <a:buClr>
                <a:schemeClr val="dk1"/>
              </a:buClr>
              <a:buFont typeface="Arial"/>
              <a:buNone/>
            </a:pPr>
            <a:endParaRPr lang="en-US" sz="1600" dirty="0" smtClean="0">
              <a:solidFill>
                <a:schemeClr val="dk1"/>
              </a:solidFill>
            </a:endParaRPr>
          </a:p>
          <a:p>
            <a:pPr lvl="0" algn="l" rtl="0">
              <a:lnSpc>
                <a:spcPct val="138000"/>
              </a:lnSpc>
              <a:spcBef>
                <a:spcPts val="0"/>
              </a:spcBef>
              <a:buClr>
                <a:schemeClr val="dk1"/>
              </a:buClr>
              <a:buFont typeface="Arial"/>
              <a:buNone/>
            </a:pPr>
            <a:endParaRPr sz="1600" dirty="0">
              <a:solidFill>
                <a:schemeClr val="dk1"/>
              </a:solidFill>
            </a:endParaRPr>
          </a:p>
          <a:p>
            <a:pPr lvl="0" algn="l">
              <a:lnSpc>
                <a:spcPct val="138000"/>
              </a:lnSpc>
              <a:spcBef>
                <a:spcPts val="0"/>
              </a:spcBef>
              <a:buClr>
                <a:schemeClr val="dk1"/>
              </a:buClr>
              <a:buSzPct val="100000"/>
              <a:buFont typeface="Arial"/>
              <a:buNone/>
            </a:pPr>
            <a:r>
              <a:rPr lang="en" sz="2000" dirty="0">
                <a:solidFill>
                  <a:schemeClr val="dk1"/>
                </a:solidFill>
              </a:rPr>
              <a:t>Presentation by Farhan Hormasji and Bonnie </a:t>
            </a:r>
            <a:r>
              <a:rPr lang="en" sz="2000" dirty="0" smtClean="0">
                <a:solidFill>
                  <a:schemeClr val="dk1"/>
                </a:solidFill>
              </a:rPr>
              <a:t>Reiff</a:t>
            </a:r>
            <a:br>
              <a:rPr lang="en" sz="2000" dirty="0" smtClean="0">
                <a:solidFill>
                  <a:schemeClr val="dk1"/>
                </a:solidFill>
              </a:rPr>
            </a:br>
            <a:r>
              <a:rPr lang="en" sz="2000" dirty="0" smtClean="0">
                <a:solidFill>
                  <a:schemeClr val="dk1"/>
                </a:solidFill>
              </a:rPr>
              <a:t>CSE 848: Suvery of Evolutionary Computation</a:t>
            </a:r>
          </a:p>
          <a:p>
            <a:pPr lvl="0" algn="l">
              <a:lnSpc>
                <a:spcPct val="138000"/>
              </a:lnSpc>
              <a:spcBef>
                <a:spcPts val="0"/>
              </a:spcBef>
              <a:buClr>
                <a:schemeClr val="dk1"/>
              </a:buClr>
              <a:buSzPct val="100000"/>
              <a:buFont typeface="Arial"/>
              <a:buNone/>
            </a:pPr>
            <a:r>
              <a:rPr lang="en" sz="2000" dirty="0" smtClean="0">
                <a:solidFill>
                  <a:schemeClr val="dk1"/>
                </a:solidFill>
              </a:rPr>
              <a:t>Fall 2015</a:t>
            </a:r>
            <a:endParaRPr lang="en" sz="2000" dirty="0">
              <a:solidFill>
                <a:schemeClr val="dk1"/>
              </a:solidFill>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en" sz="4400" dirty="0" smtClean="0"/>
              <a:t>Indicators and Objectives</a:t>
            </a:r>
            <a:endParaRPr lang="en" sz="4400" dirty="0"/>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Indicators [2]</a:t>
            </a:r>
            <a:endParaRPr lang="en" sz="4000" dirty="0"/>
          </a:p>
          <a:p>
            <a:pPr>
              <a:spcBef>
                <a:spcPts val="0"/>
              </a:spcBef>
              <a:buNone/>
            </a:pPr>
            <a:endParaRPr dirty="0"/>
          </a:p>
        </p:txBody>
      </p:sp>
      <mc:AlternateContent xmlns:mc="http://schemas.openxmlformats.org/markup-compatibility/2006" xmlns:a14="http://schemas.microsoft.com/office/drawing/2010/main">
        <mc:Choice Requires="a14">
          <p:sp>
            <p:nvSpPr>
              <p:cNvPr id="5" name="Text Placeholder 4"/>
              <p:cNvSpPr>
                <a:spLocks noGrp="1"/>
              </p:cNvSpPr>
              <p:nvPr>
                <p:ph type="body" idx="1"/>
              </p:nvPr>
            </p:nvSpPr>
            <p:spPr/>
            <p:txBody>
              <a:bodyPr/>
              <a:lstStyle/>
              <a:p>
                <a:r>
                  <a:rPr lang="en-US" sz="2000" dirty="0" smtClean="0"/>
                  <a:t>EMA: Exponential Moving Average</a:t>
                </a:r>
              </a:p>
              <a:p>
                <a:endParaRPr lang="en-US" sz="2000" dirty="0" smtClean="0"/>
              </a:p>
              <a:p>
                <a:pPr marL="457200" lvl="1"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𝐸𝑀𝐴</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𝑖</m:t>
                          </m:r>
                        </m:e>
                      </m:d>
                      <m:r>
                        <a:rPr lang="en-US" sz="1800" b="0" i="1" smtClean="0">
                          <a:latin typeface="Cambria Math" panose="02040503050406030204" pitchFamily="18" charset="0"/>
                        </a:rPr>
                        <m:t>=</m:t>
                      </m:r>
                      <m:r>
                        <a:rPr lang="en-US" sz="1800" b="0" i="1" smtClean="0">
                          <a:latin typeface="Cambria Math" panose="02040503050406030204" pitchFamily="18" charset="0"/>
                        </a:rPr>
                        <m:t>𝑤𝑒𝑖𝑔h</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𝑐𝑢𝑟𝑟𝑒𝑛𝑡</m:t>
                          </m:r>
                        </m:sub>
                      </m:sSub>
                      <m:r>
                        <a:rPr lang="en-US" sz="1800" b="0" i="1" smtClean="0">
                          <a:latin typeface="Cambria Math" panose="02040503050406030204" pitchFamily="18" charset="0"/>
                        </a:rPr>
                        <m:t> ∗</m:t>
                      </m:r>
                      <m:r>
                        <a:rPr lang="en-US" sz="1800" b="0" i="1" smtClean="0">
                          <a:latin typeface="Cambria Math" panose="02040503050406030204" pitchFamily="18" charset="0"/>
                        </a:rPr>
                        <m:t>𝑝𝑟𝑖𝑐𝑒</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𝑖</m:t>
                          </m:r>
                        </m:e>
                      </m:d>
                      <m:r>
                        <a:rPr lang="en-US" sz="1800" b="0" i="1" smtClean="0">
                          <a:latin typeface="Cambria Math" panose="02040503050406030204" pitchFamily="18" charset="0"/>
                        </a:rPr>
                        <m:t>+</m:t>
                      </m:r>
                      <m:r>
                        <a:rPr lang="en-US" sz="1800" b="0" i="1" smtClean="0">
                          <a:latin typeface="Cambria Math" panose="02040503050406030204" pitchFamily="18" charset="0"/>
                        </a:rPr>
                        <m:t>𝑤𝑒𝑖𝑔h</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𝑀𝐴</m:t>
                          </m:r>
                        </m:sub>
                      </m:sSub>
                      <m:r>
                        <a:rPr lang="en-US" sz="1800" b="0" i="1" smtClean="0">
                          <a:latin typeface="Cambria Math" panose="02040503050406030204" pitchFamily="18" charset="0"/>
                        </a:rPr>
                        <m:t>∗</m:t>
                      </m:r>
                      <m:r>
                        <a:rPr lang="en-US" sz="1800" b="0" i="1" smtClean="0">
                          <a:latin typeface="Cambria Math" panose="02040503050406030204" pitchFamily="18" charset="0"/>
                        </a:rPr>
                        <m:t>𝐸𝑀𝐴</m:t>
                      </m:r>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−1)</m:t>
                      </m:r>
                    </m:oMath>
                  </m:oMathPara>
                </a14:m>
                <a:endParaRPr lang="en-US" sz="1800" dirty="0" smtClean="0"/>
              </a:p>
              <a:p>
                <a:pPr marL="457200" lvl="1"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𝑤𝑒𝑖𝑔h</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𝑐𝑢𝑟𝑟𝑒𝑛𝑡</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m:t>
                          </m:r>
                        </m:num>
                        <m:den>
                          <m:r>
                            <a:rPr lang="en-US" sz="1800" b="0" i="1" smtClean="0">
                              <a:latin typeface="Cambria Math" panose="02040503050406030204" pitchFamily="18" charset="0"/>
                            </a:rPr>
                            <m:t>𝑛</m:t>
                          </m:r>
                          <m:r>
                            <a:rPr lang="en-US" sz="1800" b="0" i="1" smtClean="0">
                              <a:latin typeface="Cambria Math" panose="02040503050406030204" pitchFamily="18" charset="0"/>
                            </a:rPr>
                            <m:t>+1</m:t>
                          </m:r>
                        </m:den>
                      </m:f>
                    </m:oMath>
                  </m:oMathPara>
                </a14:m>
                <a:endParaRPr lang="en-US" sz="1800" b="0" dirty="0" smtClean="0"/>
              </a:p>
              <a:p>
                <a:pPr marL="457200" lvl="1"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𝑤𝑒𝑖𝑔h</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𝑀𝐴</m:t>
                          </m:r>
                        </m:sub>
                      </m:sSub>
                      <m:r>
                        <a:rPr lang="en-US" sz="1800" b="0" i="1" smtClean="0">
                          <a:latin typeface="Cambria Math" panose="02040503050406030204" pitchFamily="18" charset="0"/>
                        </a:rPr>
                        <m:t>=1.0 −</m:t>
                      </m:r>
                      <m:r>
                        <a:rPr lang="en-US" sz="1800" b="0" i="1" smtClean="0">
                          <a:latin typeface="Cambria Math" panose="02040503050406030204" pitchFamily="18" charset="0"/>
                        </a:rPr>
                        <m:t>𝑤𝑒𝑖𝑔h</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𝑐𝑢𝑟𝑟𝑒𝑛𝑡</m:t>
                          </m:r>
                        </m:sub>
                      </m:sSub>
                    </m:oMath>
                  </m:oMathPara>
                </a14:m>
                <a:endParaRPr lang="en-US" sz="1800" dirty="0" smtClean="0"/>
              </a:p>
              <a:p>
                <a:pPr lvl="1"/>
                <a:endParaRPr lang="en-US" sz="1800" dirty="0" smtClean="0"/>
              </a:p>
              <a:p>
                <a:endParaRPr lang="en-US" sz="2000" dirty="0" smtClean="0"/>
              </a:p>
              <a:p>
                <a:r>
                  <a:rPr lang="en-US" sz="2000" dirty="0" smtClean="0"/>
                  <a:t>DEMAC (Double Exponential Moving Average Crossover)</a:t>
                </a:r>
              </a:p>
              <a:p>
                <a:endParaRPr lang="en-US" sz="2000" dirty="0" smtClean="0"/>
              </a:p>
              <a:p>
                <a:r>
                  <a:rPr lang="en-US" sz="2000" dirty="0" smtClean="0"/>
                  <a:t>MACD (Moving Average Convergence/Divergence)</a:t>
                </a:r>
              </a:p>
              <a:p>
                <a:pPr lvl="1"/>
                <a:r>
                  <a:rPr lang="en-US" sz="1800" dirty="0"/>
                  <a:t>Equation </a:t>
                </a:r>
                <a:r>
                  <a:rPr lang="en-US" sz="1800" dirty="0" smtClean="0"/>
                  <a:t>Here</a:t>
                </a:r>
                <a:endParaRPr lang="en-US" sz="1800" dirty="0"/>
              </a:p>
            </p:txBody>
          </p:sp>
        </mc:Choice>
        <mc:Fallback xmlns="">
          <p:sp>
            <p:nvSpPr>
              <p:cNvPr id="5" name="Text Placeholder 4"/>
              <p:cNvSpPr>
                <a:spLocks noGrp="1" noRot="1" noChangeAspect="1" noMove="1" noResize="1" noEditPoints="1" noAdjustHandles="1" noChangeArrowheads="1" noChangeShapeType="1" noTextEdit="1"/>
              </p:cNvSpPr>
              <p:nvPr>
                <p:ph type="body" idx="1"/>
              </p:nvPr>
            </p:nvSpPr>
            <p:spPr>
              <a:blipFill rotWithShape="0">
                <a:blip r:embed="rId3"/>
                <a:stretch>
                  <a:fillRect l="-644"/>
                </a:stretch>
              </a:blipFill>
            </p:spPr>
            <p:txBody>
              <a:bodyPr/>
              <a:lstStyle/>
              <a:p>
                <a:r>
                  <a:rPr lang="en-US">
                    <a:noFill/>
                  </a:rPr>
                  <a:t> </a:t>
                </a:r>
              </a:p>
            </p:txBody>
          </p:sp>
        </mc:Fallback>
      </mc:AlternateContent>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Indicators (con’t)</a:t>
            </a:r>
            <a:endParaRPr lang="en" sz="4000" dirty="0"/>
          </a:p>
          <a:p>
            <a:pPr>
              <a:spcBef>
                <a:spcPts val="0"/>
              </a:spcBef>
              <a:buNone/>
            </a:pPr>
            <a:endParaRPr dirty="0"/>
          </a:p>
        </p:txBody>
      </p:sp>
      <p:sp>
        <p:nvSpPr>
          <p:cNvPr id="5" name="Text Placeholder 4"/>
          <p:cNvSpPr>
            <a:spLocks noGrp="1"/>
          </p:cNvSpPr>
          <p:nvPr>
            <p:ph type="body" idx="1"/>
          </p:nvPr>
        </p:nvSpPr>
        <p:spPr/>
        <p:txBody>
          <a:bodyPr/>
          <a:lstStyle/>
          <a:p>
            <a:r>
              <a:rPr lang="en-US" sz="2000" dirty="0" smtClean="0"/>
              <a:t>RSI  (Relative Strength Index)</a:t>
            </a:r>
          </a:p>
          <a:p>
            <a:pPr lvl="1"/>
            <a:r>
              <a:rPr lang="en-US" sz="1800" dirty="0"/>
              <a:t>Equation Here</a:t>
            </a:r>
          </a:p>
          <a:p>
            <a:pPr marL="457200" lvl="1" indent="0">
              <a:buNone/>
            </a:pPr>
            <a:endParaRPr lang="en-US" sz="1600" dirty="0"/>
          </a:p>
          <a:p>
            <a:r>
              <a:rPr lang="en-US" sz="2000" dirty="0" smtClean="0"/>
              <a:t>MARSI (Moving Average Relative Strength Index)</a:t>
            </a:r>
          </a:p>
          <a:p>
            <a:pPr lvl="1"/>
            <a:r>
              <a:rPr lang="en-US" sz="1800" dirty="0"/>
              <a:t>Equation Here</a:t>
            </a:r>
          </a:p>
          <a:p>
            <a:pPr lvl="1"/>
            <a:endParaRPr lang="en-US" sz="1600" dirty="0" smtClean="0"/>
          </a:p>
          <a:p>
            <a:pPr marL="0" indent="0">
              <a:buNone/>
            </a:pPr>
            <a:endParaRPr lang="en-US" sz="2000" dirty="0"/>
          </a:p>
        </p:txBody>
      </p:sp>
    </p:spTree>
    <p:extLst>
      <p:ext uri="{BB962C8B-B14F-4D97-AF65-F5344CB8AC3E}">
        <p14:creationId xmlns:p14="http://schemas.microsoft.com/office/powerpoint/2010/main" val="1071725453"/>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Objective Functions</a:t>
            </a:r>
            <a:endParaRPr lang="en" sz="4000" dirty="0"/>
          </a:p>
          <a:p>
            <a:pPr>
              <a:spcBef>
                <a:spcPts val="0"/>
              </a:spcBef>
              <a:buNone/>
            </a:pPr>
            <a:endParaRPr dirty="0"/>
          </a:p>
        </p:txBody>
      </p:sp>
      <p:sp>
        <p:nvSpPr>
          <p:cNvPr id="5" name="Text Placeholder 4"/>
          <p:cNvSpPr>
            <a:spLocks noGrp="1"/>
          </p:cNvSpPr>
          <p:nvPr>
            <p:ph type="body" idx="1"/>
          </p:nvPr>
        </p:nvSpPr>
        <p:spPr/>
        <p:txBody>
          <a:bodyPr/>
          <a:lstStyle/>
          <a:p>
            <a:r>
              <a:rPr lang="en-US" sz="2000" dirty="0" smtClean="0"/>
              <a:t>Maximizing Profit: Annual Return</a:t>
            </a:r>
          </a:p>
          <a:p>
            <a:pPr lvl="1"/>
            <a:r>
              <a:rPr lang="en-US" sz="1800" dirty="0"/>
              <a:t>Equation Here</a:t>
            </a:r>
          </a:p>
          <a:p>
            <a:pPr lvl="1"/>
            <a:endParaRPr lang="en-US" sz="1600" dirty="0" smtClean="0"/>
          </a:p>
          <a:p>
            <a:pPr marL="457200" lvl="1" indent="0">
              <a:buNone/>
            </a:pPr>
            <a:endParaRPr lang="en-US" sz="1800" dirty="0" smtClean="0"/>
          </a:p>
          <a:p>
            <a:r>
              <a:rPr lang="en-US" sz="2000" dirty="0" smtClean="0"/>
              <a:t>Maximizing Return on Risk: Sharpe Ratio</a:t>
            </a:r>
          </a:p>
          <a:p>
            <a:pPr lvl="1"/>
            <a:r>
              <a:rPr lang="en-US" sz="1800" dirty="0"/>
              <a:t>Equation </a:t>
            </a:r>
            <a:r>
              <a:rPr lang="en-US" sz="1800" dirty="0" smtClean="0"/>
              <a:t>Here</a:t>
            </a:r>
            <a:endParaRPr lang="en-US" sz="1800" dirty="0"/>
          </a:p>
        </p:txBody>
      </p:sp>
    </p:spTree>
    <p:extLst>
      <p:ext uri="{BB962C8B-B14F-4D97-AF65-F5344CB8AC3E}">
        <p14:creationId xmlns:p14="http://schemas.microsoft.com/office/powerpoint/2010/main" val="1036246565"/>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U-NSGA-III Setup</a:t>
            </a:r>
            <a:endParaRPr lang="en-US" dirty="0"/>
          </a:p>
        </p:txBody>
      </p:sp>
    </p:spTree>
    <p:extLst>
      <p:ext uri="{BB962C8B-B14F-4D97-AF65-F5344CB8AC3E}">
        <p14:creationId xmlns:p14="http://schemas.microsoft.com/office/powerpoint/2010/main" val="249839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Chromosome and Constraints</a:t>
            </a:r>
            <a:endParaRPr lang="en" sz="4000" dirty="0"/>
          </a:p>
          <a:p>
            <a:pPr>
              <a:spcBef>
                <a:spcPts val="0"/>
              </a:spcBef>
              <a:buNone/>
            </a:pPr>
            <a:endParaRPr dirty="0"/>
          </a:p>
        </p:txBody>
      </p:sp>
      <p:graphicFrame>
        <p:nvGraphicFramePr>
          <p:cNvPr id="3" name="Table 2"/>
          <p:cNvGraphicFramePr>
            <a:graphicFrameLocks noGrp="1"/>
          </p:cNvGraphicFramePr>
          <p:nvPr>
            <p:extLst>
              <p:ext uri="{D42A27DB-BD31-4B8C-83A1-F6EECF244321}">
                <p14:modId xmlns:p14="http://schemas.microsoft.com/office/powerpoint/2010/main" val="2357842987"/>
              </p:ext>
            </p:extLst>
          </p:nvPr>
        </p:nvGraphicFramePr>
        <p:xfrm>
          <a:off x="1312863" y="1416685"/>
          <a:ext cx="6517422" cy="4351335"/>
        </p:xfrm>
        <a:graphic>
          <a:graphicData uri="http://schemas.openxmlformats.org/drawingml/2006/table">
            <a:tbl>
              <a:tblPr firstRow="1" bandRow="1">
                <a:tableStyleId>{5C22544A-7EE6-4342-B048-85BDC9FD1C3A}</a:tableStyleId>
              </a:tblPr>
              <a:tblGrid>
                <a:gridCol w="788054"/>
                <a:gridCol w="1512212"/>
                <a:gridCol w="1107536"/>
                <a:gridCol w="1490914"/>
                <a:gridCol w="1618706"/>
              </a:tblGrid>
              <a:tr h="255585">
                <a:tc>
                  <a:txBody>
                    <a:bodyPr/>
                    <a:lstStyle/>
                    <a:p>
                      <a:pPr algn="l" rtl="0" fontAlgn="ctr"/>
                      <a:r>
                        <a:rPr lang="en-US" sz="1600" b="1" u="none" strike="noStrike" dirty="0">
                          <a:effectLst/>
                        </a:rPr>
                        <a:t>Indicator</a:t>
                      </a:r>
                      <a:endParaRPr lang="en-US" sz="1600" b="1" i="0" u="none" strike="noStrike" dirty="0">
                        <a:solidFill>
                          <a:srgbClr val="FFFFFF"/>
                        </a:solidFill>
                        <a:effectLst/>
                        <a:latin typeface="Calibri" panose="020F0502020204030204" pitchFamily="34" charset="0"/>
                      </a:endParaRPr>
                    </a:p>
                  </a:txBody>
                  <a:tcPr marL="6390" marR="6390" marT="6390" marB="0" anchor="ctr"/>
                </a:tc>
                <a:tc>
                  <a:txBody>
                    <a:bodyPr/>
                    <a:lstStyle/>
                    <a:p>
                      <a:pPr algn="l" rtl="0" fontAlgn="ctr"/>
                      <a:r>
                        <a:rPr lang="en-US" sz="1600" b="1" u="none" strike="noStrike" dirty="0">
                          <a:effectLst/>
                        </a:rPr>
                        <a:t>Parameter</a:t>
                      </a:r>
                      <a:endParaRPr lang="en-US" sz="1600" b="1" i="0" u="none" strike="noStrike" dirty="0">
                        <a:solidFill>
                          <a:srgbClr val="FFFFFF"/>
                        </a:solidFill>
                        <a:effectLst/>
                        <a:latin typeface="Calibri" panose="020F0502020204030204" pitchFamily="34" charset="0"/>
                      </a:endParaRPr>
                    </a:p>
                  </a:txBody>
                  <a:tcPr marL="6390" marR="6390" marT="6390" marB="0" anchor="ctr"/>
                </a:tc>
                <a:tc>
                  <a:txBody>
                    <a:bodyPr/>
                    <a:lstStyle/>
                    <a:p>
                      <a:pPr algn="l" rtl="0" fontAlgn="ctr"/>
                      <a:r>
                        <a:rPr lang="en-US" sz="1600" b="1" u="none" strike="noStrike">
                          <a:effectLst/>
                        </a:rPr>
                        <a:t>Minimum</a:t>
                      </a:r>
                      <a:endParaRPr lang="en-US" sz="1600" b="1" i="0" u="none" strike="noStrike">
                        <a:solidFill>
                          <a:srgbClr val="FFFFFF"/>
                        </a:solidFill>
                        <a:effectLst/>
                        <a:latin typeface="Calibri" panose="020F0502020204030204" pitchFamily="34" charset="0"/>
                      </a:endParaRPr>
                    </a:p>
                  </a:txBody>
                  <a:tcPr marL="6390" marR="6390" marT="6390" marB="0" anchor="ctr"/>
                </a:tc>
                <a:tc>
                  <a:txBody>
                    <a:bodyPr/>
                    <a:lstStyle/>
                    <a:p>
                      <a:pPr algn="l" rtl="0" fontAlgn="ctr"/>
                      <a:r>
                        <a:rPr lang="en-US" sz="1600" b="1" u="none" strike="noStrike">
                          <a:effectLst/>
                        </a:rPr>
                        <a:t>Maximum </a:t>
                      </a:r>
                      <a:endParaRPr lang="en-US" sz="1600" b="1" i="0" u="none" strike="noStrike">
                        <a:solidFill>
                          <a:srgbClr val="FFFFFF"/>
                        </a:solidFill>
                        <a:effectLst/>
                        <a:latin typeface="Calibri" panose="020F0502020204030204" pitchFamily="34" charset="0"/>
                      </a:endParaRPr>
                    </a:p>
                  </a:txBody>
                  <a:tcPr marL="6390" marR="6390" marT="6390" marB="0" anchor="ctr"/>
                </a:tc>
                <a:tc>
                  <a:txBody>
                    <a:bodyPr/>
                    <a:lstStyle/>
                    <a:p>
                      <a:pPr algn="l" rtl="0" fontAlgn="ctr"/>
                      <a:r>
                        <a:rPr lang="en-US" sz="1600" b="1" u="none" strike="noStrike" dirty="0">
                          <a:effectLst/>
                        </a:rPr>
                        <a:t>Standard Value</a:t>
                      </a:r>
                      <a:endParaRPr lang="en-US" sz="1600" b="1" i="0" u="none" strike="noStrike" dirty="0">
                        <a:solidFill>
                          <a:srgbClr val="FFFFFF"/>
                        </a:solidFill>
                        <a:effectLst/>
                        <a:latin typeface="Calibri" panose="020F0502020204030204" pitchFamily="34" charset="0"/>
                      </a:endParaRPr>
                    </a:p>
                  </a:txBody>
                  <a:tcPr marL="6390" marR="6390" marT="6390" marB="0" anchor="ctr"/>
                </a:tc>
              </a:tr>
              <a:tr h="261975">
                <a:tc>
                  <a:txBody>
                    <a:bodyPr/>
                    <a:lstStyle/>
                    <a:p>
                      <a:pPr algn="l" rtl="0" fontAlgn="ctr"/>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Short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Long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200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50</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Short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12</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Long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26</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Signal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b="0" i="0" u="none" strike="noStrike" dirty="0" smtClean="0">
                          <a:solidFill>
                            <a:schemeClr val="dk1"/>
                          </a:solidFill>
                          <a:effectLst/>
                          <a:latin typeface="+mn-lt"/>
                        </a:rPr>
                        <a:t>100</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9</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fontAlgn="t"/>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l" fontAlgn="t"/>
                      <a:r>
                        <a:rPr lang="en-US" sz="1600" u="none" strike="noStrike">
                          <a:effectLst/>
                        </a:rPr>
                        <a:t>Lookback</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14</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fontAlgn="t"/>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l" fontAlgn="t"/>
                      <a:r>
                        <a:rPr lang="en-US" sz="1600" u="none" strike="noStrike">
                          <a:effectLst/>
                        </a:rPr>
                        <a:t>Lower Boundary</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ctr" fontAlgn="ctr"/>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40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30</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Upper Boundary</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60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90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70</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RSI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smtClean="0">
                          <a:effectLst/>
                        </a:rPr>
                        <a:t>14</a:t>
                      </a:r>
                      <a:endParaRPr lang="en-US" sz="1600" b="0" i="0" u="none" strike="noStrike" dirty="0">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Lower Boundary</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40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smtClean="0">
                          <a:effectLst/>
                        </a:rPr>
                        <a:t>30</a:t>
                      </a:r>
                      <a:endParaRPr lang="en-US" sz="1600" b="0" i="0" u="none" strike="noStrike" dirty="0">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Upper Boundary</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60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90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smtClean="0">
                          <a:effectLst/>
                        </a:rPr>
                        <a:t>70</a:t>
                      </a:r>
                      <a:endParaRPr lang="en-US" sz="1600" b="0" i="0" u="none" strike="noStrike" dirty="0">
                        <a:solidFill>
                          <a:srgbClr val="000000"/>
                        </a:solidFill>
                        <a:effectLst/>
                        <a:latin typeface="Calibri" panose="020F0502020204030204" pitchFamily="34" charset="0"/>
                      </a:endParaRPr>
                    </a:p>
                  </a:txBody>
                  <a:tcPr marL="6390" marR="6390" marT="6390" marB="0" anchor="ctr"/>
                </a:tc>
              </a:tr>
              <a:tr h="255585">
                <a:tc>
                  <a:txBody>
                    <a:bodyPr/>
                    <a:lstStyle/>
                    <a:p>
                      <a:pPr algn="l" fontAlgn="t"/>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l" fontAlgn="t"/>
                      <a:r>
                        <a:rPr lang="en-US" sz="1600" u="none" strike="noStrike">
                          <a:effectLst/>
                        </a:rPr>
                        <a:t>Average Lookback</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smtClean="0">
                          <a:effectLst/>
                        </a:rPr>
                        <a:t>14</a:t>
                      </a:r>
                      <a:endParaRPr lang="en-US" sz="1600" b="0" i="0" u="none" strike="noStrike" dirty="0">
                        <a:solidFill>
                          <a:srgbClr val="000000"/>
                        </a:solidFill>
                        <a:effectLst/>
                        <a:latin typeface="Calibri" panose="020F0502020204030204" pitchFamily="34" charset="0"/>
                      </a:endParaRPr>
                    </a:p>
                  </a:txBody>
                  <a:tcPr marL="6390" marR="6390" marT="6390" marB="0" anchor="ctr"/>
                </a:tc>
              </a:tr>
              <a:tr h="255585">
                <a:tc>
                  <a:txBody>
                    <a:bodyPr/>
                    <a:lstStyle/>
                    <a:p>
                      <a:pPr algn="l" fontAlgn="t"/>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l" fontAlgn="t"/>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a:t>
                      </a:r>
                      <a:endParaRPr lang="en-US" sz="1600" b="0" i="0" u="none" strike="noStrike" dirty="0">
                        <a:solidFill>
                          <a:srgbClr val="000000"/>
                        </a:solidFill>
                        <a:effectLst/>
                        <a:latin typeface="Calibri" panose="020F0502020204030204" pitchFamily="34" charset="0"/>
                      </a:endParaRPr>
                    </a:p>
                  </a:txBody>
                  <a:tcPr marL="6390" marR="6390" marT="6390" marB="0" anchor="ctr"/>
                </a:tc>
              </a:tr>
            </a:tbl>
          </a:graphicData>
        </a:graphic>
      </p:graphicFrame>
    </p:spTree>
    <p:extLst>
      <p:ext uri="{BB962C8B-B14F-4D97-AF65-F5344CB8AC3E}">
        <p14:creationId xmlns:p14="http://schemas.microsoft.com/office/powerpoint/2010/main" val="1882079224"/>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Secondary Constraints</a:t>
            </a:r>
            <a:endParaRPr lang="en" sz="4000" dirty="0"/>
          </a:p>
          <a:p>
            <a:pPr>
              <a:spcBef>
                <a:spcPts val="0"/>
              </a:spcBef>
              <a:buNone/>
            </a:pPr>
            <a:endParaRPr dirty="0"/>
          </a:p>
        </p:txBody>
      </p:sp>
      <p:sp>
        <p:nvSpPr>
          <p:cNvPr id="5" name="Text Placeholder 4"/>
          <p:cNvSpPr>
            <a:spLocks noGrp="1"/>
          </p:cNvSpPr>
          <p:nvPr>
            <p:ph type="body" idx="1"/>
          </p:nvPr>
        </p:nvSpPr>
        <p:spPr/>
        <p:txBody>
          <a:bodyPr/>
          <a:lstStyle/>
          <a:p>
            <a:r>
              <a:rPr lang="en-US" sz="2000" dirty="0" smtClean="0">
                <a:latin typeface="+mn-lt"/>
              </a:rPr>
              <a:t>DEMAC: </a:t>
            </a:r>
            <a:r>
              <a:rPr lang="en-US" sz="2000" dirty="0" err="1" smtClean="0">
                <a:latin typeface="+mn-lt"/>
              </a:rPr>
              <a:t>EMA</a:t>
            </a:r>
            <a:r>
              <a:rPr lang="en-US" sz="2000" baseline="-25000" dirty="0" err="1" smtClean="0">
                <a:latin typeface="+mn-lt"/>
              </a:rPr>
              <a:t>short</a:t>
            </a:r>
            <a:r>
              <a:rPr lang="en-US" sz="2000" dirty="0" smtClean="0">
                <a:latin typeface="+mn-lt"/>
              </a:rPr>
              <a:t> &lt; </a:t>
            </a:r>
            <a:r>
              <a:rPr lang="en-US" sz="2000" dirty="0" err="1" smtClean="0">
                <a:latin typeface="+mn-lt"/>
              </a:rPr>
              <a:t>EMA</a:t>
            </a:r>
            <a:r>
              <a:rPr lang="en-US" sz="2000" baseline="-25000" dirty="0" err="1" smtClean="0">
                <a:latin typeface="+mn-lt"/>
              </a:rPr>
              <a:t>long</a:t>
            </a:r>
            <a:r>
              <a:rPr lang="en-US" sz="2000" dirty="0">
                <a:latin typeface="+mn-lt"/>
              </a:rPr>
              <a:t> </a:t>
            </a:r>
            <a:endParaRPr lang="en-US" sz="2000" dirty="0" smtClean="0">
              <a:latin typeface="+mn-lt"/>
            </a:endParaRPr>
          </a:p>
          <a:p>
            <a:endParaRPr lang="en-US" sz="2000" dirty="0" smtClean="0">
              <a:latin typeface="+mn-lt"/>
            </a:endParaRPr>
          </a:p>
          <a:p>
            <a:r>
              <a:rPr lang="en-US" sz="2000" dirty="0" smtClean="0">
                <a:latin typeface="+mn-lt"/>
              </a:rPr>
              <a:t>MACD: Signal &lt; </a:t>
            </a:r>
            <a:r>
              <a:rPr lang="en-US" sz="2000" dirty="0" err="1" smtClean="0">
                <a:latin typeface="+mn-lt"/>
              </a:rPr>
              <a:t>EMA</a:t>
            </a:r>
            <a:r>
              <a:rPr lang="en-US" sz="2000" baseline="-25000" dirty="0" err="1" smtClean="0">
                <a:latin typeface="+mn-lt"/>
              </a:rPr>
              <a:t>short</a:t>
            </a:r>
            <a:r>
              <a:rPr lang="en-US" sz="2000" dirty="0" smtClean="0">
                <a:latin typeface="+mn-lt"/>
              </a:rPr>
              <a:t> &lt; </a:t>
            </a:r>
            <a:r>
              <a:rPr lang="en-US" sz="2000" dirty="0" err="1" smtClean="0">
                <a:latin typeface="+mn-lt"/>
              </a:rPr>
              <a:t>EMA</a:t>
            </a:r>
            <a:r>
              <a:rPr lang="en-US" sz="2000" baseline="-25000" dirty="0" err="1" smtClean="0">
                <a:latin typeface="+mn-lt"/>
              </a:rPr>
              <a:t>long</a:t>
            </a:r>
            <a:r>
              <a:rPr lang="en-US" sz="2000" dirty="0">
                <a:latin typeface="+mn-lt"/>
              </a:rPr>
              <a:t> </a:t>
            </a:r>
            <a:endParaRPr lang="en-US" sz="2000" dirty="0" smtClean="0">
              <a:latin typeface="+mn-lt"/>
            </a:endParaRPr>
          </a:p>
          <a:p>
            <a:endParaRPr lang="en-US" sz="2000" dirty="0" smtClean="0">
              <a:latin typeface="+mn-lt"/>
            </a:endParaRPr>
          </a:p>
          <a:p>
            <a:r>
              <a:rPr lang="en-US" sz="2000" dirty="0" smtClean="0">
                <a:latin typeface="+mn-lt"/>
              </a:rPr>
              <a:t>0 ≤ </a:t>
            </a:r>
            <a:r>
              <a:rPr lang="en-US" sz="2000" dirty="0" err="1" smtClean="0">
                <a:latin typeface="+mn-lt"/>
              </a:rPr>
              <a:t>w</a:t>
            </a:r>
            <a:r>
              <a:rPr lang="en-US" sz="2000" baseline="-25000" dirty="0" err="1" smtClean="0">
                <a:latin typeface="+mn-lt"/>
              </a:rPr>
              <a:t>DEMAC</a:t>
            </a:r>
            <a:r>
              <a:rPr lang="en-US" sz="2000" dirty="0" smtClean="0">
                <a:latin typeface="+mn-lt"/>
              </a:rPr>
              <a:t> + </a:t>
            </a:r>
            <a:r>
              <a:rPr lang="en-US" sz="2000" dirty="0" err="1" smtClean="0">
                <a:latin typeface="+mn-lt"/>
              </a:rPr>
              <a:t>w</a:t>
            </a:r>
            <a:r>
              <a:rPr lang="en-US" sz="2000" baseline="-25000" dirty="0" err="1" smtClean="0">
                <a:latin typeface="+mn-lt"/>
              </a:rPr>
              <a:t>MACD</a:t>
            </a:r>
            <a:r>
              <a:rPr lang="en-US" sz="2000" dirty="0" smtClean="0">
                <a:latin typeface="+mn-lt"/>
              </a:rPr>
              <a:t> + </a:t>
            </a:r>
            <a:r>
              <a:rPr lang="en-US" sz="2000" dirty="0" err="1" smtClean="0">
                <a:latin typeface="+mn-lt"/>
              </a:rPr>
              <a:t>w</a:t>
            </a:r>
            <a:r>
              <a:rPr lang="en-US" sz="2000" baseline="-25000" dirty="0" err="1" smtClean="0">
                <a:latin typeface="+mn-lt"/>
              </a:rPr>
              <a:t>RSI</a:t>
            </a:r>
            <a:r>
              <a:rPr lang="en-US" sz="2000" dirty="0" smtClean="0">
                <a:latin typeface="+mn-lt"/>
              </a:rPr>
              <a:t> + </a:t>
            </a:r>
            <a:r>
              <a:rPr lang="en-US" sz="2000" dirty="0" err="1" smtClean="0">
                <a:latin typeface="+mn-lt"/>
              </a:rPr>
              <a:t>w</a:t>
            </a:r>
            <a:r>
              <a:rPr lang="en-US" sz="2000" baseline="-25000" dirty="0" err="1" smtClean="0">
                <a:latin typeface="+mn-lt"/>
              </a:rPr>
              <a:t>MARSI</a:t>
            </a:r>
            <a:r>
              <a:rPr lang="en-US" sz="2000" baseline="-25000" dirty="0" smtClean="0">
                <a:latin typeface="+mn-lt"/>
              </a:rPr>
              <a:t> </a:t>
            </a:r>
            <a:r>
              <a:rPr lang="en-US" sz="2000" dirty="0" smtClean="0"/>
              <a:t>≤ 1</a:t>
            </a:r>
            <a:endParaRPr lang="en-US" sz="2000" dirty="0" smtClean="0">
              <a:latin typeface="+mn-lt"/>
            </a:endParaRP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U-NSGA-III parameters</a:t>
            </a:r>
            <a:endParaRPr lang="en" sz="4000" dirty="0"/>
          </a:p>
          <a:p>
            <a:pPr>
              <a:spcBef>
                <a:spcPts val="0"/>
              </a:spcBef>
              <a:buNone/>
            </a:pPr>
            <a:endParaRPr dirty="0"/>
          </a:p>
        </p:txBody>
      </p:sp>
      <p:graphicFrame>
        <p:nvGraphicFramePr>
          <p:cNvPr id="2" name="Table 1"/>
          <p:cNvGraphicFramePr>
            <a:graphicFrameLocks noGrp="1"/>
          </p:cNvGraphicFramePr>
          <p:nvPr>
            <p:extLst>
              <p:ext uri="{D42A27DB-BD31-4B8C-83A1-F6EECF244321}">
                <p14:modId xmlns:p14="http://schemas.microsoft.com/office/powerpoint/2010/main" val="1633338605"/>
              </p:ext>
            </p:extLst>
          </p:nvPr>
        </p:nvGraphicFramePr>
        <p:xfrm>
          <a:off x="1854835" y="2133599"/>
          <a:ext cx="5434330" cy="2519046"/>
        </p:xfrm>
        <a:graphic>
          <a:graphicData uri="http://schemas.openxmlformats.org/drawingml/2006/table">
            <a:tbl>
              <a:tblPr firstRow="1" bandRow="1">
                <a:tableStyleId>{5C22544A-7EE6-4342-B048-85BDC9FD1C3A}</a:tableStyleId>
              </a:tblPr>
              <a:tblGrid>
                <a:gridCol w="3518092"/>
                <a:gridCol w="1916238"/>
              </a:tblGrid>
              <a:tr h="418099">
                <a:tc>
                  <a:txBody>
                    <a:bodyPr/>
                    <a:lstStyle/>
                    <a:p>
                      <a:pPr algn="l" rtl="0" fontAlgn="ctr"/>
                      <a:r>
                        <a:rPr lang="en-US" sz="2000" u="none" strike="noStrike" dirty="0">
                          <a:effectLst/>
                        </a:rPr>
                        <a:t>Parameter</a:t>
                      </a:r>
                      <a:endParaRPr lang="en-US" sz="20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2000" u="none" strike="noStrike">
                          <a:effectLst/>
                        </a:rPr>
                        <a:t>Value</a:t>
                      </a:r>
                      <a:endParaRPr lang="en-US" sz="2000" b="1" i="0" u="none" strike="noStrike">
                        <a:solidFill>
                          <a:srgbClr val="FFFFFF"/>
                        </a:solidFill>
                        <a:effectLst/>
                        <a:latin typeface="Calibri" panose="020F0502020204030204" pitchFamily="34" charset="0"/>
                      </a:endParaRPr>
                    </a:p>
                  </a:txBody>
                  <a:tcPr marL="7620" marR="7620" marT="7620" marB="0" anchor="ctr"/>
                </a:tc>
              </a:tr>
              <a:tr h="428551">
                <a:tc>
                  <a:txBody>
                    <a:bodyPr/>
                    <a:lstStyle/>
                    <a:p>
                      <a:pPr algn="l" rtl="0" fontAlgn="ctr"/>
                      <a:r>
                        <a:rPr lang="en-US" sz="2000" u="none" strike="noStrike">
                          <a:effectLst/>
                        </a:rPr>
                        <a:t>Number of Generations</a:t>
                      </a:r>
                      <a:endParaRPr lang="en-US" sz="20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a:effectLst/>
                        </a:rPr>
                        <a:t>200</a:t>
                      </a:r>
                      <a:endParaRPr lang="en-US" sz="2000" b="0" i="0" u="none" strike="noStrike">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u="none" strike="noStrike" dirty="0">
                          <a:effectLst/>
                        </a:rPr>
                        <a:t>Population Size</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a:effectLst/>
                        </a:rPr>
                        <a:t>800</a:t>
                      </a:r>
                      <a:endParaRPr lang="en-US" sz="2000" b="0" i="0" u="none" strike="noStrike">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u="none" strike="noStrike" dirty="0">
                          <a:effectLst/>
                        </a:rPr>
                        <a:t>Number of Steps</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a:effectLst/>
                        </a:rPr>
                        <a:t>799</a:t>
                      </a:r>
                      <a:endParaRPr lang="en-US" sz="2000" b="0" i="0" u="none" strike="noStrike">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u="none" strike="noStrike">
                          <a:effectLst/>
                        </a:rPr>
                        <a:t>Real Crossover Probability</a:t>
                      </a:r>
                      <a:endParaRPr lang="en-US" sz="20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a:effectLst/>
                        </a:rPr>
                        <a:t>0.80</a:t>
                      </a:r>
                      <a:endParaRPr lang="en-US" sz="2000" b="0" i="0" u="none" strike="noStrike">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u="none" strike="noStrike">
                          <a:effectLst/>
                        </a:rPr>
                        <a:t>Real Mutation Probability </a:t>
                      </a:r>
                      <a:endParaRPr lang="en-US" sz="20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dirty="0">
                          <a:effectLst/>
                        </a:rPr>
                        <a:t>0.05</a:t>
                      </a:r>
                      <a:endParaRPr lang="en-US" sz="2000" b="0" i="0" u="none" strike="noStrike" dirty="0">
                        <a:solidFill>
                          <a:srgbClr val="000000"/>
                        </a:solidFill>
                        <a:effectLst/>
                        <a:latin typeface="Calibri" panose="020F0502020204030204" pitchFamily="34" charset="0"/>
                      </a:endParaRPr>
                    </a:p>
                  </a:txBody>
                  <a:tcPr marL="7620" marR="7620" marT="7620" marB="0" anchor="ctr"/>
                </a:tc>
              </a:tr>
            </a:tbl>
          </a:graphicData>
        </a:graphic>
      </p:graphicFrame>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Stock Data</a:t>
            </a:r>
            <a:endParaRPr lang="en" sz="4000" dirty="0"/>
          </a:p>
          <a:p>
            <a:pPr>
              <a:spcBef>
                <a:spcPts val="0"/>
              </a:spcBef>
              <a:buNone/>
            </a:pPr>
            <a:endParaRPr dirty="0"/>
          </a:p>
        </p:txBody>
      </p:sp>
      <p:sp>
        <p:nvSpPr>
          <p:cNvPr id="5" name="Text Placeholder 4"/>
          <p:cNvSpPr>
            <a:spLocks noGrp="1"/>
          </p:cNvSpPr>
          <p:nvPr>
            <p:ph type="body" idx="1"/>
          </p:nvPr>
        </p:nvSpPr>
        <p:spPr/>
        <p:txBody>
          <a:bodyPr/>
          <a:lstStyle/>
          <a:p>
            <a:r>
              <a:rPr lang="en-US" sz="2000" dirty="0" smtClean="0">
                <a:latin typeface="+mn-lt"/>
              </a:rPr>
              <a:t>Dow Jones Industrial Average data from Yahoo! Finance</a:t>
            </a:r>
          </a:p>
          <a:p>
            <a:endParaRPr lang="en-US" sz="2000" dirty="0" smtClean="0">
              <a:latin typeface="+mn-lt"/>
            </a:endParaRPr>
          </a:p>
          <a:p>
            <a:r>
              <a:rPr lang="en-US" sz="2000" dirty="0" smtClean="0">
                <a:latin typeface="+mn-lt"/>
              </a:rPr>
              <a:t>Stock used: Apple Inc. (AAPL)</a:t>
            </a:r>
          </a:p>
          <a:p>
            <a:endParaRPr lang="en-US" sz="2000" dirty="0" smtClean="0">
              <a:latin typeface="+mn-lt"/>
            </a:endParaRPr>
          </a:p>
          <a:p>
            <a:r>
              <a:rPr lang="en-US" sz="2000" dirty="0" smtClean="0">
                <a:latin typeface="+mn-lt"/>
              </a:rPr>
              <a:t>Dates: January 1, 1982 – January 1, 2012</a:t>
            </a:r>
          </a:p>
          <a:p>
            <a:endParaRPr lang="en-US" sz="2000" dirty="0">
              <a:latin typeface="+mn-lt"/>
            </a:endParaRPr>
          </a:p>
          <a:p>
            <a:r>
              <a:rPr lang="en-US" sz="2000" dirty="0" smtClean="0">
                <a:latin typeface="+mn-lt"/>
              </a:rPr>
              <a:t>Data contains Opening Price, High, Low, Closing Price, Volume, and Adjusted Closing Price for each trading day</a:t>
            </a:r>
          </a:p>
        </p:txBody>
      </p:sp>
    </p:spTree>
    <p:extLst>
      <p:ext uri="{BB962C8B-B14F-4D97-AF65-F5344CB8AC3E}">
        <p14:creationId xmlns:p14="http://schemas.microsoft.com/office/powerpoint/2010/main" val="2315949008"/>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Buy/Sell Implementation</a:t>
            </a:r>
            <a:endParaRPr lang="en" sz="4000" dirty="0"/>
          </a:p>
          <a:p>
            <a:pPr>
              <a:spcBef>
                <a:spcPts val="0"/>
              </a:spcBef>
              <a:buNone/>
            </a:pPr>
            <a:endParaRPr dirty="0"/>
          </a:p>
        </p:txBody>
      </p:sp>
      <p:sp>
        <p:nvSpPr>
          <p:cNvPr id="5" name="Text Placeholder 4"/>
          <p:cNvSpPr>
            <a:spLocks noGrp="1"/>
          </p:cNvSpPr>
          <p:nvPr>
            <p:ph type="body" idx="1"/>
          </p:nvPr>
        </p:nvSpPr>
        <p:spPr/>
        <p:txBody>
          <a:bodyPr/>
          <a:lstStyle/>
          <a:p>
            <a:r>
              <a:rPr lang="en-US" sz="2000" dirty="0" smtClean="0">
                <a:latin typeface="+mn-lt"/>
              </a:rPr>
              <a:t>Initial Wallet Size:</a:t>
            </a:r>
          </a:p>
          <a:p>
            <a:endParaRPr lang="en-US" sz="2000" dirty="0">
              <a:latin typeface="+mn-lt"/>
            </a:endParaRPr>
          </a:p>
          <a:p>
            <a:r>
              <a:rPr lang="en-US" sz="2000" dirty="0" smtClean="0">
                <a:latin typeface="+mn-lt"/>
              </a:rPr>
              <a:t>Rules of the Buy/Sell simulation:</a:t>
            </a:r>
          </a:p>
        </p:txBody>
      </p:sp>
    </p:spTree>
    <p:extLst>
      <p:ext uri="{BB962C8B-B14F-4D97-AF65-F5344CB8AC3E}">
        <p14:creationId xmlns:p14="http://schemas.microsoft.com/office/powerpoint/2010/main" val="1086903745"/>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prstGeom prst="rect">
            <a:avLst/>
          </a:prstGeom>
        </p:spPr>
        <p:txBody>
          <a:bodyPr lIns="91425" tIns="91425" rIns="91425" bIns="91425" anchor="t" anchorCtr="0">
            <a:noAutofit/>
          </a:bodyPr>
          <a:lstStyle/>
          <a:p>
            <a:pPr algn="l">
              <a:spcBef>
                <a:spcPts val="0"/>
              </a:spcBef>
              <a:buNone/>
            </a:pPr>
            <a:r>
              <a:rPr lang="en" sz="4000" dirty="0" smtClean="0"/>
              <a:t>Agenda</a:t>
            </a:r>
            <a:endParaRPr lang="en" sz="4000" dirty="0"/>
          </a:p>
        </p:txBody>
      </p:sp>
      <p:sp>
        <p:nvSpPr>
          <p:cNvPr id="57" name="Shape 57"/>
          <p:cNvSpPr txBox="1">
            <a:spLocks noGrp="1"/>
          </p:cNvSpPr>
          <p:nvPr>
            <p:ph type="body" idx="1"/>
          </p:nvPr>
        </p:nvSpPr>
        <p:spPr>
          <a:prstGeom prst="rect">
            <a:avLst/>
          </a:prstGeom>
        </p:spPr>
        <p:txBody>
          <a:bodyPr lIns="91425" tIns="91425" rIns="91425" bIns="91425" anchor="t" anchorCtr="0">
            <a:noAutofit/>
          </a:bodyPr>
          <a:lstStyle/>
          <a:p>
            <a:pPr marL="457200" lvl="0" indent="-228600" rtl="0">
              <a:lnSpc>
                <a:spcPct val="100000"/>
              </a:lnSpc>
              <a:spcBef>
                <a:spcPts val="0"/>
              </a:spcBef>
              <a:spcAft>
                <a:spcPts val="800"/>
              </a:spcAft>
              <a:buChar char="●"/>
            </a:pPr>
            <a:r>
              <a:rPr lang="en-US" sz="2000" dirty="0" smtClean="0"/>
              <a:t>T</a:t>
            </a:r>
            <a:r>
              <a:rPr lang="en" sz="2000" dirty="0" smtClean="0"/>
              <a:t>he Problem</a:t>
            </a:r>
          </a:p>
          <a:p>
            <a:pPr marL="457200" lvl="0" indent="-228600" rtl="0">
              <a:lnSpc>
                <a:spcPct val="100000"/>
              </a:lnSpc>
              <a:spcBef>
                <a:spcPts val="0"/>
              </a:spcBef>
              <a:spcAft>
                <a:spcPts val="800"/>
              </a:spcAft>
              <a:buChar char="●"/>
            </a:pPr>
            <a:r>
              <a:rPr lang="en" sz="2000" dirty="0" smtClean="0"/>
              <a:t>Multi-Objective Optimization Background (evolution of U-NSGA-III)</a:t>
            </a:r>
          </a:p>
          <a:p>
            <a:pPr marL="457200" lvl="0" indent="-228600" rtl="0">
              <a:lnSpc>
                <a:spcPct val="100000"/>
              </a:lnSpc>
              <a:spcBef>
                <a:spcPts val="0"/>
              </a:spcBef>
              <a:spcAft>
                <a:spcPts val="800"/>
              </a:spcAft>
              <a:buChar char="●"/>
            </a:pPr>
            <a:r>
              <a:rPr lang="en" sz="2000" dirty="0" smtClean="0"/>
              <a:t>Indicators and Objectives</a:t>
            </a:r>
          </a:p>
          <a:p>
            <a:pPr marL="457200" lvl="0" indent="-228600" rtl="0">
              <a:lnSpc>
                <a:spcPct val="100000"/>
              </a:lnSpc>
              <a:spcBef>
                <a:spcPts val="0"/>
              </a:spcBef>
              <a:spcAft>
                <a:spcPts val="800"/>
              </a:spcAft>
              <a:buChar char="●"/>
            </a:pPr>
            <a:r>
              <a:rPr lang="en" sz="2000" dirty="0" smtClean="0"/>
              <a:t>U-NSGA-III Setup</a:t>
            </a:r>
          </a:p>
          <a:p>
            <a:pPr marL="857250" lvl="1" indent="-228600">
              <a:spcAft>
                <a:spcPts val="800"/>
              </a:spcAft>
              <a:buChar char="●"/>
            </a:pPr>
            <a:r>
              <a:rPr lang="en" sz="1800" dirty="0" smtClean="0"/>
              <a:t>Genetic Algorithm</a:t>
            </a:r>
          </a:p>
          <a:p>
            <a:pPr marL="857250" lvl="1" indent="-228600">
              <a:spcAft>
                <a:spcPts val="800"/>
              </a:spcAft>
              <a:buChar char="●"/>
            </a:pPr>
            <a:r>
              <a:rPr lang="en" sz="1800" dirty="0" smtClean="0"/>
              <a:t>Buy/Sell Simulation</a:t>
            </a:r>
          </a:p>
          <a:p>
            <a:pPr marL="457200" indent="-228600">
              <a:spcAft>
                <a:spcPts val="800"/>
              </a:spcAft>
              <a:buChar char="●"/>
            </a:pPr>
            <a:r>
              <a:rPr lang="en" sz="2200" dirty="0" smtClean="0"/>
              <a:t>Results</a:t>
            </a:r>
          </a:p>
          <a:p>
            <a:pPr marL="457200" indent="-228600">
              <a:spcAft>
                <a:spcPts val="800"/>
              </a:spcAft>
              <a:buChar char="●"/>
            </a:pPr>
            <a:r>
              <a:rPr lang="en" sz="2200" dirty="0" smtClean="0"/>
              <a:t>Discussion</a:t>
            </a:r>
          </a:p>
          <a:p>
            <a:pPr marL="857250" lvl="1" indent="-228600">
              <a:spcAft>
                <a:spcPts val="800"/>
              </a:spcAft>
              <a:buChar char="●"/>
            </a:pPr>
            <a:r>
              <a:rPr lang="en" sz="1800" dirty="0" smtClean="0"/>
              <a:t>Limitiations</a:t>
            </a:r>
          </a:p>
          <a:p>
            <a:pPr marL="857250" lvl="1" indent="-228600">
              <a:spcAft>
                <a:spcPts val="800"/>
              </a:spcAft>
              <a:buChar char="●"/>
            </a:pPr>
            <a:r>
              <a:rPr lang="en" sz="1800" dirty="0" smtClean="0"/>
              <a:t>Conclusions</a:t>
            </a:r>
          </a:p>
          <a:p>
            <a:pPr marL="857250" lvl="1" indent="-228600">
              <a:spcAft>
                <a:spcPts val="800"/>
              </a:spcAft>
              <a:buChar char="●"/>
            </a:pPr>
            <a:r>
              <a:rPr lang="en" sz="1800" dirty="0" smtClean="0"/>
              <a:t>Future Work</a:t>
            </a:r>
          </a:p>
          <a:p>
            <a:pPr marL="457200" indent="-228600">
              <a:spcAft>
                <a:spcPts val="800"/>
              </a:spcAft>
              <a:buChar char="●"/>
            </a:pPr>
            <a:endParaRPr lang="en" sz="2200" dirty="0" smtClean="0"/>
          </a:p>
          <a:p>
            <a:pPr marL="857250" lvl="1" indent="-228600">
              <a:spcAft>
                <a:spcPts val="800"/>
              </a:spcAft>
              <a:buChar char="●"/>
            </a:pPr>
            <a:endParaRPr lang="en" sz="1400" dirty="0" smtClean="0"/>
          </a:p>
          <a:p>
            <a:pPr marL="457200" lvl="0" indent="-228600" rtl="0">
              <a:lnSpc>
                <a:spcPct val="100000"/>
              </a:lnSpc>
              <a:spcBef>
                <a:spcPts val="0"/>
              </a:spcBef>
              <a:spcAft>
                <a:spcPts val="800"/>
              </a:spcAft>
              <a:buChar char="●"/>
            </a:pPr>
            <a:endParaRPr lang="en" sz="1800" dirty="0" smtClean="0"/>
          </a:p>
          <a:p>
            <a:pPr marL="457200" lvl="0" indent="-228600" rtl="0">
              <a:lnSpc>
                <a:spcPct val="100000"/>
              </a:lnSpc>
              <a:spcBef>
                <a:spcPts val="0"/>
              </a:spcBef>
              <a:spcAft>
                <a:spcPts val="800"/>
              </a:spcAft>
              <a:buChar char="●"/>
            </a:pPr>
            <a:endParaRPr lang="en" sz="1800" dirty="0" smtClean="0"/>
          </a:p>
          <a:p>
            <a:pPr marL="457200" lvl="0" indent="-228600" rtl="0">
              <a:lnSpc>
                <a:spcPct val="100000"/>
              </a:lnSpc>
              <a:spcBef>
                <a:spcPts val="0"/>
              </a:spcBef>
              <a:spcAft>
                <a:spcPts val="800"/>
              </a:spcAft>
              <a:buChar char="●"/>
            </a:pPr>
            <a:endParaRPr lang="en" sz="1800"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1" y="2867800"/>
            <a:ext cx="8520599" cy="1122400"/>
          </a:xfrm>
          <a:prstGeom prst="rect">
            <a:avLst/>
          </a:prstGeom>
        </p:spPr>
        <p:txBody>
          <a:bodyPr lIns="91425" tIns="91425" rIns="91425" bIns="91425" anchor="ctr" anchorCtr="0">
            <a:noAutofit/>
          </a:bodyPr>
          <a:lstStyle/>
          <a:p>
            <a:pPr>
              <a:spcBef>
                <a:spcPts val="0"/>
              </a:spcBef>
              <a:buNone/>
            </a:pPr>
            <a:r>
              <a:rPr lang="en" sz="4400" dirty="0" smtClean="0"/>
              <a:t>Results</a:t>
            </a:r>
            <a:endParaRPr lang="en" sz="4400" dirty="0"/>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Pareto Front Results</a:t>
            </a:r>
            <a:endParaRPr lang="en" sz="4000" dirty="0"/>
          </a:p>
        </p:txBody>
      </p:sp>
      <p:graphicFrame>
        <p:nvGraphicFramePr>
          <p:cNvPr id="3" name="Table 2"/>
          <p:cNvGraphicFramePr>
            <a:graphicFrameLocks noGrp="1"/>
          </p:cNvGraphicFramePr>
          <p:nvPr>
            <p:extLst>
              <p:ext uri="{D42A27DB-BD31-4B8C-83A1-F6EECF244321}">
                <p14:modId xmlns:p14="http://schemas.microsoft.com/office/powerpoint/2010/main" val="379264673"/>
              </p:ext>
            </p:extLst>
          </p:nvPr>
        </p:nvGraphicFramePr>
        <p:xfrm>
          <a:off x="1121410" y="1647825"/>
          <a:ext cx="6616700" cy="922020"/>
        </p:xfrm>
        <a:graphic>
          <a:graphicData uri="http://schemas.openxmlformats.org/drawingml/2006/table">
            <a:tbl>
              <a:tblPr firstRow="1" bandRow="1">
                <a:tableStyleId>{5C22544A-7EE6-4342-B048-85BDC9FD1C3A}</a:tableStyleId>
              </a:tblPr>
              <a:tblGrid>
                <a:gridCol w="1435100"/>
                <a:gridCol w="2006600"/>
                <a:gridCol w="1676400"/>
                <a:gridCol w="1498600"/>
              </a:tblGrid>
              <a:tr h="304800">
                <a:tc>
                  <a:txBody>
                    <a:bodyPr/>
                    <a:lstStyle/>
                    <a:p>
                      <a:pPr algn="l" rtl="0" fontAlgn="ctr"/>
                      <a:r>
                        <a:rPr lang="en-US" sz="1800" u="none" strike="noStrike">
                          <a:effectLst/>
                        </a:rPr>
                        <a:t>Objective</a:t>
                      </a:r>
                      <a:endParaRPr lang="en-US" sz="1800" b="1" i="0" u="none" strike="noStrike">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Avg. Minimum</a:t>
                      </a:r>
                      <a:endParaRPr lang="en-US" sz="1800" b="1" i="0" u="none" strike="noStrike">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Avg. Maximum</a:t>
                      </a:r>
                      <a:endParaRPr lang="en-US" sz="1800" b="1" i="0" u="none" strike="noStrike">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Avg. Average</a:t>
                      </a:r>
                      <a:endParaRPr lang="en-US" sz="1800" b="1" i="0" u="none" strike="noStrike">
                        <a:solidFill>
                          <a:srgbClr val="FFFFFF"/>
                        </a:solidFill>
                        <a:effectLst/>
                        <a:latin typeface="Calibri" panose="020F0502020204030204" pitchFamily="34" charset="0"/>
                      </a:endParaRPr>
                    </a:p>
                  </a:txBody>
                  <a:tcPr marL="7620" marR="7620" marT="7620" marB="0" anchor="ctr"/>
                </a:tc>
              </a:tr>
              <a:tr h="312420">
                <a:tc>
                  <a:txBody>
                    <a:bodyPr/>
                    <a:lstStyle/>
                    <a:p>
                      <a:pPr algn="l" rtl="0" fontAlgn="ctr"/>
                      <a:r>
                        <a:rPr lang="en-US" sz="1800" u="none" strike="noStrike">
                          <a:effectLst/>
                        </a:rPr>
                        <a:t>Annual Return</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7620" marR="7620" marT="7620" marB="0" anchor="ctr"/>
                </a:tc>
              </a:tr>
              <a:tr h="304800">
                <a:tc>
                  <a:txBody>
                    <a:bodyPr/>
                    <a:lstStyle/>
                    <a:p>
                      <a:pPr algn="l" rtl="0" fontAlgn="ctr"/>
                      <a:r>
                        <a:rPr lang="en-US" sz="1800" u="none" strike="noStrike">
                          <a:effectLst/>
                        </a:rPr>
                        <a:t>Sharpe Ratio</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7620" marR="7620" marT="7620" marB="0" anchor="ctr"/>
                </a:tc>
              </a:tr>
            </a:tbl>
          </a:graphicData>
        </a:graphic>
      </p:graphicFrame>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Average Fitness Results over __ Runs</a:t>
            </a:r>
            <a:endParaRPr lang="en" sz="4000" dirty="0"/>
          </a:p>
        </p:txBody>
      </p:sp>
    </p:spTree>
    <p:extLst>
      <p:ext uri="{BB962C8B-B14F-4D97-AF65-F5344CB8AC3E}">
        <p14:creationId xmlns:p14="http://schemas.microsoft.com/office/powerpoint/2010/main" val="3338364192"/>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Average Final Population Values</a:t>
            </a:r>
            <a:endParaRPr lang="en" sz="4000" dirty="0"/>
          </a:p>
        </p:txBody>
      </p:sp>
      <p:graphicFrame>
        <p:nvGraphicFramePr>
          <p:cNvPr id="2" name="Table 1"/>
          <p:cNvGraphicFramePr>
            <a:graphicFrameLocks noGrp="1"/>
          </p:cNvGraphicFramePr>
          <p:nvPr>
            <p:extLst>
              <p:ext uri="{D42A27DB-BD31-4B8C-83A1-F6EECF244321}">
                <p14:modId xmlns:p14="http://schemas.microsoft.com/office/powerpoint/2010/main" val="1369277139"/>
              </p:ext>
            </p:extLst>
          </p:nvPr>
        </p:nvGraphicFramePr>
        <p:xfrm>
          <a:off x="731520" y="1381760"/>
          <a:ext cx="7310855" cy="4797654"/>
        </p:xfrm>
        <a:graphic>
          <a:graphicData uri="http://schemas.openxmlformats.org/drawingml/2006/table">
            <a:tbl>
              <a:tblPr firstRow="1" bandRow="1">
                <a:tableStyleId>{5C22544A-7EE6-4342-B048-85BDC9FD1C3A}</a:tableStyleId>
              </a:tblPr>
              <a:tblGrid>
                <a:gridCol w="789786"/>
                <a:gridCol w="1515535"/>
                <a:gridCol w="1302079"/>
                <a:gridCol w="1440825"/>
                <a:gridCol w="1067278"/>
                <a:gridCol w="1195352"/>
              </a:tblGrid>
              <a:tr h="432764">
                <a:tc>
                  <a:txBody>
                    <a:bodyPr/>
                    <a:lstStyle/>
                    <a:p>
                      <a:pPr algn="l" rtl="0" fontAlgn="ctr"/>
                      <a:r>
                        <a:rPr lang="en-US" sz="1600" u="none" strike="noStrike" dirty="0">
                          <a:effectLst/>
                        </a:rPr>
                        <a:t>Indicator</a:t>
                      </a:r>
                      <a:endParaRPr lang="en-US" sz="1600" b="1" i="0" u="none" strike="noStrike" dirty="0">
                        <a:solidFill>
                          <a:srgbClr val="FFFFFF"/>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Parameter</a:t>
                      </a:r>
                      <a:endParaRPr lang="en-US" sz="1600" b="1" i="0" u="none" strike="noStrike">
                        <a:solidFill>
                          <a:srgbClr val="FFFFFF"/>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Standard Value</a:t>
                      </a:r>
                      <a:endParaRPr lang="en-US" sz="1600" b="1" i="0" u="none" strike="noStrike">
                        <a:solidFill>
                          <a:srgbClr val="FFFFFF"/>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smtClean="0">
                          <a:effectLst/>
                        </a:rPr>
                        <a:t>Average Value</a:t>
                      </a:r>
                      <a:endParaRPr lang="en-US" sz="1600" b="1" i="0" u="none" strike="noStrike" dirty="0">
                        <a:solidFill>
                          <a:srgbClr val="FFFFFF"/>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smtClean="0">
                          <a:effectLst/>
                        </a:rPr>
                        <a:t>Minimum</a:t>
                      </a:r>
                      <a:endParaRPr lang="en-US" sz="1600" b="1" i="0" u="none" strike="noStrike" dirty="0">
                        <a:solidFill>
                          <a:srgbClr val="FFFFFF"/>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a:effectLst/>
                        </a:rPr>
                        <a:t>Maximum </a:t>
                      </a:r>
                      <a:endParaRPr lang="en-US" sz="1600" b="1" i="0" u="none" strike="noStrike" dirty="0">
                        <a:solidFill>
                          <a:srgbClr val="FFFFFF"/>
                        </a:solidFill>
                        <a:effectLst/>
                        <a:latin typeface="Calibri" panose="020F0502020204030204" pitchFamily="34" charset="0"/>
                      </a:endParaRPr>
                    </a:p>
                  </a:txBody>
                  <a:tcPr marL="6044" marR="6044" marT="6044" marB="0" anchor="ctr"/>
                </a:tc>
              </a:tr>
              <a:tr h="279190">
                <a:tc>
                  <a:txBody>
                    <a:bodyPr/>
                    <a:lstStyle/>
                    <a:p>
                      <a:pPr algn="l" rtl="0" fontAlgn="ctr"/>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Short Lookback</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Long Lookback</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50</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Short Lookback</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12</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Long Lookback</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26</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Signal Lookback</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9</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fontAlgn="t"/>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l" fontAlgn="t"/>
                      <a:r>
                        <a:rPr lang="en-US" sz="1600" u="none" strike="noStrike">
                          <a:effectLst/>
                        </a:rPr>
                        <a:t>Lookback</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ctr" fontAlgn="ctr"/>
                      <a:r>
                        <a:rPr lang="en-US" sz="1600" u="none" strike="noStrike">
                          <a:effectLst/>
                        </a:rPr>
                        <a:t>14</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fontAlgn="t"/>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l" fontAlgn="t"/>
                      <a:r>
                        <a:rPr lang="en-US" sz="1600" u="none" strike="noStrike">
                          <a:effectLst/>
                        </a:rPr>
                        <a:t>Lower Boundary</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ctr" fontAlgn="ctr"/>
                      <a:r>
                        <a:rPr lang="en-US" sz="1600" u="none" strike="noStrike">
                          <a:effectLst/>
                        </a:rPr>
                        <a:t>30</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Upper Boundary</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70</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a:effectLst/>
                        </a:rPr>
                        <a:t>RSI Lookback</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14</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Lower Boundary</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30</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Upper Boundary</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70</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fontAlgn="t"/>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l" fontAlgn="t"/>
                      <a:r>
                        <a:rPr lang="en-US" sz="1600" u="none" strike="noStrike">
                          <a:effectLst/>
                        </a:rPr>
                        <a:t>Average Lookback</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ctr" fontAlgn="ctr"/>
                      <a:r>
                        <a:rPr lang="en-US" sz="1600" u="none" strike="noStrike" dirty="0" smtClean="0">
                          <a:effectLst/>
                        </a:rPr>
                        <a:t>14</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fontAlgn="t"/>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l" fontAlgn="t"/>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044" marR="6044" marT="6044" marB="0" anchor="ctr"/>
                </a:tc>
              </a:tr>
            </a:tbl>
          </a:graphicData>
        </a:graphic>
      </p:graphicFrame>
    </p:spTree>
    <p:extLst>
      <p:ext uri="{BB962C8B-B14F-4D97-AF65-F5344CB8AC3E}">
        <p14:creationId xmlns:p14="http://schemas.microsoft.com/office/powerpoint/2010/main" val="4252732460"/>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Search Space/Pareto Front Analysis</a:t>
            </a:r>
            <a:endParaRPr lang="en" sz="4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87015"/>
            <a:ext cx="4506890" cy="2655649"/>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6890" y="3787015"/>
            <a:ext cx="4615058" cy="274705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292136"/>
            <a:ext cx="4506890" cy="249487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32449" y="1249555"/>
            <a:ext cx="4481331" cy="2537460"/>
          </a:xfrm>
          <a:prstGeom prst="rect">
            <a:avLst/>
          </a:prstGeom>
        </p:spPr>
      </p:pic>
    </p:spTree>
    <p:extLst>
      <p:ext uri="{BB962C8B-B14F-4D97-AF65-F5344CB8AC3E}">
        <p14:creationId xmlns:p14="http://schemas.microsoft.com/office/powerpoint/2010/main" val="4091981834"/>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Comparison to Buy &amp; Hold Strategy</a:t>
            </a:r>
            <a:endParaRPr lang="en" sz="4000" dirty="0"/>
          </a:p>
        </p:txBody>
      </p:sp>
      <p:sp>
        <p:nvSpPr>
          <p:cNvPr id="156" name="Shape 156"/>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TODO</a:t>
            </a:r>
            <a:endParaRPr lang="en" sz="2000" dirty="0"/>
          </a:p>
        </p:txBody>
      </p:sp>
    </p:spTree>
    <p:extLst>
      <p:ext uri="{BB962C8B-B14F-4D97-AF65-F5344CB8AC3E}">
        <p14:creationId xmlns:p14="http://schemas.microsoft.com/office/powerpoint/2010/main" val="1037680873"/>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a:t>Limitations of the </a:t>
            </a:r>
            <a:r>
              <a:rPr lang="en" sz="4000" dirty="0" smtClean="0"/>
              <a:t>Solution</a:t>
            </a:r>
            <a:endParaRPr lang="en" sz="4000" dirty="0"/>
          </a:p>
        </p:txBody>
      </p:sp>
      <p:sp>
        <p:nvSpPr>
          <p:cNvPr id="163" name="Shape 163"/>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Evolution of integer values using real-valued paramters</a:t>
            </a:r>
          </a:p>
          <a:p>
            <a:pPr marL="457200" lvl="0" indent="-228600" rtl="0">
              <a:spcBef>
                <a:spcPts val="0"/>
              </a:spcBef>
              <a:spcAft>
                <a:spcPts val="800"/>
              </a:spcAft>
              <a:buChar char="●"/>
            </a:pPr>
            <a:r>
              <a:rPr lang="en" sz="2000" smtClean="0"/>
              <a:t>Potential affect of inflation on the values of the dataset</a:t>
            </a:r>
            <a:endParaRPr lang="en" sz="2000" dirty="0" smtClean="0"/>
          </a:p>
          <a:p>
            <a:pPr marL="457200" lvl="0" indent="-228600" rtl="0">
              <a:spcBef>
                <a:spcPts val="0"/>
              </a:spcBef>
              <a:spcAft>
                <a:spcPts val="800"/>
              </a:spcAft>
              <a:buChar char="●"/>
            </a:pPr>
            <a:endParaRPr lang="en" sz="2000" dirty="0"/>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Conclusions</a:t>
            </a:r>
            <a:endParaRPr lang="en" sz="4000" dirty="0"/>
          </a:p>
        </p:txBody>
      </p:sp>
      <p:sp>
        <p:nvSpPr>
          <p:cNvPr id="163" name="Shape 163"/>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TODO</a:t>
            </a:r>
          </a:p>
          <a:p>
            <a:pPr marL="457200" lvl="0" indent="-228600" rtl="0">
              <a:spcBef>
                <a:spcPts val="0"/>
              </a:spcBef>
              <a:spcAft>
                <a:spcPts val="800"/>
              </a:spcAft>
              <a:buChar char="●"/>
            </a:pPr>
            <a:endParaRPr lang="en" sz="2000" dirty="0"/>
          </a:p>
        </p:txBody>
      </p:sp>
    </p:spTree>
    <p:extLst>
      <p:ext uri="{BB962C8B-B14F-4D97-AF65-F5344CB8AC3E}">
        <p14:creationId xmlns:p14="http://schemas.microsoft.com/office/powerpoint/2010/main" val="540645740"/>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buNone/>
            </a:pPr>
            <a:r>
              <a:rPr lang="en" sz="4000" dirty="0" smtClean="0"/>
              <a:t>Future Work</a:t>
            </a:r>
            <a:endParaRPr lang="en" sz="4000" dirty="0"/>
          </a:p>
        </p:txBody>
      </p:sp>
      <p:sp>
        <p:nvSpPr>
          <p:cNvPr id="169" name="Shape 169"/>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Add weights to the indicator voting scheme to determine via evolutionary methods which indicator contributes the most to obtaining the objectives</a:t>
            </a:r>
          </a:p>
          <a:p>
            <a:pPr marL="457200" lvl="0" indent="-228600" rtl="0">
              <a:spcBef>
                <a:spcPts val="0"/>
              </a:spcBef>
              <a:spcAft>
                <a:spcPts val="800"/>
              </a:spcAft>
              <a:buChar char="●"/>
            </a:pPr>
            <a:r>
              <a:rPr lang="en" sz="2000" dirty="0" smtClean="0"/>
              <a:t>Hypervolume calculations for run comparison (WHAT DOES THIS SHOW AGAIN??)</a:t>
            </a:r>
          </a:p>
          <a:p>
            <a:pPr marL="857250" lvl="1" indent="-228600">
              <a:spcAft>
                <a:spcPts val="800"/>
              </a:spcAft>
              <a:buChar char="●"/>
            </a:pPr>
            <a:r>
              <a:rPr lang="en" sz="1800" dirty="0" smtClean="0"/>
              <a:t>Requires ideal and reference points</a:t>
            </a:r>
          </a:p>
          <a:p>
            <a:pPr marL="457200" lvl="0" indent="-228600" rtl="0">
              <a:spcBef>
                <a:spcPts val="0"/>
              </a:spcBef>
              <a:spcAft>
                <a:spcPts val="800"/>
              </a:spcAft>
              <a:buChar char="●"/>
            </a:pPr>
            <a:r>
              <a:rPr lang="en" sz="2000" dirty="0" smtClean="0"/>
              <a:t>Run with the GA on a second dataset to determine dependence of the results on the dataset </a:t>
            </a:r>
          </a:p>
          <a:p>
            <a:pPr marL="857250" lvl="1" indent="-228600">
              <a:spcAft>
                <a:spcPts val="800"/>
              </a:spcAft>
              <a:buChar char="●"/>
            </a:pPr>
            <a:r>
              <a:rPr lang="en" sz="1800" dirty="0" smtClean="0"/>
              <a:t>Answers the question of how broadly the results can be applied</a:t>
            </a:r>
          </a:p>
          <a:p>
            <a:pPr marL="457200" indent="-228600">
              <a:spcAft>
                <a:spcPts val="800"/>
              </a:spcAft>
              <a:buChar char="●"/>
            </a:pPr>
            <a:r>
              <a:rPr lang="en" sz="2000" dirty="0" smtClean="0"/>
              <a:t>Research alternative objective functions to use in place of Annual Return and Sharpe Ratio</a:t>
            </a:r>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1" y="2867800"/>
            <a:ext cx="8520599" cy="1122400"/>
          </a:xfrm>
          <a:prstGeom prst="rect">
            <a:avLst/>
          </a:prstGeom>
        </p:spPr>
        <p:txBody>
          <a:bodyPr lIns="91425" tIns="91425" rIns="91425" bIns="91425" anchor="ctr" anchorCtr="0">
            <a:noAutofit/>
          </a:bodyPr>
          <a:lstStyle/>
          <a:p>
            <a:pPr>
              <a:spcBef>
                <a:spcPts val="0"/>
              </a:spcBef>
              <a:buNone/>
            </a:pPr>
            <a:r>
              <a:rPr lang="en" sz="4400" dirty="0"/>
              <a:t>Questions?</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945113"/>
            <a:ext cx="4310699" cy="816473"/>
          </a:xfrm>
        </p:spPr>
        <p:txBody>
          <a:bodyPr/>
          <a:lstStyle/>
          <a:p>
            <a:r>
              <a:rPr lang="en-US" sz="4000" dirty="0" smtClean="0"/>
              <a:t>The Problem</a:t>
            </a:r>
            <a:endParaRPr lang="en-US" sz="4000" dirty="0"/>
          </a:p>
        </p:txBody>
      </p:sp>
      <p:sp>
        <p:nvSpPr>
          <p:cNvPr id="4" name="Subtitle 3"/>
          <p:cNvSpPr>
            <a:spLocks noGrp="1"/>
          </p:cNvSpPr>
          <p:nvPr>
            <p:ph type="subTitle" idx="1"/>
          </p:nvPr>
        </p:nvSpPr>
        <p:spPr>
          <a:xfrm>
            <a:off x="1" y="2214880"/>
            <a:ext cx="4310699" cy="2681673"/>
          </a:xfrm>
        </p:spPr>
        <p:txBody>
          <a:bodyPr/>
          <a:lstStyle/>
          <a:p>
            <a:pPr indent="0" algn="l"/>
            <a:r>
              <a:rPr lang="en-US" sz="2800" dirty="0" smtClean="0"/>
              <a:t>Determine the optimal parameters to buy/sell stock market indicators to maximize profit and minimize risk</a:t>
            </a:r>
            <a:endParaRPr lang="en-US" sz="2800" dirty="0"/>
          </a:p>
        </p:txBody>
      </p:sp>
      <p:pic>
        <p:nvPicPr>
          <p:cNvPr id="1026" name="Picture 2" descr="http://faganasset.com/wp-content/uploads/2015/04/stock-market-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8400" y="1761586"/>
            <a:ext cx="3738752" cy="2804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897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spcBef>
                <a:spcPts val="0"/>
              </a:spcBef>
              <a:buNone/>
            </a:pPr>
            <a:r>
              <a:rPr lang="en" dirty="0"/>
              <a:t>References</a:t>
            </a:r>
          </a:p>
        </p:txBody>
      </p:sp>
      <p:sp>
        <p:nvSpPr>
          <p:cNvPr id="186" name="Shape 186"/>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rtl="0">
              <a:spcBef>
                <a:spcPts val="0"/>
              </a:spcBef>
              <a:spcAft>
                <a:spcPts val="800"/>
              </a:spcAft>
              <a:buNone/>
            </a:pPr>
            <a:r>
              <a:rPr lang="en" sz="2000" dirty="0"/>
              <a:t>[1</a:t>
            </a:r>
            <a:r>
              <a:rPr lang="en" sz="2000" dirty="0" smtClean="0"/>
              <a:t>] N. Srinivas and K. Deb. Multiobjective Optimization Using Nondominated Sorting in Genetic Algorithms. </a:t>
            </a:r>
          </a:p>
          <a:p>
            <a:pPr rtl="0">
              <a:spcBef>
                <a:spcPts val="0"/>
              </a:spcBef>
              <a:spcAft>
                <a:spcPts val="800"/>
              </a:spcAft>
              <a:buNone/>
            </a:pPr>
            <a:r>
              <a:rPr lang="en" sz="2000" dirty="0" smtClean="0"/>
              <a:t>[2] M.B. Fayek, H.M. El-Boghdadi, and S.M. Omran. Multi-Objective Optimization of Technical Stock Market Indicators using G</a:t>
            </a:r>
            <a:r>
              <a:rPr lang="en-US" sz="2000" dirty="0"/>
              <a:t>A</a:t>
            </a:r>
            <a:r>
              <a:rPr lang="en" sz="2000" dirty="0" smtClean="0"/>
              <a:t>s.</a:t>
            </a:r>
          </a:p>
        </p:txBody>
      </p: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spcBef>
                <a:spcPts val="0"/>
              </a:spcBef>
              <a:buNone/>
            </a:pPr>
            <a:r>
              <a:rPr lang="en"/>
              <a:t>References (con’t)</a:t>
            </a:r>
          </a:p>
        </p:txBody>
      </p:sp>
      <p:sp>
        <p:nvSpPr>
          <p:cNvPr id="192" name="Shape 192"/>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a:spcAft>
                <a:spcPts val="800"/>
              </a:spcAft>
              <a:buNone/>
            </a:pPr>
            <a:r>
              <a:rPr lang="en" sz="2000" dirty="0"/>
              <a:t>[</a:t>
            </a:r>
            <a:r>
              <a:rPr lang="en" sz="2000" dirty="0" smtClean="0"/>
              <a:t>5]</a:t>
            </a:r>
            <a:endParaRPr lang="en" sz="2000" dirty="0"/>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en" sz="4400" dirty="0" smtClean="0"/>
              <a:t>Multi-Objective Optimization Background</a:t>
            </a:r>
            <a:endParaRPr lang="en" sz="4400" dirty="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smtClean="0"/>
              <a:t>Why Use Multi-Objective Algorithms? [1]</a:t>
            </a:r>
            <a:endParaRPr lang="en-US" sz="4000" dirty="0"/>
          </a:p>
        </p:txBody>
      </p:sp>
      <p:sp>
        <p:nvSpPr>
          <p:cNvPr id="3" name="Text Placeholder 2"/>
          <p:cNvSpPr>
            <a:spLocks noGrp="1"/>
          </p:cNvSpPr>
          <p:nvPr>
            <p:ph type="body" idx="1"/>
          </p:nvPr>
        </p:nvSpPr>
        <p:spPr>
          <a:xfrm>
            <a:off x="311701" y="2133599"/>
            <a:ext cx="5215339" cy="3958233"/>
          </a:xfrm>
        </p:spPr>
        <p:txBody>
          <a:bodyPr/>
          <a:lstStyle/>
          <a:p>
            <a:r>
              <a:rPr lang="en-US" sz="2000" dirty="0" smtClean="0"/>
              <a:t>Existence of conflicting objectives</a:t>
            </a:r>
          </a:p>
          <a:p>
            <a:endParaRPr lang="en-US" sz="2000" dirty="0" smtClean="0"/>
          </a:p>
          <a:p>
            <a:r>
              <a:rPr lang="en-US" sz="2000" dirty="0" smtClean="0"/>
              <a:t>Single-objective formulation of multiple constraints is very sensitive to weights</a:t>
            </a:r>
            <a:endParaRPr lang="en-US" sz="2000" dirty="0"/>
          </a:p>
          <a:p>
            <a:endParaRPr lang="en-US" sz="2000" dirty="0" smtClean="0"/>
          </a:p>
          <a:p>
            <a:r>
              <a:rPr lang="en-US" sz="2000" dirty="0" smtClean="0"/>
              <a:t>Single-point solution does not allow for different alternatives to give to expert decision makers</a:t>
            </a:r>
            <a:endParaRPr lang="en-US" sz="2000" dirty="0"/>
          </a:p>
        </p:txBody>
      </p:sp>
      <p:pic>
        <p:nvPicPr>
          <p:cNvPr id="4" name="Picture 3"/>
          <p:cNvPicPr>
            <a:picLocks noChangeAspect="1"/>
          </p:cNvPicPr>
          <p:nvPr/>
        </p:nvPicPr>
        <p:blipFill>
          <a:blip r:embed="rId3"/>
          <a:stretch>
            <a:fillRect/>
          </a:stretch>
        </p:blipFill>
        <p:spPr>
          <a:xfrm>
            <a:off x="5706395" y="2549205"/>
            <a:ext cx="3125905" cy="2456815"/>
          </a:xfrm>
          <a:prstGeom prst="rect">
            <a:avLst/>
          </a:prstGeom>
        </p:spPr>
      </p:pic>
    </p:spTree>
    <p:extLst>
      <p:ext uri="{BB962C8B-B14F-4D97-AF65-F5344CB8AC3E}">
        <p14:creationId xmlns:p14="http://schemas.microsoft.com/office/powerpoint/2010/main" val="129019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prstGeom prst="rect">
            <a:avLst/>
          </a:prstGeom>
        </p:spPr>
        <p:txBody>
          <a:bodyPr lIns="91425" tIns="91425" rIns="91425" bIns="91425" anchor="t" anchorCtr="0">
            <a:noAutofit/>
          </a:bodyPr>
          <a:lstStyle/>
          <a:p>
            <a:pPr algn="l"/>
            <a:r>
              <a:rPr lang="en" sz="4000" dirty="0" smtClean="0"/>
              <a:t>Terminology [1]</a:t>
            </a:r>
            <a:endParaRPr lang="en" sz="4000" dirty="0"/>
          </a:p>
        </p:txBody>
      </p:sp>
      <p:sp>
        <p:nvSpPr>
          <p:cNvPr id="71" name="Shape 71"/>
          <p:cNvSpPr txBox="1">
            <a:spLocks noGrp="1"/>
          </p:cNvSpPr>
          <p:nvPr>
            <p:ph type="body" idx="1"/>
          </p:nvPr>
        </p:nvSpPr>
        <p:spPr>
          <a:xfrm>
            <a:off x="311701" y="1864966"/>
            <a:ext cx="8520599" cy="3667991"/>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i="1" dirty="0" smtClean="0"/>
              <a:t>Pareto-optimal (non-dominated) solutions</a:t>
            </a:r>
            <a:r>
              <a:rPr lang="en" sz="2000" dirty="0" smtClean="0"/>
              <a:t>: “a set of solutions which are superior to the rest of the solutions in the search space when all objectives are considered but inferior to other solutions in the space in one or more objectives” </a:t>
            </a:r>
            <a:endParaRPr lang="en" sz="2000" i="1" dirty="0" smtClean="0"/>
          </a:p>
          <a:p>
            <a:pPr marL="457200" lvl="0" indent="-228600" rtl="0">
              <a:spcBef>
                <a:spcPts val="0"/>
              </a:spcBef>
              <a:spcAft>
                <a:spcPts val="800"/>
              </a:spcAft>
              <a:buChar char="●"/>
            </a:pPr>
            <a:r>
              <a:rPr lang="en" sz="2000" dirty="0" smtClean="0"/>
              <a:t>For </a:t>
            </a:r>
            <a:r>
              <a:rPr lang="en" sz="2000" i="1" dirty="0" smtClean="0"/>
              <a:t>p</a:t>
            </a:r>
            <a:r>
              <a:rPr lang="en" sz="2000" dirty="0" smtClean="0"/>
              <a:t>-dimensional vectors </a:t>
            </a:r>
            <a:r>
              <a:rPr lang="en" sz="2000" b="1" i="1" dirty="0" smtClean="0"/>
              <a:t>x</a:t>
            </a:r>
            <a:r>
              <a:rPr lang="en" sz="2000" b="1" i="1" baseline="-25000" dirty="0" smtClean="0"/>
              <a:t>1</a:t>
            </a:r>
            <a:r>
              <a:rPr lang="en" sz="2000" b="1" i="1" dirty="0" smtClean="0"/>
              <a:t> </a:t>
            </a:r>
            <a:r>
              <a:rPr lang="en" sz="2000" dirty="0" smtClean="0"/>
              <a:t>and </a:t>
            </a:r>
            <a:r>
              <a:rPr lang="en" sz="2000" b="1" i="1" dirty="0" smtClean="0"/>
              <a:t>x</a:t>
            </a:r>
            <a:r>
              <a:rPr lang="en" sz="2000" b="1" i="1" baseline="-25000" dirty="0" smtClean="0"/>
              <a:t>2</a:t>
            </a:r>
            <a:r>
              <a:rPr lang="en" sz="2000" b="1" i="1" dirty="0" smtClean="0"/>
              <a:t> </a:t>
            </a:r>
            <a:r>
              <a:rPr lang="en" sz="2000" dirty="0" smtClean="0"/>
              <a:t>(in a minimization problem)</a:t>
            </a:r>
            <a:r>
              <a:rPr lang="en" sz="2000" i="1" baseline="-25000" dirty="0" smtClean="0"/>
              <a:t>,</a:t>
            </a:r>
            <a:r>
              <a:rPr lang="en" sz="2000" i="1" dirty="0" smtClean="0"/>
              <a:t> </a:t>
            </a:r>
            <a:r>
              <a:rPr lang="en" sz="2000" b="1" i="1" dirty="0" smtClean="0"/>
              <a:t>x</a:t>
            </a:r>
            <a:r>
              <a:rPr lang="en" sz="2000" b="1" i="1" baseline="-25000" dirty="0" smtClean="0"/>
              <a:t>1</a:t>
            </a:r>
            <a:r>
              <a:rPr lang="en" sz="2000" b="1" dirty="0" smtClean="0"/>
              <a:t> </a:t>
            </a:r>
            <a:r>
              <a:rPr lang="en" sz="2000" i="1" dirty="0" smtClean="0"/>
              <a:t>dominates</a:t>
            </a:r>
            <a:r>
              <a:rPr lang="en" sz="2000" dirty="0" smtClean="0"/>
              <a:t> </a:t>
            </a:r>
            <a:r>
              <a:rPr lang="en" sz="2000" b="1" i="1" dirty="0" smtClean="0"/>
              <a:t>x</a:t>
            </a:r>
            <a:r>
              <a:rPr lang="en" sz="2000" b="1" i="1" baseline="-25000" dirty="0" smtClean="0"/>
              <a:t>2</a:t>
            </a:r>
            <a:r>
              <a:rPr lang="en" sz="2000" dirty="0" smtClean="0"/>
              <a:t> when no value of</a:t>
            </a:r>
            <a:r>
              <a:rPr lang="en" sz="2000" b="1" i="1" dirty="0" smtClean="0"/>
              <a:t> x</a:t>
            </a:r>
            <a:r>
              <a:rPr lang="en" sz="2000" b="1" i="1" baseline="-25000" dirty="0" smtClean="0"/>
              <a:t>1</a:t>
            </a:r>
            <a:r>
              <a:rPr lang="en" sz="2000" dirty="0" smtClean="0"/>
              <a:t> is less than the corresponding dimension in </a:t>
            </a:r>
            <a:r>
              <a:rPr lang="en" sz="2000" b="1" i="1" dirty="0" smtClean="0"/>
              <a:t>x</a:t>
            </a:r>
            <a:r>
              <a:rPr lang="en" sz="2000" b="1" i="1" baseline="-25000" dirty="0" smtClean="0"/>
              <a:t>2</a:t>
            </a:r>
            <a:r>
              <a:rPr lang="en" sz="2000" dirty="0" smtClean="0"/>
              <a:t> and at least one value of </a:t>
            </a:r>
            <a:r>
              <a:rPr lang="en" sz="2000" b="1" i="1" dirty="0" smtClean="0"/>
              <a:t>x</a:t>
            </a:r>
            <a:r>
              <a:rPr lang="en" sz="2000" b="1" i="1" baseline="-25000" dirty="0" smtClean="0"/>
              <a:t>1</a:t>
            </a:r>
            <a:r>
              <a:rPr lang="en" sz="2000" dirty="0" smtClean="0"/>
              <a:t> is strictly less than its corresponding dimension in </a:t>
            </a:r>
            <a:r>
              <a:rPr lang="en" sz="2000" b="1" i="1" dirty="0" smtClean="0"/>
              <a:t>x</a:t>
            </a:r>
            <a:r>
              <a:rPr lang="en" sz="2000" b="1" i="1" baseline="-25000" dirty="0" smtClean="0"/>
              <a:t>2</a:t>
            </a:r>
            <a:endParaRPr lang="en" sz="2000" b="1" i="1" dirty="0"/>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prstGeom prst="rect">
            <a:avLst/>
          </a:prstGeom>
        </p:spPr>
        <p:txBody>
          <a:bodyPr lIns="91425" tIns="91425" rIns="91425" bIns="91425" anchor="t" anchorCtr="0">
            <a:noAutofit/>
          </a:bodyPr>
          <a:lstStyle/>
          <a:p>
            <a:pPr algn="l"/>
            <a:r>
              <a:rPr lang="en" sz="4000" dirty="0" smtClean="0"/>
              <a:t>NSGA and NSGA-II</a:t>
            </a:r>
            <a:endParaRPr lang="en" sz="4000" dirty="0"/>
          </a:p>
        </p:txBody>
      </p:sp>
      <p:sp>
        <p:nvSpPr>
          <p:cNvPr id="71" name="Shape 71"/>
          <p:cNvSpPr txBox="1">
            <a:spLocks noGrp="1"/>
          </p:cNvSpPr>
          <p:nvPr>
            <p:ph type="body" idx="1"/>
          </p:nvPr>
        </p:nvSpPr>
        <p:spPr>
          <a:xfrm>
            <a:off x="311701" y="1828800"/>
            <a:ext cx="8520599" cy="3667991"/>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TODO</a:t>
            </a:r>
            <a:endParaRPr lang="en" sz="2000" dirty="0"/>
          </a:p>
        </p:txBody>
      </p:sp>
    </p:spTree>
    <p:extLst>
      <p:ext uri="{BB962C8B-B14F-4D97-AF65-F5344CB8AC3E}">
        <p14:creationId xmlns:p14="http://schemas.microsoft.com/office/powerpoint/2010/main" val="2667602060"/>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None/>
            </a:pPr>
            <a:r>
              <a:rPr lang="en" sz="4000" dirty="0" smtClean="0"/>
              <a:t>NSGA-III</a:t>
            </a:r>
            <a:endParaRPr lang="en" sz="4000" dirty="0"/>
          </a:p>
        </p:txBody>
      </p:sp>
      <p:sp>
        <p:nvSpPr>
          <p:cNvPr id="79" name="Shape 79"/>
          <p:cNvSpPr txBox="1">
            <a:spLocks noGrp="1"/>
          </p:cNvSpPr>
          <p:nvPr>
            <p:ph type="body" idx="1"/>
          </p:nvPr>
        </p:nvSpPr>
        <p:spPr>
          <a:xfrm>
            <a:off x="137530" y="1524728"/>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TODO</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None/>
            </a:pPr>
            <a:r>
              <a:rPr lang="en" sz="4000" dirty="0" smtClean="0"/>
              <a:t>U-NSGA-III</a:t>
            </a:r>
            <a:endParaRPr lang="en" sz="4000" dirty="0"/>
          </a:p>
        </p:txBody>
      </p:sp>
      <p:sp>
        <p:nvSpPr>
          <p:cNvPr id="79" name="Shape 79"/>
          <p:cNvSpPr txBox="1">
            <a:spLocks noGrp="1"/>
          </p:cNvSpPr>
          <p:nvPr>
            <p:ph type="body" idx="1"/>
          </p:nvPr>
        </p:nvSpPr>
        <p:spPr>
          <a:xfrm>
            <a:off x="137530" y="1524728"/>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TODO</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Power-Point-Word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Power-Point-Wordmark</Template>
  <TotalTime>2680</TotalTime>
  <Words>1004</Words>
  <Application>Microsoft Office PowerPoint</Application>
  <PresentationFormat>On-screen Show (4:3)</PresentationFormat>
  <Paragraphs>340</Paragraphs>
  <Slides>31</Slides>
  <Notes>31</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Cambria Math</vt:lpstr>
      <vt:lpstr>Gotham Book</vt:lpstr>
      <vt:lpstr>Gotham-Bold</vt:lpstr>
      <vt:lpstr>ＭＳ Ｐゴシック</vt:lpstr>
      <vt:lpstr>Trebuchet MS</vt:lpstr>
      <vt:lpstr>Wingdings</vt:lpstr>
      <vt:lpstr>Power-Point-Wordmark</vt:lpstr>
      <vt:lpstr>Evolving Optimal Technical Stock Market Indicators Through Use of Multi-Objective Genetic Algorithms</vt:lpstr>
      <vt:lpstr>Agenda</vt:lpstr>
      <vt:lpstr>The Problem</vt:lpstr>
      <vt:lpstr>Multi-Objective Optimization Background</vt:lpstr>
      <vt:lpstr>Why Use Multi-Objective Algorithms? [1]</vt:lpstr>
      <vt:lpstr>Terminology [1]</vt:lpstr>
      <vt:lpstr>NSGA and NSGA-II</vt:lpstr>
      <vt:lpstr>NSGA-III</vt:lpstr>
      <vt:lpstr>U-NSGA-III</vt:lpstr>
      <vt:lpstr>Indicators and Objectives</vt:lpstr>
      <vt:lpstr>Indicators [2] </vt:lpstr>
      <vt:lpstr>Indicators (con’t) </vt:lpstr>
      <vt:lpstr>Objective Functions </vt:lpstr>
      <vt:lpstr>U-NSGA-III Setup</vt:lpstr>
      <vt:lpstr>Chromosome and Constraints </vt:lpstr>
      <vt:lpstr>Secondary Constraints </vt:lpstr>
      <vt:lpstr>U-NSGA-III parameters </vt:lpstr>
      <vt:lpstr>Stock Data </vt:lpstr>
      <vt:lpstr>Buy/Sell Implementation </vt:lpstr>
      <vt:lpstr>Results</vt:lpstr>
      <vt:lpstr>Pareto Front Results</vt:lpstr>
      <vt:lpstr>Average Fitness Results over __ Runs</vt:lpstr>
      <vt:lpstr>Average Final Population Values</vt:lpstr>
      <vt:lpstr>Search Space/Pareto Front Analysis</vt:lpstr>
      <vt:lpstr>Comparison to Buy &amp; Hold Strategy</vt:lpstr>
      <vt:lpstr>Limitations of the Solution</vt:lpstr>
      <vt:lpstr>Conclusions</vt:lpstr>
      <vt:lpstr>Future Work</vt:lpstr>
      <vt:lpstr>Questions?</vt:lpstr>
      <vt:lpstr>References</vt:lpstr>
      <vt:lpstr>References (con’t)</vt:lpstr>
    </vt:vector>
  </TitlesOfParts>
  <Company>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 Algorithm-Based Solver for Very Large Multiple Jigsaw Puzzles of Unknown Dimensions and Piece Orientation</dc:title>
  <dc:creator>GE User</dc:creator>
  <cp:lastModifiedBy>Bonnie Reiff</cp:lastModifiedBy>
  <cp:revision>219</cp:revision>
  <cp:lastPrinted>2010-09-08T13:46:11Z</cp:lastPrinted>
  <dcterms:created xsi:type="dcterms:W3CDTF">2015-11-16T23:22:01Z</dcterms:created>
  <dcterms:modified xsi:type="dcterms:W3CDTF">2015-12-06T05:54:50Z</dcterms:modified>
</cp:coreProperties>
</file>