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64" r:id="rId2"/>
    <p:sldId id="265" r:id="rId3"/>
    <p:sldId id="295" r:id="rId4"/>
    <p:sldId id="272" r:id="rId5"/>
    <p:sldId id="294" r:id="rId6"/>
    <p:sldId id="267" r:id="rId7"/>
    <p:sldId id="293" r:id="rId8"/>
    <p:sldId id="268" r:id="rId9"/>
    <p:sldId id="287" r:id="rId10"/>
    <p:sldId id="288" r:id="rId11"/>
    <p:sldId id="269" r:id="rId12"/>
    <p:sldId id="310" r:id="rId13"/>
    <p:sldId id="296" r:id="rId14"/>
    <p:sldId id="300" r:id="rId15"/>
    <p:sldId id="305" r:id="rId16"/>
    <p:sldId id="297" r:id="rId17"/>
    <p:sldId id="291" r:id="rId18"/>
    <p:sldId id="292" r:id="rId19"/>
    <p:sldId id="306" r:id="rId20"/>
    <p:sldId id="307" r:id="rId21"/>
    <p:sldId id="279" r:id="rId22"/>
    <p:sldId id="304" r:id="rId23"/>
    <p:sldId id="280" r:id="rId24"/>
    <p:sldId id="303" r:id="rId25"/>
    <p:sldId id="309" r:id="rId26"/>
    <p:sldId id="301" r:id="rId27"/>
    <p:sldId id="281" r:id="rId28"/>
    <p:sldId id="308" r:id="rId29"/>
    <p:sldId id="282" r:id="rId30"/>
    <p:sldId id="284" r:id="rId31"/>
    <p:sldId id="285" r:id="rId32"/>
    <p:sldId id="286" r:id="rId3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nie Reiff" initials="" lastIdx="2" clrIdx="0"/>
  <p:cmAuthor id="1" name="Bonnie Reiff" initials="BR" lastIdx="1" clrIdx="1">
    <p:extLst>
      <p:ext uri="{19B8F6BF-5375-455C-9EA6-DF929625EA0E}">
        <p15:presenceInfo xmlns:p15="http://schemas.microsoft.com/office/powerpoint/2012/main" userId="a000c689f6a4fe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453B"/>
    <a:srgbClr val="0C533A"/>
    <a:srgbClr val="064339"/>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848" autoAdjust="0"/>
  </p:normalViewPr>
  <p:slideViewPr>
    <p:cSldViewPr snapToGrid="0" snapToObjects="1" showGuides="1">
      <p:cViewPr varScale="1">
        <p:scale>
          <a:sx n="38" d="100"/>
          <a:sy n="38" d="100"/>
        </p:scale>
        <p:origin x="931"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F477A2-2853-4D73-8D65-65AEF76BBBA8}" type="datetimeFigureOut">
              <a:rPr lang="en-US" smtClean="0"/>
              <a:pPr/>
              <a:t>12/6/2015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41F1D6-4599-4B85-B113-377F36F3BC98}" type="slidenum">
              <a:rPr lang="en-US" smtClean="0"/>
              <a:pPr/>
              <a:t>‹#›</a:t>
            </a:fld>
            <a:endParaRPr lang="en-US"/>
          </a:p>
        </p:txBody>
      </p:sp>
    </p:spTree>
    <p:extLst>
      <p:ext uri="{BB962C8B-B14F-4D97-AF65-F5344CB8AC3E}">
        <p14:creationId xmlns:p14="http://schemas.microsoft.com/office/powerpoint/2010/main" val="3288763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94995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10248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dirty="0" smtClean="0"/>
              <a:t>Motivation</a:t>
            </a:r>
            <a:r>
              <a:rPr lang="en" baseline="0" dirty="0" smtClean="0"/>
              <a:t> behind EMA: assgins a largver weight to the most recent day of the calculation (versus a simple average which has equal weights)</a:t>
            </a:r>
            <a:endParaRPr lang="en" dirty="0"/>
          </a:p>
        </p:txBody>
      </p:sp>
    </p:spTree>
    <p:extLst>
      <p:ext uri="{BB962C8B-B14F-4D97-AF65-F5344CB8AC3E}">
        <p14:creationId xmlns:p14="http://schemas.microsoft.com/office/powerpoint/2010/main" val="4161531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1954525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3731936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 dirty="0" smtClean="0"/>
              <a:t>Mention</a:t>
            </a:r>
            <a:r>
              <a:rPr lang="en" baseline="0" dirty="0" smtClean="0"/>
              <a:t> that in the code, both of these had to be turned into minimizations by multiplying the objective by -1</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 dirty="0"/>
          </a:p>
        </p:txBody>
      </p:sp>
    </p:spTree>
    <p:extLst>
      <p:ext uri="{BB962C8B-B14F-4D97-AF65-F5344CB8AC3E}">
        <p14:creationId xmlns:p14="http://schemas.microsoft.com/office/powerpoint/2010/main" val="1780032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Implementation</a:t>
            </a:r>
            <a:r>
              <a:rPr lang="en-US" baseline="0" dirty="0" smtClean="0"/>
              <a:t> details: using U-NSGA-III written in Java by </a:t>
            </a:r>
            <a:r>
              <a:rPr lang="en-US" baseline="0" dirty="0" err="1" smtClean="0"/>
              <a:t>Haitham</a:t>
            </a:r>
            <a:r>
              <a:rPr lang="en-US" baseline="0" dirty="0" smtClean="0"/>
              <a:t> </a:t>
            </a:r>
            <a:r>
              <a:rPr lang="en-US" baseline="0" dirty="0" err="1" smtClean="0"/>
              <a:t>Seada</a:t>
            </a:r>
            <a:r>
              <a:rPr lang="en-US" baseline="0" dirty="0" smtClean="0"/>
              <a:t> in collaboration with Professor Deb</a:t>
            </a:r>
          </a:p>
          <a:p>
            <a:pPr marL="171450" indent="-171450">
              <a:buFont typeface="Arial" panose="020B0604020202020204" pitchFamily="34" charset="0"/>
              <a:buChar char="•"/>
            </a:pPr>
            <a:r>
              <a:rPr lang="en-US" baseline="0" dirty="0" smtClean="0"/>
              <a:t>Program allows anywhere between 1 and many objectives</a:t>
            </a:r>
          </a:p>
          <a:p>
            <a:pPr marL="171450" indent="-171450">
              <a:buFont typeface="Arial" panose="020B0604020202020204" pitchFamily="34" charset="0"/>
              <a:buChar char="•"/>
            </a:pPr>
            <a:r>
              <a:rPr lang="en-US" baseline="0" dirty="0" smtClean="0"/>
              <a:t>Variables, constraints, parameters, and objective functions are all input via an XML file and an Evaluator class written for the specific problem</a:t>
            </a:r>
          </a:p>
          <a:p>
            <a:pPr marL="171450" indent="-171450">
              <a:buFont typeface="Arial" panose="020B0604020202020204" pitchFamily="34" charset="0"/>
              <a:buChar char="•"/>
            </a:pPr>
            <a:r>
              <a:rPr lang="en-US" baseline="0" dirty="0" smtClean="0"/>
              <a:t>Data input done via the Apache Commons CSV Parser library</a:t>
            </a:r>
          </a:p>
        </p:txBody>
      </p:sp>
      <p:sp>
        <p:nvSpPr>
          <p:cNvPr id="4" name="Slide Number Placeholder 3"/>
          <p:cNvSpPr>
            <a:spLocks noGrp="1"/>
          </p:cNvSpPr>
          <p:nvPr>
            <p:ph type="sldNum" sz="quarter" idx="10"/>
          </p:nvPr>
        </p:nvSpPr>
        <p:spPr/>
        <p:txBody>
          <a:bodyPr/>
          <a:lstStyle/>
          <a:p>
            <a:fld id="{9A41F1D6-4599-4B85-B113-377F36F3BC98}" type="slidenum">
              <a:rPr lang="en-US" smtClean="0"/>
              <a:pPr/>
              <a:t>15</a:t>
            </a:fld>
            <a:endParaRPr lang="en-US"/>
          </a:p>
        </p:txBody>
      </p:sp>
    </p:spTree>
    <p:extLst>
      <p:ext uri="{BB962C8B-B14F-4D97-AF65-F5344CB8AC3E}">
        <p14:creationId xmlns:p14="http://schemas.microsoft.com/office/powerpoint/2010/main" val="4185023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 baseline="0" dirty="0" smtClean="0"/>
              <a:t>All parameters evolved as real-valued numbers (any parameters that need to be integers are rounded in the code)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 dirty="0"/>
          </a:p>
        </p:txBody>
      </p:sp>
    </p:spTree>
    <p:extLst>
      <p:ext uri="{BB962C8B-B14F-4D97-AF65-F5344CB8AC3E}">
        <p14:creationId xmlns:p14="http://schemas.microsoft.com/office/powerpoint/2010/main" val="3998451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dirty="0" smtClean="0"/>
              <a:t>Implemented</a:t>
            </a:r>
            <a:r>
              <a:rPr lang="en" baseline="0" dirty="0" smtClean="0"/>
              <a:t> in the code in the form 0 </a:t>
            </a:r>
            <a:r>
              <a:rPr lang="en-US" sz="1200" dirty="0" smtClean="0">
                <a:latin typeface="+mn-lt"/>
              </a:rPr>
              <a:t>≤ Constraint</a:t>
            </a:r>
            <a:endParaRPr lang="en" dirty="0"/>
          </a:p>
        </p:txBody>
      </p:sp>
    </p:spTree>
    <p:extLst>
      <p:ext uri="{BB962C8B-B14F-4D97-AF65-F5344CB8AC3E}">
        <p14:creationId xmlns:p14="http://schemas.microsoft.com/office/powerpoint/2010/main" val="4161531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4161531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3636342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 dirty="0"/>
          </a:p>
        </p:txBody>
      </p:sp>
    </p:spTree>
    <p:extLst>
      <p:ext uri="{BB962C8B-B14F-4D97-AF65-F5344CB8AC3E}">
        <p14:creationId xmlns:p14="http://schemas.microsoft.com/office/powerpoint/2010/main" val="2929051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 dirty="0"/>
          </a:p>
        </p:txBody>
      </p:sp>
    </p:spTree>
    <p:extLst>
      <p:ext uri="{BB962C8B-B14F-4D97-AF65-F5344CB8AC3E}">
        <p14:creationId xmlns:p14="http://schemas.microsoft.com/office/powerpoint/2010/main" val="2804903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3" name="Shape 1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521313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baseline="0" dirty="0" smtClean="0"/>
          </a:p>
        </p:txBody>
      </p:sp>
    </p:spTree>
    <p:extLst>
      <p:ext uri="{BB962C8B-B14F-4D97-AF65-F5344CB8AC3E}">
        <p14:creationId xmlns:p14="http://schemas.microsoft.com/office/powerpoint/2010/main" val="199219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baseline="0" dirty="0" smtClean="0"/>
          </a:p>
        </p:txBody>
      </p:sp>
    </p:spTree>
    <p:extLst>
      <p:ext uri="{BB962C8B-B14F-4D97-AF65-F5344CB8AC3E}">
        <p14:creationId xmlns:p14="http://schemas.microsoft.com/office/powerpoint/2010/main" val="3510025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indent="-171450" rtl="0">
              <a:spcBef>
                <a:spcPts val="0"/>
              </a:spcBef>
              <a:buFont typeface="Arial" panose="020B0604020202020204" pitchFamily="34" charset="0"/>
              <a:buChar char="•"/>
            </a:pPr>
            <a:r>
              <a:rPr lang="en" baseline="0" dirty="0" smtClean="0"/>
              <a:t>Diversity is evident in the Minimum and Maximum values</a:t>
            </a:r>
          </a:p>
          <a:p>
            <a:pPr marL="171450" indent="-171450" rtl="0">
              <a:spcBef>
                <a:spcPts val="0"/>
              </a:spcBef>
              <a:buFont typeface="Arial" panose="020B0604020202020204" pitchFamily="34" charset="0"/>
              <a:buChar char="•"/>
            </a:pPr>
            <a:r>
              <a:rPr lang="en" baseline="0" dirty="0" smtClean="0"/>
              <a:t>Future possibility: relax the constraints to attempt to explore atypical values</a:t>
            </a:r>
          </a:p>
          <a:p>
            <a:pPr marL="171450" indent="-171450" rtl="0">
              <a:spcBef>
                <a:spcPts val="0"/>
              </a:spcBef>
              <a:buFont typeface="Arial" panose="020B0604020202020204" pitchFamily="34" charset="0"/>
              <a:buChar char="•"/>
            </a:pPr>
            <a:r>
              <a:rPr lang="en" baseline="0" dirty="0" smtClean="0"/>
              <a:t>Many averages not directly at the midpoint of the range, showing convergence of individuals to a value</a:t>
            </a:r>
            <a:endParaRPr lang="en" baseline="0" dirty="0" smtClean="0"/>
          </a:p>
        </p:txBody>
      </p:sp>
    </p:spTree>
    <p:extLst>
      <p:ext uri="{BB962C8B-B14F-4D97-AF65-F5344CB8AC3E}">
        <p14:creationId xmlns:p14="http://schemas.microsoft.com/office/powerpoint/2010/main" val="13829618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smtClean="0"/>
              <a:t>Motivation:</a:t>
            </a:r>
            <a:r>
              <a:rPr lang="en" baseline="0" dirty="0" smtClean="0"/>
              <a:t> Pareto front graphs did not appear correct for a maximization problem</a:t>
            </a:r>
            <a:endParaRPr lang="en" dirty="0"/>
          </a:p>
        </p:txBody>
      </p:sp>
    </p:spTree>
    <p:extLst>
      <p:ext uri="{BB962C8B-B14F-4D97-AF65-F5344CB8AC3E}">
        <p14:creationId xmlns:p14="http://schemas.microsoft.com/office/powerpoint/2010/main" val="843987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dirty="0"/>
          </a:p>
        </p:txBody>
      </p:sp>
    </p:spTree>
    <p:extLst>
      <p:ext uri="{BB962C8B-B14F-4D97-AF65-F5344CB8AC3E}">
        <p14:creationId xmlns:p14="http://schemas.microsoft.com/office/powerpoint/2010/main" val="26637392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dirty="0"/>
          </a:p>
        </p:txBody>
      </p:sp>
    </p:spTree>
    <p:extLst>
      <p:ext uri="{BB962C8B-B14F-4D97-AF65-F5344CB8AC3E}">
        <p14:creationId xmlns:p14="http://schemas.microsoft.com/office/powerpoint/2010/main" val="28760053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6" name="Shape 1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dirty="0"/>
          </a:p>
        </p:txBody>
      </p:sp>
    </p:spTree>
    <p:extLst>
      <p:ext uri="{BB962C8B-B14F-4D97-AF65-F5344CB8AC3E}">
        <p14:creationId xmlns:p14="http://schemas.microsoft.com/office/powerpoint/2010/main" val="2011897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indent="-171450">
              <a:spcBef>
                <a:spcPts val="0"/>
              </a:spcBef>
              <a:buFont typeface="Arial" panose="020B0604020202020204" pitchFamily="34" charset="0"/>
              <a:buChar char="•"/>
            </a:pPr>
            <a:r>
              <a:rPr lang="en-US" baseline="0" dirty="0" smtClean="0"/>
              <a:t>Bullet #3: Adding weights to the indicator can help to determine via evolutionary methods which indicator contributes most to obtaining both objectives</a:t>
            </a:r>
          </a:p>
          <a:p>
            <a:pPr marL="171450" indent="-171450">
              <a:spcBef>
                <a:spcPts val="0"/>
              </a:spcBef>
              <a:buFont typeface="Arial" panose="020B0604020202020204" pitchFamily="34" charset="0"/>
              <a:buChar char="•"/>
            </a:pPr>
            <a:r>
              <a:rPr lang="en-US" baseline="0" dirty="0" smtClean="0"/>
              <a:t>Bullet #5: </a:t>
            </a:r>
            <a:r>
              <a:rPr lang="en-US" baseline="0" dirty="0" err="1" smtClean="0"/>
              <a:t>Hypervolume</a:t>
            </a:r>
            <a:r>
              <a:rPr lang="en-US" baseline="0" dirty="0" smtClean="0"/>
              <a:t> compares the areas underneath the Pareto from curves</a:t>
            </a:r>
          </a:p>
          <a:p>
            <a:pPr marL="628650" lvl="1" indent="-171450">
              <a:spcBef>
                <a:spcPts val="0"/>
              </a:spcBef>
              <a:buFont typeface="Arial" panose="020B0604020202020204" pitchFamily="34" charset="0"/>
              <a:buChar char="•"/>
            </a:pPr>
            <a:r>
              <a:rPr lang="en-US" baseline="0" dirty="0" smtClean="0"/>
              <a:t>Requires the calculation or knowledge of ideal and reference points</a:t>
            </a:r>
            <a:endParaRPr dirty="0"/>
          </a:p>
        </p:txBody>
      </p:sp>
    </p:spTree>
    <p:extLst>
      <p:ext uri="{BB962C8B-B14F-4D97-AF65-F5344CB8AC3E}">
        <p14:creationId xmlns:p14="http://schemas.microsoft.com/office/powerpoint/2010/main" val="380235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http://faganasset.com/wp-content/uploads/2015/04/stock-market-3.jpg</a:t>
            </a:r>
          </a:p>
          <a:p>
            <a:endParaRPr lang="en-US" dirty="0" smtClean="0"/>
          </a:p>
          <a:p>
            <a:r>
              <a:rPr lang="en-US" dirty="0" smtClean="0"/>
              <a:t>Problem</a:t>
            </a:r>
            <a:r>
              <a:rPr lang="en-US" baseline="0" dirty="0" smtClean="0"/>
              <a:t> motivated by previous work in this area done using an outdated Multi-objective Genetic Algorithm (VEGA). Students tasked themselves with implementing the work done in U-NSGA-III, comparing to the results provided in the paper, and improving upon the work by performing more analysis and adding another objective function.</a:t>
            </a:r>
            <a:endParaRPr lang="en-US" dirty="0" smtClean="0"/>
          </a:p>
        </p:txBody>
      </p:sp>
      <p:sp>
        <p:nvSpPr>
          <p:cNvPr id="4" name="Slide Number Placeholder 3"/>
          <p:cNvSpPr>
            <a:spLocks noGrp="1"/>
          </p:cNvSpPr>
          <p:nvPr>
            <p:ph type="sldNum" sz="quarter" idx="10"/>
          </p:nvPr>
        </p:nvSpPr>
        <p:spPr/>
        <p:txBody>
          <a:bodyPr/>
          <a:lstStyle/>
          <a:p>
            <a:fld id="{9A41F1D6-4599-4B85-B113-377F36F3BC98}" type="slidenum">
              <a:rPr lang="en-US" smtClean="0"/>
              <a:pPr/>
              <a:t>3</a:t>
            </a:fld>
            <a:endParaRPr lang="en-US"/>
          </a:p>
        </p:txBody>
      </p:sp>
    </p:spTree>
    <p:extLst>
      <p:ext uri="{BB962C8B-B14F-4D97-AF65-F5344CB8AC3E}">
        <p14:creationId xmlns:p14="http://schemas.microsoft.com/office/powerpoint/2010/main" val="1334582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3" name="Shape 18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2073165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837299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03228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10248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If the objectives are not conflicting,</a:t>
            </a:r>
            <a:r>
              <a:rPr lang="en-US" baseline="0" dirty="0" smtClean="0"/>
              <a:t> then the multiple-objectives should be combined into a single objective (i.e. by summing them)</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9A41F1D6-4599-4B85-B113-377F36F3BC98}" type="slidenum">
              <a:rPr lang="en-US" smtClean="0"/>
              <a:pPr/>
              <a:t>5</a:t>
            </a:fld>
            <a:endParaRPr lang="en-US"/>
          </a:p>
        </p:txBody>
      </p:sp>
    </p:spTree>
    <p:extLst>
      <p:ext uri="{BB962C8B-B14F-4D97-AF65-F5344CB8AC3E}">
        <p14:creationId xmlns:p14="http://schemas.microsoft.com/office/powerpoint/2010/main" val="794691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rtl="0">
              <a:spcBef>
                <a:spcPts val="0"/>
              </a:spcBef>
              <a:buNone/>
            </a:pPr>
            <a:endParaRPr lang="en" dirty="0"/>
          </a:p>
        </p:txBody>
      </p:sp>
    </p:spTree>
    <p:extLst>
      <p:ext uri="{BB962C8B-B14F-4D97-AF65-F5344CB8AC3E}">
        <p14:creationId xmlns:p14="http://schemas.microsoft.com/office/powerpoint/2010/main" val="358350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228600" lvl="0" indent="0" rtl="0">
              <a:spcBef>
                <a:spcPts val="0"/>
              </a:spcBef>
              <a:buNone/>
            </a:pPr>
            <a:endParaRPr lang="en" dirty="0"/>
          </a:p>
        </p:txBody>
      </p:sp>
    </p:spTree>
    <p:extLst>
      <p:ext uri="{BB962C8B-B14F-4D97-AF65-F5344CB8AC3E}">
        <p14:creationId xmlns:p14="http://schemas.microsoft.com/office/powerpoint/2010/main" val="2717765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R="0" algn="l" rtl="0">
              <a:lnSpc>
                <a:spcPct val="100000"/>
              </a:lnSpc>
              <a:spcBef>
                <a:spcPts val="0"/>
              </a:spcBef>
              <a:spcAft>
                <a:spcPts val="0"/>
              </a:spcAft>
              <a:buNone/>
            </a:pPr>
            <a:endParaRPr lang="en" dirty="0" smtClean="0">
              <a:solidFill>
                <a:schemeClr val="dk1"/>
              </a:solidFill>
            </a:endParaRPr>
          </a:p>
        </p:txBody>
      </p:sp>
    </p:spTree>
    <p:extLst>
      <p:ext uri="{BB962C8B-B14F-4D97-AF65-F5344CB8AC3E}">
        <p14:creationId xmlns:p14="http://schemas.microsoft.com/office/powerpoint/2010/main" val="3683084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R="0" algn="l" rtl="0">
              <a:lnSpc>
                <a:spcPct val="100000"/>
              </a:lnSpc>
              <a:spcBef>
                <a:spcPts val="0"/>
              </a:spcBef>
              <a:spcAft>
                <a:spcPts val="0"/>
              </a:spcAft>
              <a:buNone/>
            </a:pPr>
            <a:endParaRPr lang="en" dirty="0" smtClean="0">
              <a:solidFill>
                <a:schemeClr val="dk1"/>
              </a:solidFill>
            </a:endParaRPr>
          </a:p>
        </p:txBody>
      </p:sp>
    </p:spTree>
    <p:extLst>
      <p:ext uri="{BB962C8B-B14F-4D97-AF65-F5344CB8AC3E}">
        <p14:creationId xmlns:p14="http://schemas.microsoft.com/office/powerpoint/2010/main" val="3683084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28841"/>
            <a:ext cx="7772400" cy="1301965"/>
          </a:xfrm>
          <a:prstGeom prst="rect">
            <a:avLst/>
          </a:prstGeom>
        </p:spPr>
        <p:txBody>
          <a:bodyPr>
            <a:normAutofit/>
          </a:bodyPr>
          <a:lstStyle>
            <a:lvl1pPr algn="l">
              <a:defRPr sz="3600" b="0" i="0" baseline="0">
                <a:ln>
                  <a:noFill/>
                </a:ln>
                <a:solidFill>
                  <a:srgbClr val="18453B"/>
                </a:solidFill>
                <a:latin typeface="Gotham-Bold"/>
                <a:cs typeface="Gotham-Bold"/>
              </a:defRPr>
            </a:lvl1pPr>
          </a:lstStyle>
          <a:p>
            <a:r>
              <a:rPr lang="en-US" dirty="0" smtClean="0"/>
              <a:t>Presentation Title</a:t>
            </a:r>
            <a:endParaRPr lang="en-US" dirty="0"/>
          </a:p>
        </p:txBody>
      </p:sp>
      <p:sp>
        <p:nvSpPr>
          <p:cNvPr id="3" name="Subtitle 2"/>
          <p:cNvSpPr>
            <a:spLocks noGrp="1"/>
          </p:cNvSpPr>
          <p:nvPr>
            <p:ph type="subTitle" idx="1"/>
          </p:nvPr>
        </p:nvSpPr>
        <p:spPr>
          <a:xfrm>
            <a:off x="685800" y="3030807"/>
            <a:ext cx="7772400" cy="2102356"/>
          </a:xfrm>
          <a:prstGeom prst="rect">
            <a:avLst/>
          </a:prstGeom>
        </p:spPr>
        <p:txBody>
          <a:bodyPr anchor="t">
            <a:normAutofit/>
          </a:bodyPr>
          <a:lstStyle>
            <a:lvl1pPr marL="0" indent="0" algn="l">
              <a:buNone/>
              <a:defRPr sz="2400" b="0" i="0">
                <a:solidFill>
                  <a:schemeClr val="tx1">
                    <a:lumMod val="65000"/>
                    <a:lumOff val="35000"/>
                  </a:schemeClr>
                </a:solidFill>
                <a:latin typeface="Gotham Book"/>
                <a:cs typeface="Gotham Book"/>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D803B8FA-BCB0-5D4D-9E0C-8594CF5A2264}" type="datetime1">
              <a:rPr lang="en-US"/>
              <a:pPr>
                <a:defRPr/>
              </a:pPr>
              <a:t>12/6/2015</a:t>
            </a:fld>
            <a:endParaRPr lang="en-US"/>
          </a:p>
        </p:txBody>
      </p:sp>
      <p:sp>
        <p:nvSpPr>
          <p:cNvPr id="5"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205D934E-3E61-264D-8682-F58928E18B8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248606"/>
            <a:ext cx="8229600" cy="480233"/>
          </a:xfrm>
          <a:prstGeom prst="rect">
            <a:avLst/>
          </a:prstGeom>
        </p:spPr>
        <p:txBody>
          <a:bodyPr>
            <a:normAutofit/>
          </a:bodyPr>
          <a:lstStyle>
            <a:lvl1pPr algn="l">
              <a:defRPr sz="3600" b="0" i="0" baseline="0">
                <a:solidFill>
                  <a:srgbClr val="18453B"/>
                </a:solidFill>
                <a:latin typeface="Gotham-Bold"/>
                <a:cs typeface="Gotham-Bold"/>
              </a:defRPr>
            </a:lvl1pPr>
          </a:lstStyle>
          <a:p>
            <a:r>
              <a:rPr lang="en-US" dirty="0" smtClean="0"/>
              <a:t>1 column</a:t>
            </a:r>
            <a:endParaRPr lang="en-US" dirty="0"/>
          </a:p>
        </p:txBody>
      </p:sp>
      <p:sp>
        <p:nvSpPr>
          <p:cNvPr id="3" name="Content Placeholder 2"/>
          <p:cNvSpPr>
            <a:spLocks noGrp="1"/>
          </p:cNvSpPr>
          <p:nvPr>
            <p:ph idx="1"/>
          </p:nvPr>
        </p:nvSpPr>
        <p:spPr>
          <a:xfrm>
            <a:off x="457200" y="2059668"/>
            <a:ext cx="8229600" cy="4066495"/>
          </a:xfrm>
          <a:prstGeom prst="rect">
            <a:avLst/>
          </a:prstGeom>
        </p:spPr>
        <p:txBody>
          <a:bodyPr/>
          <a:lstStyle>
            <a:lvl1pPr>
              <a:buClr>
                <a:srgbClr val="18453B"/>
              </a:buClr>
              <a:buFont typeface="Arial"/>
              <a:buChar char="•"/>
              <a:defRPr sz="2800" b="0" i="0">
                <a:solidFill>
                  <a:srgbClr val="595959"/>
                </a:solidFill>
                <a:latin typeface="Gotham Book"/>
                <a:cs typeface="Gotham Book"/>
              </a:defRPr>
            </a:lvl1pPr>
            <a:lvl2pPr>
              <a:buClr>
                <a:schemeClr val="tx1">
                  <a:lumMod val="75000"/>
                  <a:lumOff val="25000"/>
                </a:schemeClr>
              </a:buClr>
              <a:buSzPct val="85000"/>
              <a:buFont typeface="Arial"/>
              <a:buChar char="•"/>
              <a:defRPr sz="2400" b="0" i="0">
                <a:solidFill>
                  <a:srgbClr val="595959"/>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C93AF409-9F3D-4144-905F-D667DBFB2192}" type="datetime1">
              <a:rPr lang="en-US"/>
              <a:pPr>
                <a:defRPr/>
              </a:pPr>
              <a:t>12/6/2015</a:t>
            </a:fld>
            <a:endParaRPr lang="en-US"/>
          </a:p>
        </p:txBody>
      </p:sp>
      <p:sp>
        <p:nvSpPr>
          <p:cNvPr id="5"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0B4461CB-4CA9-2A43-A3FA-624E1DA485A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003154"/>
            <a:ext cx="8229600" cy="875092"/>
          </a:xfrm>
          <a:prstGeom prst="rect">
            <a:avLst/>
          </a:prstGeom>
        </p:spPr>
        <p:txBody>
          <a:bodyPr>
            <a:normAutofit/>
          </a:bodyPr>
          <a:lstStyle>
            <a:lvl1pPr algn="l">
              <a:defRPr sz="3600" b="0" i="0" baseline="0">
                <a:solidFill>
                  <a:srgbClr val="18453B"/>
                </a:solidFill>
                <a:latin typeface="Gotham-Bold"/>
                <a:cs typeface="Gotham-Bold"/>
              </a:defRPr>
            </a:lvl1pPr>
          </a:lstStyle>
          <a:p>
            <a:r>
              <a:rPr lang="en-US" dirty="0" smtClean="0"/>
              <a:t>2 columns</a:t>
            </a:r>
            <a:endParaRPr lang="en-US" dirty="0"/>
          </a:p>
        </p:txBody>
      </p:sp>
      <p:sp>
        <p:nvSpPr>
          <p:cNvPr id="3" name="Content Placeholder 2"/>
          <p:cNvSpPr>
            <a:spLocks noGrp="1"/>
          </p:cNvSpPr>
          <p:nvPr>
            <p:ph idx="1"/>
          </p:nvPr>
        </p:nvSpPr>
        <p:spPr>
          <a:xfrm>
            <a:off x="457200" y="2059668"/>
            <a:ext cx="3950704" cy="4296682"/>
          </a:xfrm>
          <a:prstGeom prst="rect">
            <a:avLst/>
          </a:prstGeom>
        </p:spPr>
        <p:txBody>
          <a:bodyPr/>
          <a:lstStyle>
            <a:lvl1pPr>
              <a:buClr>
                <a:schemeClr val="tx1">
                  <a:lumMod val="75000"/>
                  <a:lumOff val="25000"/>
                </a:schemeClr>
              </a:buClr>
              <a:buFont typeface="Arial"/>
              <a:buChar char="•"/>
              <a:defRPr sz="2800" b="0" i="0">
                <a:solidFill>
                  <a:schemeClr val="tx1">
                    <a:lumMod val="65000"/>
                    <a:lumOff val="35000"/>
                  </a:schemeClr>
                </a:solidFill>
                <a:latin typeface="Gotham Book"/>
                <a:cs typeface="Gotham Book"/>
              </a:defRPr>
            </a:lvl1pPr>
            <a:lvl2pPr>
              <a:buClr>
                <a:schemeClr val="tx1">
                  <a:lumMod val="75000"/>
                  <a:lumOff val="25000"/>
                </a:schemeClr>
              </a:buClr>
              <a:buSzPct val="85000"/>
              <a:buFont typeface="Arial"/>
              <a:buChar char="•"/>
              <a:defRPr sz="2400" b="0" i="0">
                <a:solidFill>
                  <a:schemeClr val="tx1">
                    <a:lumMod val="65000"/>
                    <a:lumOff val="3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3849B177-5D8B-7A43-B9D4-2D03D1F64BD4}" type="datetime1">
              <a:rPr lang="en-US"/>
              <a:pPr>
                <a:defRPr/>
              </a:pPr>
              <a:t>12/6/2015</a:t>
            </a:fld>
            <a:endParaRPr lang="en-US"/>
          </a:p>
        </p:txBody>
      </p:sp>
      <p:sp>
        <p:nvSpPr>
          <p:cNvPr id="6"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7"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4599938D-0427-3542-974E-F7CD887B3868}" type="slidenum">
              <a:rPr lang="en-US"/>
              <a:pPr>
                <a:defRPr/>
              </a:pPr>
              <a:t>‹#›</a:t>
            </a:fld>
            <a:endParaRPr lang="en-US"/>
          </a:p>
        </p:txBody>
      </p:sp>
      <p:sp>
        <p:nvSpPr>
          <p:cNvPr id="8" name="Content Placeholder 2"/>
          <p:cNvSpPr>
            <a:spLocks noGrp="1"/>
          </p:cNvSpPr>
          <p:nvPr>
            <p:ph idx="13"/>
          </p:nvPr>
        </p:nvSpPr>
        <p:spPr>
          <a:xfrm>
            <a:off x="4736096" y="2059668"/>
            <a:ext cx="3950704" cy="4296682"/>
          </a:xfrm>
          <a:prstGeom prst="rect">
            <a:avLst/>
          </a:prstGeom>
        </p:spPr>
        <p:txBody>
          <a:bodyPr/>
          <a:lstStyle>
            <a:lvl1pPr>
              <a:buClr>
                <a:schemeClr val="tx1">
                  <a:lumMod val="75000"/>
                  <a:lumOff val="25000"/>
                </a:schemeClr>
              </a:buClr>
              <a:buFont typeface="Wingdings" charset="2"/>
              <a:buChar char="§"/>
              <a:defRPr sz="2800" b="0" i="0">
                <a:solidFill>
                  <a:schemeClr val="tx1">
                    <a:lumMod val="65000"/>
                    <a:lumOff val="35000"/>
                  </a:schemeClr>
                </a:solidFill>
                <a:latin typeface="Gotham Book"/>
                <a:cs typeface="Gotham Book"/>
              </a:defRPr>
            </a:lvl1pPr>
            <a:lvl2pPr>
              <a:buClr>
                <a:schemeClr val="tx1">
                  <a:lumMod val="75000"/>
                  <a:lumOff val="25000"/>
                </a:schemeClr>
              </a:buClr>
              <a:buFont typeface="Wingdings" charset="2"/>
              <a:buChar char="§"/>
              <a:defRPr sz="2400" b="0" i="0">
                <a:solidFill>
                  <a:schemeClr val="tx1">
                    <a:lumMod val="65000"/>
                    <a:lumOff val="3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109873"/>
            <a:ext cx="8229600" cy="821732"/>
          </a:xfrm>
          <a:prstGeom prst="rect">
            <a:avLst/>
          </a:prstGeom>
        </p:spPr>
        <p:txBody>
          <a:bodyPr>
            <a:normAutofit/>
          </a:bodyPr>
          <a:lstStyle>
            <a:lvl1pPr algn="l">
              <a:defRPr sz="3600" b="0" i="0">
                <a:solidFill>
                  <a:srgbClr val="18453B"/>
                </a:solidFill>
                <a:latin typeface="Gotham-Bold"/>
                <a:cs typeface="Gotham-Bold"/>
              </a:defRPr>
            </a:lvl1pPr>
          </a:lstStyle>
          <a:p>
            <a:r>
              <a:rPr lang="en-US" dirty="0" smtClean="0"/>
              <a:t>1 column, no bullets</a:t>
            </a:r>
            <a:endParaRPr lang="en-US" dirty="0"/>
          </a:p>
        </p:txBody>
      </p:sp>
      <p:sp>
        <p:nvSpPr>
          <p:cNvPr id="3" name="Content Placeholder 2"/>
          <p:cNvSpPr>
            <a:spLocks noGrp="1"/>
          </p:cNvSpPr>
          <p:nvPr>
            <p:ph idx="1"/>
          </p:nvPr>
        </p:nvSpPr>
        <p:spPr>
          <a:xfrm>
            <a:off x="457200" y="2081011"/>
            <a:ext cx="8229600" cy="4024165"/>
          </a:xfrm>
          <a:prstGeom prst="rect">
            <a:avLst/>
          </a:prstGeom>
        </p:spPr>
        <p:txBody>
          <a:bodyPr wrap="square" numCol="1" anchor="t"/>
          <a:lstStyle>
            <a:lvl1pPr marL="0" indent="0" algn="l">
              <a:buClr>
                <a:schemeClr val="tx1">
                  <a:lumMod val="75000"/>
                  <a:lumOff val="25000"/>
                </a:schemeClr>
              </a:buClr>
              <a:buFontTx/>
              <a:buNone/>
              <a:defRPr sz="2400" b="0" i="0" baseline="0">
                <a:solidFill>
                  <a:schemeClr val="tx1">
                    <a:lumMod val="75000"/>
                    <a:lumOff val="25000"/>
                  </a:schemeClr>
                </a:solidFill>
                <a:latin typeface="Gotham Book"/>
                <a:cs typeface="Gotham Book"/>
              </a:defRPr>
            </a:lvl1pPr>
            <a:lvl2pPr marL="0" indent="0" algn="l">
              <a:buClr>
                <a:schemeClr val="tx1">
                  <a:lumMod val="75000"/>
                  <a:lumOff val="25000"/>
                </a:schemeClr>
              </a:buClr>
              <a:buFontTx/>
              <a:buNone/>
              <a:defRPr sz="2000" b="0" i="0">
                <a:solidFill>
                  <a:schemeClr val="tx1">
                    <a:lumMod val="75000"/>
                    <a:lumOff val="2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9F847968-A88B-B947-87AA-BB83F906ED2F}" type="datetime1">
              <a:rPr lang="en-US"/>
              <a:pPr>
                <a:defRPr/>
              </a:pPr>
              <a:t>12/6/2015</a:t>
            </a:fld>
            <a:endParaRPr lang="en-US"/>
          </a:p>
        </p:txBody>
      </p:sp>
      <p:sp>
        <p:nvSpPr>
          <p:cNvPr id="6"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7"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4DCE0E26-47BB-FF4B-814B-E43C1B98F5D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875091"/>
            <a:ext cx="8229600" cy="725109"/>
          </a:xfrm>
          <a:prstGeom prst="rect">
            <a:avLst/>
          </a:prstGeom>
        </p:spPr>
        <p:txBody>
          <a:bodyPr>
            <a:normAutofit/>
          </a:bodyPr>
          <a:lstStyle>
            <a:lvl1pPr algn="l">
              <a:defRPr sz="3600" b="0" i="0">
                <a:solidFill>
                  <a:srgbClr val="18453B"/>
                </a:solidFill>
                <a:latin typeface="Gotham-Bold"/>
                <a:cs typeface="Gotham-Bold"/>
              </a:defRPr>
            </a:lvl1pPr>
          </a:lstStyle>
          <a:p>
            <a:r>
              <a:rPr lang="en-US" dirty="0" smtClean="0"/>
              <a:t>1 column with numbers</a:t>
            </a:r>
            <a:endParaRPr lang="en-US" dirty="0"/>
          </a:p>
        </p:txBody>
      </p:sp>
      <p:sp>
        <p:nvSpPr>
          <p:cNvPr id="3" name="Content Placeholder 2"/>
          <p:cNvSpPr>
            <a:spLocks noGrp="1"/>
          </p:cNvSpPr>
          <p:nvPr>
            <p:ph idx="1"/>
          </p:nvPr>
        </p:nvSpPr>
        <p:spPr>
          <a:xfrm>
            <a:off x="457200" y="1674905"/>
            <a:ext cx="8229600" cy="4419600"/>
          </a:xfrm>
          <a:prstGeom prst="rect">
            <a:avLst/>
          </a:prstGeom>
        </p:spPr>
        <p:txBody>
          <a:bodyPr wrap="square" numCol="1" anchor="t"/>
          <a:lstStyle>
            <a:lvl1pPr marL="457200" indent="-457200" algn="l">
              <a:buClr>
                <a:schemeClr val="tx1">
                  <a:lumMod val="75000"/>
                  <a:lumOff val="25000"/>
                </a:schemeClr>
              </a:buClr>
              <a:buFont typeface="+mj-lt"/>
              <a:buAutoNum type="arabicPeriod"/>
              <a:defRPr sz="2400" b="0" i="0" baseline="0">
                <a:solidFill>
                  <a:schemeClr val="tx1">
                    <a:lumMod val="75000"/>
                    <a:lumOff val="25000"/>
                  </a:schemeClr>
                </a:solidFill>
                <a:latin typeface="Gotham Book"/>
                <a:cs typeface="Gotham Book"/>
              </a:defRPr>
            </a:lvl1pPr>
            <a:lvl2pPr marL="457200" indent="182880" algn="l">
              <a:buClr>
                <a:schemeClr val="tx1">
                  <a:lumMod val="75000"/>
                  <a:lumOff val="25000"/>
                </a:schemeClr>
              </a:buClr>
              <a:buSzPct val="85000"/>
              <a:buFont typeface="Arial"/>
              <a:buChar char="•"/>
              <a:defRPr sz="2000" b="0" i="0">
                <a:solidFill>
                  <a:schemeClr val="tx1">
                    <a:lumMod val="75000"/>
                    <a:lumOff val="25000"/>
                  </a:schemeClr>
                </a:solidFill>
                <a:latin typeface="Gotham Book"/>
                <a:cs typeface="Gotham Book"/>
              </a:defRPr>
            </a:lvl2pPr>
            <a:lvl3pPr>
              <a:buClr>
                <a:schemeClr val="tx1">
                  <a:lumMod val="75000"/>
                  <a:lumOff val="25000"/>
                </a:schemeClr>
              </a:buClr>
              <a:defRPr sz="20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04B2702C-F183-E649-BBAD-4C35648D6001}" type="datetime1">
              <a:rPr lang="en-US"/>
              <a:pPr>
                <a:defRPr/>
              </a:pPr>
              <a:t>12/6/2015</a:t>
            </a:fld>
            <a:endParaRPr lang="en-US"/>
          </a:p>
        </p:txBody>
      </p:sp>
      <p:sp>
        <p:nvSpPr>
          <p:cNvPr id="7"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8"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14362E17-3E5F-5C4D-AFD9-BBBB918BE23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1701" y="593367"/>
            <a:ext cx="8520599" cy="763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body" idx="1"/>
          </p:nvPr>
        </p:nvSpPr>
        <p:spPr>
          <a:xfrm>
            <a:off x="311701" y="1536633"/>
            <a:ext cx="8520599" cy="45552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4"/>
        <p:cNvGrpSpPr/>
        <p:nvPr/>
      </p:nvGrpSpPr>
      <p:grpSpPr>
        <a:xfrm>
          <a:off x="0" y="0"/>
          <a:ext cx="0" cy="0"/>
          <a:chOff x="0" y="0"/>
          <a:chExt cx="0" cy="0"/>
        </a:xfrm>
      </p:grpSpPr>
      <p:sp>
        <p:nvSpPr>
          <p:cNvPr id="35" name="Shape 35"/>
          <p:cNvSpPr/>
          <p:nvPr/>
        </p:nvSpPr>
        <p:spPr>
          <a:xfrm>
            <a:off x="4572000" y="-166"/>
            <a:ext cx="4572000" cy="6857999"/>
          </a:xfrm>
          <a:prstGeom prst="rect">
            <a:avLst/>
          </a:prstGeom>
          <a:solidFill>
            <a:schemeClr val="lt2"/>
          </a:solidFill>
          <a:ln>
            <a:noFill/>
          </a:ln>
        </p:spPr>
        <p:txBody>
          <a:bodyPr lIns="91425" tIns="91425" rIns="91425" bIns="91425" anchor="ctr" anchorCtr="0">
            <a:noAutofit/>
          </a:bodyPr>
          <a:lstStyle/>
          <a:p>
            <a:pPr>
              <a:spcBef>
                <a:spcPts val="0"/>
              </a:spcBef>
              <a:buNone/>
            </a:pPr>
            <a:endParaRPr/>
          </a:p>
        </p:txBody>
      </p:sp>
      <p:sp>
        <p:nvSpPr>
          <p:cNvPr id="36" name="Shape 36"/>
          <p:cNvSpPr txBox="1">
            <a:spLocks noGrp="1"/>
          </p:cNvSpPr>
          <p:nvPr>
            <p:ph type="title"/>
          </p:nvPr>
        </p:nvSpPr>
        <p:spPr>
          <a:xfrm>
            <a:off x="265501" y="1644233"/>
            <a:ext cx="4045199" cy="1976400"/>
          </a:xfrm>
          <a:prstGeom prst="rect">
            <a:avLst/>
          </a:prstGeom>
        </p:spPr>
        <p:txBody>
          <a:bodyPr lIns="91425" tIns="91425" rIns="91425" bIns="91425" anchor="b" anchorCtr="0"/>
          <a:lstStyle>
            <a:lvl1pPr algn="ctr">
              <a:spcBef>
                <a:spcPts val="0"/>
              </a:spcBef>
              <a:buSzPct val="100000"/>
              <a:defRPr sz="4200"/>
            </a:lvl1pPr>
            <a:lvl2pPr algn="ctr">
              <a:spcBef>
                <a:spcPts val="0"/>
              </a:spcBef>
              <a:buSzPct val="100000"/>
              <a:defRPr sz="4200"/>
            </a:lvl2pPr>
            <a:lvl3pPr algn="ctr">
              <a:spcBef>
                <a:spcPts val="0"/>
              </a:spcBef>
              <a:buSzPct val="100000"/>
              <a:defRPr sz="4200"/>
            </a:lvl3pPr>
            <a:lvl4pPr algn="ctr">
              <a:spcBef>
                <a:spcPts val="0"/>
              </a:spcBef>
              <a:buSzPct val="100000"/>
              <a:defRPr sz="4200"/>
            </a:lvl4pPr>
            <a:lvl5pPr algn="ctr">
              <a:spcBef>
                <a:spcPts val="0"/>
              </a:spcBef>
              <a:buSzPct val="100000"/>
              <a:defRPr sz="4200"/>
            </a:lvl5pPr>
            <a:lvl6pPr algn="ctr">
              <a:spcBef>
                <a:spcPts val="0"/>
              </a:spcBef>
              <a:buSzPct val="100000"/>
              <a:defRPr sz="4200"/>
            </a:lvl6pPr>
            <a:lvl7pPr algn="ctr">
              <a:spcBef>
                <a:spcPts val="0"/>
              </a:spcBef>
              <a:buSzPct val="100000"/>
              <a:defRPr sz="4200"/>
            </a:lvl7pPr>
            <a:lvl8pPr algn="ctr">
              <a:spcBef>
                <a:spcPts val="0"/>
              </a:spcBef>
              <a:buSzPct val="100000"/>
              <a:defRPr sz="4200"/>
            </a:lvl8pPr>
            <a:lvl9pPr algn="ctr">
              <a:spcBef>
                <a:spcPts val="0"/>
              </a:spcBef>
              <a:buSzPct val="100000"/>
              <a:defRPr sz="4200"/>
            </a:lvl9pPr>
          </a:lstStyle>
          <a:p>
            <a:endParaRPr/>
          </a:p>
        </p:txBody>
      </p:sp>
      <p:sp>
        <p:nvSpPr>
          <p:cNvPr id="37" name="Shape 37"/>
          <p:cNvSpPr txBox="1">
            <a:spLocks noGrp="1"/>
          </p:cNvSpPr>
          <p:nvPr>
            <p:ph type="subTitle" idx="1"/>
          </p:nvPr>
        </p:nvSpPr>
        <p:spPr>
          <a:xfrm>
            <a:off x="265501" y="3737433"/>
            <a:ext cx="4045199" cy="1646800"/>
          </a:xfrm>
          <a:prstGeom prst="rect">
            <a:avLst/>
          </a:prstGeom>
        </p:spPr>
        <p:txBody>
          <a:bodyPr lIns="91425" tIns="91425" rIns="91425" bIns="91425" anchor="t" anchorCtr="0"/>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a:endParaRPr/>
          </a:p>
        </p:txBody>
      </p:sp>
      <p:sp>
        <p:nvSpPr>
          <p:cNvPr id="38" name="Shape 38"/>
          <p:cNvSpPr txBox="1">
            <a:spLocks noGrp="1"/>
          </p:cNvSpPr>
          <p:nvPr>
            <p:ph type="body" idx="2"/>
          </p:nvPr>
        </p:nvSpPr>
        <p:spPr>
          <a:xfrm>
            <a:off x="4939500" y="965434"/>
            <a:ext cx="3837000" cy="4926799"/>
          </a:xfrm>
          <a:prstGeom prst="rect">
            <a:avLst/>
          </a:prstGeom>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9" name="Shape 39"/>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title">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311701" y="2867800"/>
            <a:ext cx="8520599" cy="1122400"/>
          </a:xfrm>
          <a:prstGeom prst="rect">
            <a:avLst/>
          </a:prstGeom>
        </p:spPr>
        <p:txBody>
          <a:bodyPr lIns="91425" tIns="91425" rIns="91425" bIns="91425" anchor="ctr" anchorCtr="0"/>
          <a:lstStyle>
            <a:lvl1pPr algn="ctr">
              <a:spcBef>
                <a:spcPts val="0"/>
              </a:spcBef>
              <a:buSzPct val="100000"/>
              <a:defRPr sz="3600"/>
            </a:lvl1pPr>
            <a:lvl2pPr algn="ctr">
              <a:spcBef>
                <a:spcPts val="0"/>
              </a:spcBef>
              <a:buSzPct val="100000"/>
              <a:defRPr sz="3600"/>
            </a:lvl2pPr>
            <a:lvl3pPr algn="ctr">
              <a:spcBef>
                <a:spcPts val="0"/>
              </a:spcBef>
              <a:buSzPct val="100000"/>
              <a:defRPr sz="3600"/>
            </a:lvl3pPr>
            <a:lvl4pPr algn="ctr">
              <a:spcBef>
                <a:spcPts val="0"/>
              </a:spcBef>
              <a:buSzPct val="100000"/>
              <a:defRPr sz="3600"/>
            </a:lvl4pPr>
            <a:lvl5pPr algn="ctr">
              <a:spcBef>
                <a:spcPts val="0"/>
              </a:spcBef>
              <a:buSzPct val="100000"/>
              <a:defRPr sz="3600"/>
            </a:lvl5pPr>
            <a:lvl6pPr algn="ctr">
              <a:spcBef>
                <a:spcPts val="0"/>
              </a:spcBef>
              <a:buSzPct val="100000"/>
              <a:defRPr sz="3600"/>
            </a:lvl6pPr>
            <a:lvl7pPr algn="ctr">
              <a:spcBef>
                <a:spcPts val="0"/>
              </a:spcBef>
              <a:buSzPct val="100000"/>
              <a:defRPr sz="3600"/>
            </a:lvl7pPr>
            <a:lvl8pPr algn="ctr">
              <a:spcBef>
                <a:spcPts val="0"/>
              </a:spcBef>
              <a:buSzPct val="100000"/>
              <a:defRPr sz="3600"/>
            </a:lvl8pPr>
            <a:lvl9pPr algn="ctr">
              <a:spcBef>
                <a:spcPts val="0"/>
              </a:spcBef>
              <a:buSzPct val="100000"/>
              <a:defRPr sz="3600"/>
            </a:lvl9pPr>
          </a:lstStyle>
          <a:p>
            <a:endParaRPr/>
          </a:p>
        </p:txBody>
      </p:sp>
      <p:sp>
        <p:nvSpPr>
          <p:cNvPr id="14" name="Shape 14"/>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lumMod val="65000"/>
                    <a:lumOff val="35000"/>
                  </a:schemeClr>
                </a:solidFill>
                <a:latin typeface="Gotham Book"/>
                <a:ea typeface="+mn-ea"/>
                <a:cs typeface="+mn-cs"/>
              </a:defRPr>
            </a:lvl1pPr>
          </a:lstStyle>
          <a:p>
            <a:pPr>
              <a:defRPr/>
            </a:pPr>
            <a:fld id="{FB44CCF9-D185-2447-94DE-2F097F7C2422}" type="datetime1">
              <a:rPr lang="en-US"/>
              <a:pPr>
                <a:defRPr/>
              </a:pPr>
              <a:t>12/6/2015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lumMod val="65000"/>
                    <a:lumOff val="35000"/>
                  </a:schemeClr>
                </a:solidFill>
                <a:latin typeface="Gotham Book"/>
                <a:ea typeface="+mn-ea"/>
                <a:cs typeface="+mn-cs"/>
              </a:defRPr>
            </a:lvl1pPr>
          </a:lstStyle>
          <a:p>
            <a:pPr>
              <a:defRPr/>
            </a:pPr>
            <a:r>
              <a:rPr lang="en-US"/>
              <a:t>Footer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ln>
                  <a:noFill/>
                </a:ln>
                <a:solidFill>
                  <a:schemeClr val="tx1">
                    <a:lumMod val="65000"/>
                    <a:lumOff val="35000"/>
                  </a:schemeClr>
                </a:solidFill>
                <a:latin typeface="Gotham Book"/>
                <a:ea typeface="+mn-ea"/>
                <a:cs typeface="+mn-cs"/>
              </a:defRPr>
            </a:lvl1pPr>
          </a:lstStyle>
          <a:p>
            <a:pPr>
              <a:defRPr/>
            </a:pPr>
            <a:fld id="{E1544D71-77D6-5B4F-A1FC-5CA064DBD196}" type="slidenum">
              <a:rPr lang="en-US"/>
              <a:pPr>
                <a:defRPr/>
              </a:pPr>
              <a:t>‹#›</a:t>
            </a:fld>
            <a:endParaRPr lang="en-US" dirty="0"/>
          </a:p>
        </p:txBody>
      </p:sp>
      <p:pic>
        <p:nvPicPr>
          <p:cNvPr id="11" name="Picture 10" descr="MSU thinner spear_green RGB.jpg"/>
          <p:cNvPicPr>
            <a:picLocks noChangeAspect="1"/>
          </p:cNvPicPr>
          <p:nvPr/>
        </p:nvPicPr>
        <p:blipFill>
          <a:blip r:embed="rId10"/>
          <a:stretch>
            <a:fillRect/>
          </a:stretch>
        </p:blipFill>
        <p:spPr>
          <a:xfrm>
            <a:off x="457200" y="6253066"/>
            <a:ext cx="8229600" cy="103284"/>
          </a:xfrm>
          <a:prstGeom prst="rect">
            <a:avLst/>
          </a:prstGeom>
        </p:spPr>
      </p:pic>
      <p:pic>
        <p:nvPicPr>
          <p:cNvPr id="12" name="Picture 11" descr="PP banner wordmark.jpg"/>
          <p:cNvPicPr>
            <a:picLocks noChangeAspect="1"/>
          </p:cNvPicPr>
          <p:nvPr/>
        </p:nvPicPr>
        <p:blipFill>
          <a:blip r:embed="rId11"/>
          <a:stretch>
            <a:fillRect/>
          </a:stretch>
        </p:blipFill>
        <p:spPr>
          <a:xfrm>
            <a:off x="3047" y="0"/>
            <a:ext cx="9140953" cy="669503"/>
          </a:xfrm>
          <a:prstGeom prst="rect">
            <a:avLst/>
          </a:prstGeom>
        </p:spPr>
      </p:pic>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8" r:id="rId4"/>
    <p:sldLayoutId id="2147483697" r:id="rId5"/>
    <p:sldLayoutId id="2147483699" r:id="rId6"/>
    <p:sldLayoutId id="2147483700" r:id="rId7"/>
    <p:sldLayoutId id="2147483701" r:id="rId8"/>
  </p:sldLayoutIdLst>
  <p:txStyles>
    <p:titleStyle>
      <a:lvl1pPr algn="ctr" defTabSz="457200" rtl="0" eaLnBrk="1" fontAlgn="base" hangingPunct="1">
        <a:spcBef>
          <a:spcPct val="0"/>
        </a:spcBef>
        <a:spcAft>
          <a:spcPct val="0"/>
        </a:spcAft>
        <a:defRPr sz="4400" kern="1200">
          <a:solidFill>
            <a:schemeClr val="tx1"/>
          </a:solidFill>
          <a:latin typeface="Gotham Book"/>
          <a:ea typeface="ＭＳ Ｐゴシック" charset="-128"/>
          <a:cs typeface="ＭＳ Ｐゴシック" charset="-128"/>
        </a:defRPr>
      </a:lvl1pPr>
      <a:lvl2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2pPr>
      <a:lvl3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3pPr>
      <a:lvl4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4pPr>
      <a:lvl5pPr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Gotham Book"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Gotham Book"/>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Gotham Book"/>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Gotham Book"/>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Gotham Book"/>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Gotham Book"/>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9.jpg"/></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ctrTitle"/>
          </p:nvPr>
        </p:nvSpPr>
        <p:spPr>
          <a:prstGeom prst="rect">
            <a:avLst/>
          </a:prstGeom>
        </p:spPr>
        <p:txBody>
          <a:bodyPr lIns="91425" tIns="91425" rIns="91425" bIns="91425" anchor="b" anchorCtr="0">
            <a:noAutofit/>
          </a:bodyPr>
          <a:lstStyle/>
          <a:p>
            <a:pPr lvl="0">
              <a:lnSpc>
                <a:spcPct val="138000"/>
              </a:lnSpc>
              <a:spcBef>
                <a:spcPts val="1000"/>
              </a:spcBef>
              <a:buClr>
                <a:schemeClr val="dk1"/>
              </a:buClr>
              <a:buSzPct val="68750"/>
              <a:buFont typeface="Arial"/>
              <a:buNone/>
            </a:pPr>
            <a:r>
              <a:rPr lang="en" sz="2800" b="1" dirty="0" smtClean="0">
                <a:latin typeface="Trebuchet MS"/>
                <a:ea typeface="Trebuchet MS"/>
                <a:cs typeface="Trebuchet MS"/>
                <a:sym typeface="Trebuchet MS"/>
              </a:rPr>
              <a:t>Evolving Optimal Technical Stock Market Indicators Through Use of Multi-Objective Genetic Algorithms</a:t>
            </a:r>
            <a:endParaRPr lang="en" sz="2800" b="1" dirty="0">
              <a:latin typeface="Trebuchet MS"/>
              <a:ea typeface="Trebuchet MS"/>
              <a:cs typeface="Trebuchet MS"/>
              <a:sym typeface="Trebuchet MS"/>
            </a:endParaRPr>
          </a:p>
        </p:txBody>
      </p:sp>
      <p:sp>
        <p:nvSpPr>
          <p:cNvPr id="51" name="Shape 51"/>
          <p:cNvSpPr txBox="1">
            <a:spLocks noGrp="1"/>
          </p:cNvSpPr>
          <p:nvPr>
            <p:ph type="subTitle" idx="1"/>
          </p:nvPr>
        </p:nvSpPr>
        <p:spPr>
          <a:xfrm>
            <a:off x="685800" y="3340184"/>
            <a:ext cx="7772400" cy="2102356"/>
          </a:xfrm>
          <a:prstGeom prst="rect">
            <a:avLst/>
          </a:prstGeom>
        </p:spPr>
        <p:txBody>
          <a:bodyPr lIns="91425" tIns="91425" rIns="91425" bIns="91425" anchor="t" anchorCtr="0">
            <a:noAutofit/>
          </a:bodyPr>
          <a:lstStyle/>
          <a:p>
            <a:pPr lvl="0" algn="l" rtl="0">
              <a:lnSpc>
                <a:spcPct val="138000"/>
              </a:lnSpc>
              <a:spcBef>
                <a:spcPts val="0"/>
              </a:spcBef>
              <a:buClr>
                <a:schemeClr val="dk1"/>
              </a:buClr>
              <a:buFont typeface="Arial"/>
              <a:buNone/>
            </a:pPr>
            <a:endParaRPr lang="en-US" sz="1600" dirty="0" smtClean="0">
              <a:solidFill>
                <a:schemeClr val="dk1"/>
              </a:solidFill>
            </a:endParaRPr>
          </a:p>
          <a:p>
            <a:pPr lvl="0" algn="l" rtl="0">
              <a:lnSpc>
                <a:spcPct val="138000"/>
              </a:lnSpc>
              <a:spcBef>
                <a:spcPts val="0"/>
              </a:spcBef>
              <a:buClr>
                <a:schemeClr val="dk1"/>
              </a:buClr>
              <a:buFont typeface="Arial"/>
              <a:buNone/>
            </a:pPr>
            <a:endParaRPr sz="1600" dirty="0">
              <a:solidFill>
                <a:schemeClr val="dk1"/>
              </a:solidFill>
            </a:endParaRPr>
          </a:p>
          <a:p>
            <a:pPr lvl="0" algn="l">
              <a:lnSpc>
                <a:spcPct val="138000"/>
              </a:lnSpc>
              <a:spcBef>
                <a:spcPts val="0"/>
              </a:spcBef>
              <a:buClr>
                <a:schemeClr val="dk1"/>
              </a:buClr>
              <a:buSzPct val="100000"/>
              <a:buFont typeface="Arial"/>
              <a:buNone/>
            </a:pPr>
            <a:r>
              <a:rPr lang="en" sz="2000" dirty="0">
                <a:solidFill>
                  <a:schemeClr val="dk1"/>
                </a:solidFill>
              </a:rPr>
              <a:t>Presentation by Farhan Hormasji and Bonnie </a:t>
            </a:r>
            <a:r>
              <a:rPr lang="en" sz="2000" dirty="0" smtClean="0">
                <a:solidFill>
                  <a:schemeClr val="dk1"/>
                </a:solidFill>
              </a:rPr>
              <a:t>Reiff</a:t>
            </a:r>
            <a:br>
              <a:rPr lang="en" sz="2000" dirty="0" smtClean="0">
                <a:solidFill>
                  <a:schemeClr val="dk1"/>
                </a:solidFill>
              </a:rPr>
            </a:br>
            <a:r>
              <a:rPr lang="en" sz="2000" dirty="0" smtClean="0">
                <a:solidFill>
                  <a:schemeClr val="dk1"/>
                </a:solidFill>
              </a:rPr>
              <a:t>CSE 848: Suvery of Evolutionary Computation</a:t>
            </a:r>
          </a:p>
          <a:p>
            <a:pPr lvl="0" algn="l">
              <a:lnSpc>
                <a:spcPct val="138000"/>
              </a:lnSpc>
              <a:spcBef>
                <a:spcPts val="0"/>
              </a:spcBef>
              <a:buClr>
                <a:schemeClr val="dk1"/>
              </a:buClr>
              <a:buSzPct val="100000"/>
              <a:buFont typeface="Arial"/>
              <a:buNone/>
            </a:pPr>
            <a:r>
              <a:rPr lang="en" sz="2000" dirty="0" smtClean="0">
                <a:solidFill>
                  <a:schemeClr val="dk1"/>
                </a:solidFill>
              </a:rPr>
              <a:t>Fall 2015</a:t>
            </a:r>
            <a:endParaRPr lang="en" sz="2000" dirty="0">
              <a:solidFill>
                <a:schemeClr val="dk1"/>
              </a:solidFill>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 sz="4400" dirty="0" smtClean="0"/>
              <a:t>Indicators and Objectives</a:t>
            </a:r>
            <a:endParaRPr lang="en" sz="4400" dirty="0"/>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Indicators </a:t>
            </a:r>
            <a:r>
              <a:rPr lang="en" sz="4000" dirty="0" smtClean="0"/>
              <a:t>[5]</a:t>
            </a:r>
            <a:endParaRPr lang="en" sz="4000" dirty="0"/>
          </a:p>
          <a:p>
            <a:pPr>
              <a:spcBef>
                <a:spcPts val="0"/>
              </a:spcBef>
              <a:buNone/>
            </a:pPr>
            <a:endParaRPr dirty="0"/>
          </a:p>
        </p:txBody>
      </p:sp>
      <mc:AlternateContent xmlns:mc="http://schemas.openxmlformats.org/markup-compatibility/2006">
        <mc:Choice xmlns:a14="http://schemas.microsoft.com/office/drawing/2010/main" Requires="a14">
          <p:sp>
            <p:nvSpPr>
              <p:cNvPr id="5" name="Text Placeholder 4"/>
              <p:cNvSpPr>
                <a:spLocks noGrp="1"/>
              </p:cNvSpPr>
              <p:nvPr>
                <p:ph type="body" idx="1"/>
              </p:nvPr>
            </p:nvSpPr>
            <p:spPr>
              <a:xfrm>
                <a:off x="311700" y="1878903"/>
                <a:ext cx="8520599" cy="3298529"/>
              </a:xfrm>
            </p:spPr>
            <p:txBody>
              <a:bodyPr/>
              <a:lstStyle/>
              <a:p>
                <a:pPr marL="0" indent="0">
                  <a:buNone/>
                </a:pPr>
                <a:r>
                  <a:rPr lang="en-US" sz="2000" dirty="0" smtClean="0"/>
                  <a:t>EMA: Exponential Moving Average</a:t>
                </a:r>
              </a:p>
              <a:p>
                <a:endParaRPr lang="en-US" sz="2000" dirty="0" smtClean="0"/>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𝐸𝑀𝐴</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e>
                      </m:d>
                      <m:r>
                        <a:rPr lang="en-US" sz="1800" b="0" i="1" smtClean="0">
                          <a:latin typeface="Cambria Math" panose="02040503050406030204" pitchFamily="18" charset="0"/>
                        </a:rPr>
                        <m:t>=</m:t>
                      </m:r>
                      <m:r>
                        <a:rPr lang="en-US" sz="1800" b="0" i="1" smtClean="0">
                          <a:latin typeface="Cambria Math" panose="02040503050406030204" pitchFamily="18" charset="0"/>
                        </a:rPr>
                        <m:t>𝑤𝑒𝑖𝑔h</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𝑐𝑢𝑟𝑟𝑒𝑛𝑡</m:t>
                          </m:r>
                        </m:sub>
                      </m:sSub>
                      <m:r>
                        <a:rPr lang="en-US" sz="1800" b="0" i="1" smtClean="0">
                          <a:latin typeface="Cambria Math" panose="02040503050406030204" pitchFamily="18" charset="0"/>
                        </a:rPr>
                        <m:t> ∗</m:t>
                      </m:r>
                      <m:r>
                        <a:rPr lang="en-US" sz="1800" b="0" i="1" smtClean="0">
                          <a:latin typeface="Cambria Math" panose="02040503050406030204" pitchFamily="18" charset="0"/>
                        </a:rPr>
                        <m:t>𝑝𝑟𝑖𝑐𝑒</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e>
                      </m:d>
                      <m:r>
                        <a:rPr lang="en-US" sz="1800" b="0" i="1" smtClean="0">
                          <a:latin typeface="Cambria Math" panose="02040503050406030204" pitchFamily="18" charset="0"/>
                        </a:rPr>
                        <m:t>+</m:t>
                      </m:r>
                      <m:r>
                        <a:rPr lang="en-US" sz="1800" b="0" i="1" smtClean="0">
                          <a:latin typeface="Cambria Math" panose="02040503050406030204" pitchFamily="18" charset="0"/>
                        </a:rPr>
                        <m:t>𝑤𝑒𝑖𝑔h</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𝑀𝐴</m:t>
                          </m:r>
                        </m:sub>
                      </m:sSub>
                      <m:r>
                        <a:rPr lang="en-US" sz="1800" b="0" i="1" smtClean="0">
                          <a:latin typeface="Cambria Math" panose="02040503050406030204" pitchFamily="18" charset="0"/>
                        </a:rPr>
                        <m:t>∗</m:t>
                      </m:r>
                      <m:r>
                        <a:rPr lang="en-US" sz="1800" b="0" i="1" smtClean="0">
                          <a:latin typeface="Cambria Math" panose="02040503050406030204" pitchFamily="18" charset="0"/>
                        </a:rPr>
                        <m:t>𝐸𝑀𝐴</m:t>
                      </m:r>
                      <m:r>
                        <a:rPr lang="en-US" sz="1800" b="0" i="1" smtClean="0">
                          <a:latin typeface="Cambria Math" panose="02040503050406030204" pitchFamily="18" charset="0"/>
                        </a:rPr>
                        <m:t>(</m:t>
                      </m:r>
                      <m:r>
                        <a:rPr lang="en-US" sz="1800" b="0" i="1" smtClean="0">
                          <a:latin typeface="Cambria Math" panose="02040503050406030204" pitchFamily="18" charset="0"/>
                        </a:rPr>
                        <m:t>𝑖</m:t>
                      </m:r>
                      <m:r>
                        <a:rPr lang="en-US" sz="1800" b="0" i="1" smtClean="0">
                          <a:latin typeface="Cambria Math" panose="02040503050406030204" pitchFamily="18" charset="0"/>
                        </a:rPr>
                        <m:t>−1)</m:t>
                      </m:r>
                    </m:oMath>
                  </m:oMathPara>
                </a14:m>
                <a:endParaRPr lang="en-US" sz="1800" dirty="0" smtClean="0"/>
              </a:p>
              <a:p>
                <a:pPr marL="457200" lvl="1" indent="0">
                  <a:buNone/>
                </a:pPr>
                <a:endParaRPr lang="en-US" sz="1800" b="0" i="1" dirty="0" smtClean="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𝑤𝑒𝑖𝑔h</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𝑐𝑢𝑟𝑟𝑒𝑛𝑡</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m:t>
                          </m:r>
                        </m:num>
                        <m:den>
                          <m:r>
                            <a:rPr lang="en-US" sz="1800" b="0" i="1" smtClean="0">
                              <a:latin typeface="Cambria Math" panose="02040503050406030204" pitchFamily="18" charset="0"/>
                            </a:rPr>
                            <m:t>𝑛</m:t>
                          </m:r>
                          <m:r>
                            <a:rPr lang="en-US" sz="1800" b="0" i="1" smtClean="0">
                              <a:latin typeface="Cambria Math" panose="02040503050406030204" pitchFamily="18" charset="0"/>
                            </a:rPr>
                            <m:t>+1</m:t>
                          </m:r>
                        </m:den>
                      </m:f>
                      <m:r>
                        <a:rPr lang="en-US" sz="1800" b="0" i="0" smtClean="0">
                          <a:latin typeface="Cambria Math" panose="02040503050406030204" pitchFamily="18" charset="0"/>
                        </a:rPr>
                        <m:t>;   </m:t>
                      </m:r>
                      <m:r>
                        <a:rPr lang="en-US" sz="1800" b="0" i="1" smtClean="0">
                          <a:latin typeface="Cambria Math" panose="02040503050406030204" pitchFamily="18" charset="0"/>
                        </a:rPr>
                        <m:t>𝑤𝑒𝑖𝑔h</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𝑀𝐴</m:t>
                          </m:r>
                        </m:sub>
                      </m:sSub>
                      <m:r>
                        <a:rPr lang="en-US" sz="1800" b="0" i="1" smtClean="0">
                          <a:latin typeface="Cambria Math" panose="02040503050406030204" pitchFamily="18" charset="0"/>
                        </a:rPr>
                        <m:t>=1.0 −</m:t>
                      </m:r>
                      <m:r>
                        <a:rPr lang="en-US" sz="1800" b="0" i="1" smtClean="0">
                          <a:latin typeface="Cambria Math" panose="02040503050406030204" pitchFamily="18" charset="0"/>
                        </a:rPr>
                        <m:t>𝑤𝑒𝑖𝑔h</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𝑡</m:t>
                          </m:r>
                        </m:e>
                        <m:sub>
                          <m:r>
                            <a:rPr lang="en-US" sz="1800" b="0" i="1" smtClean="0">
                              <a:latin typeface="Cambria Math" panose="02040503050406030204" pitchFamily="18" charset="0"/>
                            </a:rPr>
                            <m:t>𝑐𝑢𝑟𝑟𝑒𝑛𝑡</m:t>
                          </m:r>
                        </m:sub>
                      </m:sSub>
                    </m:oMath>
                  </m:oMathPara>
                </a14:m>
                <a:endParaRPr lang="en-US" sz="1800" dirty="0" smtClean="0"/>
              </a:p>
            </p:txBody>
          </p:sp>
        </mc:Choice>
        <mc:Fallback>
          <p:sp>
            <p:nvSpPr>
              <p:cNvPr id="5" name="Text Placeholder 4"/>
              <p:cNvSpPr>
                <a:spLocks noGrp="1" noRot="1" noChangeAspect="1" noMove="1" noResize="1" noEditPoints="1" noAdjustHandles="1" noChangeArrowheads="1" noChangeShapeType="1" noTextEdit="1"/>
              </p:cNvSpPr>
              <p:nvPr>
                <p:ph type="body" idx="1"/>
              </p:nvPr>
            </p:nvSpPr>
            <p:spPr>
              <a:xfrm>
                <a:off x="311700" y="1878903"/>
                <a:ext cx="8520599" cy="3298529"/>
              </a:xfrm>
              <a:blipFill rotWithShape="0">
                <a:blip r:embed="rId3"/>
                <a:stretch>
                  <a:fillRect l="-715"/>
                </a:stretch>
              </a:blipFill>
            </p:spPr>
            <p:txBody>
              <a:bodyPr/>
              <a:lstStyle/>
              <a:p>
                <a:r>
                  <a:rPr lang="en-US">
                    <a:noFill/>
                  </a:rPr>
                  <a:t> </a:t>
                </a:r>
              </a:p>
            </p:txBody>
          </p:sp>
        </mc:Fallback>
      </mc:AlternateContent>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Indicators </a:t>
            </a:r>
            <a:r>
              <a:rPr lang="en" sz="4000" dirty="0" smtClean="0"/>
              <a:t>(con’t)</a:t>
            </a:r>
            <a:endParaRPr lang="en" sz="4000" dirty="0"/>
          </a:p>
          <a:p>
            <a:pPr>
              <a:spcBef>
                <a:spcPts val="0"/>
              </a:spcBef>
              <a:buNone/>
            </a:pPr>
            <a:endParaRPr dirty="0"/>
          </a:p>
        </p:txBody>
      </p:sp>
      <mc:AlternateContent xmlns:mc="http://schemas.openxmlformats.org/markup-compatibility/2006">
        <mc:Choice xmlns:a14="http://schemas.microsoft.com/office/drawing/2010/main" Requires="a14">
          <p:sp>
            <p:nvSpPr>
              <p:cNvPr id="5" name="Text Placeholder 4"/>
              <p:cNvSpPr>
                <a:spLocks noGrp="1"/>
              </p:cNvSpPr>
              <p:nvPr>
                <p:ph type="body" idx="1"/>
              </p:nvPr>
            </p:nvSpPr>
            <p:spPr/>
            <p:txBody>
              <a:bodyPr/>
              <a:lstStyle/>
              <a:p>
                <a:r>
                  <a:rPr lang="en-US" sz="2000" dirty="0" smtClean="0"/>
                  <a:t>DEMAC </a:t>
                </a:r>
                <a:r>
                  <a:rPr lang="en-US" sz="2000" dirty="0" smtClean="0"/>
                  <a:t>(Double Exponential Moving Average Crossover</a:t>
                </a:r>
                <a:r>
                  <a:rPr lang="en-US" sz="2000" dirty="0" smtClean="0"/>
                  <a:t>): </a:t>
                </a:r>
              </a:p>
              <a:p>
                <a:endParaRPr lang="en-US" sz="2000" dirty="0" smtClean="0"/>
              </a:p>
              <a:p>
                <a:pPr lvl="1">
                  <a:buFont typeface="Arial" panose="020B0604020202020204" pitchFamily="34" charset="0"/>
                  <a:buChar char="•"/>
                </a:pPr>
                <a:r>
                  <a:rPr lang="en-US" sz="1800" dirty="0"/>
                  <a:t>B</a:t>
                </a:r>
                <a:r>
                  <a:rPr lang="en-US" sz="1800" dirty="0" smtClean="0"/>
                  <a:t>uy signal generated when </a:t>
                </a:r>
                <a14:m>
                  <m:oMath xmlns:m="http://schemas.openxmlformats.org/officeDocument/2006/math">
                    <m:r>
                      <a:rPr lang="en-US" sz="1800" b="0" i="1" smtClean="0">
                        <a:latin typeface="Cambria Math" panose="02040503050406030204" pitchFamily="18" charset="0"/>
                      </a:rPr>
                      <m:t>𝐸𝑀</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𝑠h𝑜𝑟𝑡</m:t>
                        </m:r>
                      </m:sub>
                    </m:sSub>
                  </m:oMath>
                </a14:m>
                <a:r>
                  <a:rPr lang="en-US" sz="1800" dirty="0" smtClean="0"/>
                  <a:t> crosses above </a:t>
                </a:r>
                <a14:m>
                  <m:oMath xmlns:m="http://schemas.openxmlformats.org/officeDocument/2006/math">
                    <m:r>
                      <a:rPr lang="en-US" sz="1800" b="0" i="1" smtClean="0">
                        <a:latin typeface="Cambria Math" panose="02040503050406030204" pitchFamily="18" charset="0"/>
                      </a:rPr>
                      <m:t>𝐸𝑀</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𝑙𝑜𝑛𝑔</m:t>
                        </m:r>
                      </m:sub>
                    </m:sSub>
                  </m:oMath>
                </a14:m>
                <a:endParaRPr lang="en-US" sz="1800" b="0" dirty="0" smtClean="0"/>
              </a:p>
              <a:p>
                <a:pPr lvl="1">
                  <a:buFont typeface="Arial" panose="020B0604020202020204" pitchFamily="34" charset="0"/>
                  <a:buChar char="•"/>
                </a:pPr>
                <a:r>
                  <a:rPr lang="en-US" sz="1800" dirty="0"/>
                  <a:t>S</a:t>
                </a:r>
                <a:r>
                  <a:rPr lang="en-US" sz="1800" dirty="0" smtClean="0"/>
                  <a:t>ell signal generated when </a:t>
                </a:r>
                <a14:m>
                  <m:oMath xmlns:m="http://schemas.openxmlformats.org/officeDocument/2006/math">
                    <m:r>
                      <a:rPr lang="en-US" sz="1800" b="0" i="1" smtClean="0">
                        <a:latin typeface="Cambria Math" panose="02040503050406030204" pitchFamily="18" charset="0"/>
                      </a:rPr>
                      <m:t>𝐸𝑀</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𝑠h𝑜𝑟𝑡</m:t>
                        </m:r>
                      </m:sub>
                    </m:sSub>
                  </m:oMath>
                </a14:m>
                <a:r>
                  <a:rPr lang="en-US" sz="1800" dirty="0" smtClean="0"/>
                  <a:t> crosses below </a:t>
                </a:r>
                <a14:m>
                  <m:oMath xmlns:m="http://schemas.openxmlformats.org/officeDocument/2006/math">
                    <m:r>
                      <a:rPr lang="en-US" sz="1800" b="0" i="1" smtClean="0">
                        <a:latin typeface="Cambria Math" panose="02040503050406030204" pitchFamily="18" charset="0"/>
                      </a:rPr>
                      <m:t>𝐸𝑀</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𝑙𝑜𝑛𝑔</m:t>
                        </m:r>
                      </m:sub>
                    </m:sSub>
                  </m:oMath>
                </a14:m>
                <a:endParaRPr lang="en-US" sz="1800" dirty="0" smtClean="0"/>
              </a:p>
              <a:p>
                <a:endParaRPr lang="en-US" sz="2000" dirty="0" smtClean="0"/>
              </a:p>
              <a:p>
                <a:r>
                  <a:rPr lang="en-US" sz="2000" dirty="0" smtClean="0"/>
                  <a:t>MACD (Moving Average Convergence/Divergence)</a:t>
                </a:r>
              </a:p>
              <a:p>
                <a:pPr marL="457200" lvl="1" indent="0">
                  <a:buNone/>
                </a:pPr>
                <a:endParaRPr lang="en-US" sz="1800" dirty="0"/>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𝑀𝐴𝐶𝐷</m:t>
                      </m:r>
                      <m:r>
                        <a:rPr lang="en-US" sz="1800" b="0" i="1" smtClean="0">
                          <a:latin typeface="Cambria Math" panose="02040503050406030204" pitchFamily="18" charset="0"/>
                        </a:rPr>
                        <m:t>=</m:t>
                      </m:r>
                      <m:r>
                        <a:rPr lang="en-US" sz="1800" b="0" i="1" smtClean="0">
                          <a:latin typeface="Cambria Math" panose="02040503050406030204" pitchFamily="18" charset="0"/>
                        </a:rPr>
                        <m:t>𝐸𝑀</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𝑠h𝑜𝑟𝑡</m:t>
                          </m:r>
                        </m:sub>
                      </m:sSub>
                      <m:r>
                        <a:rPr lang="en-US" sz="1800" b="0" i="1" smtClean="0">
                          <a:latin typeface="Cambria Math" panose="02040503050406030204" pitchFamily="18" charset="0"/>
                        </a:rPr>
                        <m:t>−</m:t>
                      </m:r>
                      <m:r>
                        <a:rPr lang="en-US" sz="1800" b="0" i="1" smtClean="0">
                          <a:latin typeface="Cambria Math" panose="02040503050406030204" pitchFamily="18" charset="0"/>
                        </a:rPr>
                        <m:t>𝐸𝑀</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𝑙𝑜𝑛𝑔</m:t>
                          </m:r>
                        </m:sub>
                      </m:sSub>
                    </m:oMath>
                  </m:oMathPara>
                </a14:m>
                <a:endParaRPr lang="en-US" sz="1800" b="0" dirty="0" smtClean="0"/>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𝑆𝑖𝑔𝑛𝑎𝑙</m:t>
                      </m:r>
                      <m:r>
                        <a:rPr lang="en-US" sz="1800" b="0" i="1" smtClean="0">
                          <a:latin typeface="Cambria Math" panose="02040503050406030204" pitchFamily="18" charset="0"/>
                        </a:rPr>
                        <m:t>=</m:t>
                      </m:r>
                      <m:r>
                        <a:rPr lang="en-US" sz="1800" b="0" i="1" smtClean="0">
                          <a:latin typeface="Cambria Math" panose="02040503050406030204" pitchFamily="18" charset="0"/>
                        </a:rPr>
                        <m:t>𝐸𝑀𝐴</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 </m:t>
                          </m:r>
                          <m:r>
                            <a:rPr lang="en-US" sz="1800" b="0" i="1" smtClean="0">
                              <a:latin typeface="Cambria Math" panose="02040503050406030204" pitchFamily="18" charset="0"/>
                            </a:rPr>
                            <m:t>𝑀𝐴𝐶𝐷</m:t>
                          </m:r>
                          <m:r>
                            <a:rPr lang="en-US" sz="1800" b="0" i="1" smtClean="0">
                              <a:latin typeface="Cambria Math" panose="02040503050406030204" pitchFamily="18" charset="0"/>
                            </a:rPr>
                            <m:t> </m:t>
                          </m:r>
                        </m:e>
                      </m:d>
                    </m:oMath>
                  </m:oMathPara>
                </a14:m>
                <a:endParaRPr lang="en-US" sz="1800" b="0" dirty="0" smtClean="0"/>
              </a:p>
              <a:p>
                <a:pPr lvl="1">
                  <a:buFont typeface="Arial" panose="020B0604020202020204" pitchFamily="34" charset="0"/>
                  <a:buChar char="•"/>
                </a:pPr>
                <a:endParaRPr lang="en-US" sz="1800" dirty="0" smtClean="0"/>
              </a:p>
              <a:p>
                <a:pPr lvl="1">
                  <a:buFont typeface="Arial" panose="020B0604020202020204" pitchFamily="34" charset="0"/>
                  <a:buChar char="•"/>
                </a:pPr>
                <a:r>
                  <a:rPr lang="en-US" sz="1800" dirty="0" smtClean="0"/>
                  <a:t>Buy signal generated when </a:t>
                </a:r>
                <a14:m>
                  <m:oMath xmlns:m="http://schemas.openxmlformats.org/officeDocument/2006/math">
                    <m:r>
                      <a:rPr lang="en-US" sz="1800" b="0" i="1" smtClean="0">
                        <a:latin typeface="Cambria Math" panose="02040503050406030204" pitchFamily="18" charset="0"/>
                      </a:rPr>
                      <m:t>𝑀𝐴𝐶𝐷</m:t>
                    </m:r>
                  </m:oMath>
                </a14:m>
                <a:r>
                  <a:rPr lang="en-US" sz="1800" dirty="0" smtClean="0"/>
                  <a:t> crosses above </a:t>
                </a:r>
                <a14:m>
                  <m:oMath xmlns:m="http://schemas.openxmlformats.org/officeDocument/2006/math">
                    <m:r>
                      <a:rPr lang="en-US" sz="1800" b="0" i="1" smtClean="0">
                        <a:latin typeface="Cambria Math" panose="02040503050406030204" pitchFamily="18" charset="0"/>
                      </a:rPr>
                      <m:t>𝑆𝑖𝑔𝑛𝑎𝑙</m:t>
                    </m:r>
                  </m:oMath>
                </a14:m>
                <a:r>
                  <a:rPr lang="en-US" sz="1800" dirty="0" smtClean="0"/>
                  <a:t> </a:t>
                </a:r>
                <a:br>
                  <a:rPr lang="en-US" sz="1800" dirty="0" smtClean="0"/>
                </a:br>
                <a:r>
                  <a:rPr lang="en-US" sz="1800" dirty="0" smtClean="0"/>
                  <a:t>or </a:t>
                </a:r>
                <a14:m>
                  <m:oMath xmlns:m="http://schemas.openxmlformats.org/officeDocument/2006/math">
                    <m:r>
                      <a:rPr lang="en-US" sz="1800" b="0" i="1" smtClean="0">
                        <a:latin typeface="Cambria Math" panose="02040503050406030204" pitchFamily="18" charset="0"/>
                      </a:rPr>
                      <m:t>𝑀𝐴𝐶𝐷</m:t>
                    </m:r>
                  </m:oMath>
                </a14:m>
                <a:r>
                  <a:rPr lang="en-US" sz="1800" dirty="0" smtClean="0"/>
                  <a:t> crosses above the zero line</a:t>
                </a:r>
              </a:p>
              <a:p>
                <a:pPr lvl="1">
                  <a:buFont typeface="Arial" panose="020B0604020202020204" pitchFamily="34" charset="0"/>
                  <a:buChar char="•"/>
                </a:pPr>
                <a:r>
                  <a:rPr lang="en-US" sz="1800" dirty="0" smtClean="0"/>
                  <a:t>Sell signal generated when </a:t>
                </a:r>
                <a14:m>
                  <m:oMath xmlns:m="http://schemas.openxmlformats.org/officeDocument/2006/math">
                    <m:r>
                      <a:rPr lang="en-US" sz="1800" b="0" i="1" smtClean="0">
                        <a:latin typeface="Cambria Math" panose="02040503050406030204" pitchFamily="18" charset="0"/>
                      </a:rPr>
                      <m:t>𝑀𝐴𝐶𝐷</m:t>
                    </m:r>
                  </m:oMath>
                </a14:m>
                <a:r>
                  <a:rPr lang="en-US" sz="1800" dirty="0" smtClean="0"/>
                  <a:t> crosses below </a:t>
                </a:r>
                <a14:m>
                  <m:oMath xmlns:m="http://schemas.openxmlformats.org/officeDocument/2006/math">
                    <m:r>
                      <a:rPr lang="en-US" sz="1800" b="0" i="1" smtClean="0">
                        <a:latin typeface="Cambria Math" panose="02040503050406030204" pitchFamily="18" charset="0"/>
                      </a:rPr>
                      <m:t>𝑆𝑖𝑔𝑛𝑎𝑙</m:t>
                    </m:r>
                  </m:oMath>
                </a14:m>
                <a:r>
                  <a:rPr lang="en-US" sz="1800" dirty="0" smtClean="0"/>
                  <a:t> </a:t>
                </a:r>
                <a:br>
                  <a:rPr lang="en-US" sz="1800" dirty="0" smtClean="0"/>
                </a:br>
                <a:r>
                  <a:rPr lang="en-US" sz="1800" dirty="0" smtClean="0"/>
                  <a:t>or </a:t>
                </a:r>
                <a14:m>
                  <m:oMath xmlns:m="http://schemas.openxmlformats.org/officeDocument/2006/math">
                    <m:r>
                      <a:rPr lang="en-US" sz="1800" b="0" i="1" smtClean="0">
                        <a:latin typeface="Cambria Math" panose="02040503050406030204" pitchFamily="18" charset="0"/>
                      </a:rPr>
                      <m:t>𝑀𝐴𝐶𝐷</m:t>
                    </m:r>
                  </m:oMath>
                </a14:m>
                <a:r>
                  <a:rPr lang="en-US" sz="1800" dirty="0" smtClean="0"/>
                  <a:t> crosses below the zero line</a:t>
                </a:r>
                <a:endParaRPr lang="en-US" sz="1800" dirty="0"/>
              </a:p>
            </p:txBody>
          </p:sp>
        </mc:Choice>
        <mc:Fallback>
          <p:sp>
            <p:nvSpPr>
              <p:cNvPr id="5" name="Text Placeholder 4"/>
              <p:cNvSpPr>
                <a:spLocks noGrp="1" noRot="1" noChangeAspect="1" noMove="1" noResize="1" noEditPoints="1" noAdjustHandles="1" noChangeArrowheads="1" noChangeShapeType="1" noTextEdit="1"/>
              </p:cNvSpPr>
              <p:nvPr>
                <p:ph type="body" idx="1"/>
              </p:nvPr>
            </p:nvSpPr>
            <p:spPr>
              <a:blipFill rotWithShape="0">
                <a:blip r:embed="rId3"/>
                <a:stretch>
                  <a:fillRect l="-644"/>
                </a:stretch>
              </a:blipFill>
            </p:spPr>
            <p:txBody>
              <a:bodyPr/>
              <a:lstStyle/>
              <a:p>
                <a:r>
                  <a:rPr lang="en-US">
                    <a:noFill/>
                  </a:rPr>
                  <a:t> </a:t>
                </a:r>
              </a:p>
            </p:txBody>
          </p:sp>
        </mc:Fallback>
      </mc:AlternateContent>
    </p:spTree>
    <p:extLst>
      <p:ext uri="{BB962C8B-B14F-4D97-AF65-F5344CB8AC3E}">
        <p14:creationId xmlns:p14="http://schemas.microsoft.com/office/powerpoint/2010/main" val="2430367012"/>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Indicators (con’t</a:t>
            </a:r>
            <a:r>
              <a:rPr lang="en" sz="4000" dirty="0" smtClean="0"/>
              <a:t>)</a:t>
            </a:r>
            <a:endParaRPr lang="en" sz="4000" dirty="0"/>
          </a:p>
          <a:p>
            <a:pPr>
              <a:spcBef>
                <a:spcPts val="0"/>
              </a:spcBef>
              <a:buNone/>
            </a:pPr>
            <a:endParaRPr dirty="0"/>
          </a:p>
        </p:txBody>
      </p:sp>
      <mc:AlternateContent xmlns:mc="http://schemas.openxmlformats.org/markup-compatibility/2006">
        <mc:Choice xmlns:a14="http://schemas.microsoft.com/office/drawing/2010/main" Requires="a14">
          <p:sp>
            <p:nvSpPr>
              <p:cNvPr id="5" name="Text Placeholder 4"/>
              <p:cNvSpPr>
                <a:spLocks noGrp="1"/>
              </p:cNvSpPr>
              <p:nvPr>
                <p:ph type="body" idx="1"/>
              </p:nvPr>
            </p:nvSpPr>
            <p:spPr/>
            <p:txBody>
              <a:bodyPr/>
              <a:lstStyle/>
              <a:p>
                <a:r>
                  <a:rPr lang="en-US" sz="2000" dirty="0" smtClean="0"/>
                  <a:t>RSI  (Relative Strength Index)</a:t>
                </a:r>
              </a:p>
              <a:p>
                <a:endParaRPr lang="en-US" sz="2000" dirty="0" smtClean="0"/>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𝑅𝑆</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𝐺𝑎𝑖𝑛𝑠</m:t>
                          </m:r>
                          <m:r>
                            <a:rPr lang="en-US" sz="1800" b="0" i="1" smtClean="0">
                              <a:latin typeface="Cambria Math" panose="02040503050406030204" pitchFamily="18" charset="0"/>
                            </a:rPr>
                            <m:t> </m:t>
                          </m:r>
                          <m:r>
                            <a:rPr lang="en-US" sz="1800" b="0" i="1" smtClean="0">
                              <a:latin typeface="Cambria Math" panose="02040503050406030204" pitchFamily="18" charset="0"/>
                            </a:rPr>
                            <m:t>𝑜𝑓</m:t>
                          </m:r>
                          <m:r>
                            <a:rPr lang="en-US" sz="1800" b="0" i="1" smtClean="0">
                              <a:latin typeface="Cambria Math" panose="02040503050406030204" pitchFamily="18" charset="0"/>
                            </a:rPr>
                            <m:t> </m:t>
                          </m:r>
                          <m:r>
                            <a:rPr lang="en-US" sz="1800" b="0" i="1" smtClean="0">
                              <a:latin typeface="Cambria Math" panose="02040503050406030204" pitchFamily="18" charset="0"/>
                            </a:rPr>
                            <m:t>𝑛</m:t>
                          </m:r>
                          <m:r>
                            <a:rPr lang="en-US" sz="1800" b="0" i="1" smtClean="0">
                              <a:latin typeface="Cambria Math" panose="02040503050406030204" pitchFamily="18" charset="0"/>
                            </a:rPr>
                            <m:t> </m:t>
                          </m:r>
                          <m:r>
                            <a:rPr lang="en-US" sz="1800" b="0" i="1" smtClean="0">
                              <a:latin typeface="Cambria Math" panose="02040503050406030204" pitchFamily="18" charset="0"/>
                            </a:rPr>
                            <m:t>𝐷𝑎𝑦𝑠</m:t>
                          </m:r>
                        </m:num>
                        <m:den>
                          <m:r>
                            <a:rPr lang="en-US" sz="1800" b="0" i="1" smtClean="0">
                              <a:latin typeface="Cambria Math" panose="02040503050406030204" pitchFamily="18" charset="0"/>
                            </a:rPr>
                            <m:t>𝐿𝑜𝑠𝑠𝑒𝑠</m:t>
                          </m:r>
                          <m:r>
                            <a:rPr lang="en-US" sz="1800" b="0" i="1" smtClean="0">
                              <a:latin typeface="Cambria Math" panose="02040503050406030204" pitchFamily="18" charset="0"/>
                            </a:rPr>
                            <m:t> </m:t>
                          </m:r>
                          <m:r>
                            <a:rPr lang="en-US" sz="1800" b="0" i="1" smtClean="0">
                              <a:latin typeface="Cambria Math" panose="02040503050406030204" pitchFamily="18" charset="0"/>
                            </a:rPr>
                            <m:t>𝑜𝑓</m:t>
                          </m:r>
                          <m:r>
                            <a:rPr lang="en-US" sz="1800" b="0" i="1" smtClean="0">
                              <a:latin typeface="Cambria Math" panose="02040503050406030204" pitchFamily="18" charset="0"/>
                            </a:rPr>
                            <m:t> </m:t>
                          </m:r>
                          <m:r>
                            <a:rPr lang="en-US" sz="1800" b="0" i="1" smtClean="0">
                              <a:latin typeface="Cambria Math" panose="02040503050406030204" pitchFamily="18" charset="0"/>
                            </a:rPr>
                            <m:t>𝑛</m:t>
                          </m:r>
                          <m:r>
                            <a:rPr lang="en-US" sz="1800" b="0" i="1" smtClean="0">
                              <a:latin typeface="Cambria Math" panose="02040503050406030204" pitchFamily="18" charset="0"/>
                            </a:rPr>
                            <m:t> </m:t>
                          </m:r>
                          <m:r>
                            <a:rPr lang="en-US" sz="1800" b="0" i="1" smtClean="0">
                              <a:latin typeface="Cambria Math" panose="02040503050406030204" pitchFamily="18" charset="0"/>
                            </a:rPr>
                            <m:t>𝐷𝑎𝑦𝑠</m:t>
                          </m:r>
                        </m:den>
                      </m:f>
                      <m:r>
                        <a:rPr lang="en-US" sz="1800" b="0" i="1" smtClean="0">
                          <a:latin typeface="Cambria Math" panose="02040503050406030204" pitchFamily="18" charset="0"/>
                        </a:rPr>
                        <m:t>;  </m:t>
                      </m:r>
                      <m:r>
                        <a:rPr lang="en-US" sz="1800" b="0" i="1" smtClean="0">
                          <a:latin typeface="Cambria Math" panose="02040503050406030204" pitchFamily="18" charset="0"/>
                        </a:rPr>
                        <m:t>𝑅𝑆𝐼</m:t>
                      </m:r>
                      <m:r>
                        <a:rPr lang="en-US" sz="1800" b="0" i="1" smtClean="0">
                          <a:latin typeface="Cambria Math" panose="02040503050406030204" pitchFamily="18" charset="0"/>
                        </a:rPr>
                        <m:t>=100 −</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100</m:t>
                          </m:r>
                        </m:num>
                        <m:den>
                          <m:r>
                            <a:rPr lang="en-US" sz="1800" b="0" i="1" smtClean="0">
                              <a:latin typeface="Cambria Math" panose="02040503050406030204" pitchFamily="18" charset="0"/>
                            </a:rPr>
                            <m:t>1+</m:t>
                          </m:r>
                          <m:r>
                            <a:rPr lang="en-US" sz="1800" b="0" i="1" smtClean="0">
                              <a:latin typeface="Cambria Math" panose="02040503050406030204" pitchFamily="18" charset="0"/>
                            </a:rPr>
                            <m:t>𝑅𝑆</m:t>
                          </m:r>
                        </m:den>
                      </m:f>
                    </m:oMath>
                  </m:oMathPara>
                </a14:m>
                <a:endParaRPr lang="en-US" sz="1800" b="0" dirty="0" smtClean="0"/>
              </a:p>
              <a:p>
                <a:pPr lvl="1">
                  <a:buFont typeface="Arial" panose="020B0604020202020204" pitchFamily="34" charset="0"/>
                  <a:buChar char="•"/>
                </a:pPr>
                <a:endParaRPr lang="en-US" sz="1800" b="0" dirty="0" smtClean="0"/>
              </a:p>
              <a:p>
                <a:pPr lvl="1">
                  <a:buFont typeface="Arial" panose="020B0604020202020204" pitchFamily="34" charset="0"/>
                  <a:buChar char="•"/>
                </a:pPr>
                <a:r>
                  <a:rPr lang="en-US" sz="1800" b="0" dirty="0" smtClean="0"/>
                  <a:t>Buy signal generated if RSI is below lower threshold</a:t>
                </a:r>
              </a:p>
              <a:p>
                <a:pPr lvl="1">
                  <a:buFont typeface="Arial" panose="020B0604020202020204" pitchFamily="34" charset="0"/>
                  <a:buChar char="•"/>
                </a:pPr>
                <a:r>
                  <a:rPr lang="en-US" sz="1800" dirty="0" smtClean="0"/>
                  <a:t>Sell signal generated if RSI is above lower threshold</a:t>
                </a:r>
                <a:endParaRPr lang="en-US" sz="1800" b="0" dirty="0" smtClean="0"/>
              </a:p>
              <a:p>
                <a:pPr marL="457200" lvl="1" indent="0">
                  <a:buNone/>
                </a:pPr>
                <a:endParaRPr lang="en-US" sz="1800" dirty="0" smtClean="0"/>
              </a:p>
              <a:p>
                <a:pPr marL="457200" lvl="1" indent="0">
                  <a:buNone/>
                </a:pPr>
                <a:endParaRPr lang="en-US" sz="1600" dirty="0"/>
              </a:p>
              <a:p>
                <a:r>
                  <a:rPr lang="en-US" sz="2000" dirty="0" smtClean="0"/>
                  <a:t>MARSI (Moving Average Relative Strength Index)</a:t>
                </a:r>
              </a:p>
              <a:p>
                <a:pPr marL="457200" lvl="1" indent="0">
                  <a:buNone/>
                </a:pPr>
                <a:endParaRPr lang="en-US" sz="1800" dirty="0"/>
              </a:p>
              <a:p>
                <a:pPr marL="457200" lvl="1"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𝑀𝐴𝑅𝑆𝐼</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𝑛</m:t>
                              </m:r>
                            </m:sup>
                            <m:e>
                              <m:r>
                                <a:rPr lang="en-US" sz="1800" b="0" i="1" smtClean="0">
                                  <a:latin typeface="Cambria Math" panose="02040503050406030204" pitchFamily="18" charset="0"/>
                                </a:rPr>
                                <m:t>𝑅𝑆𝐼</m:t>
                              </m:r>
                            </m:e>
                          </m:nary>
                        </m:num>
                        <m:den>
                          <m:r>
                            <a:rPr lang="en-US" sz="1800" b="0" i="1" smtClean="0">
                              <a:latin typeface="Cambria Math" panose="02040503050406030204" pitchFamily="18" charset="0"/>
                            </a:rPr>
                            <m:t>𝑛</m:t>
                          </m:r>
                        </m:den>
                      </m:f>
                    </m:oMath>
                  </m:oMathPara>
                </a14:m>
                <a:endParaRPr lang="en-US" sz="1800" dirty="0"/>
              </a:p>
              <a:p>
                <a:pPr lvl="1">
                  <a:buFont typeface="Arial" panose="020B0604020202020204" pitchFamily="34" charset="0"/>
                  <a:buChar char="•"/>
                </a:pPr>
                <a:endParaRPr lang="en-US" sz="1600" dirty="0" smtClean="0"/>
              </a:p>
              <a:p>
                <a:pPr lvl="1">
                  <a:buFont typeface="Arial" panose="020B0604020202020204" pitchFamily="34" charset="0"/>
                  <a:buChar char="•"/>
                </a:pPr>
                <a:r>
                  <a:rPr lang="en-US" sz="1800" dirty="0" smtClean="0"/>
                  <a:t>Buy </a:t>
                </a:r>
                <a:r>
                  <a:rPr lang="en-US" sz="1800" dirty="0"/>
                  <a:t>signal generated if </a:t>
                </a:r>
                <a:r>
                  <a:rPr lang="en-US" sz="1800" dirty="0" smtClean="0"/>
                  <a:t>MARSI </a:t>
                </a:r>
                <a:r>
                  <a:rPr lang="en-US" sz="1800" dirty="0"/>
                  <a:t>is below lower threshold</a:t>
                </a:r>
              </a:p>
              <a:p>
                <a:pPr lvl="1">
                  <a:buFont typeface="Arial" panose="020B0604020202020204" pitchFamily="34" charset="0"/>
                  <a:buChar char="•"/>
                </a:pPr>
                <a:r>
                  <a:rPr lang="en-US" sz="1800" dirty="0"/>
                  <a:t>Sell signal generated if </a:t>
                </a:r>
                <a:r>
                  <a:rPr lang="en-US" sz="1800" dirty="0" smtClean="0"/>
                  <a:t>MARSI </a:t>
                </a:r>
                <a:r>
                  <a:rPr lang="en-US" sz="1800" dirty="0"/>
                  <a:t>is above lower threshold</a:t>
                </a:r>
              </a:p>
              <a:p>
                <a:pPr lvl="1"/>
                <a:endParaRPr lang="en-US" sz="1600" dirty="0" smtClean="0"/>
              </a:p>
              <a:p>
                <a:pPr marL="0" indent="0">
                  <a:buNone/>
                </a:pPr>
                <a:endParaRPr lang="en-US" sz="2000" dirty="0"/>
              </a:p>
            </p:txBody>
          </p:sp>
        </mc:Choice>
        <mc:Fallback>
          <p:sp>
            <p:nvSpPr>
              <p:cNvPr id="5" name="Text Placeholder 4"/>
              <p:cNvSpPr>
                <a:spLocks noGrp="1" noRot="1" noChangeAspect="1" noMove="1" noResize="1" noEditPoints="1" noAdjustHandles="1" noChangeArrowheads="1" noChangeShapeType="1" noTextEdit="1"/>
              </p:cNvSpPr>
              <p:nvPr>
                <p:ph type="body" idx="1"/>
              </p:nvPr>
            </p:nvSpPr>
            <p:spPr>
              <a:blipFill rotWithShape="0">
                <a:blip r:embed="rId3"/>
                <a:stretch>
                  <a:fillRect l="-644" b="-2544"/>
                </a:stretch>
              </a:blipFill>
            </p:spPr>
            <p:txBody>
              <a:bodyPr/>
              <a:lstStyle/>
              <a:p>
                <a:r>
                  <a:rPr lang="en-US">
                    <a:noFill/>
                  </a:rPr>
                  <a:t> </a:t>
                </a:r>
              </a:p>
            </p:txBody>
          </p:sp>
        </mc:Fallback>
      </mc:AlternateContent>
    </p:spTree>
    <p:extLst>
      <p:ext uri="{BB962C8B-B14F-4D97-AF65-F5344CB8AC3E}">
        <p14:creationId xmlns:p14="http://schemas.microsoft.com/office/powerpoint/2010/main" val="1071725453"/>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Objective Functions</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t>Maximizing Profit: Annual Return</a:t>
            </a:r>
          </a:p>
          <a:p>
            <a:pPr lvl="1"/>
            <a:r>
              <a:rPr lang="en-US" sz="1800" dirty="0"/>
              <a:t>Equation Here</a:t>
            </a:r>
          </a:p>
          <a:p>
            <a:pPr lvl="1"/>
            <a:endParaRPr lang="en-US" sz="1600" dirty="0" smtClean="0"/>
          </a:p>
          <a:p>
            <a:pPr marL="457200" lvl="1" indent="0">
              <a:buNone/>
            </a:pPr>
            <a:endParaRPr lang="en-US" sz="1800" dirty="0" smtClean="0"/>
          </a:p>
          <a:p>
            <a:r>
              <a:rPr lang="en-US" sz="2000" dirty="0" smtClean="0"/>
              <a:t>Maximizing Return on Risk: Sharpe Ratio</a:t>
            </a:r>
          </a:p>
          <a:p>
            <a:pPr lvl="1"/>
            <a:r>
              <a:rPr lang="en-US" sz="1800" dirty="0"/>
              <a:t>Equation </a:t>
            </a:r>
            <a:r>
              <a:rPr lang="en-US" sz="1800" dirty="0" smtClean="0"/>
              <a:t>Here</a:t>
            </a:r>
            <a:endParaRPr lang="en-US" sz="1800" dirty="0"/>
          </a:p>
        </p:txBody>
      </p:sp>
    </p:spTree>
    <p:extLst>
      <p:ext uri="{BB962C8B-B14F-4D97-AF65-F5344CB8AC3E}">
        <p14:creationId xmlns:p14="http://schemas.microsoft.com/office/powerpoint/2010/main" val="1036246565"/>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U-NSGA-III Setup</a:t>
            </a:r>
            <a:endParaRPr lang="en-US" dirty="0"/>
          </a:p>
        </p:txBody>
      </p:sp>
    </p:spTree>
    <p:extLst>
      <p:ext uri="{BB962C8B-B14F-4D97-AF65-F5344CB8AC3E}">
        <p14:creationId xmlns:p14="http://schemas.microsoft.com/office/powerpoint/2010/main" val="249839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Chromosome and Constraints</a:t>
            </a:r>
            <a:endParaRPr lang="en" sz="4000" dirty="0"/>
          </a:p>
          <a:p>
            <a:pPr>
              <a:spcBef>
                <a:spcPts val="0"/>
              </a:spcBef>
              <a:buNone/>
            </a:pPr>
            <a:endParaRPr dirty="0"/>
          </a:p>
        </p:txBody>
      </p:sp>
      <p:graphicFrame>
        <p:nvGraphicFramePr>
          <p:cNvPr id="3" name="Table 2"/>
          <p:cNvGraphicFramePr>
            <a:graphicFrameLocks noGrp="1"/>
          </p:cNvGraphicFramePr>
          <p:nvPr>
            <p:extLst>
              <p:ext uri="{D42A27DB-BD31-4B8C-83A1-F6EECF244321}">
                <p14:modId xmlns:p14="http://schemas.microsoft.com/office/powerpoint/2010/main" val="2357842987"/>
              </p:ext>
            </p:extLst>
          </p:nvPr>
        </p:nvGraphicFramePr>
        <p:xfrm>
          <a:off x="1312863" y="1416685"/>
          <a:ext cx="6517422" cy="4351335"/>
        </p:xfrm>
        <a:graphic>
          <a:graphicData uri="http://schemas.openxmlformats.org/drawingml/2006/table">
            <a:tbl>
              <a:tblPr firstRow="1" bandRow="1">
                <a:tableStyleId>{5C22544A-7EE6-4342-B048-85BDC9FD1C3A}</a:tableStyleId>
              </a:tblPr>
              <a:tblGrid>
                <a:gridCol w="788054"/>
                <a:gridCol w="1512212"/>
                <a:gridCol w="1107536"/>
                <a:gridCol w="1490914"/>
                <a:gridCol w="1618706"/>
              </a:tblGrid>
              <a:tr h="255585">
                <a:tc>
                  <a:txBody>
                    <a:bodyPr/>
                    <a:lstStyle/>
                    <a:p>
                      <a:pPr algn="l" rtl="0" fontAlgn="ctr"/>
                      <a:r>
                        <a:rPr lang="en-US" sz="1600" b="1" u="none" strike="noStrike" dirty="0">
                          <a:effectLst/>
                        </a:rPr>
                        <a:t>Indicator</a:t>
                      </a:r>
                      <a:endParaRPr lang="en-US" sz="1600" b="1" i="0" u="none" strike="noStrike" dirty="0">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dirty="0">
                          <a:effectLst/>
                        </a:rPr>
                        <a:t>Parameter</a:t>
                      </a:r>
                      <a:endParaRPr lang="en-US" sz="1600" b="1" i="0" u="none" strike="noStrike" dirty="0">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a:effectLst/>
                        </a:rPr>
                        <a:t>Minimum</a:t>
                      </a:r>
                      <a:endParaRPr lang="en-US" sz="1600" b="1" i="0" u="none" strike="noStrike">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a:effectLst/>
                        </a:rPr>
                        <a:t>Maximum </a:t>
                      </a:r>
                      <a:endParaRPr lang="en-US" sz="1600" b="1" i="0" u="none" strike="noStrike">
                        <a:solidFill>
                          <a:srgbClr val="FFFFFF"/>
                        </a:solidFill>
                        <a:effectLst/>
                        <a:latin typeface="Calibri" panose="020F0502020204030204" pitchFamily="34" charset="0"/>
                      </a:endParaRPr>
                    </a:p>
                  </a:txBody>
                  <a:tcPr marL="6390" marR="6390" marT="6390" marB="0" anchor="ctr"/>
                </a:tc>
                <a:tc>
                  <a:txBody>
                    <a:bodyPr/>
                    <a:lstStyle/>
                    <a:p>
                      <a:pPr algn="l" rtl="0" fontAlgn="ctr"/>
                      <a:r>
                        <a:rPr lang="en-US" sz="1600" b="1" u="none" strike="noStrike" dirty="0">
                          <a:effectLst/>
                        </a:rPr>
                        <a:t>Standard Value</a:t>
                      </a:r>
                      <a:endParaRPr lang="en-US" sz="1600" b="1" i="0" u="none" strike="noStrike" dirty="0">
                        <a:solidFill>
                          <a:srgbClr val="FFFFFF"/>
                        </a:solidFill>
                        <a:effectLst/>
                        <a:latin typeface="Calibri" panose="020F0502020204030204" pitchFamily="34" charset="0"/>
                      </a:endParaRPr>
                    </a:p>
                  </a:txBody>
                  <a:tcPr marL="6390" marR="6390" marT="6390" marB="0" anchor="ctr"/>
                </a:tc>
              </a:tr>
              <a:tr h="261975">
                <a:tc>
                  <a:txBody>
                    <a:bodyPr/>
                    <a:lstStyle/>
                    <a:p>
                      <a:pPr algn="l" rtl="0" fontAlgn="ctr"/>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Short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Long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200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50</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Short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12</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Long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26</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Signal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b="0" i="0" u="none" strike="noStrike" dirty="0" smtClean="0">
                          <a:solidFill>
                            <a:schemeClr val="dk1"/>
                          </a:solidFill>
                          <a:effectLst/>
                          <a:latin typeface="+mn-lt"/>
                        </a:rPr>
                        <a:t>100</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fontAlgn="t"/>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Lookback</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fontAlgn="t"/>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Lower Boundary</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40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30</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Upper Boundary</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60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90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70</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RSI Lookback</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smtClean="0">
                          <a:effectLst/>
                        </a:rPr>
                        <a:t>14</a:t>
                      </a:r>
                      <a:endParaRPr lang="en-US" sz="1600" b="0" i="0" u="none" strike="noStrike" dirty="0">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Lower Boundary</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40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smtClean="0">
                          <a:effectLst/>
                        </a:rPr>
                        <a:t>30</a:t>
                      </a:r>
                      <a:endParaRPr lang="en-US" sz="1600" b="0" i="0" u="none" strike="noStrike" dirty="0">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Upper Boundary</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60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90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smtClean="0">
                          <a:effectLst/>
                        </a:rPr>
                        <a:t>70</a:t>
                      </a:r>
                      <a:endParaRPr lang="en-US" sz="1600" b="0" i="0" u="none" strike="noStrike" dirty="0">
                        <a:solidFill>
                          <a:srgbClr val="000000"/>
                        </a:solidFill>
                        <a:effectLst/>
                        <a:latin typeface="Calibri" panose="020F0502020204030204" pitchFamily="34" charset="0"/>
                      </a:endParaRPr>
                    </a:p>
                  </a:txBody>
                  <a:tcPr marL="6390" marR="6390" marT="6390" marB="0" anchor="ctr"/>
                </a:tc>
              </a:tr>
              <a:tr h="255585">
                <a:tc>
                  <a:txBody>
                    <a:bodyPr/>
                    <a:lstStyle/>
                    <a:p>
                      <a:pPr algn="l" fontAlgn="t"/>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Average Lookback</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100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smtClean="0">
                          <a:effectLst/>
                        </a:rPr>
                        <a:t>14</a:t>
                      </a:r>
                      <a:endParaRPr lang="en-US" sz="1600" b="0" i="0" u="none" strike="noStrike" dirty="0">
                        <a:solidFill>
                          <a:srgbClr val="000000"/>
                        </a:solidFill>
                        <a:effectLst/>
                        <a:latin typeface="Calibri" panose="020F0502020204030204" pitchFamily="34" charset="0"/>
                      </a:endParaRPr>
                    </a:p>
                  </a:txBody>
                  <a:tcPr marL="6390" marR="6390" marT="6390" marB="0" anchor="ctr"/>
                </a:tc>
              </a:tr>
              <a:tr h="255585">
                <a:tc>
                  <a:txBody>
                    <a:bodyPr/>
                    <a:lstStyle/>
                    <a:p>
                      <a:pPr algn="l" fontAlgn="t"/>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l" fontAlgn="t"/>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390" marR="6390" marT="6390" marB="0"/>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a:t>
                      </a:r>
                      <a:endParaRPr lang="en-US" sz="1600" b="0" i="0" u="none" strike="noStrike">
                        <a:solidFill>
                          <a:srgbClr val="000000"/>
                        </a:solidFill>
                        <a:effectLst/>
                        <a:latin typeface="Calibri" panose="020F0502020204030204" pitchFamily="34" charset="0"/>
                      </a:endParaRPr>
                    </a:p>
                  </a:txBody>
                  <a:tcPr marL="6390" marR="6390" marT="6390" marB="0" anchor="ctr"/>
                </a:tc>
              </a:tr>
              <a:tr h="255585">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l" rtl="0" fontAlgn="ctr"/>
                      <a:r>
                        <a:rPr lang="en-US" sz="1600" u="none" strike="noStrike">
                          <a:effectLst/>
                        </a:rPr>
                        <a:t>Voting Weight</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6390" marR="6390" marT="6390" marB="0" anchor="ctr"/>
                </a:tc>
                <a:tc>
                  <a:txBody>
                    <a:bodyPr/>
                    <a:lstStyle/>
                    <a:p>
                      <a:pPr algn="ctr" fontAlgn="ctr"/>
                      <a:r>
                        <a:rPr lang="en-US" sz="1600" u="none" strike="noStrike" dirty="0">
                          <a:effectLst/>
                        </a:rPr>
                        <a:t>-</a:t>
                      </a:r>
                      <a:endParaRPr lang="en-US" sz="1600" b="0" i="0" u="none" strike="noStrike" dirty="0">
                        <a:solidFill>
                          <a:srgbClr val="000000"/>
                        </a:solidFill>
                        <a:effectLst/>
                        <a:latin typeface="Calibri" panose="020F0502020204030204" pitchFamily="34" charset="0"/>
                      </a:endParaRPr>
                    </a:p>
                  </a:txBody>
                  <a:tcPr marL="6390" marR="6390" marT="6390" marB="0" anchor="ctr"/>
                </a:tc>
              </a:tr>
            </a:tbl>
          </a:graphicData>
        </a:graphic>
      </p:graphicFrame>
    </p:spTree>
    <p:extLst>
      <p:ext uri="{BB962C8B-B14F-4D97-AF65-F5344CB8AC3E}">
        <p14:creationId xmlns:p14="http://schemas.microsoft.com/office/powerpoint/2010/main" val="1882079224"/>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Secondary Constraints</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latin typeface="+mn-lt"/>
              </a:rPr>
              <a:t>DEMAC: </a:t>
            </a:r>
            <a:r>
              <a:rPr lang="en-US" sz="2000" dirty="0" err="1" smtClean="0">
                <a:latin typeface="+mn-lt"/>
              </a:rPr>
              <a:t>EMA</a:t>
            </a:r>
            <a:r>
              <a:rPr lang="en-US" sz="2000" baseline="-25000" dirty="0" err="1" smtClean="0">
                <a:latin typeface="+mn-lt"/>
              </a:rPr>
              <a:t>short</a:t>
            </a:r>
            <a:r>
              <a:rPr lang="en-US" sz="2000" dirty="0" smtClean="0">
                <a:latin typeface="+mn-lt"/>
              </a:rPr>
              <a:t> &lt; </a:t>
            </a:r>
            <a:r>
              <a:rPr lang="en-US" sz="2000" dirty="0" err="1" smtClean="0">
                <a:latin typeface="+mn-lt"/>
              </a:rPr>
              <a:t>EMA</a:t>
            </a:r>
            <a:r>
              <a:rPr lang="en-US" sz="2000" baseline="-25000" dirty="0" err="1" smtClean="0">
                <a:latin typeface="+mn-lt"/>
              </a:rPr>
              <a:t>long</a:t>
            </a:r>
            <a:r>
              <a:rPr lang="en-US" sz="2000" dirty="0">
                <a:latin typeface="+mn-lt"/>
              </a:rPr>
              <a:t> </a:t>
            </a:r>
            <a:endParaRPr lang="en-US" sz="2000" dirty="0" smtClean="0">
              <a:latin typeface="+mn-lt"/>
            </a:endParaRPr>
          </a:p>
          <a:p>
            <a:endParaRPr lang="en-US" sz="2000" dirty="0" smtClean="0">
              <a:latin typeface="+mn-lt"/>
            </a:endParaRPr>
          </a:p>
          <a:p>
            <a:r>
              <a:rPr lang="en-US" sz="2000" dirty="0" smtClean="0">
                <a:latin typeface="+mn-lt"/>
              </a:rPr>
              <a:t>MACD: Signal &lt; </a:t>
            </a:r>
            <a:r>
              <a:rPr lang="en-US" sz="2000" dirty="0" err="1" smtClean="0">
                <a:latin typeface="+mn-lt"/>
              </a:rPr>
              <a:t>EMA</a:t>
            </a:r>
            <a:r>
              <a:rPr lang="en-US" sz="2000" baseline="-25000" dirty="0" err="1" smtClean="0">
                <a:latin typeface="+mn-lt"/>
              </a:rPr>
              <a:t>short</a:t>
            </a:r>
            <a:r>
              <a:rPr lang="en-US" sz="2000" dirty="0" smtClean="0">
                <a:latin typeface="+mn-lt"/>
              </a:rPr>
              <a:t> &lt; </a:t>
            </a:r>
            <a:r>
              <a:rPr lang="en-US" sz="2000" dirty="0" err="1" smtClean="0">
                <a:latin typeface="+mn-lt"/>
              </a:rPr>
              <a:t>EMA</a:t>
            </a:r>
            <a:r>
              <a:rPr lang="en-US" sz="2000" baseline="-25000" dirty="0" err="1" smtClean="0">
                <a:latin typeface="+mn-lt"/>
              </a:rPr>
              <a:t>long</a:t>
            </a:r>
            <a:r>
              <a:rPr lang="en-US" sz="2000" dirty="0">
                <a:latin typeface="+mn-lt"/>
              </a:rPr>
              <a:t> </a:t>
            </a:r>
            <a:endParaRPr lang="en-US" sz="2000" dirty="0" smtClean="0">
              <a:latin typeface="+mn-lt"/>
            </a:endParaRPr>
          </a:p>
          <a:p>
            <a:endParaRPr lang="en-US" sz="2000" dirty="0" smtClean="0">
              <a:latin typeface="+mn-lt"/>
            </a:endParaRPr>
          </a:p>
          <a:p>
            <a:r>
              <a:rPr lang="en-US" sz="2000" dirty="0" smtClean="0">
                <a:latin typeface="+mn-lt"/>
              </a:rPr>
              <a:t>0 ≤ </a:t>
            </a:r>
            <a:r>
              <a:rPr lang="en-US" sz="2000" dirty="0" err="1" smtClean="0">
                <a:latin typeface="+mn-lt"/>
              </a:rPr>
              <a:t>w</a:t>
            </a:r>
            <a:r>
              <a:rPr lang="en-US" sz="2000" baseline="-25000" dirty="0" err="1" smtClean="0">
                <a:latin typeface="+mn-lt"/>
              </a:rPr>
              <a:t>DEMAC</a:t>
            </a:r>
            <a:r>
              <a:rPr lang="en-US" sz="2000" dirty="0" smtClean="0">
                <a:latin typeface="+mn-lt"/>
              </a:rPr>
              <a:t> + </a:t>
            </a:r>
            <a:r>
              <a:rPr lang="en-US" sz="2000" dirty="0" err="1" smtClean="0">
                <a:latin typeface="+mn-lt"/>
              </a:rPr>
              <a:t>w</a:t>
            </a:r>
            <a:r>
              <a:rPr lang="en-US" sz="2000" baseline="-25000" dirty="0" err="1" smtClean="0">
                <a:latin typeface="+mn-lt"/>
              </a:rPr>
              <a:t>MACD</a:t>
            </a:r>
            <a:r>
              <a:rPr lang="en-US" sz="2000" dirty="0" smtClean="0">
                <a:latin typeface="+mn-lt"/>
              </a:rPr>
              <a:t> + </a:t>
            </a:r>
            <a:r>
              <a:rPr lang="en-US" sz="2000" dirty="0" err="1" smtClean="0">
                <a:latin typeface="+mn-lt"/>
              </a:rPr>
              <a:t>w</a:t>
            </a:r>
            <a:r>
              <a:rPr lang="en-US" sz="2000" baseline="-25000" dirty="0" err="1" smtClean="0">
                <a:latin typeface="+mn-lt"/>
              </a:rPr>
              <a:t>RSI</a:t>
            </a:r>
            <a:r>
              <a:rPr lang="en-US" sz="2000" dirty="0" smtClean="0">
                <a:latin typeface="+mn-lt"/>
              </a:rPr>
              <a:t> + </a:t>
            </a:r>
            <a:r>
              <a:rPr lang="en-US" sz="2000" dirty="0" err="1" smtClean="0">
                <a:latin typeface="+mn-lt"/>
              </a:rPr>
              <a:t>w</a:t>
            </a:r>
            <a:r>
              <a:rPr lang="en-US" sz="2000" baseline="-25000" dirty="0" err="1" smtClean="0">
                <a:latin typeface="+mn-lt"/>
              </a:rPr>
              <a:t>MARSI</a:t>
            </a:r>
            <a:r>
              <a:rPr lang="en-US" sz="2000" baseline="-25000" dirty="0" smtClean="0">
                <a:latin typeface="+mn-lt"/>
              </a:rPr>
              <a:t> </a:t>
            </a:r>
            <a:r>
              <a:rPr lang="en-US" sz="2000" dirty="0" smtClean="0"/>
              <a:t>≤ 1</a:t>
            </a:r>
            <a:endParaRPr lang="en-US" sz="2000" dirty="0" smtClean="0">
              <a:latin typeface="+mn-lt"/>
            </a:endParaRP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U-NSGA-III parameters</a:t>
            </a:r>
            <a:endParaRPr lang="en" sz="4000" dirty="0"/>
          </a:p>
          <a:p>
            <a:pPr>
              <a:spcBef>
                <a:spcPts val="0"/>
              </a:spcBef>
              <a:buNone/>
            </a:pPr>
            <a:endParaRPr dirty="0"/>
          </a:p>
        </p:txBody>
      </p:sp>
      <p:graphicFrame>
        <p:nvGraphicFramePr>
          <p:cNvPr id="2" name="Table 1"/>
          <p:cNvGraphicFramePr>
            <a:graphicFrameLocks noGrp="1"/>
          </p:cNvGraphicFramePr>
          <p:nvPr>
            <p:extLst>
              <p:ext uri="{D42A27DB-BD31-4B8C-83A1-F6EECF244321}">
                <p14:modId xmlns:p14="http://schemas.microsoft.com/office/powerpoint/2010/main" val="221664738"/>
              </p:ext>
            </p:extLst>
          </p:nvPr>
        </p:nvGraphicFramePr>
        <p:xfrm>
          <a:off x="1854835" y="2133599"/>
          <a:ext cx="5434330" cy="2937145"/>
        </p:xfrm>
        <a:graphic>
          <a:graphicData uri="http://schemas.openxmlformats.org/drawingml/2006/table">
            <a:tbl>
              <a:tblPr firstRow="1" bandRow="1">
                <a:tableStyleId>{5C22544A-7EE6-4342-B048-85BDC9FD1C3A}</a:tableStyleId>
              </a:tblPr>
              <a:tblGrid>
                <a:gridCol w="3518092"/>
                <a:gridCol w="1916238"/>
              </a:tblGrid>
              <a:tr h="418099">
                <a:tc>
                  <a:txBody>
                    <a:bodyPr/>
                    <a:lstStyle/>
                    <a:p>
                      <a:pPr algn="l" rtl="0" fontAlgn="ctr"/>
                      <a:r>
                        <a:rPr lang="en-US" sz="2000" u="none" strike="noStrike" dirty="0">
                          <a:effectLst/>
                        </a:rPr>
                        <a:t>Parameter</a:t>
                      </a:r>
                      <a:endParaRPr lang="en-US" sz="20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Value</a:t>
                      </a:r>
                      <a:endParaRPr lang="en-US" sz="2000" b="1" i="0" u="none" strike="noStrike">
                        <a:solidFill>
                          <a:srgbClr val="FFFFFF"/>
                        </a:solidFill>
                        <a:effectLst/>
                        <a:latin typeface="Calibri" panose="020F0502020204030204" pitchFamily="34" charset="0"/>
                      </a:endParaRPr>
                    </a:p>
                  </a:txBody>
                  <a:tcPr marL="7620" marR="7620" marT="7620" marB="0" anchor="ctr"/>
                </a:tc>
              </a:tr>
              <a:tr h="428551">
                <a:tc>
                  <a:txBody>
                    <a:bodyPr/>
                    <a:lstStyle/>
                    <a:p>
                      <a:pPr algn="l" rtl="0" fontAlgn="ctr"/>
                      <a:r>
                        <a:rPr lang="en-US" sz="2000" u="none" strike="noStrike">
                          <a:effectLst/>
                        </a:rPr>
                        <a:t>Number of Generations</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200</a:t>
                      </a:r>
                      <a:endParaRPr lang="en-US" sz="2000" b="0" i="0" u="none" strike="noStrike">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dirty="0">
                          <a:effectLst/>
                        </a:rPr>
                        <a:t>Population Size</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dirty="0">
                          <a:effectLst/>
                        </a:rPr>
                        <a:t>5</a:t>
                      </a:r>
                      <a:r>
                        <a:rPr lang="en-US" sz="2000" u="none" strike="noStrike" dirty="0" smtClean="0">
                          <a:effectLst/>
                        </a:rPr>
                        <a:t>00</a:t>
                      </a:r>
                      <a:endParaRPr lang="en-US" sz="2000" b="0" i="0" u="none" strike="noStrike" dirty="0">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dirty="0">
                          <a:effectLst/>
                        </a:rPr>
                        <a:t>Number of Steps</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dirty="0">
                          <a:effectLst/>
                        </a:rPr>
                        <a:t>4</a:t>
                      </a:r>
                      <a:r>
                        <a:rPr lang="en-US" sz="2000" u="none" strike="noStrike" dirty="0" smtClean="0">
                          <a:effectLst/>
                        </a:rPr>
                        <a:t>99</a:t>
                      </a:r>
                      <a:endParaRPr lang="en-US" sz="2000" b="0" i="0" u="none" strike="noStrike" dirty="0">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a:effectLst/>
                        </a:rPr>
                        <a:t>Real Crossover Probability</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a:effectLst/>
                        </a:rPr>
                        <a:t>0.80</a:t>
                      </a:r>
                      <a:endParaRPr lang="en-US" sz="2000" b="0" i="0" u="none" strike="noStrike">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u="none" strike="noStrike">
                          <a:effectLst/>
                        </a:rPr>
                        <a:t>Real Mutation Probability </a:t>
                      </a:r>
                      <a:endParaRPr lang="en-US" sz="20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u="none" strike="noStrike" dirty="0">
                          <a:effectLst/>
                        </a:rPr>
                        <a:t>0.05</a:t>
                      </a:r>
                      <a:endParaRPr lang="en-US" sz="2000" b="0" i="0" u="none" strike="noStrike" dirty="0">
                        <a:solidFill>
                          <a:srgbClr val="000000"/>
                        </a:solidFill>
                        <a:effectLst/>
                        <a:latin typeface="Calibri" panose="020F0502020204030204" pitchFamily="34" charset="0"/>
                      </a:endParaRPr>
                    </a:p>
                  </a:txBody>
                  <a:tcPr marL="7620" marR="7620" marT="7620" marB="0" anchor="ctr"/>
                </a:tc>
              </a:tr>
              <a:tr h="418099">
                <a:tc>
                  <a:txBody>
                    <a:bodyPr/>
                    <a:lstStyle/>
                    <a:p>
                      <a:pPr algn="l" rtl="0" fontAlgn="ctr"/>
                      <a:r>
                        <a:rPr lang="en-US" sz="2000" b="0" i="0" u="none" strike="noStrike" dirty="0" smtClean="0">
                          <a:solidFill>
                            <a:srgbClr val="000000"/>
                          </a:solidFill>
                          <a:effectLst/>
                          <a:latin typeface="Calibri" panose="020F0502020204030204" pitchFamily="34" charset="0"/>
                        </a:rPr>
                        <a:t>Number</a:t>
                      </a:r>
                      <a:r>
                        <a:rPr lang="en-US" sz="2000" b="0" i="0" u="none" strike="noStrike" baseline="0" dirty="0" smtClean="0">
                          <a:solidFill>
                            <a:srgbClr val="000000"/>
                          </a:solidFill>
                          <a:effectLst/>
                          <a:latin typeface="Calibri" panose="020F0502020204030204" pitchFamily="34" charset="0"/>
                        </a:rPr>
                        <a:t> of Runs</a:t>
                      </a:r>
                      <a:endParaRPr lang="en-US" sz="2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2000" b="0" i="0" u="none" strike="noStrike" dirty="0" smtClean="0">
                          <a:solidFill>
                            <a:srgbClr val="000000"/>
                          </a:solidFill>
                          <a:effectLst/>
                          <a:latin typeface="Calibri" panose="020F0502020204030204" pitchFamily="34" charset="0"/>
                        </a:rPr>
                        <a:t>20</a:t>
                      </a:r>
                      <a:endParaRPr lang="en-US" sz="2000" b="0" i="0" u="none" strike="noStrike" dirty="0">
                        <a:solidFill>
                          <a:srgbClr val="000000"/>
                        </a:solidFill>
                        <a:effectLst/>
                        <a:latin typeface="Calibri" panose="020F0502020204030204" pitchFamily="34" charset="0"/>
                      </a:endParaRPr>
                    </a:p>
                  </a:txBody>
                  <a:tcPr marL="7620" marR="7620" marT="7620" marB="0" anchor="ctr"/>
                </a:tc>
              </a:tr>
            </a:tbl>
          </a:graphicData>
        </a:graphic>
      </p:graphicFrame>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Stock Data</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latin typeface="+mn-lt"/>
              </a:rPr>
              <a:t>Dow Jones Industrial Average data from Yahoo! Finance</a:t>
            </a:r>
          </a:p>
          <a:p>
            <a:endParaRPr lang="en-US" sz="2000" dirty="0" smtClean="0">
              <a:latin typeface="+mn-lt"/>
            </a:endParaRPr>
          </a:p>
          <a:p>
            <a:r>
              <a:rPr lang="en-US" sz="2000" dirty="0" smtClean="0">
                <a:latin typeface="+mn-lt"/>
              </a:rPr>
              <a:t>Stock used: Apple Inc. (AAPL)</a:t>
            </a:r>
          </a:p>
          <a:p>
            <a:endParaRPr lang="en-US" sz="2000" dirty="0" smtClean="0">
              <a:latin typeface="+mn-lt"/>
            </a:endParaRPr>
          </a:p>
          <a:p>
            <a:r>
              <a:rPr lang="en-US" sz="2000" dirty="0" smtClean="0">
                <a:latin typeface="+mn-lt"/>
              </a:rPr>
              <a:t>Dates: January 1, 1982 – January 1, 2012</a:t>
            </a:r>
          </a:p>
          <a:p>
            <a:endParaRPr lang="en-US" sz="2000" dirty="0">
              <a:latin typeface="+mn-lt"/>
            </a:endParaRPr>
          </a:p>
          <a:p>
            <a:r>
              <a:rPr lang="en-US" sz="2000" dirty="0" smtClean="0">
                <a:latin typeface="+mn-lt"/>
              </a:rPr>
              <a:t>Data contains Opening Price, High, Low, Closing Price, Volume, and Adjusted Closing Price for each trading day</a:t>
            </a:r>
          </a:p>
        </p:txBody>
      </p:sp>
    </p:spTree>
    <p:extLst>
      <p:ext uri="{BB962C8B-B14F-4D97-AF65-F5344CB8AC3E}">
        <p14:creationId xmlns:p14="http://schemas.microsoft.com/office/powerpoint/2010/main" val="2315949008"/>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prstGeom prst="rect">
            <a:avLst/>
          </a:prstGeom>
        </p:spPr>
        <p:txBody>
          <a:bodyPr lIns="91425" tIns="91425" rIns="91425" bIns="91425" anchor="t" anchorCtr="0">
            <a:noAutofit/>
          </a:bodyPr>
          <a:lstStyle/>
          <a:p>
            <a:pPr algn="l">
              <a:spcBef>
                <a:spcPts val="0"/>
              </a:spcBef>
              <a:buNone/>
            </a:pPr>
            <a:r>
              <a:rPr lang="en" sz="4000" dirty="0" smtClean="0"/>
              <a:t>Agenda</a:t>
            </a:r>
            <a:endParaRPr lang="en" sz="4000" dirty="0"/>
          </a:p>
        </p:txBody>
      </p:sp>
      <p:sp>
        <p:nvSpPr>
          <p:cNvPr id="57" name="Shape 57"/>
          <p:cNvSpPr txBox="1">
            <a:spLocks noGrp="1"/>
          </p:cNvSpPr>
          <p:nvPr>
            <p:ph type="body" idx="1"/>
          </p:nvPr>
        </p:nvSpPr>
        <p:spPr>
          <a:prstGeom prst="rect">
            <a:avLst/>
          </a:prstGeom>
        </p:spPr>
        <p:txBody>
          <a:bodyPr lIns="91425" tIns="91425" rIns="91425" bIns="91425" anchor="t" anchorCtr="0">
            <a:noAutofit/>
          </a:bodyPr>
          <a:lstStyle/>
          <a:p>
            <a:pPr marL="457200" lvl="0" indent="-228600" rtl="0">
              <a:lnSpc>
                <a:spcPct val="100000"/>
              </a:lnSpc>
              <a:spcBef>
                <a:spcPts val="0"/>
              </a:spcBef>
              <a:spcAft>
                <a:spcPts val="800"/>
              </a:spcAft>
              <a:buChar char="●"/>
            </a:pPr>
            <a:r>
              <a:rPr lang="en-US" sz="2000" dirty="0" smtClean="0"/>
              <a:t>T</a:t>
            </a:r>
            <a:r>
              <a:rPr lang="en" sz="2000" dirty="0" smtClean="0"/>
              <a:t>he Problem</a:t>
            </a:r>
          </a:p>
          <a:p>
            <a:pPr marL="457200" lvl="0" indent="-228600" rtl="0">
              <a:lnSpc>
                <a:spcPct val="100000"/>
              </a:lnSpc>
              <a:spcBef>
                <a:spcPts val="0"/>
              </a:spcBef>
              <a:spcAft>
                <a:spcPts val="800"/>
              </a:spcAft>
              <a:buChar char="●"/>
            </a:pPr>
            <a:r>
              <a:rPr lang="en" sz="2000" dirty="0" smtClean="0"/>
              <a:t>Multi-Objective Optimization Background (evolution of U-NSGA-III)</a:t>
            </a:r>
          </a:p>
          <a:p>
            <a:pPr marL="457200" lvl="0" indent="-228600" rtl="0">
              <a:lnSpc>
                <a:spcPct val="100000"/>
              </a:lnSpc>
              <a:spcBef>
                <a:spcPts val="0"/>
              </a:spcBef>
              <a:spcAft>
                <a:spcPts val="800"/>
              </a:spcAft>
              <a:buChar char="●"/>
            </a:pPr>
            <a:r>
              <a:rPr lang="en" sz="2000" dirty="0" smtClean="0"/>
              <a:t>Indicators and Objectives</a:t>
            </a:r>
          </a:p>
          <a:p>
            <a:pPr marL="457200" lvl="0" indent="-228600" rtl="0">
              <a:lnSpc>
                <a:spcPct val="100000"/>
              </a:lnSpc>
              <a:spcBef>
                <a:spcPts val="0"/>
              </a:spcBef>
              <a:spcAft>
                <a:spcPts val="800"/>
              </a:spcAft>
              <a:buChar char="●"/>
            </a:pPr>
            <a:r>
              <a:rPr lang="en" sz="2000" dirty="0" smtClean="0"/>
              <a:t>U-NSGA-III Setup</a:t>
            </a:r>
          </a:p>
          <a:p>
            <a:pPr marL="857250" lvl="1" indent="-228600">
              <a:spcAft>
                <a:spcPts val="800"/>
              </a:spcAft>
              <a:buChar char="●"/>
            </a:pPr>
            <a:r>
              <a:rPr lang="en" sz="1800" dirty="0" smtClean="0"/>
              <a:t>Genetic Algorithm</a:t>
            </a:r>
          </a:p>
          <a:p>
            <a:pPr marL="857250" lvl="1" indent="-228600">
              <a:spcAft>
                <a:spcPts val="800"/>
              </a:spcAft>
              <a:buChar char="●"/>
            </a:pPr>
            <a:r>
              <a:rPr lang="en" sz="1800" dirty="0" smtClean="0"/>
              <a:t>Buy/Sell Simulation</a:t>
            </a:r>
          </a:p>
          <a:p>
            <a:pPr marL="457200" indent="-228600">
              <a:spcAft>
                <a:spcPts val="800"/>
              </a:spcAft>
              <a:buChar char="●"/>
            </a:pPr>
            <a:r>
              <a:rPr lang="en" sz="2200" dirty="0" smtClean="0"/>
              <a:t>Results</a:t>
            </a:r>
          </a:p>
          <a:p>
            <a:pPr marL="457200" indent="-228600">
              <a:spcAft>
                <a:spcPts val="800"/>
              </a:spcAft>
              <a:buChar char="●"/>
            </a:pPr>
            <a:r>
              <a:rPr lang="en" sz="2200" dirty="0" smtClean="0"/>
              <a:t>Discussion</a:t>
            </a:r>
          </a:p>
          <a:p>
            <a:pPr marL="857250" lvl="1" indent="-228600">
              <a:spcAft>
                <a:spcPts val="800"/>
              </a:spcAft>
              <a:buChar char="●"/>
            </a:pPr>
            <a:r>
              <a:rPr lang="en" sz="1800" dirty="0" smtClean="0"/>
              <a:t>Limitiations</a:t>
            </a:r>
          </a:p>
          <a:p>
            <a:pPr marL="857250" lvl="1" indent="-228600">
              <a:spcAft>
                <a:spcPts val="800"/>
              </a:spcAft>
              <a:buChar char="●"/>
            </a:pPr>
            <a:r>
              <a:rPr lang="en" sz="1800" dirty="0" smtClean="0"/>
              <a:t>Conclusions</a:t>
            </a:r>
          </a:p>
          <a:p>
            <a:pPr marL="857250" lvl="1" indent="-228600">
              <a:spcAft>
                <a:spcPts val="800"/>
              </a:spcAft>
              <a:buChar char="●"/>
            </a:pPr>
            <a:r>
              <a:rPr lang="en" sz="1800" dirty="0" smtClean="0"/>
              <a:t>Future Work</a:t>
            </a:r>
          </a:p>
          <a:p>
            <a:pPr marL="457200" indent="-228600">
              <a:spcAft>
                <a:spcPts val="800"/>
              </a:spcAft>
              <a:buChar char="●"/>
            </a:pPr>
            <a:endParaRPr lang="en" sz="2200" dirty="0" smtClean="0"/>
          </a:p>
          <a:p>
            <a:pPr marL="857250" lvl="1" indent="-228600">
              <a:spcAft>
                <a:spcPts val="800"/>
              </a:spcAft>
              <a:buChar char="●"/>
            </a:pPr>
            <a:endParaRPr lang="en" sz="1400" dirty="0" smtClean="0"/>
          </a:p>
          <a:p>
            <a:pPr marL="457200" lvl="0" indent="-228600" rtl="0">
              <a:lnSpc>
                <a:spcPct val="100000"/>
              </a:lnSpc>
              <a:spcBef>
                <a:spcPts val="0"/>
              </a:spcBef>
              <a:spcAft>
                <a:spcPts val="800"/>
              </a:spcAft>
              <a:buChar char="●"/>
            </a:pPr>
            <a:endParaRPr lang="en" sz="1800" dirty="0" smtClean="0"/>
          </a:p>
          <a:p>
            <a:pPr marL="457200" lvl="0" indent="-228600" rtl="0">
              <a:lnSpc>
                <a:spcPct val="100000"/>
              </a:lnSpc>
              <a:spcBef>
                <a:spcPts val="0"/>
              </a:spcBef>
              <a:spcAft>
                <a:spcPts val="800"/>
              </a:spcAft>
              <a:buChar char="●"/>
            </a:pPr>
            <a:endParaRPr lang="en" sz="1800" dirty="0" smtClean="0"/>
          </a:p>
          <a:p>
            <a:pPr marL="457200" lvl="0" indent="-228600" rtl="0">
              <a:lnSpc>
                <a:spcPct val="100000"/>
              </a:lnSpc>
              <a:spcBef>
                <a:spcPts val="0"/>
              </a:spcBef>
              <a:spcAft>
                <a:spcPts val="800"/>
              </a:spcAft>
              <a:buChar char="●"/>
            </a:pPr>
            <a:endParaRPr lang="en" sz="1800"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lvl="0" algn="l">
              <a:buClr>
                <a:schemeClr val="dk1"/>
              </a:buClr>
              <a:buSzPct val="39285"/>
            </a:pPr>
            <a:r>
              <a:rPr lang="en" sz="4000" dirty="0" smtClean="0"/>
              <a:t>Buy/Sell Implementation</a:t>
            </a:r>
            <a:endParaRPr lang="en" sz="4000" dirty="0"/>
          </a:p>
          <a:p>
            <a:pPr>
              <a:spcBef>
                <a:spcPts val="0"/>
              </a:spcBef>
              <a:buNone/>
            </a:pPr>
            <a:endParaRPr dirty="0"/>
          </a:p>
        </p:txBody>
      </p:sp>
      <p:sp>
        <p:nvSpPr>
          <p:cNvPr id="5" name="Text Placeholder 4"/>
          <p:cNvSpPr>
            <a:spLocks noGrp="1"/>
          </p:cNvSpPr>
          <p:nvPr>
            <p:ph type="body" idx="1"/>
          </p:nvPr>
        </p:nvSpPr>
        <p:spPr/>
        <p:txBody>
          <a:bodyPr/>
          <a:lstStyle/>
          <a:p>
            <a:r>
              <a:rPr lang="en-US" sz="2000" dirty="0" smtClean="0">
                <a:latin typeface="+mn-lt"/>
              </a:rPr>
              <a:t>Initial Wallet Size:</a:t>
            </a:r>
          </a:p>
          <a:p>
            <a:endParaRPr lang="en-US" sz="2000" dirty="0">
              <a:latin typeface="+mn-lt"/>
            </a:endParaRPr>
          </a:p>
          <a:p>
            <a:r>
              <a:rPr lang="en-US" sz="2000" dirty="0" smtClean="0">
                <a:latin typeface="+mn-lt"/>
              </a:rPr>
              <a:t>Rules of the Buy/Sell simulation:</a:t>
            </a:r>
          </a:p>
        </p:txBody>
      </p:sp>
    </p:spTree>
    <p:extLst>
      <p:ext uri="{BB962C8B-B14F-4D97-AF65-F5344CB8AC3E}">
        <p14:creationId xmlns:p14="http://schemas.microsoft.com/office/powerpoint/2010/main" val="1086903745"/>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311701" y="2867800"/>
            <a:ext cx="8520599" cy="1122400"/>
          </a:xfrm>
          <a:prstGeom prst="rect">
            <a:avLst/>
          </a:prstGeom>
        </p:spPr>
        <p:txBody>
          <a:bodyPr lIns="91425" tIns="91425" rIns="91425" bIns="91425" anchor="ctr" anchorCtr="0">
            <a:noAutofit/>
          </a:bodyPr>
          <a:lstStyle/>
          <a:p>
            <a:pPr>
              <a:spcBef>
                <a:spcPts val="0"/>
              </a:spcBef>
              <a:buNone/>
            </a:pPr>
            <a:r>
              <a:rPr lang="en" sz="4400" dirty="0" smtClean="0"/>
              <a:t>Results</a:t>
            </a:r>
            <a:endParaRPr lang="en" sz="4400" dirty="0"/>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Avg. Fitness Results over 20 Runs</a:t>
            </a:r>
            <a:endParaRPr lang="en" sz="4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86750"/>
            <a:ext cx="4366400" cy="32748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5900" y="2086750"/>
            <a:ext cx="4366400" cy="3274800"/>
          </a:xfrm>
          <a:prstGeom prst="rect">
            <a:avLst/>
          </a:prstGeom>
        </p:spPr>
      </p:pic>
    </p:spTree>
    <p:extLst>
      <p:ext uri="{BB962C8B-B14F-4D97-AF65-F5344CB8AC3E}">
        <p14:creationId xmlns:p14="http://schemas.microsoft.com/office/powerpoint/2010/main" val="3338364192"/>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Pareto Front </a:t>
            </a:r>
            <a:r>
              <a:rPr lang="en" sz="4000" dirty="0" smtClean="0"/>
              <a:t>Results over 20 Runs</a:t>
            </a:r>
            <a:endParaRPr lang="en" sz="4000" dirty="0"/>
          </a:p>
        </p:txBody>
      </p:sp>
      <p:graphicFrame>
        <p:nvGraphicFramePr>
          <p:cNvPr id="3" name="Table 2"/>
          <p:cNvGraphicFramePr>
            <a:graphicFrameLocks noGrp="1"/>
          </p:cNvGraphicFramePr>
          <p:nvPr>
            <p:extLst>
              <p:ext uri="{D42A27DB-BD31-4B8C-83A1-F6EECF244321}">
                <p14:modId xmlns:p14="http://schemas.microsoft.com/office/powerpoint/2010/main" val="948655570"/>
              </p:ext>
            </p:extLst>
          </p:nvPr>
        </p:nvGraphicFramePr>
        <p:xfrm>
          <a:off x="1141730" y="1647825"/>
          <a:ext cx="6616700" cy="922020"/>
        </p:xfrm>
        <a:graphic>
          <a:graphicData uri="http://schemas.openxmlformats.org/drawingml/2006/table">
            <a:tbl>
              <a:tblPr firstRow="1" bandRow="1">
                <a:tableStyleId>{5C22544A-7EE6-4342-B048-85BDC9FD1C3A}</a:tableStyleId>
              </a:tblPr>
              <a:tblGrid>
                <a:gridCol w="1435100"/>
                <a:gridCol w="2006600"/>
                <a:gridCol w="1676400"/>
                <a:gridCol w="1498600"/>
              </a:tblGrid>
              <a:tr h="304800">
                <a:tc>
                  <a:txBody>
                    <a:bodyPr/>
                    <a:lstStyle/>
                    <a:p>
                      <a:pPr algn="l" rtl="0" fontAlgn="ctr"/>
                      <a:r>
                        <a:rPr lang="en-US" sz="1800" u="none" strike="noStrike">
                          <a:effectLst/>
                        </a:rPr>
                        <a:t>Objective</a:t>
                      </a:r>
                      <a:endParaRPr lang="en-US" sz="1800" b="1" i="0" u="none" strike="noStrike">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800" u="none" strike="noStrike" dirty="0" smtClean="0">
                          <a:effectLst/>
                        </a:rPr>
                        <a:t>Minimum</a:t>
                      </a:r>
                      <a:endParaRPr lang="en-US" sz="18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800" u="none" strike="noStrike" dirty="0" smtClean="0">
                          <a:effectLst/>
                        </a:rPr>
                        <a:t>Maximum</a:t>
                      </a:r>
                      <a:endParaRPr lang="en-US" sz="18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l" rtl="0" fontAlgn="ctr"/>
                      <a:r>
                        <a:rPr lang="en-US" sz="1800" u="none" strike="noStrike" dirty="0" smtClean="0">
                          <a:effectLst/>
                        </a:rPr>
                        <a:t>Average</a:t>
                      </a:r>
                      <a:endParaRPr lang="en-US" sz="1800" b="1" i="0" u="none" strike="noStrike" dirty="0">
                        <a:solidFill>
                          <a:srgbClr val="FFFFFF"/>
                        </a:solidFill>
                        <a:effectLst/>
                        <a:latin typeface="Calibri" panose="020F0502020204030204" pitchFamily="34" charset="0"/>
                      </a:endParaRPr>
                    </a:p>
                  </a:txBody>
                  <a:tcPr marL="7620" marR="7620" marT="7620" marB="0" anchor="ctr"/>
                </a:tc>
              </a:tr>
              <a:tr h="312420">
                <a:tc>
                  <a:txBody>
                    <a:bodyPr/>
                    <a:lstStyle/>
                    <a:p>
                      <a:pPr algn="l" rtl="0" fontAlgn="ctr"/>
                      <a:r>
                        <a:rPr lang="en-US" sz="1800" u="none" strike="noStrike">
                          <a:effectLst/>
                        </a:rPr>
                        <a:t>Annual Return</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dirty="0">
                          <a:effectLst/>
                        </a:rPr>
                        <a:t> </a:t>
                      </a:r>
                      <a:r>
                        <a:rPr lang="en-US" sz="1800" u="none" strike="noStrike" dirty="0" smtClean="0">
                          <a:effectLst/>
                        </a:rPr>
                        <a:t>1.4253%</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dirty="0">
                          <a:effectLst/>
                        </a:rPr>
                        <a:t> </a:t>
                      </a:r>
                      <a:r>
                        <a:rPr lang="en-US" sz="1800" u="none" strike="noStrike" dirty="0" smtClean="0">
                          <a:effectLst/>
                        </a:rPr>
                        <a:t>55.5305%</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dirty="0" smtClean="0">
                          <a:effectLst/>
                        </a:rPr>
                        <a:t>37.0288%</a:t>
                      </a:r>
                      <a:r>
                        <a:rPr lang="en-US" sz="1800" u="none" strike="noStrike" dirty="0">
                          <a:effectLst/>
                        </a:rPr>
                        <a:t> </a:t>
                      </a:r>
                      <a:endParaRPr lang="en-US" sz="1800" b="0" i="0" u="none" strike="noStrike" dirty="0">
                        <a:solidFill>
                          <a:srgbClr val="000000"/>
                        </a:solidFill>
                        <a:effectLst/>
                        <a:latin typeface="Calibri" panose="020F0502020204030204" pitchFamily="34" charset="0"/>
                      </a:endParaRPr>
                    </a:p>
                  </a:txBody>
                  <a:tcPr marL="7620" marR="7620" marT="7620" marB="0" anchor="ctr"/>
                </a:tc>
              </a:tr>
              <a:tr h="304800">
                <a:tc>
                  <a:txBody>
                    <a:bodyPr/>
                    <a:lstStyle/>
                    <a:p>
                      <a:pPr algn="l" rtl="0" fontAlgn="ctr"/>
                      <a:r>
                        <a:rPr lang="en-US" sz="1800" u="none" strike="noStrike">
                          <a:effectLst/>
                        </a:rPr>
                        <a:t>Sharpe Ratio</a:t>
                      </a:r>
                      <a:endParaRPr lang="en-US" sz="1800" b="0" i="0" u="none" strike="noStrike">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dirty="0">
                          <a:effectLst/>
                        </a:rPr>
                        <a:t> </a:t>
                      </a:r>
                      <a:r>
                        <a:rPr lang="en-US" sz="1800" u="none" strike="noStrike" dirty="0" smtClean="0">
                          <a:effectLst/>
                        </a:rPr>
                        <a:t>0.5414</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dirty="0" smtClean="0">
                          <a:effectLst/>
                        </a:rPr>
                        <a:t>4.2747</a:t>
                      </a:r>
                      <a:endParaRPr lang="en-US"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rtl="0" fontAlgn="ctr"/>
                      <a:r>
                        <a:rPr lang="en-US" sz="1800" u="none" strike="noStrike" dirty="0" smtClean="0">
                          <a:effectLst/>
                        </a:rPr>
                        <a:t>0.7237</a:t>
                      </a:r>
                      <a:endParaRPr lang="en-US" sz="1800" b="0" i="0" u="none" strike="noStrike" dirty="0">
                        <a:solidFill>
                          <a:srgbClr val="000000"/>
                        </a:solidFill>
                        <a:effectLst/>
                        <a:latin typeface="Calibri" panose="020F0502020204030204" pitchFamily="34" charset="0"/>
                      </a:endParaRPr>
                    </a:p>
                  </a:txBody>
                  <a:tcPr marL="7620" marR="7620" marT="7620" marB="0" anchor="ctr"/>
                </a:tc>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9090" y="2860704"/>
            <a:ext cx="5888990" cy="3101994"/>
          </a:xfrm>
          <a:prstGeom prst="rect">
            <a:avLst/>
          </a:prstGeom>
        </p:spPr>
      </p:pic>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Final </a:t>
            </a:r>
            <a:r>
              <a:rPr lang="en" sz="4000" dirty="0" smtClean="0"/>
              <a:t>Population Values</a:t>
            </a:r>
            <a:endParaRPr lang="en" sz="4000" dirty="0"/>
          </a:p>
        </p:txBody>
      </p:sp>
      <p:graphicFrame>
        <p:nvGraphicFramePr>
          <p:cNvPr id="2" name="Table 1"/>
          <p:cNvGraphicFramePr>
            <a:graphicFrameLocks noGrp="1"/>
          </p:cNvGraphicFramePr>
          <p:nvPr>
            <p:extLst>
              <p:ext uri="{D42A27DB-BD31-4B8C-83A1-F6EECF244321}">
                <p14:modId xmlns:p14="http://schemas.microsoft.com/office/powerpoint/2010/main" val="3149511492"/>
              </p:ext>
            </p:extLst>
          </p:nvPr>
        </p:nvGraphicFramePr>
        <p:xfrm>
          <a:off x="731520" y="1767840"/>
          <a:ext cx="7310855" cy="3708134"/>
        </p:xfrm>
        <a:graphic>
          <a:graphicData uri="http://schemas.openxmlformats.org/drawingml/2006/table">
            <a:tbl>
              <a:tblPr firstRow="1" bandRow="1">
                <a:tableStyleId>{5C22544A-7EE6-4342-B048-85BDC9FD1C3A}</a:tableStyleId>
              </a:tblPr>
              <a:tblGrid>
                <a:gridCol w="789786"/>
                <a:gridCol w="1515535"/>
                <a:gridCol w="1302079"/>
                <a:gridCol w="1440825"/>
                <a:gridCol w="1067278"/>
                <a:gridCol w="1195352"/>
              </a:tblGrid>
              <a:tr h="432764">
                <a:tc>
                  <a:txBody>
                    <a:bodyPr/>
                    <a:lstStyle/>
                    <a:p>
                      <a:pPr algn="l" rtl="0" fontAlgn="ctr"/>
                      <a:r>
                        <a:rPr lang="en-US" sz="1600" u="none" strike="noStrike" dirty="0">
                          <a:effectLst/>
                        </a:rPr>
                        <a:t>Indicator</a:t>
                      </a:r>
                      <a:endParaRPr lang="en-US" sz="1600" b="1" i="0" u="none" strike="noStrike" dirty="0">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Parameter</a:t>
                      </a:r>
                      <a:endParaRPr lang="en-US" sz="1600" b="1" i="0" u="none" strike="noStrike">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Standard Value</a:t>
                      </a:r>
                      <a:endParaRPr lang="en-US" sz="1600" b="1" i="0" u="none" strike="noStrike">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smtClean="0">
                          <a:effectLst/>
                        </a:rPr>
                        <a:t>Average Value</a:t>
                      </a:r>
                      <a:endParaRPr lang="en-US" sz="1600" b="1" i="0" u="none" strike="noStrike" dirty="0">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smtClean="0">
                          <a:effectLst/>
                        </a:rPr>
                        <a:t>Minimum</a:t>
                      </a:r>
                      <a:endParaRPr lang="en-US" sz="1600" b="1" i="0" u="none" strike="noStrike" dirty="0">
                        <a:solidFill>
                          <a:srgbClr val="FFFFFF"/>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Maximum </a:t>
                      </a:r>
                      <a:endParaRPr lang="en-US" sz="1600" b="1" i="0" u="none" strike="noStrike" dirty="0">
                        <a:solidFill>
                          <a:srgbClr val="FFFFFF"/>
                        </a:solidFill>
                        <a:effectLst/>
                        <a:latin typeface="Calibri" panose="020F0502020204030204" pitchFamily="34" charset="0"/>
                      </a:endParaRPr>
                    </a:p>
                  </a:txBody>
                  <a:tcPr marL="6044" marR="6044" marT="6044" marB="0" anchor="ctr"/>
                </a:tc>
              </a:tr>
              <a:tr h="279190">
                <a:tc>
                  <a:txBody>
                    <a:bodyPr/>
                    <a:lstStyle/>
                    <a:p>
                      <a:pPr algn="l" rtl="0" fontAlgn="ctr"/>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Short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20</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 </a:t>
                      </a:r>
                      <a:r>
                        <a:rPr lang="en-US" sz="1600" u="none" strike="noStrike" dirty="0" smtClean="0">
                          <a:effectLst/>
                        </a:rPr>
                        <a:t>24.1937</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1.0001</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97.4881</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DEMAC</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Long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50</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 </a:t>
                      </a:r>
                      <a:r>
                        <a:rPr lang="en-US" sz="1600" u="none" strike="noStrike" dirty="0" smtClean="0">
                          <a:effectLst/>
                        </a:rPr>
                        <a:t>64.3938</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1.3960</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199.9010</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Short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12</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 </a:t>
                      </a:r>
                      <a:r>
                        <a:rPr lang="en-US" sz="1600" u="none" strike="noStrike" dirty="0" smtClean="0">
                          <a:effectLst/>
                        </a:rPr>
                        <a:t>22.2128</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3.0000</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94.1425</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Long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26</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 </a:t>
                      </a:r>
                      <a:r>
                        <a:rPr lang="en-US" sz="1600" u="none" strike="noStrike" dirty="0" smtClean="0">
                          <a:effectLst/>
                        </a:rPr>
                        <a:t>41.8160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3.0047</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99.9341</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MACD</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Signal Lookback</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 </a:t>
                      </a:r>
                      <a:r>
                        <a:rPr lang="en-US" sz="1600" u="none" strike="noStrike" dirty="0" smtClean="0">
                          <a:effectLst/>
                        </a:rPr>
                        <a:t>8.2883</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1.0235</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76.7809</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a:effectLst/>
                        </a:rPr>
                        <a:t>Lookback</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 </a:t>
                      </a:r>
                      <a:r>
                        <a:rPr lang="en-US" sz="1600" u="none" strike="noStrike" dirty="0" smtClean="0">
                          <a:effectLst/>
                        </a:rPr>
                        <a:t>47.2368</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14.9687</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99.9863</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a:effectLst/>
                        </a:rPr>
                        <a:t>Lower Boundary</a:t>
                      </a:r>
                      <a:endParaRPr lang="en-US" sz="1600" b="0" i="0" u="none" strike="noStrike">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a:effectLst/>
                        </a:rPr>
                        <a:t>30</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20.5126</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10.0003</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39.5512</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Upper Boundary</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a:effectLst/>
                        </a:rPr>
                        <a:t>70</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 </a:t>
                      </a:r>
                      <a:r>
                        <a:rPr lang="en-US" sz="1600" u="none" strike="noStrike" dirty="0" smtClean="0">
                          <a:effectLst/>
                        </a:rPr>
                        <a:t>79.9924</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61.0704</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89.9979</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dirty="0">
                          <a:effectLst/>
                        </a:rPr>
                        <a:t>RSI Lookback</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14</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 </a:t>
                      </a:r>
                      <a:r>
                        <a:rPr lang="en-US" sz="1600" u="none" strike="noStrike" dirty="0" smtClean="0">
                          <a:effectLst/>
                        </a:rPr>
                        <a:t>53.1958</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3.0022</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99.9992</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a:effectLst/>
                        </a:rPr>
                        <a:t>MARSI</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Lower Boundary</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30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 </a:t>
                      </a:r>
                      <a:r>
                        <a:rPr lang="en-US" sz="1600" u="none" strike="noStrike" dirty="0" smtClean="0">
                          <a:effectLst/>
                        </a:rPr>
                        <a:t>26.0290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10.0004</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39.9746</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rtl="0" fontAlgn="ctr"/>
                      <a:r>
                        <a:rPr lang="en-US" sz="1600" u="none" strike="noStrike" dirty="0">
                          <a:effectLst/>
                        </a:rPr>
                        <a:t>MARSI</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l" rtl="0" fontAlgn="ctr"/>
                      <a:r>
                        <a:rPr lang="en-US" sz="1600" u="none" strike="noStrike">
                          <a:effectLst/>
                        </a:rPr>
                        <a:t>Upper Boundary</a:t>
                      </a:r>
                      <a:endParaRPr lang="en-US" sz="1600" b="0" i="0" u="none" strike="noStrike">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70</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 </a:t>
                      </a:r>
                      <a:r>
                        <a:rPr lang="en-US" sz="1600" u="none" strike="noStrike" dirty="0" smtClean="0">
                          <a:effectLst/>
                        </a:rPr>
                        <a:t>76.4269</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 </a:t>
                      </a:r>
                      <a:r>
                        <a:rPr lang="en-US" sz="1600" u="none" strike="noStrike" dirty="0" smtClean="0">
                          <a:effectLst/>
                        </a:rPr>
                        <a:t>60.1836</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 </a:t>
                      </a:r>
                      <a:r>
                        <a:rPr lang="en-US" sz="1600" u="none" strike="noStrike" dirty="0" smtClean="0">
                          <a:effectLst/>
                        </a:rPr>
                        <a:t>89.9966</a:t>
                      </a:r>
                      <a:endParaRPr lang="en-US" sz="1600" b="0" i="0" u="none" strike="noStrike" dirty="0">
                        <a:solidFill>
                          <a:srgbClr val="000000"/>
                        </a:solidFill>
                        <a:effectLst/>
                        <a:latin typeface="Calibri" panose="020F0502020204030204" pitchFamily="34" charset="0"/>
                      </a:endParaRPr>
                    </a:p>
                  </a:txBody>
                  <a:tcPr marL="6044" marR="6044" marT="6044" marB="0" anchor="ctr"/>
                </a:tc>
              </a:tr>
              <a:tr h="272380">
                <a:tc>
                  <a:txBody>
                    <a:bodyPr/>
                    <a:lstStyle/>
                    <a:p>
                      <a:pPr algn="l" fontAlgn="t"/>
                      <a:r>
                        <a:rPr lang="en-US" sz="1600" u="none" strike="noStrike" dirty="0">
                          <a:effectLst/>
                        </a:rPr>
                        <a:t>MARSI</a:t>
                      </a:r>
                      <a:endParaRPr lang="en-US" sz="1600" b="0" i="0" u="none" strike="noStrike" dirty="0">
                        <a:solidFill>
                          <a:srgbClr val="000000"/>
                        </a:solidFill>
                        <a:effectLst/>
                        <a:latin typeface="Calibri" panose="020F0502020204030204" pitchFamily="34" charset="0"/>
                      </a:endParaRPr>
                    </a:p>
                  </a:txBody>
                  <a:tcPr marL="6044" marR="6044" marT="6044" marB="0"/>
                </a:tc>
                <a:tc>
                  <a:txBody>
                    <a:bodyPr/>
                    <a:lstStyle/>
                    <a:p>
                      <a:pPr algn="l" fontAlgn="t"/>
                      <a:r>
                        <a:rPr lang="en-US" sz="1600" u="none" strike="noStrike" dirty="0" smtClean="0">
                          <a:effectLst/>
                        </a:rPr>
                        <a:t>Average</a:t>
                      </a:r>
                      <a:r>
                        <a:rPr lang="en-US" sz="1600" u="none" strike="noStrike" baseline="0" dirty="0" smtClean="0">
                          <a:effectLst/>
                        </a:rPr>
                        <a:t> </a:t>
                      </a:r>
                      <a:r>
                        <a:rPr lang="en-US" sz="1600" u="none" strike="noStrike" dirty="0" smtClean="0">
                          <a:effectLst/>
                        </a:rPr>
                        <a:t>Lookback</a:t>
                      </a:r>
                      <a:endParaRPr lang="en-US" sz="1600" b="0" i="0" u="none" strike="noStrike" dirty="0">
                        <a:solidFill>
                          <a:srgbClr val="000000"/>
                        </a:solidFill>
                        <a:effectLst/>
                        <a:latin typeface="Calibri" panose="020F0502020204030204" pitchFamily="34" charset="0"/>
                      </a:endParaRPr>
                    </a:p>
                  </a:txBody>
                  <a:tcPr marL="6044" marR="6044" marT="6044" marB="0"/>
                </a:tc>
                <a:tc>
                  <a:txBody>
                    <a:bodyPr/>
                    <a:lstStyle/>
                    <a:p>
                      <a:pPr algn="ctr" fontAlgn="ctr"/>
                      <a:r>
                        <a:rPr lang="en-US" sz="1600" u="none" strike="noStrike" dirty="0" smtClean="0">
                          <a:effectLst/>
                        </a:rPr>
                        <a:t>14</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a:effectLst/>
                        </a:rPr>
                        <a:t> </a:t>
                      </a:r>
                      <a:r>
                        <a:rPr lang="en-US" sz="1600" u="none" strike="noStrike" dirty="0" smtClean="0">
                          <a:effectLst/>
                        </a:rPr>
                        <a:t>49.6752</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1.0916</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c>
                  <a:txBody>
                    <a:bodyPr/>
                    <a:lstStyle/>
                    <a:p>
                      <a:pPr algn="ctr" fontAlgn="ctr"/>
                      <a:r>
                        <a:rPr lang="en-US" sz="1600" u="none" strike="noStrike" dirty="0" smtClean="0">
                          <a:effectLst/>
                        </a:rPr>
                        <a:t>99.9997</a:t>
                      </a: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6044" marR="6044" marT="6044" marB="0" anchor="ctr"/>
                </a:tc>
              </a:tr>
            </a:tbl>
          </a:graphicData>
        </a:graphic>
      </p:graphicFrame>
    </p:spTree>
    <p:extLst>
      <p:ext uri="{BB962C8B-B14F-4D97-AF65-F5344CB8AC3E}">
        <p14:creationId xmlns:p14="http://schemas.microsoft.com/office/powerpoint/2010/main" val="4252732460"/>
      </p:ext>
    </p:extLst>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Search Space/Pareto Front Analysis</a:t>
            </a:r>
            <a:endParaRPr lang="en" sz="4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87015"/>
            <a:ext cx="4506890" cy="2655649"/>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6890" y="3787015"/>
            <a:ext cx="4615058" cy="274705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292136"/>
            <a:ext cx="4506890" cy="249487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32449" y="1249555"/>
            <a:ext cx="4481331" cy="2537460"/>
          </a:xfrm>
          <a:prstGeom prst="rect">
            <a:avLst/>
          </a:prstGeom>
        </p:spPr>
      </p:pic>
    </p:spTree>
    <p:extLst>
      <p:ext uri="{BB962C8B-B14F-4D97-AF65-F5344CB8AC3E}">
        <p14:creationId xmlns:p14="http://schemas.microsoft.com/office/powerpoint/2010/main" val="4091981834"/>
      </p:ext>
    </p:extLst>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Comparison to Buy &amp; Hold Strategy</a:t>
            </a:r>
            <a:endParaRPr lang="en" sz="4000" dirty="0"/>
          </a:p>
        </p:txBody>
      </p:sp>
      <p:sp>
        <p:nvSpPr>
          <p:cNvPr id="156" name="Shape 156"/>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endParaRPr lang="en" sz="2000" dirty="0"/>
          </a:p>
        </p:txBody>
      </p:sp>
    </p:spTree>
    <p:extLst>
      <p:ext uri="{BB962C8B-B14F-4D97-AF65-F5344CB8AC3E}">
        <p14:creationId xmlns:p14="http://schemas.microsoft.com/office/powerpoint/2010/main" val="1037680873"/>
      </p:ext>
    </p:extLst>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a:t>Limitations of the </a:t>
            </a:r>
            <a:r>
              <a:rPr lang="en" sz="4000" dirty="0" smtClean="0"/>
              <a:t>Solution</a:t>
            </a:r>
            <a:endParaRPr lang="en" sz="4000" dirty="0"/>
          </a:p>
        </p:txBody>
      </p:sp>
      <p:sp>
        <p:nvSpPr>
          <p:cNvPr id="163" name="Shape 163"/>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Data Limitiations:</a:t>
            </a:r>
          </a:p>
          <a:p>
            <a:pPr marL="857250" lvl="1" indent="-228600">
              <a:spcAft>
                <a:spcPts val="800"/>
              </a:spcAft>
              <a:buFont typeface="Arial" charset="0"/>
              <a:buChar char="●"/>
            </a:pPr>
            <a:r>
              <a:rPr lang="en" sz="1800" dirty="0"/>
              <a:t>Potential affect of inflation on the values of the </a:t>
            </a:r>
            <a:r>
              <a:rPr lang="en" sz="1800" dirty="0" smtClean="0"/>
              <a:t>dataset</a:t>
            </a:r>
            <a:endParaRPr lang="en" sz="1800" dirty="0" smtClean="0"/>
          </a:p>
          <a:p>
            <a:pPr marL="457200" lvl="0" indent="-228600" rtl="0">
              <a:spcBef>
                <a:spcPts val="0"/>
              </a:spcBef>
              <a:spcAft>
                <a:spcPts val="800"/>
              </a:spcAft>
              <a:buChar char="●"/>
            </a:pPr>
            <a:endParaRPr lang="en" sz="2000" dirty="0"/>
          </a:p>
          <a:p>
            <a:pPr marL="457200" lvl="0" indent="-228600" rtl="0">
              <a:spcBef>
                <a:spcPts val="0"/>
              </a:spcBef>
              <a:spcAft>
                <a:spcPts val="800"/>
              </a:spcAft>
              <a:buChar char="●"/>
            </a:pPr>
            <a:r>
              <a:rPr lang="en" sz="2000" dirty="0" smtClean="0"/>
              <a:t>Approach Limitations:</a:t>
            </a:r>
            <a:endParaRPr lang="en" sz="2000" dirty="0"/>
          </a:p>
          <a:p>
            <a:pPr marL="857250" lvl="1" indent="-228600">
              <a:spcAft>
                <a:spcPts val="800"/>
              </a:spcAft>
              <a:buChar char="●"/>
            </a:pPr>
            <a:r>
              <a:rPr lang="en" sz="1800" dirty="0" smtClean="0"/>
              <a:t>Evolution </a:t>
            </a:r>
            <a:r>
              <a:rPr lang="en" sz="1800" dirty="0" smtClean="0"/>
              <a:t>of integer values using real-valued </a:t>
            </a:r>
            <a:r>
              <a:rPr lang="en" sz="1800" dirty="0" smtClean="0"/>
              <a:t>paramters</a:t>
            </a:r>
            <a:endParaRPr lang="en" sz="1800" dirty="0" smtClean="0"/>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pPr>
            <a:r>
              <a:rPr lang="en" sz="4000" dirty="0" smtClean="0"/>
              <a:t>Conclusions</a:t>
            </a:r>
            <a:endParaRPr lang="en" sz="4000" dirty="0"/>
          </a:p>
        </p:txBody>
      </p:sp>
      <p:sp>
        <p:nvSpPr>
          <p:cNvPr id="163" name="Shape 163"/>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p>
          <a:p>
            <a:pPr marL="457200" lvl="0" indent="-228600" rtl="0">
              <a:spcBef>
                <a:spcPts val="0"/>
              </a:spcBef>
              <a:spcAft>
                <a:spcPts val="800"/>
              </a:spcAft>
              <a:buChar char="●"/>
            </a:pPr>
            <a:endParaRPr lang="en" sz="2000" dirty="0"/>
          </a:p>
        </p:txBody>
      </p:sp>
    </p:spTree>
    <p:extLst>
      <p:ext uri="{BB962C8B-B14F-4D97-AF65-F5344CB8AC3E}">
        <p14:creationId xmlns:p14="http://schemas.microsoft.com/office/powerpoint/2010/main" val="540645740"/>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Clr>
                <a:schemeClr val="dk1"/>
              </a:buClr>
              <a:buSzPct val="39285"/>
              <a:buNone/>
            </a:pPr>
            <a:r>
              <a:rPr lang="en" sz="4000" dirty="0" smtClean="0"/>
              <a:t>Future Work</a:t>
            </a:r>
            <a:endParaRPr lang="en" sz="4000" dirty="0"/>
          </a:p>
        </p:txBody>
      </p:sp>
      <p:sp>
        <p:nvSpPr>
          <p:cNvPr id="169" name="Shape 169"/>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Vary the probabilities of mutation and crossover and the initial </a:t>
            </a:r>
            <a:br>
              <a:rPr lang="en" sz="2000" dirty="0" smtClean="0"/>
            </a:br>
            <a:r>
              <a:rPr lang="en" sz="2000" dirty="0" smtClean="0"/>
              <a:t>wallet size</a:t>
            </a:r>
          </a:p>
          <a:p>
            <a:pPr marL="457200" lvl="0" indent="-228600" rtl="0">
              <a:spcBef>
                <a:spcPts val="0"/>
              </a:spcBef>
              <a:spcAft>
                <a:spcPts val="800"/>
              </a:spcAft>
              <a:buChar char="●"/>
            </a:pPr>
            <a:r>
              <a:rPr lang="en" sz="2000" dirty="0" smtClean="0"/>
              <a:t>Add third objective for the “Lazy Investor” problem</a:t>
            </a:r>
            <a:endParaRPr lang="en" sz="2000" dirty="0" smtClean="0"/>
          </a:p>
          <a:p>
            <a:pPr marL="457200" lvl="0" indent="-228600" rtl="0">
              <a:spcBef>
                <a:spcPts val="0"/>
              </a:spcBef>
              <a:spcAft>
                <a:spcPts val="800"/>
              </a:spcAft>
              <a:buChar char="●"/>
            </a:pPr>
            <a:r>
              <a:rPr lang="en" sz="2000" dirty="0" smtClean="0"/>
              <a:t>Add </a:t>
            </a:r>
            <a:r>
              <a:rPr lang="en" sz="2000" dirty="0" smtClean="0"/>
              <a:t>weights to the indicator voting scheme </a:t>
            </a:r>
            <a:endParaRPr lang="en" sz="2000" dirty="0" smtClean="0"/>
          </a:p>
          <a:p>
            <a:pPr marL="457200" indent="-228600">
              <a:spcAft>
                <a:spcPts val="800"/>
              </a:spcAft>
              <a:buFont typeface="Arial" charset="0"/>
              <a:buChar char="●"/>
            </a:pPr>
            <a:r>
              <a:rPr lang="en" sz="2000" dirty="0"/>
              <a:t>Research alternative </a:t>
            </a:r>
            <a:r>
              <a:rPr lang="en" sz="2000" dirty="0" smtClean="0"/>
              <a:t>technical indicators and objective functions</a:t>
            </a:r>
            <a:endParaRPr lang="en" sz="2000" dirty="0" smtClean="0"/>
          </a:p>
          <a:p>
            <a:pPr marL="457200" lvl="0" indent="-228600" rtl="0">
              <a:spcBef>
                <a:spcPts val="0"/>
              </a:spcBef>
              <a:spcAft>
                <a:spcPts val="800"/>
              </a:spcAft>
              <a:buChar char="●"/>
            </a:pPr>
            <a:r>
              <a:rPr lang="en" sz="2000" dirty="0" smtClean="0"/>
              <a:t>Hypervolume </a:t>
            </a:r>
            <a:r>
              <a:rPr lang="en" sz="2000" dirty="0" smtClean="0"/>
              <a:t>calculations for run </a:t>
            </a:r>
            <a:r>
              <a:rPr lang="en" sz="2000" dirty="0" smtClean="0"/>
              <a:t>comparisons </a:t>
            </a:r>
          </a:p>
          <a:p>
            <a:pPr marL="457200" lvl="0" indent="-228600" rtl="0">
              <a:spcBef>
                <a:spcPts val="0"/>
              </a:spcBef>
              <a:spcAft>
                <a:spcPts val="800"/>
              </a:spcAft>
              <a:buChar char="●"/>
            </a:pPr>
            <a:r>
              <a:rPr lang="en" sz="2000" dirty="0" smtClean="0"/>
              <a:t>Run </a:t>
            </a:r>
            <a:r>
              <a:rPr lang="en" sz="2000" dirty="0" smtClean="0"/>
              <a:t>with the GA on a second dataset to determine dependence of the results on the dataset </a:t>
            </a:r>
          </a:p>
          <a:p>
            <a:pPr marL="857250" lvl="1" indent="-228600">
              <a:spcAft>
                <a:spcPts val="800"/>
              </a:spcAft>
              <a:buChar char="●"/>
            </a:pPr>
            <a:r>
              <a:rPr lang="en" sz="1800" dirty="0" smtClean="0"/>
              <a:t>Answers the question of how broadly the results can be </a:t>
            </a:r>
            <a:r>
              <a:rPr lang="en" sz="1800" dirty="0" smtClean="0"/>
              <a:t>applied</a:t>
            </a:r>
            <a:endParaRPr lang="en" sz="1800" dirty="0" smtClean="0"/>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945113"/>
            <a:ext cx="4310699" cy="816473"/>
          </a:xfrm>
        </p:spPr>
        <p:txBody>
          <a:bodyPr/>
          <a:lstStyle/>
          <a:p>
            <a:r>
              <a:rPr lang="en-US" sz="4000" dirty="0" smtClean="0"/>
              <a:t>The Problem</a:t>
            </a:r>
            <a:endParaRPr lang="en-US" sz="4000" dirty="0"/>
          </a:p>
        </p:txBody>
      </p:sp>
      <p:sp>
        <p:nvSpPr>
          <p:cNvPr id="4" name="Subtitle 3"/>
          <p:cNvSpPr>
            <a:spLocks noGrp="1"/>
          </p:cNvSpPr>
          <p:nvPr>
            <p:ph type="subTitle" idx="1"/>
          </p:nvPr>
        </p:nvSpPr>
        <p:spPr>
          <a:xfrm>
            <a:off x="1" y="2214880"/>
            <a:ext cx="4310699" cy="2681673"/>
          </a:xfrm>
        </p:spPr>
        <p:txBody>
          <a:bodyPr/>
          <a:lstStyle/>
          <a:p>
            <a:pPr indent="0" algn="l"/>
            <a:r>
              <a:rPr lang="en-US" sz="2800" dirty="0" smtClean="0"/>
              <a:t>Determine the optimal parameters to buy/sell stock market indicators to maximize profit and minimize risk</a:t>
            </a:r>
            <a:endParaRPr lang="en-US" sz="2800" dirty="0"/>
          </a:p>
        </p:txBody>
      </p:sp>
      <p:pic>
        <p:nvPicPr>
          <p:cNvPr id="1026" name="Picture 2" descr="http://faganasset.com/wp-content/uploads/2015/04/stock-market-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8400" y="1761586"/>
            <a:ext cx="3738752" cy="2804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89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311701" y="2867800"/>
            <a:ext cx="8520599" cy="1122400"/>
          </a:xfrm>
          <a:prstGeom prst="rect">
            <a:avLst/>
          </a:prstGeom>
        </p:spPr>
        <p:txBody>
          <a:bodyPr lIns="91425" tIns="91425" rIns="91425" bIns="91425" anchor="ctr" anchorCtr="0">
            <a:noAutofit/>
          </a:bodyPr>
          <a:lstStyle/>
          <a:p>
            <a:pPr>
              <a:spcBef>
                <a:spcPts val="0"/>
              </a:spcBef>
              <a:buNone/>
            </a:pPr>
            <a:r>
              <a:rPr lang="en" sz="4400" dirty="0"/>
              <a:t>Questions?</a:t>
            </a:r>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spcBef>
                <a:spcPts val="0"/>
              </a:spcBef>
              <a:buNone/>
            </a:pPr>
            <a:r>
              <a:rPr lang="en" dirty="0"/>
              <a:t>References</a:t>
            </a:r>
          </a:p>
        </p:txBody>
      </p:sp>
      <p:sp>
        <p:nvSpPr>
          <p:cNvPr id="186" name="Shape 186"/>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a:spcAft>
                <a:spcPts val="800"/>
              </a:spcAft>
              <a:buNone/>
            </a:pPr>
            <a:r>
              <a:rPr lang="en" sz="2000" dirty="0" smtClean="0"/>
              <a:t>[1] </a:t>
            </a:r>
            <a:r>
              <a:rPr lang="en" sz="2000" dirty="0"/>
              <a:t>H. Jain and K. Deb. An Evolutionary Many-Objective Optimization Algorithm Using Reference-point Based Non-dominated Sorting Approach, Part II: Handling Constraints and Extending to an Adaptive Approach. </a:t>
            </a:r>
          </a:p>
          <a:p>
            <a:pPr>
              <a:spcAft>
                <a:spcPts val="800"/>
              </a:spcAft>
              <a:buNone/>
            </a:pPr>
            <a:r>
              <a:rPr lang="en" sz="2000" dirty="0" smtClean="0"/>
              <a:t>[2] </a:t>
            </a:r>
            <a:r>
              <a:rPr lang="en" sz="2000" dirty="0"/>
              <a:t>H. Seada and K. Deb. Effect of Selection Operator on NSGA-III in Single, Multi, and Many-Objective Optimization</a:t>
            </a:r>
            <a:r>
              <a:rPr lang="en" sz="2000" dirty="0" smtClean="0"/>
              <a:t>.</a:t>
            </a:r>
          </a:p>
          <a:p>
            <a:pPr>
              <a:spcAft>
                <a:spcPts val="800"/>
              </a:spcAft>
              <a:buNone/>
            </a:pPr>
            <a:r>
              <a:rPr lang="en" sz="2000" dirty="0" smtClean="0"/>
              <a:t>[3] </a:t>
            </a:r>
            <a:r>
              <a:rPr lang="en" sz="2000" dirty="0"/>
              <a:t>K. Deb. An Evolutionary Many-Objective Optimization Algorithm Using Reference-point Based Non-dominated Sorting Approach, Part I: Solving Problems with Box Constraints.</a:t>
            </a:r>
          </a:p>
          <a:p>
            <a:pPr rtl="0">
              <a:spcBef>
                <a:spcPts val="0"/>
              </a:spcBef>
              <a:spcAft>
                <a:spcPts val="800"/>
              </a:spcAft>
              <a:buNone/>
            </a:pPr>
            <a:endParaRPr lang="en" sz="2000" dirty="0" smtClean="0"/>
          </a:p>
        </p:txBody>
      </p:sp>
    </p:spTree>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spcBef>
                <a:spcPts val="0"/>
              </a:spcBef>
              <a:buNone/>
            </a:pPr>
            <a:r>
              <a:rPr lang="en"/>
              <a:t>References (con’t)</a:t>
            </a:r>
          </a:p>
        </p:txBody>
      </p:sp>
      <p:sp>
        <p:nvSpPr>
          <p:cNvPr id="192" name="Shape 192"/>
          <p:cNvSpPr txBox="1">
            <a:spLocks noGrp="1"/>
          </p:cNvSpPr>
          <p:nvPr>
            <p:ph type="body" idx="1"/>
          </p:nvPr>
        </p:nvSpPr>
        <p:spPr>
          <a:xfrm>
            <a:off x="311701" y="1536633"/>
            <a:ext cx="8520599" cy="4555200"/>
          </a:xfrm>
          <a:prstGeom prst="rect">
            <a:avLst/>
          </a:prstGeom>
        </p:spPr>
        <p:txBody>
          <a:bodyPr lIns="91425" tIns="91425" rIns="91425" bIns="91425" anchor="t" anchorCtr="0">
            <a:noAutofit/>
          </a:bodyPr>
          <a:lstStyle/>
          <a:p>
            <a:pPr>
              <a:spcAft>
                <a:spcPts val="800"/>
              </a:spcAft>
              <a:buNone/>
            </a:pPr>
            <a:r>
              <a:rPr lang="en" sz="2000" dirty="0"/>
              <a:t>[4] K. Deb. A Fast and Elitist, Multiobjective Genetic Algorithm: NSGA-II</a:t>
            </a:r>
            <a:r>
              <a:rPr lang="en" sz="2000" dirty="0" smtClean="0"/>
              <a:t>.</a:t>
            </a:r>
          </a:p>
          <a:p>
            <a:pPr>
              <a:spcAft>
                <a:spcPts val="800"/>
              </a:spcAft>
              <a:buNone/>
            </a:pPr>
            <a:r>
              <a:rPr lang="en" sz="2000" dirty="0" smtClean="0"/>
              <a:t>[5] </a:t>
            </a:r>
            <a:r>
              <a:rPr lang="en" sz="2000" dirty="0"/>
              <a:t>M.B. Fayek, H.M. El-Boghdadi, and S.M. Omran. Multi-Objective Optimization of Technical Stock Market Indicators using G</a:t>
            </a:r>
            <a:r>
              <a:rPr lang="en-US" sz="2000" dirty="0"/>
              <a:t>A</a:t>
            </a:r>
            <a:r>
              <a:rPr lang="en" sz="2000" dirty="0"/>
              <a:t>s</a:t>
            </a:r>
            <a:r>
              <a:rPr lang="en" sz="2000" dirty="0" smtClean="0"/>
              <a:t>.</a:t>
            </a:r>
          </a:p>
          <a:p>
            <a:pPr>
              <a:spcAft>
                <a:spcPts val="800"/>
              </a:spcAft>
              <a:buNone/>
            </a:pPr>
            <a:r>
              <a:rPr lang="en" sz="2000" dirty="0" smtClean="0"/>
              <a:t>[6] </a:t>
            </a:r>
            <a:r>
              <a:rPr lang="en" sz="2000" dirty="0"/>
              <a:t>N. Srinivas and K. Deb. Multiobjective Optimization Using Nondominated Sorting in Genetic Algorithms. </a:t>
            </a:r>
          </a:p>
          <a:p>
            <a:pPr>
              <a:spcAft>
                <a:spcPts val="800"/>
              </a:spcAft>
              <a:buNone/>
            </a:pPr>
            <a:endParaRPr lang="en" sz="2000" dirty="0"/>
          </a:p>
          <a:p>
            <a:pPr>
              <a:spcAft>
                <a:spcPts val="800"/>
              </a:spcAft>
              <a:buNone/>
            </a:pPr>
            <a:endParaRPr lang="en" sz="2000" dirty="0"/>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en" sz="4400" dirty="0" smtClean="0"/>
              <a:t>Multi-Objective Optimization Background</a:t>
            </a:r>
            <a:endParaRPr lang="en" sz="4400" dirty="0"/>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dirty="0" smtClean="0"/>
              <a:t>Why Use Multi-Objective Algorithms? </a:t>
            </a:r>
            <a:r>
              <a:rPr lang="en-US" sz="4000" dirty="0" smtClean="0"/>
              <a:t>[6]</a:t>
            </a:r>
            <a:endParaRPr lang="en-US" sz="4000" dirty="0"/>
          </a:p>
        </p:txBody>
      </p:sp>
      <p:sp>
        <p:nvSpPr>
          <p:cNvPr id="3" name="Text Placeholder 2"/>
          <p:cNvSpPr>
            <a:spLocks noGrp="1"/>
          </p:cNvSpPr>
          <p:nvPr>
            <p:ph type="body" idx="1"/>
          </p:nvPr>
        </p:nvSpPr>
        <p:spPr>
          <a:xfrm>
            <a:off x="311701" y="2133599"/>
            <a:ext cx="5215339" cy="3958233"/>
          </a:xfrm>
        </p:spPr>
        <p:txBody>
          <a:bodyPr/>
          <a:lstStyle/>
          <a:p>
            <a:r>
              <a:rPr lang="en-US" sz="2000" dirty="0" smtClean="0"/>
              <a:t>Existence of conflicting objectives</a:t>
            </a:r>
          </a:p>
          <a:p>
            <a:endParaRPr lang="en-US" sz="2000" dirty="0" smtClean="0"/>
          </a:p>
          <a:p>
            <a:r>
              <a:rPr lang="en-US" sz="2000" dirty="0" smtClean="0"/>
              <a:t>Single-objective formulation of multiple constraints is very sensitive to weights</a:t>
            </a:r>
            <a:endParaRPr lang="en-US" sz="2000" dirty="0"/>
          </a:p>
          <a:p>
            <a:endParaRPr lang="en-US" sz="2000" dirty="0" smtClean="0"/>
          </a:p>
          <a:p>
            <a:r>
              <a:rPr lang="en-US" sz="2000" dirty="0" smtClean="0"/>
              <a:t>Single-point solution does not allow for different alternatives to give to expert decision makers</a:t>
            </a:r>
            <a:endParaRPr lang="en-US" sz="2000" dirty="0"/>
          </a:p>
        </p:txBody>
      </p:sp>
      <p:pic>
        <p:nvPicPr>
          <p:cNvPr id="4" name="Picture 3"/>
          <p:cNvPicPr>
            <a:picLocks noChangeAspect="1"/>
          </p:cNvPicPr>
          <p:nvPr/>
        </p:nvPicPr>
        <p:blipFill>
          <a:blip r:embed="rId3"/>
          <a:stretch>
            <a:fillRect/>
          </a:stretch>
        </p:blipFill>
        <p:spPr>
          <a:xfrm>
            <a:off x="5706395" y="2549205"/>
            <a:ext cx="3125905" cy="2456815"/>
          </a:xfrm>
          <a:prstGeom prst="rect">
            <a:avLst/>
          </a:prstGeom>
        </p:spPr>
      </p:pic>
    </p:spTree>
    <p:extLst>
      <p:ext uri="{BB962C8B-B14F-4D97-AF65-F5344CB8AC3E}">
        <p14:creationId xmlns:p14="http://schemas.microsoft.com/office/powerpoint/2010/main" val="12901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prstGeom prst="rect">
            <a:avLst/>
          </a:prstGeom>
        </p:spPr>
        <p:txBody>
          <a:bodyPr lIns="91425" tIns="91425" rIns="91425" bIns="91425" anchor="t" anchorCtr="0">
            <a:noAutofit/>
          </a:bodyPr>
          <a:lstStyle/>
          <a:p>
            <a:pPr algn="l"/>
            <a:r>
              <a:rPr lang="en" sz="4000" dirty="0" smtClean="0"/>
              <a:t>Terminology </a:t>
            </a:r>
            <a:r>
              <a:rPr lang="en" sz="4000" dirty="0" smtClean="0"/>
              <a:t>[6]</a:t>
            </a:r>
            <a:endParaRPr lang="en" sz="4000" dirty="0"/>
          </a:p>
        </p:txBody>
      </p:sp>
      <p:sp>
        <p:nvSpPr>
          <p:cNvPr id="71" name="Shape 71"/>
          <p:cNvSpPr txBox="1">
            <a:spLocks noGrp="1"/>
          </p:cNvSpPr>
          <p:nvPr>
            <p:ph type="body" idx="1"/>
          </p:nvPr>
        </p:nvSpPr>
        <p:spPr>
          <a:xfrm>
            <a:off x="311701" y="1864966"/>
            <a:ext cx="8520599" cy="3667991"/>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i="1" dirty="0" smtClean="0"/>
              <a:t>Pareto-optimal (non-dominated) solutions</a:t>
            </a:r>
            <a:r>
              <a:rPr lang="en" sz="2000" dirty="0" smtClean="0"/>
              <a:t>: “a set of solutions which are superior to the rest of the solutions in the search space when all objectives are considered but inferior to other solutions in the space in one or more objectives” </a:t>
            </a:r>
            <a:endParaRPr lang="en" sz="2000" i="1" dirty="0" smtClean="0"/>
          </a:p>
          <a:p>
            <a:pPr marL="457200" lvl="0" indent="-228600" rtl="0">
              <a:spcBef>
                <a:spcPts val="0"/>
              </a:spcBef>
              <a:spcAft>
                <a:spcPts val="800"/>
              </a:spcAft>
              <a:buChar char="●"/>
            </a:pPr>
            <a:r>
              <a:rPr lang="en" sz="2000" dirty="0" smtClean="0"/>
              <a:t>For </a:t>
            </a:r>
            <a:r>
              <a:rPr lang="en" sz="2000" i="1" dirty="0" smtClean="0"/>
              <a:t>p</a:t>
            </a:r>
            <a:r>
              <a:rPr lang="en" sz="2000" dirty="0" smtClean="0"/>
              <a:t>-dimensional vectors </a:t>
            </a:r>
            <a:r>
              <a:rPr lang="en" sz="2000" b="1" i="1" dirty="0" smtClean="0"/>
              <a:t>x</a:t>
            </a:r>
            <a:r>
              <a:rPr lang="en" sz="2000" b="1" i="1" baseline="-25000" dirty="0" smtClean="0"/>
              <a:t>1</a:t>
            </a:r>
            <a:r>
              <a:rPr lang="en" sz="2000" b="1" i="1" dirty="0" smtClean="0"/>
              <a:t> </a:t>
            </a:r>
            <a:r>
              <a:rPr lang="en" sz="2000" dirty="0" smtClean="0"/>
              <a:t>and </a:t>
            </a:r>
            <a:r>
              <a:rPr lang="en" sz="2000" b="1" i="1" dirty="0" smtClean="0"/>
              <a:t>x</a:t>
            </a:r>
            <a:r>
              <a:rPr lang="en" sz="2000" b="1" i="1" baseline="-25000" dirty="0" smtClean="0"/>
              <a:t>2</a:t>
            </a:r>
            <a:r>
              <a:rPr lang="en" sz="2000" b="1" i="1" dirty="0" smtClean="0"/>
              <a:t> </a:t>
            </a:r>
            <a:r>
              <a:rPr lang="en" sz="2000" dirty="0" smtClean="0"/>
              <a:t>(in a minimization problem)</a:t>
            </a:r>
            <a:r>
              <a:rPr lang="en" sz="2000" i="1" baseline="-25000" dirty="0" smtClean="0"/>
              <a:t>,</a:t>
            </a:r>
            <a:r>
              <a:rPr lang="en" sz="2000" i="1" dirty="0" smtClean="0"/>
              <a:t> </a:t>
            </a:r>
            <a:r>
              <a:rPr lang="en" sz="2000" b="1" i="1" dirty="0" smtClean="0"/>
              <a:t>x</a:t>
            </a:r>
            <a:r>
              <a:rPr lang="en" sz="2000" b="1" i="1" baseline="-25000" dirty="0" smtClean="0"/>
              <a:t>1</a:t>
            </a:r>
            <a:r>
              <a:rPr lang="en" sz="2000" b="1" dirty="0" smtClean="0"/>
              <a:t> </a:t>
            </a:r>
            <a:r>
              <a:rPr lang="en" sz="2000" i="1" dirty="0" smtClean="0"/>
              <a:t>dominates</a:t>
            </a:r>
            <a:r>
              <a:rPr lang="en" sz="2000" dirty="0" smtClean="0"/>
              <a:t> </a:t>
            </a:r>
            <a:r>
              <a:rPr lang="en" sz="2000" b="1" i="1" dirty="0" smtClean="0"/>
              <a:t>x</a:t>
            </a:r>
            <a:r>
              <a:rPr lang="en" sz="2000" b="1" i="1" baseline="-25000" dirty="0" smtClean="0"/>
              <a:t>2</a:t>
            </a:r>
            <a:r>
              <a:rPr lang="en" sz="2000" dirty="0" smtClean="0"/>
              <a:t> when no value of</a:t>
            </a:r>
            <a:r>
              <a:rPr lang="en" sz="2000" b="1" i="1" dirty="0" smtClean="0"/>
              <a:t> x</a:t>
            </a:r>
            <a:r>
              <a:rPr lang="en" sz="2000" b="1" i="1" baseline="-25000" dirty="0" smtClean="0"/>
              <a:t>1</a:t>
            </a:r>
            <a:r>
              <a:rPr lang="en" sz="2000" dirty="0" smtClean="0"/>
              <a:t> is less than the corresponding dimension in </a:t>
            </a:r>
            <a:r>
              <a:rPr lang="en" sz="2000" b="1" i="1" dirty="0" smtClean="0"/>
              <a:t>x</a:t>
            </a:r>
            <a:r>
              <a:rPr lang="en" sz="2000" b="1" i="1" baseline="-25000" dirty="0" smtClean="0"/>
              <a:t>2</a:t>
            </a:r>
            <a:r>
              <a:rPr lang="en" sz="2000" dirty="0" smtClean="0"/>
              <a:t> and at least one value of </a:t>
            </a:r>
            <a:r>
              <a:rPr lang="en" sz="2000" b="1" i="1" dirty="0" smtClean="0"/>
              <a:t>x</a:t>
            </a:r>
            <a:r>
              <a:rPr lang="en" sz="2000" b="1" i="1" baseline="-25000" dirty="0" smtClean="0"/>
              <a:t>1</a:t>
            </a:r>
            <a:r>
              <a:rPr lang="en" sz="2000" dirty="0" smtClean="0"/>
              <a:t> is strictly less than its corresponding dimension in </a:t>
            </a:r>
            <a:r>
              <a:rPr lang="en" sz="2000" b="1" i="1" dirty="0" smtClean="0"/>
              <a:t>x</a:t>
            </a:r>
            <a:r>
              <a:rPr lang="en" sz="2000" b="1" i="1" baseline="-25000" dirty="0" smtClean="0"/>
              <a:t>2</a:t>
            </a:r>
            <a:endParaRPr lang="en" sz="2000" b="1" i="1" dirty="0"/>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prstGeom prst="rect">
            <a:avLst/>
          </a:prstGeom>
        </p:spPr>
        <p:txBody>
          <a:bodyPr lIns="91425" tIns="91425" rIns="91425" bIns="91425" anchor="t" anchorCtr="0">
            <a:noAutofit/>
          </a:bodyPr>
          <a:lstStyle/>
          <a:p>
            <a:pPr algn="l"/>
            <a:r>
              <a:rPr lang="en" sz="4000" dirty="0" smtClean="0"/>
              <a:t>NSGA and NSGA-II</a:t>
            </a:r>
            <a:endParaRPr lang="en" sz="4000" dirty="0"/>
          </a:p>
        </p:txBody>
      </p:sp>
      <p:sp>
        <p:nvSpPr>
          <p:cNvPr id="71" name="Shape 71"/>
          <p:cNvSpPr txBox="1">
            <a:spLocks noGrp="1"/>
          </p:cNvSpPr>
          <p:nvPr>
            <p:ph type="body" idx="1"/>
          </p:nvPr>
        </p:nvSpPr>
        <p:spPr>
          <a:xfrm>
            <a:off x="311701" y="1828800"/>
            <a:ext cx="8520599" cy="3667991"/>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endParaRPr lang="en" sz="2000" dirty="0"/>
          </a:p>
        </p:txBody>
      </p:sp>
    </p:spTree>
    <p:extLst>
      <p:ext uri="{BB962C8B-B14F-4D97-AF65-F5344CB8AC3E}">
        <p14:creationId xmlns:p14="http://schemas.microsoft.com/office/powerpoint/2010/main" val="2667602060"/>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None/>
            </a:pPr>
            <a:r>
              <a:rPr lang="en" sz="4000" dirty="0" smtClean="0"/>
              <a:t>NSGA-III</a:t>
            </a:r>
            <a:endParaRPr lang="en" sz="4000" dirty="0"/>
          </a:p>
        </p:txBody>
      </p:sp>
      <p:sp>
        <p:nvSpPr>
          <p:cNvPr id="79" name="Shape 79"/>
          <p:cNvSpPr txBox="1">
            <a:spLocks noGrp="1"/>
          </p:cNvSpPr>
          <p:nvPr>
            <p:ph type="body" idx="1"/>
          </p:nvPr>
        </p:nvSpPr>
        <p:spPr>
          <a:xfrm>
            <a:off x="137530" y="1524728"/>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1" y="593367"/>
            <a:ext cx="8520599" cy="763599"/>
          </a:xfrm>
          <a:prstGeom prst="rect">
            <a:avLst/>
          </a:prstGeom>
        </p:spPr>
        <p:txBody>
          <a:bodyPr lIns="91425" tIns="91425" rIns="91425" bIns="91425" anchor="t" anchorCtr="0">
            <a:noAutofit/>
          </a:bodyPr>
          <a:lstStyle/>
          <a:p>
            <a:pPr algn="l">
              <a:buNone/>
            </a:pPr>
            <a:r>
              <a:rPr lang="en" sz="4000" dirty="0" smtClean="0"/>
              <a:t>U-NSGA-III</a:t>
            </a:r>
            <a:endParaRPr lang="en" sz="4000" dirty="0"/>
          </a:p>
        </p:txBody>
      </p:sp>
      <p:sp>
        <p:nvSpPr>
          <p:cNvPr id="79" name="Shape 79"/>
          <p:cNvSpPr txBox="1">
            <a:spLocks noGrp="1"/>
          </p:cNvSpPr>
          <p:nvPr>
            <p:ph type="body" idx="1"/>
          </p:nvPr>
        </p:nvSpPr>
        <p:spPr>
          <a:xfrm>
            <a:off x="137530" y="1524728"/>
            <a:ext cx="8520599" cy="4555200"/>
          </a:xfrm>
          <a:prstGeom prst="rect">
            <a:avLst/>
          </a:prstGeom>
        </p:spPr>
        <p:txBody>
          <a:bodyPr lIns="91425" tIns="91425" rIns="91425" bIns="91425" anchor="t" anchorCtr="0">
            <a:noAutofit/>
          </a:bodyPr>
          <a:lstStyle/>
          <a:p>
            <a:pPr marL="457200" lvl="0" indent="-228600" rtl="0">
              <a:spcBef>
                <a:spcPts val="0"/>
              </a:spcBef>
              <a:spcAft>
                <a:spcPts val="800"/>
              </a:spcAft>
              <a:buChar char="●"/>
            </a:pPr>
            <a:r>
              <a:rPr lang="en" sz="2000" dirty="0" smtClean="0"/>
              <a:t>TODO</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Power-Point-Word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Power-Point-Wordmark</Template>
  <TotalTime>3000</TotalTime>
  <Words>1132</Words>
  <Application>Microsoft Office PowerPoint</Application>
  <PresentationFormat>On-screen Show (4:3)</PresentationFormat>
  <Paragraphs>344</Paragraphs>
  <Slides>32</Slides>
  <Notes>32</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Cambria Math</vt:lpstr>
      <vt:lpstr>Gotham Book</vt:lpstr>
      <vt:lpstr>Gotham-Bold</vt:lpstr>
      <vt:lpstr>ＭＳ Ｐゴシック</vt:lpstr>
      <vt:lpstr>Trebuchet MS</vt:lpstr>
      <vt:lpstr>Wingdings</vt:lpstr>
      <vt:lpstr>Power-Point-Wordmark</vt:lpstr>
      <vt:lpstr>Evolving Optimal Technical Stock Market Indicators Through Use of Multi-Objective Genetic Algorithms</vt:lpstr>
      <vt:lpstr>Agenda</vt:lpstr>
      <vt:lpstr>The Problem</vt:lpstr>
      <vt:lpstr>Multi-Objective Optimization Background</vt:lpstr>
      <vt:lpstr>Why Use Multi-Objective Algorithms? [6]</vt:lpstr>
      <vt:lpstr>Terminology [6]</vt:lpstr>
      <vt:lpstr>NSGA and NSGA-II</vt:lpstr>
      <vt:lpstr>NSGA-III</vt:lpstr>
      <vt:lpstr>U-NSGA-III</vt:lpstr>
      <vt:lpstr>Indicators and Objectives</vt:lpstr>
      <vt:lpstr>Indicators [5] </vt:lpstr>
      <vt:lpstr>Indicators (con’t) </vt:lpstr>
      <vt:lpstr>Indicators (con’t) </vt:lpstr>
      <vt:lpstr>Objective Functions </vt:lpstr>
      <vt:lpstr>U-NSGA-III Setup</vt:lpstr>
      <vt:lpstr>Chromosome and Constraints </vt:lpstr>
      <vt:lpstr>Secondary Constraints </vt:lpstr>
      <vt:lpstr>U-NSGA-III parameters </vt:lpstr>
      <vt:lpstr>Stock Data </vt:lpstr>
      <vt:lpstr>Buy/Sell Implementation </vt:lpstr>
      <vt:lpstr>Results</vt:lpstr>
      <vt:lpstr>Avg. Fitness Results over 20 Runs</vt:lpstr>
      <vt:lpstr>Pareto Front Results over 20 Runs</vt:lpstr>
      <vt:lpstr>Final Population Values</vt:lpstr>
      <vt:lpstr>Search Space/Pareto Front Analysis</vt:lpstr>
      <vt:lpstr>Comparison to Buy &amp; Hold Strategy</vt:lpstr>
      <vt:lpstr>Limitations of the Solution</vt:lpstr>
      <vt:lpstr>Conclusions</vt:lpstr>
      <vt:lpstr>Future Work</vt:lpstr>
      <vt:lpstr>Questions?</vt:lpstr>
      <vt:lpstr>References</vt:lpstr>
      <vt:lpstr>References (con’t)</vt:lpstr>
    </vt:vector>
  </TitlesOfParts>
  <Company>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Algorithm-Based Solver for Very Large Multiple Jigsaw Puzzles of Unknown Dimensions and Piece Orientation</dc:title>
  <dc:creator>GE User</dc:creator>
  <cp:lastModifiedBy>Bonnie Reiff</cp:lastModifiedBy>
  <cp:revision>237</cp:revision>
  <cp:lastPrinted>2010-09-08T13:46:11Z</cp:lastPrinted>
  <dcterms:created xsi:type="dcterms:W3CDTF">2015-11-16T23:22:01Z</dcterms:created>
  <dcterms:modified xsi:type="dcterms:W3CDTF">2015-12-06T18:19:13Z</dcterms:modified>
</cp:coreProperties>
</file>