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64" r:id="rId2"/>
    <p:sldId id="265" r:id="rId3"/>
    <p:sldId id="295" r:id="rId4"/>
    <p:sldId id="272" r:id="rId5"/>
    <p:sldId id="294" r:id="rId6"/>
    <p:sldId id="293" r:id="rId7"/>
    <p:sldId id="268" r:id="rId8"/>
    <p:sldId id="288" r:id="rId9"/>
    <p:sldId id="269" r:id="rId10"/>
    <p:sldId id="310" r:id="rId11"/>
    <p:sldId id="296" r:id="rId12"/>
    <p:sldId id="300" r:id="rId13"/>
    <p:sldId id="305" r:id="rId14"/>
    <p:sldId id="297" r:id="rId15"/>
    <p:sldId id="292" r:id="rId16"/>
    <p:sldId id="306" r:id="rId17"/>
    <p:sldId id="307" r:id="rId18"/>
    <p:sldId id="311" r:id="rId19"/>
    <p:sldId id="312" r:id="rId20"/>
    <p:sldId id="313" r:id="rId21"/>
    <p:sldId id="314" r:id="rId22"/>
    <p:sldId id="316" r:id="rId23"/>
    <p:sldId id="315" r:id="rId24"/>
    <p:sldId id="317" r:id="rId25"/>
    <p:sldId id="318" r:id="rId26"/>
    <p:sldId id="319" r:id="rId27"/>
    <p:sldId id="320" r:id="rId28"/>
    <p:sldId id="321" r:id="rId29"/>
    <p:sldId id="281" r:id="rId30"/>
    <p:sldId id="308" r:id="rId31"/>
    <p:sldId id="282" r:id="rId32"/>
    <p:sldId id="284" r:id="rId33"/>
    <p:sldId id="285" r:id="rId34"/>
    <p:sldId id="286" r:id="rId3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Reiff" initials="" lastIdx="2" clrIdx="0"/>
  <p:cmAuthor id="1" name="Bonnie Reiff" initials="BR" lastIdx="1" clrIdx="1">
    <p:extLst>
      <p:ext uri="{19B8F6BF-5375-455C-9EA6-DF929625EA0E}">
        <p15:presenceInfo xmlns:p15="http://schemas.microsoft.com/office/powerpoint/2012/main" userId="a000c689f6a4f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3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48" autoAdjust="0"/>
  </p:normalViewPr>
  <p:slideViewPr>
    <p:cSldViewPr snapToGrid="0" snapToObjects="1" showGuides="1">
      <p:cViewPr varScale="1">
        <p:scale>
          <a:sx n="61" d="100"/>
          <a:sy n="61" d="100"/>
        </p:scale>
        <p:origin x="207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477A2-2853-4D73-8D65-65AEF76BBBA8}" type="datetimeFigureOut">
              <a:rPr lang="en-US" smtClean="0"/>
              <a:pPr/>
              <a:t>12/7/2015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1F1D6-4599-4B85-B113-377F36F3BC98}" type="slidenum">
              <a:rPr lang="en-US" smtClean="0"/>
              <a:pPr/>
              <a:t>‹#›</a:t>
            </a:fld>
            <a:endParaRPr lang="en-US"/>
          </a:p>
        </p:txBody>
      </p:sp>
    </p:spTree>
    <p:extLst>
      <p:ext uri="{BB962C8B-B14F-4D97-AF65-F5344CB8AC3E}">
        <p14:creationId xmlns:p14="http://schemas.microsoft.com/office/powerpoint/2010/main" val="328876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9499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1954525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73193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dirty="0" smtClean="0"/>
              <a:t>Mention</a:t>
            </a:r>
            <a:r>
              <a:rPr lang="en" baseline="0" dirty="0" smtClean="0"/>
              <a:t> that in the code, </a:t>
            </a:r>
            <a:r>
              <a:rPr lang="en" baseline="0" dirty="0" smtClean="0"/>
              <a:t>objectives 1 and 2 had </a:t>
            </a:r>
            <a:r>
              <a:rPr lang="en" baseline="0" dirty="0" smtClean="0"/>
              <a:t>to be turned into minimizations by multiplying the objective by -1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1780032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a:t>
            </a:r>
            <a:r>
              <a:rPr lang="en-US" baseline="0" dirty="0" smtClean="0"/>
              <a:t> details: using U-NSGA-III written in Java by </a:t>
            </a:r>
            <a:r>
              <a:rPr lang="en-US" baseline="0" dirty="0" err="1" smtClean="0"/>
              <a:t>Haitham</a:t>
            </a:r>
            <a:r>
              <a:rPr lang="en-US" baseline="0" dirty="0" smtClean="0"/>
              <a:t> </a:t>
            </a:r>
            <a:r>
              <a:rPr lang="en-US" baseline="0" dirty="0" err="1" smtClean="0"/>
              <a:t>Seada</a:t>
            </a:r>
            <a:r>
              <a:rPr lang="en-US" baseline="0" dirty="0" smtClean="0"/>
              <a:t> in collaboration with Professor Deb</a:t>
            </a:r>
          </a:p>
          <a:p>
            <a:pPr marL="171450" indent="-171450">
              <a:buFont typeface="Arial" panose="020B0604020202020204" pitchFamily="34" charset="0"/>
              <a:buChar char="•"/>
            </a:pPr>
            <a:r>
              <a:rPr lang="en-US" baseline="0" dirty="0" smtClean="0"/>
              <a:t>Program allows anywhere between 1 and many objectives</a:t>
            </a:r>
          </a:p>
          <a:p>
            <a:pPr marL="171450" indent="-171450">
              <a:buFont typeface="Arial" panose="020B0604020202020204" pitchFamily="34" charset="0"/>
              <a:buChar char="•"/>
            </a:pPr>
            <a:r>
              <a:rPr lang="en-US" baseline="0" dirty="0" smtClean="0"/>
              <a:t>Variables, constraints, parameters, and objective functions are all input via an XML file and an Evaluator class written for the specific problem</a:t>
            </a:r>
          </a:p>
          <a:p>
            <a:pPr marL="171450" indent="-171450">
              <a:buFont typeface="Arial" panose="020B0604020202020204" pitchFamily="34" charset="0"/>
              <a:buChar char="•"/>
            </a:pPr>
            <a:r>
              <a:rPr lang="en-US" baseline="0" dirty="0" smtClean="0"/>
              <a:t>Data input done via the Apache Commons CSV Parser library</a:t>
            </a:r>
          </a:p>
        </p:txBody>
      </p:sp>
      <p:sp>
        <p:nvSpPr>
          <p:cNvPr id="4" name="Slide Number Placeholder 3"/>
          <p:cNvSpPr>
            <a:spLocks noGrp="1"/>
          </p:cNvSpPr>
          <p:nvPr>
            <p:ph type="sldNum" sz="quarter" idx="10"/>
          </p:nvPr>
        </p:nvSpPr>
        <p:spPr/>
        <p:txBody>
          <a:bodyPr/>
          <a:lstStyle/>
          <a:p>
            <a:fld id="{9A41F1D6-4599-4B85-B113-377F36F3BC98}" type="slidenum">
              <a:rPr lang="en-US" smtClean="0"/>
              <a:pPr/>
              <a:t>13</a:t>
            </a:fld>
            <a:endParaRPr lang="en-US"/>
          </a:p>
        </p:txBody>
      </p:sp>
    </p:spTree>
    <p:extLst>
      <p:ext uri="{BB962C8B-B14F-4D97-AF65-F5344CB8AC3E}">
        <p14:creationId xmlns:p14="http://schemas.microsoft.com/office/powerpoint/2010/main" val="4185023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baseline="0" dirty="0" smtClean="0"/>
              <a:t>All parameters evolved as real-valued numbers (any parameters that need to be integers are rounded in the code</a:t>
            </a:r>
            <a:r>
              <a:rPr lang="en"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baseline="0" dirty="0" smtClean="0"/>
              <a:t>Secondary constraints are implemented in the code in the form 0 </a:t>
            </a:r>
            <a:r>
              <a:rPr lang="en-US" sz="1200" dirty="0" smtClean="0">
                <a:latin typeface="+mn-lt"/>
              </a:rPr>
              <a:t>≤ Constraint</a:t>
            </a:r>
            <a:endParaRPr lang="en"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399845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These are the bi-objective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For</a:t>
            </a:r>
            <a:r>
              <a:rPr lang="en" baseline="0" dirty="0" smtClean="0"/>
              <a:t> three objective we tried:</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 baseline="0" dirty="0" smtClean="0"/>
              <a:t>25 structured reference points, population = 352</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 baseline="0" dirty="0" smtClean="0"/>
              <a:t>12 structured reference points, population = 92</a:t>
            </a:r>
          </a:p>
        </p:txBody>
      </p:sp>
    </p:spTree>
    <p:extLst>
      <p:ext uri="{BB962C8B-B14F-4D97-AF65-F5344CB8AC3E}">
        <p14:creationId xmlns:p14="http://schemas.microsoft.com/office/powerpoint/2010/main" val="4161531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636342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2804903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Implementation</a:t>
            </a:r>
            <a:r>
              <a:rPr lang="en-US" baseline="0" dirty="0" smtClean="0"/>
              <a:t> details: using U-NSGA-III written in Java by </a:t>
            </a:r>
            <a:r>
              <a:rPr lang="en-US" baseline="0" dirty="0" err="1" smtClean="0"/>
              <a:t>Haitham</a:t>
            </a:r>
            <a:r>
              <a:rPr lang="en-US" baseline="0" dirty="0" smtClean="0"/>
              <a:t> </a:t>
            </a:r>
            <a:r>
              <a:rPr lang="en-US" baseline="0" dirty="0" err="1" smtClean="0"/>
              <a:t>Seada</a:t>
            </a:r>
            <a:r>
              <a:rPr lang="en-US" baseline="0" dirty="0" smtClean="0"/>
              <a:t> in collaboration with Professor Deb</a:t>
            </a:r>
          </a:p>
          <a:p>
            <a:pPr marL="171450" indent="-171450">
              <a:buFont typeface="Arial" panose="020B0604020202020204" pitchFamily="34" charset="0"/>
              <a:buChar char="•"/>
            </a:pPr>
            <a:r>
              <a:rPr lang="en-US" baseline="0" dirty="0" smtClean="0"/>
              <a:t>Program allows anywhere between 1 and many objectives</a:t>
            </a:r>
          </a:p>
          <a:p>
            <a:pPr marL="171450" indent="-171450">
              <a:buFont typeface="Arial" panose="020B0604020202020204" pitchFamily="34" charset="0"/>
              <a:buChar char="•"/>
            </a:pPr>
            <a:r>
              <a:rPr lang="en-US" baseline="0" dirty="0" smtClean="0"/>
              <a:t>Variables, constraints, parameters, and objective functions are all input via an XML file and an Evaluator class written for the specific problem</a:t>
            </a:r>
          </a:p>
          <a:p>
            <a:pPr marL="171450" indent="-171450">
              <a:buFont typeface="Arial" panose="020B0604020202020204" pitchFamily="34" charset="0"/>
              <a:buChar char="•"/>
            </a:pPr>
            <a:r>
              <a:rPr lang="en-US" baseline="0" dirty="0" smtClean="0"/>
              <a:t>Data input done via the Apache Commons CSV Parser library</a:t>
            </a:r>
          </a:p>
          <a:p>
            <a:pPr>
              <a:spcBef>
                <a:spcPts val="0"/>
              </a:spcBef>
              <a:buNone/>
            </a:pPr>
            <a:endParaRPr dirty="0"/>
          </a:p>
        </p:txBody>
      </p:sp>
    </p:spTree>
    <p:extLst>
      <p:ext uri="{BB962C8B-B14F-4D97-AF65-F5344CB8AC3E}">
        <p14:creationId xmlns:p14="http://schemas.microsoft.com/office/powerpoint/2010/main" val="152131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baseline="0" dirty="0" smtClean="0"/>
              <a:t>Graph generated by taking the average objective value of all individuals in a particular generation over all runs</a:t>
            </a:r>
          </a:p>
        </p:txBody>
      </p:sp>
    </p:spTree>
    <p:extLst>
      <p:ext uri="{BB962C8B-B14F-4D97-AF65-F5344CB8AC3E}">
        <p14:creationId xmlns:p14="http://schemas.microsoft.com/office/powerpoint/2010/main" val="19921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292905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baseline="0" dirty="0" smtClean="0"/>
              <a:t>Graph generated by taking the average objective value of all individuals in a particular generation over all runs</a:t>
            </a:r>
          </a:p>
          <a:p>
            <a:pPr rtl="0">
              <a:spcBef>
                <a:spcPts val="0"/>
              </a:spcBef>
              <a:buNone/>
            </a:pPr>
            <a:endParaRPr lang="en" baseline="0" dirty="0" smtClean="0"/>
          </a:p>
        </p:txBody>
      </p:sp>
    </p:spTree>
    <p:extLst>
      <p:ext uri="{BB962C8B-B14F-4D97-AF65-F5344CB8AC3E}">
        <p14:creationId xmlns:p14="http://schemas.microsoft.com/office/powerpoint/2010/main" val="2566687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baseline="0" dirty="0" smtClean="0"/>
              <a:t>Pareto Front: all individuals from every final population over 10 runs combined into one file and graphed (500 individuals * 10 runs = 5000 data points</a:t>
            </a:r>
            <a:r>
              <a:rPr lang="en" baseline="0" dirty="0" smtClean="0"/>
              <a:t>)</a:t>
            </a:r>
          </a:p>
          <a:p>
            <a:pPr rtl="0">
              <a:spcBef>
                <a:spcPts val="0"/>
              </a:spcBef>
              <a:buNone/>
            </a:pPr>
            <a:r>
              <a:rPr lang="en" baseline="0" dirty="0" smtClean="0"/>
              <a:t>Question motivated by this graph: what does the search space look like and is the GA evolving towards a maximum for both objectives?</a:t>
            </a:r>
            <a:endParaRPr lang="en" baseline="0" dirty="0" smtClean="0"/>
          </a:p>
        </p:txBody>
      </p:sp>
    </p:spTree>
    <p:extLst>
      <p:ext uri="{BB962C8B-B14F-4D97-AF65-F5344CB8AC3E}">
        <p14:creationId xmlns:p14="http://schemas.microsoft.com/office/powerpoint/2010/main" val="3510025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Motivation:</a:t>
            </a:r>
            <a:r>
              <a:rPr lang="en" baseline="0" dirty="0" smtClean="0"/>
              <a:t> Pareto front graph did not appear correct for a maximization problem</a:t>
            </a:r>
          </a:p>
          <a:p>
            <a:pPr rtl="0">
              <a:spcBef>
                <a:spcPts val="0"/>
              </a:spcBef>
              <a:buNone/>
            </a:pPr>
            <a:endParaRPr lang="en" baseline="0" dirty="0" smtClean="0"/>
          </a:p>
          <a:p>
            <a:pPr marL="171450" indent="-171450" rtl="0">
              <a:spcBef>
                <a:spcPts val="0"/>
              </a:spcBef>
              <a:buFont typeface="Arial" panose="020B0604020202020204" pitchFamily="34" charset="0"/>
              <a:buChar char="•"/>
            </a:pPr>
            <a:r>
              <a:rPr lang="en" baseline="0" dirty="0" smtClean="0"/>
              <a:t>For 800 individuals, there are 799 structured reference points on the front</a:t>
            </a:r>
            <a:r>
              <a:rPr lang="en" baseline="0" dirty="0"/>
              <a:t> </a:t>
            </a:r>
            <a:r>
              <a:rPr lang="en" baseline="0" dirty="0" smtClean="0">
                <a:sym typeface="Wingdings" panose="05000000000000000000" pitchFamily="2" charset="2"/>
              </a:rPr>
              <a:t> should see these periodically structured along the front</a:t>
            </a:r>
          </a:p>
          <a:p>
            <a:pPr marL="628650" lvl="1" indent="-171450" rtl="0">
              <a:spcBef>
                <a:spcPts val="0"/>
              </a:spcBef>
              <a:buFont typeface="Arial" panose="020B0604020202020204" pitchFamily="34" charset="0"/>
              <a:buChar char="•"/>
            </a:pPr>
            <a:r>
              <a:rPr lang="en" baseline="0" dirty="0" smtClean="0">
                <a:sym typeface="Wingdings" panose="05000000000000000000" pitchFamily="2" charset="2"/>
              </a:rPr>
              <a:t>Lack of this is evidence of irregular search space</a:t>
            </a:r>
          </a:p>
          <a:p>
            <a:pPr marL="171450" lvl="0" indent="-171450" rtl="0">
              <a:spcBef>
                <a:spcPts val="0"/>
              </a:spcBef>
              <a:buFont typeface="Arial" panose="020B0604020202020204" pitchFamily="34" charset="0"/>
              <a:buChar char="•"/>
            </a:pPr>
            <a:r>
              <a:rPr lang="en" sz="1050" baseline="0" dirty="0" smtClean="0">
                <a:sym typeface="Wingdings" panose="05000000000000000000" pitchFamily="2" charset="2"/>
              </a:rPr>
              <a:t>Graphs convince us that the front is evolving towards a maximum despite the shape</a:t>
            </a:r>
            <a:endParaRPr lang="en" sz="1050" baseline="0" dirty="0" smtClean="0"/>
          </a:p>
        </p:txBody>
      </p:sp>
    </p:spTree>
    <p:extLst>
      <p:ext uri="{BB962C8B-B14F-4D97-AF65-F5344CB8AC3E}">
        <p14:creationId xmlns:p14="http://schemas.microsoft.com/office/powerpoint/2010/main" val="843987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 baseline="0" dirty="0" smtClean="0"/>
              <a:t>All individuals from every final population over 10 runs combined into one file and summary statistics taken on these 5000 data points</a:t>
            </a:r>
          </a:p>
          <a:p>
            <a:pPr marL="171450" indent="-171450" rtl="0">
              <a:spcBef>
                <a:spcPts val="0"/>
              </a:spcBef>
              <a:buFont typeface="Arial" panose="020B0604020202020204" pitchFamily="34" charset="0"/>
              <a:buChar char="•"/>
            </a:pPr>
            <a:endParaRPr lang="en" baseline="0" dirty="0" smtClean="0"/>
          </a:p>
          <a:p>
            <a:pPr marL="171450" indent="-171450" rtl="0">
              <a:spcBef>
                <a:spcPts val="0"/>
              </a:spcBef>
              <a:buFont typeface="Arial" panose="020B0604020202020204" pitchFamily="34" charset="0"/>
              <a:buChar char="•"/>
            </a:pPr>
            <a:r>
              <a:rPr lang="en" baseline="0" dirty="0" smtClean="0"/>
              <a:t>Diversity is evident in the Minimum and Maximum </a:t>
            </a:r>
            <a:r>
              <a:rPr lang="en" baseline="0" dirty="0" smtClean="0"/>
              <a:t>values </a:t>
            </a:r>
            <a:r>
              <a:rPr lang="en" baseline="0" dirty="0" smtClean="0">
                <a:sym typeface="Wingdings" panose="05000000000000000000" pitchFamily="2" charset="2"/>
              </a:rPr>
              <a:t> provides multiple options to the decision maker</a:t>
            </a:r>
            <a:endParaRPr lang="en" baseline="0" dirty="0" smtClean="0"/>
          </a:p>
          <a:p>
            <a:pPr marL="171450" indent="-171450" rtl="0">
              <a:spcBef>
                <a:spcPts val="0"/>
              </a:spcBef>
              <a:buFont typeface="Arial" panose="020B0604020202020204" pitchFamily="34" charset="0"/>
              <a:buChar char="•"/>
            </a:pPr>
            <a:r>
              <a:rPr lang="en" baseline="0" dirty="0" smtClean="0"/>
              <a:t>Future possibility: relax the constraints to attempt to explore atypical values</a:t>
            </a:r>
          </a:p>
          <a:p>
            <a:pPr marL="171450" indent="-171450" rtl="0">
              <a:spcBef>
                <a:spcPts val="0"/>
              </a:spcBef>
              <a:buFont typeface="Arial" panose="020B0604020202020204" pitchFamily="34" charset="0"/>
              <a:buChar char="•"/>
            </a:pPr>
            <a:r>
              <a:rPr lang="en" baseline="0" dirty="0" smtClean="0"/>
              <a:t>Many averages not directly at the midpoint of the range, showing convergence of individuals to a value</a:t>
            </a:r>
          </a:p>
        </p:txBody>
      </p:sp>
    </p:spTree>
    <p:extLst>
      <p:ext uri="{BB962C8B-B14F-4D97-AF65-F5344CB8AC3E}">
        <p14:creationId xmlns:p14="http://schemas.microsoft.com/office/powerpoint/2010/main" val="1382961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rtl="0">
              <a:spcBef>
                <a:spcPts val="0"/>
              </a:spcBef>
              <a:buFont typeface="Arial" panose="020B0604020202020204" pitchFamily="34" charset="0"/>
              <a:buChar char="•"/>
            </a:pPr>
            <a:r>
              <a:rPr lang="en" dirty="0" smtClean="0"/>
              <a:t>Day Trading Strategy: implemented a simple strateg</a:t>
            </a:r>
            <a:r>
              <a:rPr lang="en" baseline="0" dirty="0" smtClean="0"/>
              <a:t>y in which the stock is bought when there is an increase in the stock value and sold when there is a decrease in the stock value (sensitive to changes in the </a:t>
            </a:r>
            <a:r>
              <a:rPr lang="en" baseline="0" dirty="0" smtClean="0"/>
              <a:t>market)</a:t>
            </a:r>
          </a:p>
          <a:p>
            <a:pPr marL="171450" indent="-171450" rtl="0">
              <a:spcBef>
                <a:spcPts val="0"/>
              </a:spcBef>
              <a:buFont typeface="Arial" panose="020B0604020202020204" pitchFamily="34" charset="0"/>
              <a:buChar char="•"/>
            </a:pPr>
            <a:r>
              <a:rPr lang="en" baseline="0" dirty="0" smtClean="0"/>
              <a:t>Shows </a:t>
            </a:r>
            <a:r>
              <a:rPr lang="en" baseline="0" dirty="0" smtClean="0"/>
              <a:t>the tradeoff/compromise of profit for less risk</a:t>
            </a:r>
            <a:endParaRPr lang="en" dirty="0"/>
          </a:p>
        </p:txBody>
      </p:sp>
    </p:spTree>
    <p:extLst>
      <p:ext uri="{BB962C8B-B14F-4D97-AF65-F5344CB8AC3E}">
        <p14:creationId xmlns:p14="http://schemas.microsoft.com/office/powerpoint/2010/main" val="2663739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baseline="0" dirty="0" smtClean="0"/>
              <a:t>Introduction to the three objective problem: “Lazy Man’s Trading” </a:t>
            </a:r>
            <a:r>
              <a:rPr lang="en" baseline="0" dirty="0" smtClean="0">
                <a:sym typeface="Wingdings" panose="05000000000000000000" pitchFamily="2" charset="2"/>
              </a:rPr>
              <a:t> objective </a:t>
            </a:r>
            <a:r>
              <a:rPr lang="en-US" baseline="0" dirty="0" smtClean="0">
                <a:sym typeface="Wingdings" panose="05000000000000000000" pitchFamily="2" charset="2"/>
              </a:rPr>
              <a:t>is to obtain the most profit for the least risk with the minimum number of buy/sell actions</a:t>
            </a:r>
            <a:endParaRPr lang="e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 baseline="0" dirty="0" smtClean="0"/>
              <a:t>Graph generated by taking the average objective value of all individuals in a particular generation over all runs</a:t>
            </a:r>
          </a:p>
          <a:p>
            <a:pPr rtl="0">
              <a:spcBef>
                <a:spcPts val="0"/>
              </a:spcBef>
              <a:buNone/>
            </a:pPr>
            <a:endParaRPr lang="en" baseline="0" dirty="0" smtClean="0"/>
          </a:p>
        </p:txBody>
      </p:sp>
    </p:spTree>
    <p:extLst>
      <p:ext uri="{BB962C8B-B14F-4D97-AF65-F5344CB8AC3E}">
        <p14:creationId xmlns:p14="http://schemas.microsoft.com/office/powerpoint/2010/main" val="2388377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baseline="0" dirty="0" smtClean="0"/>
              <a:t>Graph generated by taking the average objective value of all individuals in a particular generation over all runs</a:t>
            </a:r>
          </a:p>
          <a:p>
            <a:pPr rtl="0">
              <a:spcBef>
                <a:spcPts val="0"/>
              </a:spcBef>
              <a:buNone/>
            </a:pPr>
            <a:endParaRPr lang="en" baseline="0" dirty="0" smtClean="0"/>
          </a:p>
        </p:txBody>
      </p:sp>
    </p:spTree>
    <p:extLst>
      <p:ext uri="{BB962C8B-B14F-4D97-AF65-F5344CB8AC3E}">
        <p14:creationId xmlns:p14="http://schemas.microsoft.com/office/powerpoint/2010/main" val="3934105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baseline="0" dirty="0" smtClean="0"/>
              <a:t>Graph generated by taking the average objective value of all individuals in a particular generation over all runs</a:t>
            </a:r>
          </a:p>
          <a:p>
            <a:pPr rtl="0">
              <a:spcBef>
                <a:spcPts val="0"/>
              </a:spcBef>
              <a:buNone/>
            </a:pPr>
            <a:endParaRPr lang="en" baseline="0" dirty="0" smtClean="0"/>
          </a:p>
        </p:txBody>
      </p:sp>
    </p:spTree>
    <p:extLst>
      <p:ext uri="{BB962C8B-B14F-4D97-AF65-F5344CB8AC3E}">
        <p14:creationId xmlns:p14="http://schemas.microsoft.com/office/powerpoint/2010/main" val="666378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baseline="0" dirty="0" smtClean="0"/>
              <a:t>Pareto Front: all individuals from every final population over 10 runs combined into one file and graphed </a:t>
            </a:r>
            <a:r>
              <a:rPr lang="en" baseline="0" dirty="0" smtClean="0"/>
              <a:t>(352 </a:t>
            </a:r>
            <a:r>
              <a:rPr lang="en" baseline="0" dirty="0" smtClean="0"/>
              <a:t>individuals * 10 runs = </a:t>
            </a:r>
            <a:r>
              <a:rPr lang="en" baseline="0" dirty="0" smtClean="0"/>
              <a:t>3520 </a:t>
            </a:r>
            <a:r>
              <a:rPr lang="en" baseline="0" dirty="0" smtClean="0"/>
              <a:t>data points</a:t>
            </a:r>
            <a:r>
              <a:rPr lang="en" baseline="0" dirty="0" smtClean="0"/>
              <a:t>)</a:t>
            </a:r>
          </a:p>
          <a:p>
            <a:pPr rtl="0">
              <a:spcBef>
                <a:spcPts val="0"/>
              </a:spcBef>
              <a:buNone/>
            </a:pPr>
            <a:endParaRPr lang="en" baseline="0" dirty="0" smtClean="0"/>
          </a:p>
          <a:p>
            <a:pPr marL="171450" indent="-171450" rtl="0">
              <a:spcBef>
                <a:spcPts val="0"/>
              </a:spcBef>
              <a:buFont typeface="Arial" panose="020B0604020202020204" pitchFamily="34" charset="0"/>
              <a:buChar char="•"/>
            </a:pPr>
            <a:r>
              <a:rPr lang="en" baseline="0" dirty="0" smtClean="0"/>
              <a:t>Same Pareto front curve seen for Objective 2 versus Objective 1 as seen in the bi-objective problem</a:t>
            </a:r>
          </a:p>
          <a:p>
            <a:pPr marL="171450" indent="-171450" rtl="0">
              <a:spcBef>
                <a:spcPts val="0"/>
              </a:spcBef>
              <a:buFont typeface="Arial" panose="020B0604020202020204" pitchFamily="34" charset="0"/>
              <a:buChar char="•"/>
            </a:pPr>
            <a:r>
              <a:rPr lang="en" baseline="0" dirty="0" smtClean="0"/>
              <a:t>Objective 1 and Objective 3 may be correlated because as one increases, so does the other (similar phenomenon not seen for Objective 2 and Objective 3)</a:t>
            </a:r>
          </a:p>
        </p:txBody>
      </p:sp>
    </p:spTree>
    <p:extLst>
      <p:ext uri="{BB962C8B-B14F-4D97-AF65-F5344CB8AC3E}">
        <p14:creationId xmlns:p14="http://schemas.microsoft.com/office/powerpoint/2010/main" val="2286670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87600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http://faganasset.com/wp-content/uploads/2015/04/stock-market-3.jpg</a:t>
            </a:r>
          </a:p>
          <a:p>
            <a:endParaRPr lang="en-US" dirty="0" smtClean="0"/>
          </a:p>
          <a:p>
            <a:r>
              <a:rPr lang="en-US" dirty="0" smtClean="0"/>
              <a:t>Problem</a:t>
            </a:r>
            <a:r>
              <a:rPr lang="en-US" baseline="0" dirty="0" smtClean="0"/>
              <a:t> motivated by previous work in this area done using an outdated Multi-objective Genetic Algorithm (VEGA). Students tasked themselves with implementing the work done in U-NSGA-III, comparing to the results provided in the paper, and improving upon the work by performing more analysis and adding another objective function.</a:t>
            </a:r>
            <a:endParaRPr lang="en-US" dirty="0" smtClean="0"/>
          </a:p>
        </p:txBody>
      </p:sp>
      <p:sp>
        <p:nvSpPr>
          <p:cNvPr id="4" name="Slide Number Placeholder 3"/>
          <p:cNvSpPr>
            <a:spLocks noGrp="1"/>
          </p:cNvSpPr>
          <p:nvPr>
            <p:ph type="sldNum" sz="quarter" idx="10"/>
          </p:nvPr>
        </p:nvSpPr>
        <p:spPr/>
        <p:txBody>
          <a:bodyPr/>
          <a:lstStyle/>
          <a:p>
            <a:fld id="{9A41F1D6-4599-4B85-B113-377F36F3BC98}" type="slidenum">
              <a:rPr lang="en-US" smtClean="0"/>
              <a:pPr/>
              <a:t>3</a:t>
            </a:fld>
            <a:endParaRPr lang="en-US"/>
          </a:p>
        </p:txBody>
      </p:sp>
    </p:spTree>
    <p:extLst>
      <p:ext uri="{BB962C8B-B14F-4D97-AF65-F5344CB8AC3E}">
        <p14:creationId xmlns:p14="http://schemas.microsoft.com/office/powerpoint/2010/main" val="1334582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011897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 typeface="Arial" panose="020B0604020202020204" pitchFamily="34" charset="0"/>
              <a:buChar char="•"/>
            </a:pPr>
            <a:r>
              <a:rPr lang="en-US" baseline="0" dirty="0" smtClean="0"/>
              <a:t>Bullet </a:t>
            </a:r>
            <a:r>
              <a:rPr lang="en-US" baseline="0" dirty="0" smtClean="0"/>
              <a:t>#2: </a:t>
            </a:r>
            <a:r>
              <a:rPr lang="en-US" baseline="0" dirty="0" smtClean="0"/>
              <a:t>Adding weights to the indicator can help to determine via evolutionary methods which indicator contributes most to obtaining both objectives</a:t>
            </a:r>
          </a:p>
          <a:p>
            <a:pPr marL="171450" indent="-171450">
              <a:spcBef>
                <a:spcPts val="0"/>
              </a:spcBef>
              <a:buFont typeface="Arial" panose="020B0604020202020204" pitchFamily="34" charset="0"/>
              <a:buChar char="•"/>
            </a:pPr>
            <a:r>
              <a:rPr lang="en-US" baseline="0" dirty="0" smtClean="0"/>
              <a:t>Bullet </a:t>
            </a:r>
            <a:r>
              <a:rPr lang="en-US" baseline="0" dirty="0" smtClean="0"/>
              <a:t>#4: </a:t>
            </a:r>
            <a:r>
              <a:rPr lang="en-US" baseline="0" dirty="0" err="1" smtClean="0"/>
              <a:t>Hypervolume</a:t>
            </a:r>
            <a:r>
              <a:rPr lang="en-US" baseline="0" dirty="0" smtClean="0"/>
              <a:t> compares the areas underneath the Pareto from curves</a:t>
            </a:r>
          </a:p>
          <a:p>
            <a:pPr marL="628650" lvl="1" indent="-171450">
              <a:spcBef>
                <a:spcPts val="0"/>
              </a:spcBef>
              <a:buFont typeface="Arial" panose="020B0604020202020204" pitchFamily="34" charset="0"/>
              <a:buChar char="•"/>
            </a:pPr>
            <a:r>
              <a:rPr lang="en-US" baseline="0" dirty="0" smtClean="0"/>
              <a:t>Requires the calculation or knowledge of ideal and reference points</a:t>
            </a:r>
            <a:endParaRPr dirty="0"/>
          </a:p>
        </p:txBody>
      </p:sp>
    </p:spTree>
    <p:extLst>
      <p:ext uri="{BB962C8B-B14F-4D97-AF65-F5344CB8AC3E}">
        <p14:creationId xmlns:p14="http://schemas.microsoft.com/office/powerpoint/2010/main" val="3802356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07316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3729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0322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If the objectives are not conflicting,</a:t>
            </a:r>
            <a:r>
              <a:rPr lang="en-US" baseline="0" dirty="0" smtClean="0"/>
              <a:t> then the multiple-objectives should be combined into a single objective (i.e. by summing them)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41F1D6-4599-4B85-B113-377F36F3BC98}" type="slidenum">
              <a:rPr lang="en-US" smtClean="0"/>
              <a:pPr/>
              <a:t>5</a:t>
            </a:fld>
            <a:endParaRPr lang="en-US"/>
          </a:p>
        </p:txBody>
      </p:sp>
    </p:spTree>
    <p:extLst>
      <p:ext uri="{BB962C8B-B14F-4D97-AF65-F5344CB8AC3E}">
        <p14:creationId xmlns:p14="http://schemas.microsoft.com/office/powerpoint/2010/main" val="79469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marR="0" lvl="0" indent="-228600" algn="l" defTabSz="457200" rtl="0" eaLnBrk="1" fontAlgn="base" latinLnBrk="0" hangingPunct="1">
              <a:lnSpc>
                <a:spcPct val="100000"/>
              </a:lnSpc>
              <a:spcBef>
                <a:spcPts val="0"/>
              </a:spcBef>
              <a:spcAft>
                <a:spcPts val="800"/>
              </a:spcAft>
              <a:buClrTx/>
              <a:buSzTx/>
              <a:buFont typeface="Arial" charset="0"/>
              <a:buChar char="●"/>
              <a:tabLst/>
              <a:defRPr/>
            </a:pP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Pareto-optimal (non-dominated) solutions</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“a set of solutions which are superior to the rest of the solutions in the search space when all objectives are considered but inferior to other solutions in the space in one or more objectives” </a:t>
            </a:r>
            <a:endPar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endParaRPr>
          </a:p>
          <a:p>
            <a:pPr marL="457200" marR="0" lvl="0" indent="-228600" algn="l" defTabSz="457200" rtl="0" eaLnBrk="1" fontAlgn="base" latinLnBrk="0" hangingPunct="1">
              <a:lnSpc>
                <a:spcPct val="100000"/>
              </a:lnSpc>
              <a:spcBef>
                <a:spcPts val="0"/>
              </a:spcBef>
              <a:spcAft>
                <a:spcPts val="800"/>
              </a:spcAft>
              <a:buClrTx/>
              <a:buSzTx/>
              <a:buFont typeface="Arial" charset="0"/>
              <a:buChar char="●"/>
              <a:tabLst/>
              <a:defRPr/>
            </a:pP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For </a:t>
            </a: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p</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-dimensional vectors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and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(in a minimization problem)</a:t>
            </a:r>
            <a:r>
              <a:rPr kumimoji="0" lang="en" sz="2000" b="0" i="1" u="none" strike="noStrike" kern="1200" cap="none" spc="0" normalizeH="0" baseline="-25000" noProof="0" dirty="0" smtClean="0">
                <a:ln>
                  <a:noFill/>
                </a:ln>
                <a:solidFill>
                  <a:prstClr val="black"/>
                </a:solidFill>
                <a:effectLst/>
                <a:uLnTx/>
                <a:uFillTx/>
                <a:latin typeface="Gotham Book"/>
                <a:ea typeface="ＭＳ Ｐゴシック" charset="-128"/>
              </a:rPr>
              <a:t>,</a:t>
            </a: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1" i="0"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dominates</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when no value of</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 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is less than the corresponding dimension in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and at least one value of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is strictly less than its corresponding dimension in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p>
          <a:p>
            <a:pPr marL="457200" marR="0" lvl="0" indent="-228600" algn="l" defTabSz="457200" rtl="0" eaLnBrk="1" fontAlgn="base" latinLnBrk="0" hangingPunct="1">
              <a:lnSpc>
                <a:spcPct val="100000"/>
              </a:lnSpc>
              <a:spcBef>
                <a:spcPts val="0"/>
              </a:spcBef>
              <a:spcAft>
                <a:spcPts val="800"/>
              </a:spcAft>
              <a:buClrTx/>
              <a:buSzTx/>
              <a:buFont typeface="Arial" charset="0"/>
              <a:buChar char="●"/>
              <a:tabLst/>
              <a:defRPr/>
            </a:pP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Two distinguishing features of the Diversity Preservation in the algorithm: (1) Density Estimation, (2) Crowded-Comparison Operator</a:t>
            </a:r>
            <a:endPar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endParaRPr>
          </a:p>
          <a:p>
            <a:pPr marL="228600" lvl="0" indent="0" rtl="0">
              <a:spcBef>
                <a:spcPts val="0"/>
              </a:spcBef>
              <a:buNone/>
            </a:pPr>
            <a:endParaRPr lang="en" dirty="0"/>
          </a:p>
        </p:txBody>
      </p:sp>
    </p:spTree>
    <p:extLst>
      <p:ext uri="{BB962C8B-B14F-4D97-AF65-F5344CB8AC3E}">
        <p14:creationId xmlns:p14="http://schemas.microsoft.com/office/powerpoint/2010/main" val="2717765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US" sz="1200" dirty="0" smtClean="0"/>
              <a:t>D</a:t>
            </a:r>
            <a:r>
              <a:rPr lang="en" sz="1200" dirty="0" smtClean="0"/>
              <a:t>ifferent selection </a:t>
            </a:r>
            <a:r>
              <a:rPr lang="en" sz="1200" dirty="0" smtClean="0"/>
              <a:t>operator (niching based)</a:t>
            </a:r>
          </a:p>
          <a:p>
            <a:pPr marL="457200" marR="0" lvl="0" indent="-228600" algn="l" defTabSz="914400" rtl="0" eaLnBrk="1" fontAlgn="auto" latinLnBrk="0" hangingPunct="1">
              <a:lnSpc>
                <a:spcPct val="100000"/>
              </a:lnSpc>
              <a:spcBef>
                <a:spcPts val="0"/>
              </a:spcBef>
              <a:spcAft>
                <a:spcPts val="800"/>
              </a:spcAft>
              <a:buClrTx/>
              <a:buSzTx/>
              <a:buFontTx/>
              <a:buChar char="●"/>
              <a:tabLst/>
              <a:defRPr/>
            </a:pPr>
            <a:r>
              <a:rPr lang="en" sz="1200" dirty="0" smtClean="0"/>
              <a:t>Ideal points used to normalize search space</a:t>
            </a:r>
          </a:p>
          <a:p>
            <a:pPr marL="457200" lvl="0" indent="-228600" rtl="0">
              <a:spcBef>
                <a:spcPts val="0"/>
              </a:spcBef>
              <a:spcAft>
                <a:spcPts val="800"/>
              </a:spcAft>
              <a:buChar char="●"/>
            </a:pPr>
            <a:endParaRPr lang="en" sz="1200" dirty="0" smtClean="0"/>
          </a:p>
          <a:p>
            <a:pPr marL="457200" lvl="0" indent="-228600" rtl="0">
              <a:spcBef>
                <a:spcPts val="0"/>
              </a:spcBef>
              <a:spcAft>
                <a:spcPts val="800"/>
              </a:spcAft>
              <a:buChar char="●"/>
            </a:pPr>
            <a:r>
              <a:rPr lang="en" sz="1200" dirty="0" smtClean="0"/>
              <a:t>Extra selection operator details:</a:t>
            </a:r>
          </a:p>
          <a:p>
            <a:pPr marL="914400" lvl="1" indent="-228600" rtl="0">
              <a:spcBef>
                <a:spcPts val="0"/>
              </a:spcBef>
              <a:spcAft>
                <a:spcPts val="800"/>
              </a:spcAft>
              <a:buChar char="●"/>
            </a:pPr>
            <a:r>
              <a:rPr lang="en" sz="1200" dirty="0" smtClean="0"/>
              <a:t>If the two solutions come from two different associated reference points</a:t>
            </a:r>
            <a:r>
              <a:rPr lang="en" sz="1200" baseline="0" dirty="0" smtClean="0"/>
              <a:t>, one is chosen at random</a:t>
            </a:r>
          </a:p>
          <a:p>
            <a:pPr marL="914400" lvl="1" indent="-228600" rtl="0">
              <a:spcBef>
                <a:spcPts val="0"/>
              </a:spcBef>
              <a:spcAft>
                <a:spcPts val="800"/>
              </a:spcAft>
              <a:buChar char="●"/>
            </a:pPr>
            <a:r>
              <a:rPr lang="en" sz="1200" baseline="0" dirty="0" smtClean="0"/>
              <a:t>If they belong to the same niche/reference direction and same non-dominated front, the one closer to the reference direction is chosen</a:t>
            </a:r>
            <a:endParaRPr lang="en" sz="1200" dirty="0" smtClean="0"/>
          </a:p>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Motivation</a:t>
            </a:r>
            <a:r>
              <a:rPr lang="en" baseline="0" dirty="0" smtClean="0"/>
              <a:t> behind EMA: assgins a </a:t>
            </a:r>
            <a:r>
              <a:rPr lang="en" baseline="0" dirty="0" smtClean="0"/>
              <a:t>larger </a:t>
            </a:r>
            <a:r>
              <a:rPr lang="en" baseline="0" dirty="0" smtClean="0"/>
              <a:t>weight to the most recent day of the calculation (versus a simple average which has equal weights)</a:t>
            </a:r>
            <a:endParaRPr lang="en" dirty="0"/>
          </a:p>
        </p:txBody>
      </p:sp>
    </p:spTree>
    <p:extLst>
      <p:ext uri="{BB962C8B-B14F-4D97-AF65-F5344CB8AC3E}">
        <p14:creationId xmlns:p14="http://schemas.microsoft.com/office/powerpoint/2010/main" val="416153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8841"/>
            <a:ext cx="7772400" cy="1301965"/>
          </a:xfrm>
          <a:prstGeom prst="rect">
            <a:avLst/>
          </a:prstGeom>
        </p:spPr>
        <p:txBody>
          <a:bodyPr>
            <a:normAutofit/>
          </a:bodyPr>
          <a:lstStyle>
            <a:lvl1pPr algn="l">
              <a:defRPr sz="3600" b="0" i="0" baseline="0">
                <a:ln>
                  <a:noFill/>
                </a:ln>
                <a:solidFill>
                  <a:srgbClr val="18453B"/>
                </a:solidFill>
                <a:latin typeface="Gotham-Bold"/>
                <a:cs typeface="Gotham-Bold"/>
              </a:defRPr>
            </a:lvl1pPr>
          </a:lstStyle>
          <a:p>
            <a:r>
              <a:rPr lang="en-US" dirty="0" smtClean="0"/>
              <a:t>Presentation Title</a:t>
            </a:r>
            <a:endParaRPr lang="en-US" dirty="0"/>
          </a:p>
        </p:txBody>
      </p:sp>
      <p:sp>
        <p:nvSpPr>
          <p:cNvPr id="3" name="Subtitle 2"/>
          <p:cNvSpPr>
            <a:spLocks noGrp="1"/>
          </p:cNvSpPr>
          <p:nvPr>
            <p:ph type="subTitle" idx="1"/>
          </p:nvPr>
        </p:nvSpPr>
        <p:spPr>
          <a:xfrm>
            <a:off x="685800" y="3030807"/>
            <a:ext cx="7772400" cy="2102356"/>
          </a:xfrm>
          <a:prstGeom prst="rect">
            <a:avLst/>
          </a:prstGeom>
        </p:spPr>
        <p:txBody>
          <a:bodyPr anchor="t">
            <a:normAutofit/>
          </a:bodyPr>
          <a:lstStyle>
            <a:lvl1pPr marL="0" indent="0" algn="l">
              <a:buNone/>
              <a:defRPr sz="2400" b="0" i="0">
                <a:solidFill>
                  <a:schemeClr val="tx1">
                    <a:lumMod val="65000"/>
                    <a:lumOff val="35000"/>
                  </a:schemeClr>
                </a:solidFill>
                <a:latin typeface="Gotham Book"/>
                <a:cs typeface="Gotham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D803B8FA-BCB0-5D4D-9E0C-8594CF5A2264}" type="datetime1">
              <a:rPr lang="en-US"/>
              <a:pPr>
                <a:defRPr/>
              </a:pPr>
              <a:t>12/7/2015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205D934E-3E61-264D-8682-F58928E18B8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48606"/>
            <a:ext cx="8229600" cy="480233"/>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1 column</a:t>
            </a:r>
            <a:endParaRPr lang="en-US" dirty="0"/>
          </a:p>
        </p:txBody>
      </p:sp>
      <p:sp>
        <p:nvSpPr>
          <p:cNvPr id="3" name="Content Placeholder 2"/>
          <p:cNvSpPr>
            <a:spLocks noGrp="1"/>
          </p:cNvSpPr>
          <p:nvPr>
            <p:ph idx="1"/>
          </p:nvPr>
        </p:nvSpPr>
        <p:spPr>
          <a:xfrm>
            <a:off x="457200" y="2059668"/>
            <a:ext cx="8229600" cy="4066495"/>
          </a:xfrm>
          <a:prstGeom prst="rect">
            <a:avLst/>
          </a:prstGeom>
        </p:spPr>
        <p:txBody>
          <a:bodyPr/>
          <a:lstStyle>
            <a:lvl1pPr>
              <a:buClr>
                <a:srgbClr val="18453B"/>
              </a:buClr>
              <a:buFont typeface="Arial"/>
              <a:buChar char="•"/>
              <a:defRPr sz="2800" b="0" i="0">
                <a:solidFill>
                  <a:srgbClr val="595959"/>
                </a:solidFill>
                <a:latin typeface="Gotham Book"/>
                <a:cs typeface="Gotham Book"/>
              </a:defRPr>
            </a:lvl1pPr>
            <a:lvl2pPr>
              <a:buClr>
                <a:schemeClr val="tx1">
                  <a:lumMod val="75000"/>
                  <a:lumOff val="25000"/>
                </a:schemeClr>
              </a:buClr>
              <a:buSzPct val="85000"/>
              <a:buFont typeface="Arial"/>
              <a:buChar char="•"/>
              <a:defRPr sz="2400" b="0" i="0">
                <a:solidFill>
                  <a:srgbClr val="595959"/>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C93AF409-9F3D-4144-905F-D667DBFB2192}" type="datetime1">
              <a:rPr lang="en-US"/>
              <a:pPr>
                <a:defRPr/>
              </a:pPr>
              <a:t>12/7/2015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B4461CB-4CA9-2A43-A3FA-624E1DA485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03154"/>
            <a:ext cx="8229600" cy="875092"/>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2 columns</a:t>
            </a:r>
            <a:endParaRPr lang="en-US" dirty="0"/>
          </a:p>
        </p:txBody>
      </p:sp>
      <p:sp>
        <p:nvSpPr>
          <p:cNvPr id="3" name="Content Placeholder 2"/>
          <p:cNvSpPr>
            <a:spLocks noGrp="1"/>
          </p:cNvSpPr>
          <p:nvPr>
            <p:ph idx="1"/>
          </p:nvPr>
        </p:nvSpPr>
        <p:spPr>
          <a:xfrm>
            <a:off x="457200" y="2059668"/>
            <a:ext cx="3950704" cy="4296682"/>
          </a:xfrm>
          <a:prstGeom prst="rect">
            <a:avLst/>
          </a:prstGeom>
        </p:spPr>
        <p:txBody>
          <a:bodyPr/>
          <a:lstStyle>
            <a:lvl1pPr>
              <a:buClr>
                <a:schemeClr val="tx1">
                  <a:lumMod val="75000"/>
                  <a:lumOff val="25000"/>
                </a:schemeClr>
              </a:buClr>
              <a:buFont typeface="Arial"/>
              <a:buChar char="•"/>
              <a:defRPr sz="2800" b="0" i="0">
                <a:solidFill>
                  <a:schemeClr val="tx1">
                    <a:lumMod val="65000"/>
                    <a:lumOff val="35000"/>
                  </a:schemeClr>
                </a:solidFill>
                <a:latin typeface="Gotham Book"/>
                <a:cs typeface="Gotham Book"/>
              </a:defRPr>
            </a:lvl1pPr>
            <a:lvl2pPr>
              <a:buClr>
                <a:schemeClr val="tx1">
                  <a:lumMod val="75000"/>
                  <a:lumOff val="25000"/>
                </a:schemeClr>
              </a:buClr>
              <a:buSzPct val="85000"/>
              <a:buFont typeface="Arial"/>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3849B177-5D8B-7A43-B9D4-2D03D1F64BD4}" type="datetime1">
              <a:rPr lang="en-US"/>
              <a:pPr>
                <a:defRPr/>
              </a:pPr>
              <a:t>12/7/2015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599938D-0427-3542-974E-F7CD887B3868}" type="slidenum">
              <a:rPr lang="en-US"/>
              <a:pPr>
                <a:defRPr/>
              </a:pPr>
              <a:t>‹#›</a:t>
            </a:fld>
            <a:endParaRPr lang="en-US"/>
          </a:p>
        </p:txBody>
      </p:sp>
      <p:sp>
        <p:nvSpPr>
          <p:cNvPr id="8" name="Content Placeholder 2"/>
          <p:cNvSpPr>
            <a:spLocks noGrp="1"/>
          </p:cNvSpPr>
          <p:nvPr>
            <p:ph idx="13"/>
          </p:nvPr>
        </p:nvSpPr>
        <p:spPr>
          <a:xfrm>
            <a:off x="4736096" y="2059668"/>
            <a:ext cx="3950704" cy="4296682"/>
          </a:xfrm>
          <a:prstGeom prst="rect">
            <a:avLst/>
          </a:prstGeom>
        </p:spPr>
        <p:txBody>
          <a:bodyPr/>
          <a:lstStyle>
            <a:lvl1pPr>
              <a:buClr>
                <a:schemeClr val="tx1">
                  <a:lumMod val="75000"/>
                  <a:lumOff val="25000"/>
                </a:schemeClr>
              </a:buClr>
              <a:buFont typeface="Wingdings" charset="2"/>
              <a:buChar char="§"/>
              <a:defRPr sz="2800" b="0" i="0">
                <a:solidFill>
                  <a:schemeClr val="tx1">
                    <a:lumMod val="65000"/>
                    <a:lumOff val="35000"/>
                  </a:schemeClr>
                </a:solidFill>
                <a:latin typeface="Gotham Book"/>
                <a:cs typeface="Gotham Book"/>
              </a:defRPr>
            </a:lvl1pPr>
            <a:lvl2pPr>
              <a:buClr>
                <a:schemeClr val="tx1">
                  <a:lumMod val="75000"/>
                  <a:lumOff val="25000"/>
                </a:schemeClr>
              </a:buClr>
              <a:buFont typeface="Wingdings" charset="2"/>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09873"/>
            <a:ext cx="8229600" cy="821732"/>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no bullets</a:t>
            </a:r>
            <a:endParaRPr lang="en-US" dirty="0"/>
          </a:p>
        </p:txBody>
      </p:sp>
      <p:sp>
        <p:nvSpPr>
          <p:cNvPr id="3" name="Content Placeholder 2"/>
          <p:cNvSpPr>
            <a:spLocks noGrp="1"/>
          </p:cNvSpPr>
          <p:nvPr>
            <p:ph idx="1"/>
          </p:nvPr>
        </p:nvSpPr>
        <p:spPr>
          <a:xfrm>
            <a:off x="457200" y="2081011"/>
            <a:ext cx="8229600" cy="4024165"/>
          </a:xfrm>
          <a:prstGeom prst="rect">
            <a:avLst/>
          </a:prstGeom>
        </p:spPr>
        <p:txBody>
          <a:bodyPr wrap="square" numCol="1" anchor="t"/>
          <a:lstStyle>
            <a:lvl1pPr marL="0" indent="0" algn="l">
              <a:buClr>
                <a:schemeClr val="tx1">
                  <a:lumMod val="75000"/>
                  <a:lumOff val="25000"/>
                </a:schemeClr>
              </a:buClr>
              <a:buFontTx/>
              <a:buNone/>
              <a:defRPr sz="2400" b="0" i="0" baseline="0">
                <a:solidFill>
                  <a:schemeClr val="tx1">
                    <a:lumMod val="75000"/>
                    <a:lumOff val="25000"/>
                  </a:schemeClr>
                </a:solidFill>
                <a:latin typeface="Gotham Book"/>
                <a:cs typeface="Gotham Book"/>
              </a:defRPr>
            </a:lvl1pPr>
            <a:lvl2pPr marL="0" indent="0" algn="l">
              <a:buClr>
                <a:schemeClr val="tx1">
                  <a:lumMod val="75000"/>
                  <a:lumOff val="25000"/>
                </a:schemeClr>
              </a:buClr>
              <a:buFontTx/>
              <a:buNone/>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9F847968-A88B-B947-87AA-BB83F906ED2F}" type="datetime1">
              <a:rPr lang="en-US"/>
              <a:pPr>
                <a:defRPr/>
              </a:pPr>
              <a:t>12/7/2015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DCE0E26-47BB-FF4B-814B-E43C1B98F5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75091"/>
            <a:ext cx="8229600" cy="725109"/>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with numbers</a:t>
            </a:r>
            <a:endParaRPr lang="en-US" dirty="0"/>
          </a:p>
        </p:txBody>
      </p:sp>
      <p:sp>
        <p:nvSpPr>
          <p:cNvPr id="3" name="Content Placeholder 2"/>
          <p:cNvSpPr>
            <a:spLocks noGrp="1"/>
          </p:cNvSpPr>
          <p:nvPr>
            <p:ph idx="1"/>
          </p:nvPr>
        </p:nvSpPr>
        <p:spPr>
          <a:xfrm>
            <a:off x="457200" y="1674905"/>
            <a:ext cx="8229600" cy="4419600"/>
          </a:xfrm>
          <a:prstGeom prst="rect">
            <a:avLst/>
          </a:prstGeom>
        </p:spPr>
        <p:txBody>
          <a:bodyPr wrap="square" numCol="1" anchor="t"/>
          <a:lstStyle>
            <a:lvl1pPr marL="457200" indent="-457200" algn="l">
              <a:buClr>
                <a:schemeClr val="tx1">
                  <a:lumMod val="75000"/>
                  <a:lumOff val="25000"/>
                </a:schemeClr>
              </a:buClr>
              <a:buFont typeface="+mj-lt"/>
              <a:buAutoNum type="arabicPeriod"/>
              <a:defRPr sz="2400" b="0" i="0" baseline="0">
                <a:solidFill>
                  <a:schemeClr val="tx1">
                    <a:lumMod val="75000"/>
                    <a:lumOff val="25000"/>
                  </a:schemeClr>
                </a:solidFill>
                <a:latin typeface="Gotham Book"/>
                <a:cs typeface="Gotham Book"/>
              </a:defRPr>
            </a:lvl1pPr>
            <a:lvl2pPr marL="457200" indent="182880" algn="l">
              <a:buClr>
                <a:schemeClr val="tx1">
                  <a:lumMod val="75000"/>
                  <a:lumOff val="25000"/>
                </a:schemeClr>
              </a:buClr>
              <a:buSzPct val="85000"/>
              <a:buFont typeface="Arial"/>
              <a:buChar char="•"/>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4B2702C-F183-E649-BBAD-4C35648D6001}" type="datetime1">
              <a:rPr lang="en-US"/>
              <a:pPr>
                <a:defRPr/>
              </a:pPr>
              <a:t>12/7/2015</a:t>
            </a:fld>
            <a:endParaRPr lang="en-US"/>
          </a:p>
        </p:txBody>
      </p:sp>
      <p:sp>
        <p:nvSpPr>
          <p:cNvPr id="7"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8"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14362E17-3E5F-5C4D-AFD9-BBBB918BE23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1" y="593367"/>
            <a:ext cx="8520599"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66"/>
            <a:ext cx="4572000" cy="68579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1" y="1644233"/>
            <a:ext cx="4045199" cy="19764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1" y="3737433"/>
            <a:ext cx="4045199" cy="16468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965434"/>
            <a:ext cx="3837000" cy="49267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1" y="2867800"/>
            <a:ext cx="8520599" cy="11224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fld id="{FB44CCF9-D185-2447-94DE-2F097F7C2422}" type="datetime1">
              <a:rPr lang="en-US"/>
              <a:pPr>
                <a:defRPr/>
              </a:pPr>
              <a:t>12/7/2015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r>
              <a:rPr lang="en-US"/>
              <a:t>Footer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ln>
                  <a:noFill/>
                </a:ln>
                <a:solidFill>
                  <a:schemeClr val="tx1">
                    <a:lumMod val="65000"/>
                    <a:lumOff val="35000"/>
                  </a:schemeClr>
                </a:solidFill>
                <a:latin typeface="Gotham Book"/>
                <a:ea typeface="+mn-ea"/>
                <a:cs typeface="+mn-cs"/>
              </a:defRPr>
            </a:lvl1pPr>
          </a:lstStyle>
          <a:p>
            <a:pPr>
              <a:defRPr/>
            </a:pPr>
            <a:fld id="{E1544D71-77D6-5B4F-A1FC-5CA064DBD196}" type="slidenum">
              <a:rPr lang="en-US"/>
              <a:pPr>
                <a:defRPr/>
              </a:pPr>
              <a:t>‹#›</a:t>
            </a:fld>
            <a:endParaRPr lang="en-US" dirty="0"/>
          </a:p>
        </p:txBody>
      </p:sp>
      <p:pic>
        <p:nvPicPr>
          <p:cNvPr id="11" name="Picture 10" descr="MSU thinner spear_green RGB.jpg"/>
          <p:cNvPicPr>
            <a:picLocks noChangeAspect="1"/>
          </p:cNvPicPr>
          <p:nvPr/>
        </p:nvPicPr>
        <p:blipFill>
          <a:blip r:embed="rId10"/>
          <a:stretch>
            <a:fillRect/>
          </a:stretch>
        </p:blipFill>
        <p:spPr>
          <a:xfrm>
            <a:off x="457200" y="6253066"/>
            <a:ext cx="8229600" cy="103284"/>
          </a:xfrm>
          <a:prstGeom prst="rect">
            <a:avLst/>
          </a:prstGeom>
        </p:spPr>
      </p:pic>
      <p:pic>
        <p:nvPicPr>
          <p:cNvPr id="12" name="Picture 11" descr="PP banner wordmark.jpg"/>
          <p:cNvPicPr>
            <a:picLocks noChangeAspect="1"/>
          </p:cNvPicPr>
          <p:nvPr/>
        </p:nvPicPr>
        <p:blipFill>
          <a:blip r:embed="rId11"/>
          <a:stretch>
            <a:fillRect/>
          </a:stretch>
        </p:blipFill>
        <p:spPr>
          <a:xfrm>
            <a:off x="3047" y="0"/>
            <a:ext cx="9140953" cy="669503"/>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8" r:id="rId4"/>
    <p:sldLayoutId id="2147483697" r:id="rId5"/>
    <p:sldLayoutId id="2147483699" r:id="rId6"/>
    <p:sldLayoutId id="2147483700" r:id="rId7"/>
    <p:sldLayoutId id="2147483701" r:id="rId8"/>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Gotham Book"/>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prstGeom prst="rect">
            <a:avLst/>
          </a:prstGeom>
        </p:spPr>
        <p:txBody>
          <a:bodyPr lIns="91425" tIns="91425" rIns="91425" bIns="91425" anchor="b" anchorCtr="0">
            <a:noAutofit/>
          </a:bodyPr>
          <a:lstStyle/>
          <a:p>
            <a:pPr lvl="0">
              <a:lnSpc>
                <a:spcPct val="138000"/>
              </a:lnSpc>
              <a:spcBef>
                <a:spcPts val="1000"/>
              </a:spcBef>
              <a:buClr>
                <a:schemeClr val="dk1"/>
              </a:buClr>
              <a:buSzPct val="68750"/>
              <a:buFont typeface="Arial"/>
              <a:buNone/>
            </a:pPr>
            <a:r>
              <a:rPr lang="en" sz="2800" b="1" dirty="0" smtClean="0">
                <a:latin typeface="Trebuchet MS"/>
                <a:ea typeface="Trebuchet MS"/>
                <a:cs typeface="Trebuchet MS"/>
                <a:sym typeface="Trebuchet MS"/>
              </a:rPr>
              <a:t>Evolving Optimal Technical Stock Market Indicators Through Use of Multi-Objective Genetic Algorithms</a:t>
            </a:r>
            <a:endParaRPr lang="en" sz="2800" b="1" dirty="0">
              <a:latin typeface="Trebuchet MS"/>
              <a:ea typeface="Trebuchet MS"/>
              <a:cs typeface="Trebuchet MS"/>
              <a:sym typeface="Trebuchet MS"/>
            </a:endParaRPr>
          </a:p>
        </p:txBody>
      </p:sp>
      <p:sp>
        <p:nvSpPr>
          <p:cNvPr id="51" name="Shape 51"/>
          <p:cNvSpPr txBox="1">
            <a:spLocks noGrp="1"/>
          </p:cNvSpPr>
          <p:nvPr>
            <p:ph type="subTitle" idx="1"/>
          </p:nvPr>
        </p:nvSpPr>
        <p:spPr>
          <a:xfrm>
            <a:off x="685800" y="3340184"/>
            <a:ext cx="7772400" cy="2102356"/>
          </a:xfrm>
          <a:prstGeom prst="rect">
            <a:avLst/>
          </a:prstGeom>
        </p:spPr>
        <p:txBody>
          <a:bodyPr lIns="91425" tIns="91425" rIns="91425" bIns="91425" anchor="t" anchorCtr="0">
            <a:noAutofit/>
          </a:bodyPr>
          <a:lstStyle/>
          <a:p>
            <a:pPr lvl="0" algn="l" rtl="0">
              <a:lnSpc>
                <a:spcPct val="138000"/>
              </a:lnSpc>
              <a:spcBef>
                <a:spcPts val="0"/>
              </a:spcBef>
              <a:buClr>
                <a:schemeClr val="dk1"/>
              </a:buClr>
              <a:buFont typeface="Arial"/>
              <a:buNone/>
            </a:pPr>
            <a:endParaRPr lang="en-US" sz="1600" dirty="0" smtClean="0">
              <a:solidFill>
                <a:schemeClr val="dk1"/>
              </a:solidFill>
            </a:endParaRPr>
          </a:p>
          <a:p>
            <a:pPr lvl="0" algn="l" rtl="0">
              <a:lnSpc>
                <a:spcPct val="138000"/>
              </a:lnSpc>
              <a:spcBef>
                <a:spcPts val="0"/>
              </a:spcBef>
              <a:buClr>
                <a:schemeClr val="dk1"/>
              </a:buClr>
              <a:buFont typeface="Arial"/>
              <a:buNone/>
            </a:pPr>
            <a:endParaRPr sz="1600" dirty="0">
              <a:solidFill>
                <a:schemeClr val="dk1"/>
              </a:solidFill>
            </a:endParaRPr>
          </a:p>
          <a:p>
            <a:pPr lvl="0" algn="l">
              <a:lnSpc>
                <a:spcPct val="138000"/>
              </a:lnSpc>
              <a:spcBef>
                <a:spcPts val="0"/>
              </a:spcBef>
              <a:buClr>
                <a:schemeClr val="dk1"/>
              </a:buClr>
              <a:buSzPct val="100000"/>
              <a:buFont typeface="Arial"/>
              <a:buNone/>
            </a:pPr>
            <a:r>
              <a:rPr lang="en" sz="2000" dirty="0">
                <a:solidFill>
                  <a:schemeClr val="dk1"/>
                </a:solidFill>
              </a:rPr>
              <a:t>Presentation by Farhan Hormasji and Bonnie </a:t>
            </a:r>
            <a:r>
              <a:rPr lang="en" sz="2000" dirty="0" smtClean="0">
                <a:solidFill>
                  <a:schemeClr val="dk1"/>
                </a:solidFill>
              </a:rPr>
              <a:t>Reiff</a:t>
            </a:r>
          </a:p>
          <a:p>
            <a:pPr lvl="0" algn="l">
              <a:lnSpc>
                <a:spcPct val="138000"/>
              </a:lnSpc>
              <a:spcBef>
                <a:spcPts val="0"/>
              </a:spcBef>
              <a:buClr>
                <a:schemeClr val="dk1"/>
              </a:buClr>
              <a:buSzPct val="100000"/>
              <a:buFont typeface="Arial"/>
              <a:buNone/>
            </a:pPr>
            <a:r>
              <a:rPr lang="en" sz="2000" dirty="0" smtClean="0">
                <a:solidFill>
                  <a:schemeClr val="dk1"/>
                </a:solidFill>
              </a:rPr>
              <a:t>7 December 2015</a:t>
            </a:r>
            <a:r>
              <a:rPr lang="en" sz="2000" dirty="0" smtClean="0">
                <a:solidFill>
                  <a:schemeClr val="dk1"/>
                </a:solidFill>
              </a:rPr>
              <a:t/>
            </a:r>
            <a:br>
              <a:rPr lang="en" sz="2000" dirty="0" smtClean="0">
                <a:solidFill>
                  <a:schemeClr val="dk1"/>
                </a:solidFill>
              </a:rPr>
            </a:br>
            <a:r>
              <a:rPr lang="en" sz="2000" dirty="0" smtClean="0">
                <a:solidFill>
                  <a:schemeClr val="dk1"/>
                </a:solidFill>
              </a:rPr>
              <a:t>CSE </a:t>
            </a:r>
            <a:r>
              <a:rPr lang="en" sz="2000" dirty="0" smtClean="0">
                <a:solidFill>
                  <a:schemeClr val="dk1"/>
                </a:solidFill>
              </a:rPr>
              <a:t>848 Fall 2015: </a:t>
            </a:r>
            <a:r>
              <a:rPr lang="en" sz="2000" dirty="0" smtClean="0">
                <a:solidFill>
                  <a:schemeClr val="dk1"/>
                </a:solidFill>
              </a:rPr>
              <a:t>Suvery of Evolutionary </a:t>
            </a:r>
            <a:r>
              <a:rPr lang="en" sz="2000" dirty="0" smtClean="0">
                <a:solidFill>
                  <a:schemeClr val="dk1"/>
                </a:solidFill>
              </a:rPr>
              <a:t>Computation</a:t>
            </a:r>
            <a:endParaRPr lang="en" sz="2000" dirty="0" smtClean="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p:txBody>
              <a:bodyPr/>
              <a:lstStyle/>
              <a:p>
                <a:r>
                  <a:rPr lang="en-US" sz="2000" dirty="0" smtClean="0"/>
                  <a:t>DEMAC (Double Exponential Moving Average Crossover): </a:t>
                </a:r>
              </a:p>
              <a:p>
                <a:endParaRPr lang="en-US" sz="2000" dirty="0" smtClean="0"/>
              </a:p>
              <a:p>
                <a:pPr lvl="1">
                  <a:buFont typeface="Arial" panose="020B0604020202020204" pitchFamily="34" charset="0"/>
                  <a:buChar char="•"/>
                </a:pPr>
                <a:r>
                  <a:rPr lang="en-US" sz="1800" dirty="0"/>
                  <a:t>B</a:t>
                </a:r>
                <a:r>
                  <a:rPr lang="en-US" sz="1800" dirty="0" smtClean="0"/>
                  <a:t>uy signal generated when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oMath>
                </a14:m>
                <a:r>
                  <a:rPr lang="en-US" sz="1800" dirty="0" smtClean="0"/>
                  <a:t> crosses above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a14:m>
                <a:endParaRPr lang="en-US" sz="1800" b="0" dirty="0" smtClean="0"/>
              </a:p>
              <a:p>
                <a:pPr lvl="1">
                  <a:buFont typeface="Arial" panose="020B0604020202020204" pitchFamily="34" charset="0"/>
                  <a:buChar char="•"/>
                </a:pPr>
                <a:r>
                  <a:rPr lang="en-US" sz="1800" dirty="0"/>
                  <a:t>S</a:t>
                </a:r>
                <a:r>
                  <a:rPr lang="en-US" sz="1800" dirty="0" smtClean="0"/>
                  <a:t>ell signal generated when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oMath>
                </a14:m>
                <a:r>
                  <a:rPr lang="en-US" sz="1800" dirty="0" smtClean="0"/>
                  <a:t> crosses below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a14:m>
                <a:endParaRPr lang="en-US" sz="1800" dirty="0" smtClean="0"/>
              </a:p>
              <a:p>
                <a:endParaRPr lang="en-US" sz="2000" dirty="0" smtClean="0"/>
              </a:p>
              <a:p>
                <a:r>
                  <a:rPr lang="en-US" sz="2000" dirty="0" smtClean="0"/>
                  <a:t>MACD (Moving Average Convergence/Divergence)</a:t>
                </a:r>
              </a:p>
              <a:p>
                <a:pPr marL="457200" lvl="1" indent="0">
                  <a:buNone/>
                </a:pPr>
                <a:endParaRPr lang="en-US" sz="1800" dirty="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𝑀𝐴𝐶𝐷</m:t>
                      </m:r>
                      <m:r>
                        <a:rPr lang="en-US" sz="1800" b="0" i="1" smtClean="0">
                          <a:latin typeface="Cambria Math" panose="02040503050406030204" pitchFamily="18" charset="0"/>
                        </a:rPr>
                        <m:t>=</m:t>
                      </m:r>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m:oMathPara>
                </a14:m>
                <a:endParaRPr lang="en-US" sz="1800" b="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𝑆𝑖𝑔𝑛𝑎𝑙</m:t>
                      </m:r>
                      <m:r>
                        <a:rPr lang="en-US" sz="1800" b="0" i="1" smtClean="0">
                          <a:latin typeface="Cambria Math" panose="02040503050406030204" pitchFamily="18" charset="0"/>
                        </a:rPr>
                        <m:t>=</m:t>
                      </m:r>
                      <m:r>
                        <a:rPr lang="en-US" sz="1800" b="0" i="1" smtClean="0">
                          <a:latin typeface="Cambria Math" panose="02040503050406030204" pitchFamily="18" charset="0"/>
                        </a:rPr>
                        <m:t>𝐸𝑀𝐴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 </m:t>
                          </m:r>
                          <m:r>
                            <a:rPr lang="en-US" sz="1800" b="0" i="1" smtClean="0">
                              <a:latin typeface="Cambria Math" panose="02040503050406030204" pitchFamily="18" charset="0"/>
                            </a:rPr>
                            <m:t>𝑀𝐴𝐶𝐷</m:t>
                          </m:r>
                          <m:r>
                            <a:rPr lang="en-US" sz="1800" b="0" i="1" smtClean="0">
                              <a:latin typeface="Cambria Math" panose="02040503050406030204" pitchFamily="18" charset="0"/>
                            </a:rPr>
                            <m:t> </m:t>
                          </m:r>
                        </m:e>
                      </m:d>
                    </m:oMath>
                  </m:oMathPara>
                </a14:m>
                <a:endParaRPr lang="en-US" sz="1800" b="0" dirty="0" smtClean="0"/>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Buy signal generated when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above </a:t>
                </a:r>
                <a14:m>
                  <m:oMath xmlns:m="http://schemas.openxmlformats.org/officeDocument/2006/math">
                    <m:r>
                      <a:rPr lang="en-US" sz="1800" b="0" i="1" smtClean="0">
                        <a:latin typeface="Cambria Math" panose="02040503050406030204" pitchFamily="18" charset="0"/>
                      </a:rPr>
                      <m:t>𝑆𝑖𝑔𝑛𝑎𝑙</m:t>
                    </m:r>
                  </m:oMath>
                </a14:m>
                <a:r>
                  <a:rPr lang="en-US" sz="1800" dirty="0" smtClean="0"/>
                  <a:t> </a:t>
                </a:r>
                <a:br>
                  <a:rPr lang="en-US" sz="1800" dirty="0" smtClean="0"/>
                </a:br>
                <a:r>
                  <a:rPr lang="en-US" sz="1800" dirty="0" smtClean="0"/>
                  <a:t>or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above the zero line</a:t>
                </a:r>
              </a:p>
              <a:p>
                <a:pPr lvl="1">
                  <a:buFont typeface="Arial" panose="020B0604020202020204" pitchFamily="34" charset="0"/>
                  <a:buChar char="•"/>
                </a:pPr>
                <a:r>
                  <a:rPr lang="en-US" sz="1800" dirty="0" smtClean="0"/>
                  <a:t>Sell signal generated when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below </a:t>
                </a:r>
                <a14:m>
                  <m:oMath xmlns:m="http://schemas.openxmlformats.org/officeDocument/2006/math">
                    <m:r>
                      <a:rPr lang="en-US" sz="1800" b="0" i="1" smtClean="0">
                        <a:latin typeface="Cambria Math" panose="02040503050406030204" pitchFamily="18" charset="0"/>
                      </a:rPr>
                      <m:t>𝑆𝑖𝑔𝑛𝑎𝑙</m:t>
                    </m:r>
                  </m:oMath>
                </a14:m>
                <a:r>
                  <a:rPr lang="en-US" sz="1800" dirty="0" smtClean="0"/>
                  <a:t> </a:t>
                </a:r>
                <a:br>
                  <a:rPr lang="en-US" sz="1800" dirty="0" smtClean="0"/>
                </a:br>
                <a:r>
                  <a:rPr lang="en-US" sz="1800" dirty="0" smtClean="0"/>
                  <a:t>or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below the zero line</a:t>
                </a:r>
                <a:endParaRPr lang="en-US" sz="1800" dirty="0"/>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blipFill rotWithShape="0">
                <a:blip r:embed="rId3"/>
                <a:stretch>
                  <a:fillRect l="-644"/>
                </a:stretch>
              </a:blipFill>
            </p:spPr>
            <p:txBody>
              <a:bodyPr/>
              <a:lstStyle/>
              <a:p>
                <a:r>
                  <a:rPr lang="en-US">
                    <a:noFill/>
                  </a:rPr>
                  <a:t> </a:t>
                </a:r>
              </a:p>
            </p:txBody>
          </p:sp>
        </mc:Fallback>
      </mc:AlternateContent>
    </p:spTree>
    <p:extLst>
      <p:ext uri="{BB962C8B-B14F-4D97-AF65-F5344CB8AC3E}">
        <p14:creationId xmlns:p14="http://schemas.microsoft.com/office/powerpoint/2010/main" val="243036701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p:txBody>
              <a:bodyPr/>
              <a:lstStyle/>
              <a:p>
                <a:r>
                  <a:rPr lang="en-US" sz="2000" dirty="0" smtClean="0"/>
                  <a:t>RSI  (Relative Strength Index)</a:t>
                </a:r>
              </a:p>
              <a:p>
                <a:endParaRPr lang="en-US" sz="20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𝑅𝑆</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𝐺𝑎𝑖𝑛𝑠</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 </m:t>
                          </m:r>
                          <m:r>
                            <a:rPr lang="en-US" sz="1800" b="0" i="1" smtClean="0">
                              <a:latin typeface="Cambria Math" panose="02040503050406030204" pitchFamily="18" charset="0"/>
                            </a:rPr>
                            <m:t>𝐷𝑎𝑦𝑠</m:t>
                          </m:r>
                        </m:num>
                        <m:den>
                          <m:r>
                            <a:rPr lang="en-US" sz="1800" b="0" i="1" smtClean="0">
                              <a:latin typeface="Cambria Math" panose="02040503050406030204" pitchFamily="18" charset="0"/>
                            </a:rPr>
                            <m:t>𝐿𝑜𝑠𝑠𝑒𝑠</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 </m:t>
                          </m:r>
                          <m:r>
                            <a:rPr lang="en-US" sz="1800" b="0" i="1" smtClean="0">
                              <a:latin typeface="Cambria Math" panose="02040503050406030204" pitchFamily="18" charset="0"/>
                            </a:rPr>
                            <m:t>𝐷𝑎𝑦𝑠</m:t>
                          </m:r>
                        </m:den>
                      </m:f>
                      <m:r>
                        <a:rPr lang="en-US" sz="1800" b="0" i="1" smtClean="0">
                          <a:latin typeface="Cambria Math" panose="02040503050406030204" pitchFamily="18" charset="0"/>
                        </a:rPr>
                        <m:t>;  </m:t>
                      </m:r>
                      <m:r>
                        <a:rPr lang="en-US" sz="1800" b="0" i="1" smtClean="0">
                          <a:latin typeface="Cambria Math" panose="02040503050406030204" pitchFamily="18" charset="0"/>
                        </a:rPr>
                        <m:t>𝑅𝑆𝐼</m:t>
                      </m:r>
                      <m:r>
                        <a:rPr lang="en-US" sz="1800" b="0" i="1" smtClean="0">
                          <a:latin typeface="Cambria Math" panose="02040503050406030204" pitchFamily="18" charset="0"/>
                        </a:rPr>
                        <m:t>=100 −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100</m:t>
                          </m:r>
                        </m:num>
                        <m:den>
                          <m:r>
                            <a:rPr lang="en-US" sz="1800" b="0" i="1" smtClean="0">
                              <a:latin typeface="Cambria Math" panose="02040503050406030204" pitchFamily="18" charset="0"/>
                            </a:rPr>
                            <m:t>1+</m:t>
                          </m:r>
                          <m:r>
                            <a:rPr lang="en-US" sz="1800" b="0" i="1" smtClean="0">
                              <a:latin typeface="Cambria Math" panose="02040503050406030204" pitchFamily="18" charset="0"/>
                            </a:rPr>
                            <m:t>𝑅𝑆</m:t>
                          </m:r>
                        </m:den>
                      </m:f>
                    </m:oMath>
                  </m:oMathPara>
                </a14:m>
                <a:endParaRPr lang="en-US" sz="1800" b="0" dirty="0" smtClean="0"/>
              </a:p>
              <a:p>
                <a:pPr lvl="1">
                  <a:buFont typeface="Arial" panose="020B0604020202020204" pitchFamily="34" charset="0"/>
                  <a:buChar char="•"/>
                </a:pPr>
                <a:endParaRPr lang="en-US" sz="1800" b="0" dirty="0" smtClean="0"/>
              </a:p>
              <a:p>
                <a:pPr lvl="1">
                  <a:buFont typeface="Arial" panose="020B0604020202020204" pitchFamily="34" charset="0"/>
                  <a:buChar char="•"/>
                </a:pPr>
                <a:r>
                  <a:rPr lang="en-US" sz="1800" b="0" dirty="0" smtClean="0"/>
                  <a:t>Buy signal generated if RSI is below lower threshold</a:t>
                </a:r>
              </a:p>
              <a:p>
                <a:pPr lvl="1">
                  <a:buFont typeface="Arial" panose="020B0604020202020204" pitchFamily="34" charset="0"/>
                  <a:buChar char="•"/>
                </a:pPr>
                <a:r>
                  <a:rPr lang="en-US" sz="1800" dirty="0" smtClean="0"/>
                  <a:t>Sell signal generated if RSI is above lower threshold</a:t>
                </a:r>
                <a:endParaRPr lang="en-US" sz="1800" b="0" dirty="0" smtClean="0"/>
              </a:p>
              <a:p>
                <a:pPr marL="457200" lvl="1" indent="0">
                  <a:buNone/>
                </a:pPr>
                <a:endParaRPr lang="en-US" sz="1800" dirty="0" smtClean="0"/>
              </a:p>
              <a:p>
                <a:pPr marL="457200" lvl="1" indent="0">
                  <a:buNone/>
                </a:pPr>
                <a:endParaRPr lang="en-US" sz="1600" dirty="0"/>
              </a:p>
              <a:p>
                <a:r>
                  <a:rPr lang="en-US" sz="2000" dirty="0" smtClean="0"/>
                  <a:t>MARSI (Moving Average Relative Strength Index)</a:t>
                </a:r>
              </a:p>
              <a:p>
                <a:pPr marL="457200" lvl="1" indent="0">
                  <a:buNone/>
                </a:pPr>
                <a:endParaRPr lang="en-US" sz="1800" dirty="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𝑀𝐴𝑅𝑆𝐼</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𝑅𝑆𝐼</m:t>
                              </m:r>
                            </m:e>
                          </m:nary>
                        </m:num>
                        <m:den>
                          <m:r>
                            <a:rPr lang="en-US" sz="1800" b="0" i="1" smtClean="0">
                              <a:latin typeface="Cambria Math" panose="02040503050406030204" pitchFamily="18" charset="0"/>
                            </a:rPr>
                            <m:t>𝑛</m:t>
                          </m:r>
                        </m:den>
                      </m:f>
                    </m:oMath>
                  </m:oMathPara>
                </a14:m>
                <a:endParaRPr lang="en-US" sz="1800" dirty="0"/>
              </a:p>
              <a:p>
                <a:pPr lvl="1">
                  <a:buFont typeface="Arial" panose="020B0604020202020204" pitchFamily="34" charset="0"/>
                  <a:buChar char="•"/>
                </a:pPr>
                <a:endParaRPr lang="en-US" sz="1600" dirty="0" smtClean="0"/>
              </a:p>
              <a:p>
                <a:pPr lvl="1">
                  <a:buFont typeface="Arial" panose="020B0604020202020204" pitchFamily="34" charset="0"/>
                  <a:buChar char="•"/>
                </a:pPr>
                <a:r>
                  <a:rPr lang="en-US" sz="1800" dirty="0" smtClean="0"/>
                  <a:t>Buy </a:t>
                </a:r>
                <a:r>
                  <a:rPr lang="en-US" sz="1800" dirty="0"/>
                  <a:t>signal generated if </a:t>
                </a:r>
                <a:r>
                  <a:rPr lang="en-US" sz="1800" dirty="0" smtClean="0"/>
                  <a:t>MARSI </a:t>
                </a:r>
                <a:r>
                  <a:rPr lang="en-US" sz="1800" dirty="0"/>
                  <a:t>is below lower threshold</a:t>
                </a:r>
              </a:p>
              <a:p>
                <a:pPr lvl="1">
                  <a:buFont typeface="Arial" panose="020B0604020202020204" pitchFamily="34" charset="0"/>
                  <a:buChar char="•"/>
                </a:pPr>
                <a:r>
                  <a:rPr lang="en-US" sz="1800" dirty="0"/>
                  <a:t>Sell signal generated if </a:t>
                </a:r>
                <a:r>
                  <a:rPr lang="en-US" sz="1800" dirty="0" smtClean="0"/>
                  <a:t>MARSI </a:t>
                </a:r>
                <a:r>
                  <a:rPr lang="en-US" sz="1800" dirty="0"/>
                  <a:t>is above lower threshold</a:t>
                </a:r>
              </a:p>
              <a:p>
                <a:pPr lvl="1"/>
                <a:endParaRPr lang="en-US" sz="1600" dirty="0" smtClean="0"/>
              </a:p>
              <a:p>
                <a:pPr marL="0" indent="0">
                  <a:buNone/>
                </a:pPr>
                <a:endParaRPr lang="en-US" sz="2000" dirty="0"/>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blipFill rotWithShape="0">
                <a:blip r:embed="rId3"/>
                <a:stretch>
                  <a:fillRect l="-644" b="-2544"/>
                </a:stretch>
              </a:blipFill>
            </p:spPr>
            <p:txBody>
              <a:bodyPr/>
              <a:lstStyle/>
              <a:p>
                <a:r>
                  <a:rPr lang="en-US">
                    <a:noFill/>
                  </a:rPr>
                  <a:t> </a:t>
                </a:r>
              </a:p>
            </p:txBody>
          </p:sp>
        </mc:Fallback>
      </mc:AlternateContent>
    </p:spTree>
    <p:extLst>
      <p:ext uri="{BB962C8B-B14F-4D97-AF65-F5344CB8AC3E}">
        <p14:creationId xmlns:p14="http://schemas.microsoft.com/office/powerpoint/2010/main" val="1071725453"/>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Objective Functions</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p:txBody>
              <a:bodyPr/>
              <a:lstStyle/>
              <a:p>
                <a:r>
                  <a:rPr lang="en-US" sz="2000" dirty="0" smtClean="0"/>
                  <a:t>Maximizing Profit: Annual Return</a:t>
                </a:r>
              </a:p>
              <a:p>
                <a:pPr lvl="1">
                  <a:buFont typeface="Arial" panose="020B0604020202020204" pitchFamily="34" charset="0"/>
                  <a:buChar char="•"/>
                </a:pPr>
                <a14:m>
                  <m:oMath xmlns:m="http://schemas.openxmlformats.org/officeDocument/2006/math">
                    <m:r>
                      <a:rPr lang="en-US" sz="1800" b="0" i="1" dirty="0" smtClean="0">
                        <a:latin typeface="Cambria Math"/>
                      </a:rPr>
                      <m:t>𝐴𝑛𝑛𝑢𝑎𝑙</m:t>
                    </m:r>
                    <m:r>
                      <a:rPr lang="en-US" sz="1800" b="0" i="1" dirty="0" smtClean="0">
                        <a:latin typeface="Cambria Math"/>
                      </a:rPr>
                      <m:t> </m:t>
                    </m:r>
                    <m:r>
                      <a:rPr lang="en-US" sz="1800" b="0" i="1" dirty="0" smtClean="0">
                        <a:latin typeface="Cambria Math"/>
                      </a:rPr>
                      <m:t>𝑅𝑒𝑡𝑢𝑟𝑛</m:t>
                    </m:r>
                    <m:r>
                      <a:rPr lang="en-US" sz="1800" b="0" i="1" dirty="0" smtClean="0">
                        <a:latin typeface="Cambria Math"/>
                      </a:rPr>
                      <m:t>=</m:t>
                    </m:r>
                    <m:d>
                      <m:dPr>
                        <m:begChr m:val="["/>
                        <m:endChr m:val="]"/>
                        <m:ctrlPr>
                          <a:rPr lang="en-US" sz="1800" b="0" i="1" dirty="0" smtClean="0">
                            <a:latin typeface="Cambria Math" panose="02040503050406030204" pitchFamily="18" charset="0"/>
                          </a:rPr>
                        </m:ctrlPr>
                      </m:dPr>
                      <m:e>
                        <m:sSup>
                          <m:sSupPr>
                            <m:ctrlPr>
                              <a:rPr lang="en-US" sz="1800" b="0" i="1" dirty="0" smtClean="0">
                                <a:latin typeface="Cambria Math" panose="02040503050406030204" pitchFamily="18" charset="0"/>
                              </a:rPr>
                            </m:ctrlPr>
                          </m:sSupPr>
                          <m:e>
                            <m:d>
                              <m:dPr>
                                <m:ctrlPr>
                                  <a:rPr lang="en-US" sz="1800" b="0" i="1" dirty="0" smtClean="0">
                                    <a:latin typeface="Cambria Math" panose="02040503050406030204" pitchFamily="18" charset="0"/>
                                  </a:rPr>
                                </m:ctrlPr>
                              </m:dPr>
                              <m:e>
                                <m:f>
                                  <m:fPr>
                                    <m:ctrlPr>
                                      <a:rPr lang="en-US" sz="1800" b="0" i="1" dirty="0" smtClean="0">
                                        <a:latin typeface="Cambria Math" panose="02040503050406030204" pitchFamily="18" charset="0"/>
                                      </a:rPr>
                                    </m:ctrlPr>
                                  </m:fPr>
                                  <m:num>
                                    <m:r>
                                      <a:rPr lang="en-US" sz="1800" b="0" i="1" dirty="0" smtClean="0">
                                        <a:latin typeface="Cambria Math"/>
                                      </a:rPr>
                                      <m:t>𝑟𝑒𝑡𝑢𝑟𝑛</m:t>
                                    </m:r>
                                  </m:num>
                                  <m:den>
                                    <m:r>
                                      <a:rPr lang="en-US" sz="1800" b="0" i="1" dirty="0" smtClean="0">
                                        <a:latin typeface="Cambria Math"/>
                                      </a:rPr>
                                      <m:t>𝑐𝑎𝑝𝑖𝑡𝑎𝑙</m:t>
                                    </m:r>
                                  </m:den>
                                </m:f>
                              </m:e>
                            </m:d>
                          </m:e>
                          <m:sup>
                            <m:f>
                              <m:fPr>
                                <m:ctrlPr>
                                  <a:rPr lang="en-US" sz="1800" b="0" i="1" dirty="0" smtClean="0">
                                    <a:latin typeface="Cambria Math" panose="02040503050406030204" pitchFamily="18" charset="0"/>
                                  </a:rPr>
                                </m:ctrlPr>
                              </m:fPr>
                              <m:num>
                                <m:r>
                                  <a:rPr lang="en-US" sz="1800" b="0" i="1" dirty="0" smtClean="0">
                                    <a:latin typeface="Cambria Math"/>
                                  </a:rPr>
                                  <m:t>1</m:t>
                                </m:r>
                              </m:num>
                              <m:den>
                                <m:r>
                                  <a:rPr lang="en-US" sz="1800" b="0" i="1" dirty="0" smtClean="0">
                                    <a:latin typeface="Cambria Math"/>
                                  </a:rPr>
                                  <m:t>𝑛</m:t>
                                </m:r>
                              </m:den>
                            </m:f>
                          </m:sup>
                        </m:sSup>
                        <m:r>
                          <a:rPr lang="en-US" sz="1800" b="0" i="1" dirty="0" smtClean="0">
                            <a:latin typeface="Cambria Math"/>
                          </a:rPr>
                          <m:t>−1</m:t>
                        </m:r>
                      </m:e>
                    </m:d>
                    <m:r>
                      <a:rPr lang="en-US" sz="1800" b="0" i="1" dirty="0" smtClean="0">
                        <a:latin typeface="Cambria Math"/>
                      </a:rPr>
                      <m:t>∗100</m:t>
                    </m:r>
                  </m:oMath>
                </a14:m>
                <a:endParaRPr lang="en-US" sz="1800" dirty="0"/>
              </a:p>
              <a:p>
                <a:pPr lvl="1"/>
                <a:endParaRPr lang="en-US" sz="1600" dirty="0" smtClean="0"/>
              </a:p>
              <a:p>
                <a:pPr marL="457200" lvl="1" indent="0">
                  <a:buNone/>
                </a:pPr>
                <a:endParaRPr lang="en-US" sz="1800" dirty="0" smtClean="0"/>
              </a:p>
              <a:p>
                <a:r>
                  <a:rPr lang="en-US" sz="2000" dirty="0" smtClean="0"/>
                  <a:t>Maximizing Return on Risk: Sharpe Ratio</a:t>
                </a:r>
              </a:p>
              <a:p>
                <a:pPr lvl="1">
                  <a:buFont typeface="Arial" panose="020B0604020202020204" pitchFamily="34" charset="0"/>
                  <a:buChar char="•"/>
                </a:pPr>
                <a14:m>
                  <m:oMath xmlns:m="http://schemas.openxmlformats.org/officeDocument/2006/math">
                    <m:r>
                      <a:rPr lang="en-US" sz="1800" b="0" i="1" dirty="0" smtClean="0">
                        <a:latin typeface="Cambria Math"/>
                      </a:rPr>
                      <m:t>𝑆h𝑎𝑟𝑝𝑒</m:t>
                    </m:r>
                    <m:r>
                      <a:rPr lang="en-US" sz="1800" b="0" i="1" dirty="0" smtClean="0">
                        <a:latin typeface="Cambria Math"/>
                      </a:rPr>
                      <m:t> </m:t>
                    </m:r>
                    <m:r>
                      <a:rPr lang="en-US" sz="1800" b="0" i="1" dirty="0" smtClean="0">
                        <a:latin typeface="Cambria Math"/>
                      </a:rPr>
                      <m:t>𝑅𝑎𝑡𝑖𝑜</m:t>
                    </m:r>
                    <m:r>
                      <a:rPr lang="en-US" sz="1800" b="0" i="1" dirty="0" smtClean="0">
                        <a:latin typeface="Cambria Math"/>
                      </a:rPr>
                      <m:t>=</m:t>
                    </m:r>
                    <m:f>
                      <m:fPr>
                        <m:ctrlPr>
                          <a:rPr lang="en-US" sz="1800" b="0" i="1" dirty="0" smtClean="0">
                            <a:latin typeface="Cambria Math" panose="02040503050406030204" pitchFamily="18" charset="0"/>
                            <a:ea typeface="Cambria Math"/>
                          </a:rPr>
                        </m:ctrlPr>
                      </m:fPr>
                      <m:num>
                        <m:r>
                          <a:rPr lang="en-US" sz="1800" b="0" i="1" dirty="0" smtClean="0">
                            <a:latin typeface="Cambria Math"/>
                            <a:ea typeface="Cambria Math"/>
                          </a:rPr>
                          <m:t>𝜇</m:t>
                        </m:r>
                      </m:num>
                      <m:den>
                        <m:sSub>
                          <m:sSubPr>
                            <m:ctrlPr>
                              <a:rPr lang="en-US" sz="1800" b="0" i="1" dirty="0" smtClean="0">
                                <a:latin typeface="Cambria Math" panose="02040503050406030204" pitchFamily="18" charset="0"/>
                                <a:ea typeface="Cambria Math"/>
                              </a:rPr>
                            </m:ctrlPr>
                          </m:sSubPr>
                          <m:e>
                            <m:r>
                              <a:rPr lang="en-US" sz="1800" b="0" i="1" dirty="0" smtClean="0">
                                <a:latin typeface="Cambria Math"/>
                                <a:ea typeface="Cambria Math"/>
                              </a:rPr>
                              <m:t>𝜗</m:t>
                            </m:r>
                          </m:e>
                          <m:sub>
                            <m:r>
                              <a:rPr lang="en-US" sz="1800" b="0" i="1" dirty="0" smtClean="0">
                                <a:latin typeface="Cambria Math"/>
                                <a:ea typeface="Cambria Math"/>
                              </a:rPr>
                              <m:t>𝑝</m:t>
                            </m:r>
                          </m:sub>
                        </m:sSub>
                      </m:den>
                    </m:f>
                  </m:oMath>
                </a14:m>
                <a:endParaRPr lang="en-US" sz="1800" dirty="0" smtClean="0"/>
              </a:p>
              <a:p>
                <a:pPr marL="457200" lvl="1" indent="0">
                  <a:buNone/>
                </a:pPr>
                <a:endParaRPr lang="en-US" sz="1800" dirty="0"/>
              </a:p>
              <a:p>
                <a:endParaRPr lang="en-US" sz="2000" dirty="0" smtClean="0"/>
              </a:p>
              <a:p>
                <a:r>
                  <a:rPr lang="en-US" sz="2000" dirty="0" smtClean="0"/>
                  <a:t>Minimizing </a:t>
                </a:r>
                <a:r>
                  <a:rPr lang="en-US" sz="2000" dirty="0"/>
                  <a:t>number of returns</a:t>
                </a:r>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blipFill rotWithShape="1">
                <a:blip r:embed="rId3"/>
                <a:stretch>
                  <a:fillRect l="-572"/>
                </a:stretch>
              </a:blipFill>
            </p:spPr>
            <p:txBody>
              <a:bodyPr/>
              <a:lstStyle/>
              <a:p>
                <a:r>
                  <a:rPr lang="en-US">
                    <a:noFill/>
                  </a:rPr>
                  <a:t> </a:t>
                </a:r>
              </a:p>
            </p:txBody>
          </p:sp>
        </mc:Fallback>
      </mc:AlternateContent>
    </p:spTree>
    <p:extLst>
      <p:ext uri="{BB962C8B-B14F-4D97-AF65-F5344CB8AC3E}">
        <p14:creationId xmlns:p14="http://schemas.microsoft.com/office/powerpoint/2010/main" val="1036246565"/>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U-NSGA-III Setup</a:t>
            </a:r>
            <a:endParaRPr lang="en-US" dirty="0"/>
          </a:p>
        </p:txBody>
      </p:sp>
    </p:spTree>
    <p:extLst>
      <p:ext uri="{BB962C8B-B14F-4D97-AF65-F5344CB8AC3E}">
        <p14:creationId xmlns:p14="http://schemas.microsoft.com/office/powerpoint/2010/main" val="24983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Chromosome and Constraints</a:t>
            </a:r>
            <a:endParaRPr lang="en" sz="4000" dirty="0"/>
          </a:p>
          <a:p>
            <a:pPr>
              <a:spcBef>
                <a:spcPts val="0"/>
              </a:spcBef>
              <a:buNone/>
            </a:pPr>
            <a:endParaRPr dirty="0"/>
          </a:p>
        </p:txBody>
      </p:sp>
      <p:graphicFrame>
        <p:nvGraphicFramePr>
          <p:cNvPr id="3" name="Table 2"/>
          <p:cNvGraphicFramePr>
            <a:graphicFrameLocks noGrp="1"/>
          </p:cNvGraphicFramePr>
          <p:nvPr>
            <p:extLst>
              <p:ext uri="{D42A27DB-BD31-4B8C-83A1-F6EECF244321}">
                <p14:modId xmlns:p14="http://schemas.microsoft.com/office/powerpoint/2010/main" val="1183641963"/>
              </p:ext>
            </p:extLst>
          </p:nvPr>
        </p:nvGraphicFramePr>
        <p:xfrm>
          <a:off x="1102291" y="1416685"/>
          <a:ext cx="6993958" cy="3693930"/>
        </p:xfrm>
        <a:graphic>
          <a:graphicData uri="http://schemas.openxmlformats.org/drawingml/2006/table">
            <a:tbl>
              <a:tblPr firstRow="1" bandRow="1">
                <a:tableStyleId>{5C22544A-7EE6-4342-B048-85BDC9FD1C3A}</a:tableStyleId>
              </a:tblPr>
              <a:tblGrid>
                <a:gridCol w="845674"/>
                <a:gridCol w="1622781"/>
                <a:gridCol w="1188516"/>
                <a:gridCol w="1599926"/>
                <a:gridCol w="1737061"/>
              </a:tblGrid>
              <a:tr h="283603">
                <a:tc>
                  <a:txBody>
                    <a:bodyPr/>
                    <a:lstStyle/>
                    <a:p>
                      <a:pPr algn="l" rtl="0" fontAlgn="ctr"/>
                      <a:r>
                        <a:rPr lang="en-US" sz="1600" b="1"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Parameter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Minimum</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Maximum </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Standard Value</a:t>
                      </a:r>
                      <a:endParaRPr lang="en-US" sz="1600" b="1" i="0" u="none" strike="noStrike" dirty="0">
                        <a:solidFill>
                          <a:srgbClr val="FFFFFF"/>
                        </a:solidFill>
                        <a:effectLst/>
                        <a:latin typeface="Calibri" panose="020F0502020204030204" pitchFamily="34" charset="0"/>
                      </a:endParaRPr>
                    </a:p>
                  </a:txBody>
                  <a:tcPr marL="6390" marR="6390" marT="6390" marB="0" anchor="ctr"/>
                </a:tc>
              </a:tr>
              <a:tr h="290694">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b="0" i="0" u="none" strike="noStrike" dirty="0" smtClean="0">
                          <a:solidFill>
                            <a:schemeClr val="dk1"/>
                          </a:solidFill>
                          <a:effectLst/>
                          <a:latin typeface="+mn-l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390" marR="6390" marT="6390" marB="0" anchor="ctr"/>
                </a:tc>
              </a:tr>
              <a:tr h="283603">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390" marR="6390" marT="6390" marB="0" anchor="ctr"/>
                </a:tc>
              </a:tr>
              <a:tr h="283603">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RSI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83603">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bl>
          </a:graphicData>
        </a:graphic>
      </p:graphicFrame>
      <p:sp>
        <p:nvSpPr>
          <p:cNvPr id="4" name="Text Placeholder 4"/>
          <p:cNvSpPr>
            <a:spLocks noGrp="1"/>
          </p:cNvSpPr>
          <p:nvPr>
            <p:ph type="body" idx="1"/>
          </p:nvPr>
        </p:nvSpPr>
        <p:spPr>
          <a:xfrm>
            <a:off x="1016827" y="5156133"/>
            <a:ext cx="4398085" cy="1110661"/>
          </a:xfrm>
        </p:spPr>
        <p:txBody>
          <a:bodyPr/>
          <a:lstStyle/>
          <a:p>
            <a:pPr marL="0" indent="0">
              <a:buNone/>
            </a:pPr>
            <a:r>
              <a:rPr lang="en-US" sz="2000" dirty="0" smtClean="0">
                <a:latin typeface="+mn-lt"/>
              </a:rPr>
              <a:t>Secondary Constraints:</a:t>
            </a:r>
          </a:p>
          <a:p>
            <a:r>
              <a:rPr lang="en-US" sz="2000" dirty="0" smtClean="0">
                <a:latin typeface="+mn-lt"/>
              </a:rPr>
              <a:t>DEMAC</a:t>
            </a:r>
            <a:r>
              <a:rPr lang="en-US" sz="2000" dirty="0" smtClean="0">
                <a:latin typeface="+mn-lt"/>
              </a:rPr>
              <a:t>: EMA</a:t>
            </a:r>
            <a:r>
              <a:rPr lang="en-US" sz="2000" baseline="-25000" dirty="0" smtClean="0">
                <a:latin typeface="+mn-lt"/>
              </a:rPr>
              <a:t>short</a:t>
            </a:r>
            <a:r>
              <a:rPr lang="en-US" sz="2000" dirty="0" smtClean="0">
                <a:latin typeface="+mn-lt"/>
              </a:rPr>
              <a:t> &lt; EMA</a:t>
            </a:r>
            <a:r>
              <a:rPr lang="en-US" sz="2000" baseline="-25000" dirty="0" smtClean="0">
                <a:latin typeface="+mn-lt"/>
              </a:rPr>
              <a:t>long</a:t>
            </a:r>
            <a:r>
              <a:rPr lang="en-US" sz="2000" dirty="0">
                <a:latin typeface="+mn-lt"/>
              </a:rPr>
              <a:t> </a:t>
            </a:r>
            <a:endParaRPr lang="en-US" sz="2000" dirty="0" smtClean="0">
              <a:latin typeface="+mn-lt"/>
            </a:endParaRPr>
          </a:p>
          <a:p>
            <a:r>
              <a:rPr lang="en-US" sz="2000" dirty="0" smtClean="0">
                <a:latin typeface="+mn-lt"/>
              </a:rPr>
              <a:t>MACD: Signal &lt; EMA</a:t>
            </a:r>
            <a:r>
              <a:rPr lang="en-US" sz="2000" baseline="-25000" dirty="0" smtClean="0">
                <a:latin typeface="+mn-lt"/>
              </a:rPr>
              <a:t>short</a:t>
            </a:r>
            <a:r>
              <a:rPr lang="en-US" sz="2000" dirty="0" smtClean="0">
                <a:latin typeface="+mn-lt"/>
              </a:rPr>
              <a:t> &lt; EMA</a:t>
            </a:r>
            <a:r>
              <a:rPr lang="en-US" sz="2000" baseline="-25000" dirty="0" smtClean="0">
                <a:latin typeface="+mn-lt"/>
              </a:rPr>
              <a:t>long</a:t>
            </a:r>
            <a:r>
              <a:rPr lang="en-US" sz="2000" dirty="0">
                <a:latin typeface="+mn-lt"/>
              </a:rPr>
              <a:t> </a:t>
            </a:r>
            <a:endParaRPr lang="en-US" sz="2000" dirty="0" smtClean="0">
              <a:latin typeface="+mn-lt"/>
            </a:endParaRPr>
          </a:p>
        </p:txBody>
      </p:sp>
    </p:spTree>
    <p:extLst>
      <p:ext uri="{BB962C8B-B14F-4D97-AF65-F5344CB8AC3E}">
        <p14:creationId xmlns:p14="http://schemas.microsoft.com/office/powerpoint/2010/main" val="1882079224"/>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U-NSGA-III parameters</a:t>
            </a:r>
            <a:endParaRPr lang="en" sz="4000" dirty="0"/>
          </a:p>
          <a:p>
            <a:pPr>
              <a:spcBef>
                <a:spcPts val="0"/>
              </a:spcBef>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3081484829"/>
              </p:ext>
            </p:extLst>
          </p:nvPr>
        </p:nvGraphicFramePr>
        <p:xfrm>
          <a:off x="1854835" y="2133599"/>
          <a:ext cx="5434330" cy="2937145"/>
        </p:xfrm>
        <a:graphic>
          <a:graphicData uri="http://schemas.openxmlformats.org/drawingml/2006/table">
            <a:tbl>
              <a:tblPr firstRow="1" bandRow="1">
                <a:tableStyleId>{5C22544A-7EE6-4342-B048-85BDC9FD1C3A}</a:tableStyleId>
              </a:tblPr>
              <a:tblGrid>
                <a:gridCol w="3518092"/>
                <a:gridCol w="1916238"/>
              </a:tblGrid>
              <a:tr h="418099">
                <a:tc>
                  <a:txBody>
                    <a:bodyPr/>
                    <a:lstStyle/>
                    <a:p>
                      <a:pPr algn="l" rtl="0" fontAlgn="ctr"/>
                      <a:r>
                        <a:rPr lang="en-US" sz="2000" u="none" strike="noStrike" dirty="0">
                          <a:effectLst/>
                        </a:rPr>
                        <a:t>Parameter</a:t>
                      </a:r>
                      <a:endParaRPr lang="en-US" sz="20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Value</a:t>
                      </a:r>
                      <a:endParaRPr lang="en-US" sz="2000" b="1" i="0" u="none" strike="noStrike">
                        <a:solidFill>
                          <a:srgbClr val="FFFFFF"/>
                        </a:solidFill>
                        <a:effectLst/>
                        <a:latin typeface="Calibri" panose="020F0502020204030204" pitchFamily="34" charset="0"/>
                      </a:endParaRPr>
                    </a:p>
                  </a:txBody>
                  <a:tcPr marL="7620" marR="7620" marT="7620" marB="0" anchor="ctr"/>
                </a:tc>
              </a:tr>
              <a:tr h="428551">
                <a:tc>
                  <a:txBody>
                    <a:bodyPr/>
                    <a:lstStyle/>
                    <a:p>
                      <a:pPr algn="l" rtl="0" fontAlgn="ctr"/>
                      <a:r>
                        <a:rPr lang="en-US" sz="2000" u="none" strike="noStrike">
                          <a:effectLst/>
                        </a:rPr>
                        <a:t>Number of Generations</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200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Population 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5</a:t>
                      </a:r>
                      <a:r>
                        <a:rPr lang="en-US" sz="2000" u="none" strike="noStrike" dirty="0" smtClean="0">
                          <a:effectLst/>
                        </a:rPr>
                        <a:t>00</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Number of </a:t>
                      </a:r>
                      <a:r>
                        <a:rPr lang="en-US" sz="2000" u="none" strike="noStrike" dirty="0" smtClean="0">
                          <a:effectLst/>
                        </a:rPr>
                        <a:t>Reference Points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4</a:t>
                      </a:r>
                      <a:r>
                        <a:rPr lang="en-US" sz="2000" u="none" strike="noStrike" dirty="0" smtClean="0">
                          <a:effectLst/>
                        </a:rPr>
                        <a:t>99</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Crossover Probability</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0.80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Mutation Probability </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0.05</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b="0" i="0" u="none" strike="noStrike" dirty="0" smtClean="0">
                          <a:solidFill>
                            <a:srgbClr val="000000"/>
                          </a:solidFill>
                          <a:effectLst/>
                          <a:latin typeface="Calibri" panose="020F0502020204030204" pitchFamily="34" charset="0"/>
                        </a:rPr>
                        <a:t>Number</a:t>
                      </a:r>
                      <a:r>
                        <a:rPr lang="en-US" sz="2000" b="0" i="0" u="none" strike="noStrike" baseline="0" dirty="0" smtClean="0">
                          <a:solidFill>
                            <a:srgbClr val="000000"/>
                          </a:solidFill>
                          <a:effectLst/>
                          <a:latin typeface="Calibri" panose="020F0502020204030204" pitchFamily="34" charset="0"/>
                        </a:rPr>
                        <a:t> of Runs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b="0" i="0" u="none" strike="noStrike" dirty="0" smtClean="0">
                          <a:solidFill>
                            <a:srgbClr val="000000"/>
                          </a:solidFill>
                          <a:effectLst/>
                          <a:latin typeface="Calibri" panose="020F0502020204030204" pitchFamily="34" charset="0"/>
                        </a:rPr>
                        <a:t>10</a:t>
                      </a:r>
                      <a:endParaRPr lang="en-US" sz="20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Stock Data</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Dow Jones Industrial Average data from Yahoo! Finance</a:t>
            </a:r>
          </a:p>
          <a:p>
            <a:endParaRPr lang="en-US" sz="2000" dirty="0" smtClean="0">
              <a:latin typeface="+mn-lt"/>
            </a:endParaRPr>
          </a:p>
          <a:p>
            <a:r>
              <a:rPr lang="en-US" sz="2000" dirty="0" smtClean="0">
                <a:latin typeface="+mn-lt"/>
              </a:rPr>
              <a:t>Stock used: Apple Inc. (AAPL)</a:t>
            </a:r>
          </a:p>
          <a:p>
            <a:endParaRPr lang="en-US" sz="2000" dirty="0" smtClean="0">
              <a:latin typeface="+mn-lt"/>
            </a:endParaRPr>
          </a:p>
          <a:p>
            <a:r>
              <a:rPr lang="en-US" sz="2000" dirty="0" smtClean="0">
                <a:latin typeface="+mn-lt"/>
              </a:rPr>
              <a:t>Dates: January 1, 1982 – January 1, 1985</a:t>
            </a:r>
          </a:p>
          <a:p>
            <a:endParaRPr lang="en-US" sz="2000" dirty="0">
              <a:latin typeface="+mn-lt"/>
            </a:endParaRPr>
          </a:p>
          <a:p>
            <a:r>
              <a:rPr lang="en-US" sz="2000" dirty="0" smtClean="0">
                <a:latin typeface="+mn-lt"/>
              </a:rPr>
              <a:t>Data contains Opening Price, High, Low, Closing Price, Volume, and Adjusted Closing Price for each trading day</a:t>
            </a:r>
          </a:p>
        </p:txBody>
      </p:sp>
    </p:spTree>
    <p:extLst>
      <p:ext uri="{BB962C8B-B14F-4D97-AF65-F5344CB8AC3E}">
        <p14:creationId xmlns:p14="http://schemas.microsoft.com/office/powerpoint/2010/main" val="2315949008"/>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Buy/Sell Implementation</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Initial Wallet Size:</a:t>
            </a:r>
          </a:p>
          <a:p>
            <a:pPr lvl="1"/>
            <a:r>
              <a:rPr lang="en-US" sz="1600" dirty="0" smtClean="0">
                <a:latin typeface="+mn-lt"/>
              </a:rPr>
              <a:t>$20,000</a:t>
            </a:r>
          </a:p>
          <a:p>
            <a:pPr lvl="1"/>
            <a:endParaRPr lang="en-US" sz="1600" dirty="0" smtClean="0">
              <a:latin typeface="+mn-lt"/>
            </a:endParaRPr>
          </a:p>
          <a:p>
            <a:endParaRPr lang="en-US" sz="2000" dirty="0">
              <a:latin typeface="+mn-lt"/>
            </a:endParaRPr>
          </a:p>
          <a:p>
            <a:r>
              <a:rPr lang="en-US" sz="2000" dirty="0" smtClean="0">
                <a:latin typeface="+mn-lt"/>
              </a:rPr>
              <a:t>Rules of the Buy/Sell simulation:</a:t>
            </a:r>
          </a:p>
          <a:p>
            <a:pPr lvl="1"/>
            <a:r>
              <a:rPr lang="en-US" sz="1600" dirty="0" smtClean="0">
                <a:latin typeface="+mn-lt"/>
              </a:rPr>
              <a:t>Cannot </a:t>
            </a:r>
            <a:r>
              <a:rPr lang="en-US" sz="1600" dirty="0" smtClean="0">
                <a:latin typeface="+mn-lt"/>
              </a:rPr>
              <a:t>have consecutive  buy or sell signals</a:t>
            </a:r>
          </a:p>
          <a:p>
            <a:pPr lvl="1"/>
            <a:r>
              <a:rPr lang="en-US" sz="1600" dirty="0" smtClean="0">
                <a:latin typeface="+mn-lt"/>
              </a:rPr>
              <a:t>Cannot </a:t>
            </a:r>
            <a:r>
              <a:rPr lang="en-US" sz="1600" dirty="0" smtClean="0">
                <a:latin typeface="+mn-lt"/>
              </a:rPr>
              <a:t>buy stock unless </a:t>
            </a:r>
            <a:r>
              <a:rPr lang="en-US" sz="1600" i="1" dirty="0" smtClean="0">
                <a:latin typeface="+mn-lt"/>
              </a:rPr>
              <a:t>wallet size </a:t>
            </a:r>
            <a:r>
              <a:rPr lang="en-US" sz="1600" dirty="0" smtClean="0">
                <a:latin typeface="+mn-lt"/>
              </a:rPr>
              <a:t>&gt; </a:t>
            </a:r>
            <a:r>
              <a:rPr lang="en-US" sz="1600" i="1" dirty="0" smtClean="0">
                <a:latin typeface="+mn-lt"/>
              </a:rPr>
              <a:t>closing price</a:t>
            </a:r>
          </a:p>
          <a:p>
            <a:endParaRPr lang="en-US" sz="2000" dirty="0" smtClean="0">
              <a:latin typeface="+mn-lt"/>
            </a:endParaRPr>
          </a:p>
          <a:p>
            <a:endParaRPr lang="en-US" sz="2000" dirty="0">
              <a:latin typeface="+mn-lt"/>
            </a:endParaRPr>
          </a:p>
          <a:p>
            <a:r>
              <a:rPr lang="en-US" sz="2000" dirty="0" smtClean="0">
                <a:latin typeface="+mn-lt"/>
              </a:rPr>
              <a:t>Indicators  choose buy or sell based on majority rule</a:t>
            </a:r>
          </a:p>
          <a:p>
            <a:pPr lvl="1"/>
            <a:r>
              <a:rPr lang="en-US" sz="1600" dirty="0" smtClean="0">
                <a:latin typeface="+mn-lt"/>
              </a:rPr>
              <a:t>Store the return on each buy/sell transaction in an array</a:t>
            </a:r>
          </a:p>
        </p:txBody>
      </p:sp>
    </p:spTree>
    <p:extLst>
      <p:ext uri="{BB962C8B-B14F-4D97-AF65-F5344CB8AC3E}">
        <p14:creationId xmlns:p14="http://schemas.microsoft.com/office/powerpoint/2010/main" val="1086903745"/>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smtClean="0"/>
              <a:t>Results</a:t>
            </a:r>
            <a:endParaRPr lang="en" sz="4400" dirty="0"/>
          </a:p>
        </p:txBody>
      </p:sp>
    </p:spTree>
    <p:extLst>
      <p:ext uri="{BB962C8B-B14F-4D97-AF65-F5344CB8AC3E}">
        <p14:creationId xmlns:p14="http://schemas.microsoft.com/office/powerpoint/2010/main" val="152304980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Bi-objective Results over 10 Runs</a:t>
            </a:r>
            <a:endParaRPr lang="en" sz="4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337"/>
            <a:ext cx="9144000" cy="4446984"/>
          </a:xfrm>
          <a:prstGeom prst="rect">
            <a:avLst/>
          </a:prstGeom>
        </p:spPr>
      </p:pic>
    </p:spTree>
    <p:extLst>
      <p:ext uri="{BB962C8B-B14F-4D97-AF65-F5344CB8AC3E}">
        <p14:creationId xmlns:p14="http://schemas.microsoft.com/office/powerpoint/2010/main" val="3018377120"/>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t" anchorCtr="0">
            <a:noAutofit/>
          </a:bodyPr>
          <a:lstStyle/>
          <a:p>
            <a:pPr algn="l">
              <a:spcBef>
                <a:spcPts val="0"/>
              </a:spcBef>
              <a:buNone/>
            </a:pPr>
            <a:r>
              <a:rPr lang="en" sz="4000" dirty="0" smtClean="0"/>
              <a:t>Agenda</a:t>
            </a:r>
            <a:endParaRPr lang="en" sz="4000" dirty="0"/>
          </a:p>
        </p:txBody>
      </p:sp>
      <p:sp>
        <p:nvSpPr>
          <p:cNvPr id="57" name="Shape 57"/>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00000"/>
              </a:lnSpc>
              <a:spcBef>
                <a:spcPts val="0"/>
              </a:spcBef>
              <a:spcAft>
                <a:spcPts val="800"/>
              </a:spcAft>
              <a:buChar char="●"/>
            </a:pPr>
            <a:r>
              <a:rPr lang="en-US" sz="2000" dirty="0" smtClean="0"/>
              <a:t>T</a:t>
            </a:r>
            <a:r>
              <a:rPr lang="en" sz="2000" dirty="0" smtClean="0"/>
              <a:t>he Problem</a:t>
            </a:r>
          </a:p>
          <a:p>
            <a:pPr marL="457200" lvl="0" indent="-228600" rtl="0">
              <a:lnSpc>
                <a:spcPct val="100000"/>
              </a:lnSpc>
              <a:spcBef>
                <a:spcPts val="0"/>
              </a:spcBef>
              <a:spcAft>
                <a:spcPts val="800"/>
              </a:spcAft>
              <a:buChar char="●"/>
            </a:pPr>
            <a:r>
              <a:rPr lang="en" sz="2000" dirty="0" smtClean="0"/>
              <a:t>Multi-Objective Optimization Background (evolution of U-NSGA-III)</a:t>
            </a:r>
          </a:p>
          <a:p>
            <a:pPr marL="457200" lvl="0" indent="-228600" rtl="0">
              <a:lnSpc>
                <a:spcPct val="100000"/>
              </a:lnSpc>
              <a:spcBef>
                <a:spcPts val="0"/>
              </a:spcBef>
              <a:spcAft>
                <a:spcPts val="800"/>
              </a:spcAft>
              <a:buChar char="●"/>
            </a:pPr>
            <a:r>
              <a:rPr lang="en" sz="2000" dirty="0" smtClean="0"/>
              <a:t>Indicators and Objectives</a:t>
            </a:r>
          </a:p>
          <a:p>
            <a:pPr marL="457200" lvl="0" indent="-228600" rtl="0">
              <a:lnSpc>
                <a:spcPct val="100000"/>
              </a:lnSpc>
              <a:spcBef>
                <a:spcPts val="0"/>
              </a:spcBef>
              <a:spcAft>
                <a:spcPts val="800"/>
              </a:spcAft>
              <a:buChar char="●"/>
            </a:pPr>
            <a:r>
              <a:rPr lang="en" sz="2000" dirty="0" smtClean="0"/>
              <a:t>U-NSGA-III Setup</a:t>
            </a:r>
          </a:p>
          <a:p>
            <a:pPr marL="857250" lvl="1" indent="-228600">
              <a:spcAft>
                <a:spcPts val="800"/>
              </a:spcAft>
              <a:buChar char="●"/>
            </a:pPr>
            <a:r>
              <a:rPr lang="en" sz="1800" dirty="0" smtClean="0"/>
              <a:t>Genetic Algorithm</a:t>
            </a:r>
          </a:p>
          <a:p>
            <a:pPr marL="857250" lvl="1" indent="-228600">
              <a:spcAft>
                <a:spcPts val="800"/>
              </a:spcAft>
              <a:buChar char="●"/>
            </a:pPr>
            <a:r>
              <a:rPr lang="en" sz="1800" dirty="0" smtClean="0"/>
              <a:t>Buy/Sell Simulation</a:t>
            </a:r>
          </a:p>
          <a:p>
            <a:pPr marL="457200" indent="-228600">
              <a:spcAft>
                <a:spcPts val="800"/>
              </a:spcAft>
              <a:buChar char="●"/>
            </a:pPr>
            <a:r>
              <a:rPr lang="en" sz="2200" dirty="0" smtClean="0"/>
              <a:t>Results</a:t>
            </a:r>
          </a:p>
          <a:p>
            <a:pPr marL="457200" indent="-228600">
              <a:spcAft>
                <a:spcPts val="800"/>
              </a:spcAft>
              <a:buChar char="●"/>
            </a:pPr>
            <a:r>
              <a:rPr lang="en" sz="2200" dirty="0" smtClean="0"/>
              <a:t>Discussion</a:t>
            </a:r>
          </a:p>
          <a:p>
            <a:pPr marL="857250" lvl="1" indent="-228600">
              <a:spcAft>
                <a:spcPts val="800"/>
              </a:spcAft>
              <a:buChar char="●"/>
            </a:pPr>
            <a:r>
              <a:rPr lang="en" sz="1800" dirty="0" smtClean="0"/>
              <a:t>Limitiations</a:t>
            </a:r>
          </a:p>
          <a:p>
            <a:pPr marL="857250" lvl="1" indent="-228600">
              <a:spcAft>
                <a:spcPts val="800"/>
              </a:spcAft>
              <a:buChar char="●"/>
            </a:pPr>
            <a:r>
              <a:rPr lang="en" sz="1800" dirty="0" smtClean="0"/>
              <a:t>Conclusions</a:t>
            </a:r>
          </a:p>
          <a:p>
            <a:pPr marL="857250" lvl="1" indent="-228600">
              <a:spcAft>
                <a:spcPts val="800"/>
              </a:spcAft>
              <a:buChar char="●"/>
            </a:pPr>
            <a:r>
              <a:rPr lang="en" sz="1800" dirty="0" smtClean="0"/>
              <a:t>Future Work</a:t>
            </a:r>
          </a:p>
          <a:p>
            <a:pPr marL="457200" indent="-228600">
              <a:spcAft>
                <a:spcPts val="800"/>
              </a:spcAft>
              <a:buChar char="●"/>
            </a:pPr>
            <a:endParaRPr lang="en" sz="2200" dirty="0" smtClean="0"/>
          </a:p>
          <a:p>
            <a:pPr marL="857250" lvl="1" indent="-228600">
              <a:spcAft>
                <a:spcPts val="800"/>
              </a:spcAft>
              <a:buChar char="●"/>
            </a:pPr>
            <a:endParaRPr lang="en" sz="14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Bi-objective Results over 10 Runs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9681"/>
            <a:ext cx="9144000" cy="4446984"/>
          </a:xfrm>
          <a:prstGeom prst="rect">
            <a:avLst/>
          </a:prstGeom>
        </p:spPr>
      </p:pic>
    </p:spTree>
    <p:extLst>
      <p:ext uri="{BB962C8B-B14F-4D97-AF65-F5344CB8AC3E}">
        <p14:creationId xmlns:p14="http://schemas.microsoft.com/office/powerpoint/2010/main" val="2035966475"/>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60721517"/>
              </p:ext>
            </p:extLst>
          </p:nvPr>
        </p:nvGraphicFramePr>
        <p:xfrm>
          <a:off x="1141730" y="1356966"/>
          <a:ext cx="6616700" cy="922020"/>
        </p:xfrm>
        <a:graphic>
          <a:graphicData uri="http://schemas.openxmlformats.org/drawingml/2006/table">
            <a:tbl>
              <a:tblPr firstRow="1" bandRow="1">
                <a:tableStyleId>{5C22544A-7EE6-4342-B048-85BDC9FD1C3A}</a:tableStyleId>
              </a:tblPr>
              <a:tblGrid>
                <a:gridCol w="1435100"/>
                <a:gridCol w="2006600"/>
                <a:gridCol w="1676400"/>
                <a:gridCol w="1498600"/>
              </a:tblGrid>
              <a:tr h="304800">
                <a:tc>
                  <a:txBody>
                    <a:bodyPr/>
                    <a:lstStyle/>
                    <a:p>
                      <a:pPr algn="l" rtl="0" fontAlgn="ctr"/>
                      <a:r>
                        <a:rPr lang="en-US" sz="1600" u="none" strike="noStrike" dirty="0">
                          <a:effectLst/>
                        </a:rPr>
                        <a:t>Objective</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b="1" i="0" u="none" strike="noStrike" dirty="0" smtClean="0">
                          <a:solidFill>
                            <a:schemeClr val="lt1"/>
                          </a:solidFill>
                          <a:effectLst/>
                          <a:latin typeface="+mn-lt"/>
                        </a:rPr>
                        <a:t>Average</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Maximum</a:t>
                      </a:r>
                      <a:endParaRPr lang="en-US" sz="1600" b="1" i="0" u="none" strike="noStrike" dirty="0">
                        <a:solidFill>
                          <a:srgbClr val="FFFFFF"/>
                        </a:solidFill>
                        <a:effectLst/>
                        <a:latin typeface="Calibri" panose="020F0502020204030204" pitchFamily="34" charset="0"/>
                      </a:endParaRPr>
                    </a:p>
                  </a:txBody>
                  <a:tcPr marL="7620" marR="7620" marT="7620" marB="0" anchor="ctr"/>
                </a:tc>
              </a:tr>
              <a:tr h="312420">
                <a:tc>
                  <a:txBody>
                    <a:bodyPr/>
                    <a:lstStyle/>
                    <a:p>
                      <a:pPr algn="l" rtl="0" fontAlgn="ctr"/>
                      <a:r>
                        <a:rPr lang="en-US" sz="1600" u="none" strike="noStrike" dirty="0">
                          <a:effectLst/>
                        </a:rPr>
                        <a:t>Annual Return</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a:effectLst/>
                        </a:rPr>
                        <a:t> </a:t>
                      </a:r>
                      <a:r>
                        <a:rPr lang="en-US" sz="1600" u="none" strike="noStrike" dirty="0" smtClean="0">
                          <a:effectLst/>
                        </a:rPr>
                        <a:t>12.4389%</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0.8436%</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31.8321%</a:t>
                      </a:r>
                      <a:endParaRPr lang="en-US" sz="1600" b="0" i="0" u="none" strike="noStrike" dirty="0">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600" u="none" strike="noStrike">
                          <a:effectLst/>
                        </a:rPr>
                        <a:t>Sharpe Ratio</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a:effectLst/>
                        </a:rPr>
                        <a:t> </a:t>
                      </a:r>
                      <a:r>
                        <a:rPr lang="en-US" sz="1600" u="none" strike="noStrike" dirty="0" smtClean="0">
                          <a:effectLst/>
                        </a:rPr>
                        <a:t>1.3536</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0.6838</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b="0" i="0" u="none" strike="noStrike" dirty="0" smtClean="0">
                          <a:solidFill>
                            <a:schemeClr val="dk1"/>
                          </a:solidFill>
                          <a:effectLst/>
                          <a:latin typeface="+mn-lt"/>
                        </a:rPr>
                        <a:t>3.0440</a:t>
                      </a:r>
                      <a:endParaRPr lang="en-US" sz="16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14" y="2529036"/>
            <a:ext cx="8512629" cy="4092284"/>
          </a:xfrm>
          <a:prstGeom prst="rect">
            <a:avLst/>
          </a:prstGeom>
        </p:spPr>
      </p:pic>
      <p:sp>
        <p:nvSpPr>
          <p:cNvPr id="7"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Bi-objective Results over 10 Runs</a:t>
            </a:r>
          </a:p>
        </p:txBody>
      </p:sp>
    </p:spTree>
    <p:extLst>
      <p:ext uri="{BB962C8B-B14F-4D97-AF65-F5344CB8AC3E}">
        <p14:creationId xmlns:p14="http://schemas.microsoft.com/office/powerpoint/2010/main" val="3710856148"/>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Search Space/Pareto Front Analysis</a:t>
            </a:r>
            <a:endParaRPr lang="en"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7015"/>
            <a:ext cx="4506890" cy="265564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890" y="3787015"/>
            <a:ext cx="4615058" cy="27470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304662"/>
            <a:ext cx="4506890" cy="249487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2449" y="1249555"/>
            <a:ext cx="4481331" cy="2537460"/>
          </a:xfrm>
          <a:prstGeom prst="rect">
            <a:avLst/>
          </a:prstGeom>
        </p:spPr>
      </p:pic>
    </p:spTree>
    <p:extLst>
      <p:ext uri="{BB962C8B-B14F-4D97-AF65-F5344CB8AC3E}">
        <p14:creationId xmlns:p14="http://schemas.microsoft.com/office/powerpoint/2010/main" val="1544008186"/>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Bi-objective Final Population Values</a:t>
            </a:r>
            <a:endParaRPr lang="en" sz="4000" dirty="0"/>
          </a:p>
        </p:txBody>
      </p:sp>
      <p:graphicFrame>
        <p:nvGraphicFramePr>
          <p:cNvPr id="2" name="Table 1"/>
          <p:cNvGraphicFramePr>
            <a:graphicFrameLocks noGrp="1"/>
          </p:cNvGraphicFramePr>
          <p:nvPr>
            <p:extLst>
              <p:ext uri="{D42A27DB-BD31-4B8C-83A1-F6EECF244321}">
                <p14:modId xmlns:p14="http://schemas.microsoft.com/office/powerpoint/2010/main" val="3978625938"/>
              </p:ext>
            </p:extLst>
          </p:nvPr>
        </p:nvGraphicFramePr>
        <p:xfrm>
          <a:off x="731520" y="1767840"/>
          <a:ext cx="7310855" cy="3708134"/>
        </p:xfrm>
        <a:graphic>
          <a:graphicData uri="http://schemas.openxmlformats.org/drawingml/2006/table">
            <a:tbl>
              <a:tblPr firstRow="1" bandRow="1">
                <a:tableStyleId>{5C22544A-7EE6-4342-B048-85BDC9FD1C3A}</a:tableStyleId>
              </a:tblPr>
              <a:tblGrid>
                <a:gridCol w="946968"/>
                <a:gridCol w="1565753"/>
                <a:gridCol w="1440493"/>
                <a:gridCol w="1014608"/>
                <a:gridCol w="1302707"/>
                <a:gridCol w="1040326"/>
              </a:tblGrid>
              <a:tr h="432764">
                <a:tc>
                  <a:txBody>
                    <a:bodyPr/>
                    <a:lstStyle/>
                    <a:p>
                      <a:pPr algn="ctr" rtl="0" fontAlgn="ctr"/>
                      <a:r>
                        <a:rPr lang="en-US" sz="1600"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ctr" rtl="0" fontAlgn="ctr"/>
                      <a:r>
                        <a:rPr lang="en-US" sz="1600" u="none" strike="noStrike" dirty="0">
                          <a:effectLst/>
                        </a:rPr>
                        <a:t>Parameter</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ctr" rtl="0" fontAlgn="ctr"/>
                      <a:r>
                        <a:rPr lang="en-US" sz="1600" u="none" strike="noStrike" dirty="0">
                          <a:effectLst/>
                        </a:rPr>
                        <a:t>Standard Value</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ctr" rtl="0" fontAlgn="ctr"/>
                      <a:r>
                        <a:rPr lang="en-US" sz="1600" u="none" strike="noStrike" dirty="0" smtClean="0">
                          <a:effectLst/>
                        </a:rPr>
                        <a:t>Average</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ctr"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ctr" rtl="0" fontAlgn="ctr"/>
                      <a:r>
                        <a:rPr lang="en-US" sz="1600" u="none" strike="noStrike" dirty="0">
                          <a:effectLst/>
                        </a:rPr>
                        <a:t>Maximum </a:t>
                      </a:r>
                      <a:endParaRPr lang="en-US" sz="1600" b="1" i="0" u="none" strike="noStrike" dirty="0">
                        <a:solidFill>
                          <a:srgbClr val="FFFFFF"/>
                        </a:solidFill>
                        <a:effectLst/>
                        <a:latin typeface="Calibri" panose="020F0502020204030204" pitchFamily="34" charset="0"/>
                      </a:endParaRPr>
                    </a:p>
                  </a:txBody>
                  <a:tcPr marL="6044" marR="6044" marT="6044" marB="0" anchor="ctr"/>
                </a:tc>
              </a:tr>
              <a:tr h="27919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13.7444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1.0001</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75.7160</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DEMAC</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Long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50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82.2916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1.5066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173.9992</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Short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42.7031</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3.0026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72.4333</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Long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26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65.3110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3.5520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99.5999</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Signal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9</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21.3089</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1.2637</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63.3186</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dirty="0">
                          <a:effectLst/>
                        </a:rPr>
                        <a:t>Lookback</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45.7469</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7.5367</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94.0450</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dirty="0">
                          <a:effectLst/>
                        </a:rPr>
                        <a:t>Lower Boundary</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a:effectLst/>
                        </a:rPr>
                        <a:t>30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19.3104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10.0120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32.8608</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Upper Boundary</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73.3495</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60.2513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89.9958</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RSI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44.1298</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b="0" i="0" u="none" strike="noStrike" dirty="0" smtClean="0">
                          <a:solidFill>
                            <a:schemeClr val="dk1"/>
                          </a:solidFill>
                          <a:effectLst/>
                          <a:latin typeface="+mn-lt"/>
                        </a:rPr>
                        <a:t>3.2070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99.9951</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Lower Boundary</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28.8113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10.0300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39.9997</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Upper Boundary</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75.3322</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60.1683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89.9218</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dirty="0" smtClean="0">
                          <a:effectLst/>
                        </a:rPr>
                        <a:t>Average</a:t>
                      </a:r>
                      <a:r>
                        <a:rPr lang="en-US" sz="1600" u="none" strike="noStrike" baseline="0" dirty="0" smtClean="0">
                          <a:effectLst/>
                        </a:rPr>
                        <a:t> </a:t>
                      </a:r>
                      <a:r>
                        <a:rPr lang="en-US" sz="1600" u="none" strike="noStrike" dirty="0" smtClean="0">
                          <a:effectLst/>
                        </a:rPr>
                        <a:t>Lookback</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59.8648</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1.0423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99.9886</a:t>
                      </a:r>
                      <a:endParaRPr lang="en-US" sz="1600" b="0" i="0" u="none" strike="noStrike" dirty="0">
                        <a:solidFill>
                          <a:srgbClr val="000000"/>
                        </a:solidFill>
                        <a:effectLst/>
                        <a:latin typeface="Calibri" panose="020F0502020204030204" pitchFamily="34" charset="0"/>
                      </a:endParaRPr>
                    </a:p>
                  </a:txBody>
                  <a:tcPr marL="6044" marR="6044" marT="6044" marB="0" anchor="ctr"/>
                </a:tc>
              </a:tr>
            </a:tbl>
          </a:graphicData>
        </a:graphic>
      </p:graphicFrame>
    </p:spTree>
    <p:extLst>
      <p:ext uri="{BB962C8B-B14F-4D97-AF65-F5344CB8AC3E}">
        <p14:creationId xmlns:p14="http://schemas.microsoft.com/office/powerpoint/2010/main" val="33479587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Comparison to Day Trading Strategy</a:t>
            </a:r>
            <a:endParaRPr lang="en" sz="4000" dirty="0"/>
          </a:p>
        </p:txBody>
      </p:sp>
      <p:graphicFrame>
        <p:nvGraphicFramePr>
          <p:cNvPr id="3" name="Table 2"/>
          <p:cNvGraphicFramePr>
            <a:graphicFrameLocks noGrp="1"/>
          </p:cNvGraphicFramePr>
          <p:nvPr>
            <p:extLst>
              <p:ext uri="{D42A27DB-BD31-4B8C-83A1-F6EECF244321}">
                <p14:modId xmlns:p14="http://schemas.microsoft.com/office/powerpoint/2010/main" val="1948711349"/>
              </p:ext>
            </p:extLst>
          </p:nvPr>
        </p:nvGraphicFramePr>
        <p:xfrm>
          <a:off x="889349" y="2079321"/>
          <a:ext cx="7290147" cy="1941534"/>
        </p:xfrm>
        <a:graphic>
          <a:graphicData uri="http://schemas.openxmlformats.org/drawingml/2006/table">
            <a:tbl>
              <a:tblPr firstRow="1" bandRow="1">
                <a:tableStyleId>{5C22544A-7EE6-4342-B048-85BDC9FD1C3A}</a:tableStyleId>
              </a:tblPr>
              <a:tblGrid>
                <a:gridCol w="1465544"/>
                <a:gridCol w="1151533"/>
                <a:gridCol w="1556562"/>
                <a:gridCol w="1693403"/>
                <a:gridCol w="1423105"/>
              </a:tblGrid>
              <a:tr h="581310">
                <a:tc>
                  <a:txBody>
                    <a:bodyPr/>
                    <a:lstStyle/>
                    <a:p>
                      <a:pPr algn="l" fontAlgn="b"/>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a:effectLst/>
                        </a:rPr>
                        <a:t>Average</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a:effectLst/>
                        </a:rPr>
                        <a:t>Minimum</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Maximum</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smtClean="0">
                          <a:effectLst/>
                        </a:rPr>
                        <a:t>Day Trading</a:t>
                      </a:r>
                      <a:endParaRPr lang="en-US" sz="1800" b="0" i="0" u="none" strike="noStrike" dirty="0">
                        <a:solidFill>
                          <a:srgbClr val="000000"/>
                        </a:solidFill>
                        <a:effectLst/>
                        <a:latin typeface="Calibri" panose="020F0502020204030204" pitchFamily="34" charset="0"/>
                      </a:endParaRPr>
                    </a:p>
                  </a:txBody>
                  <a:tcPr marL="7620" marR="7620" marT="7620" marB="0" anchor="b"/>
                </a:tc>
              </a:tr>
              <a:tr h="688508">
                <a:tc>
                  <a:txBody>
                    <a:bodyPr/>
                    <a:lstStyle/>
                    <a:p>
                      <a:pPr algn="l" fontAlgn="b"/>
                      <a:r>
                        <a:rPr lang="en-US" sz="1800" u="none" strike="noStrike">
                          <a:effectLst/>
                        </a:rPr>
                        <a:t>Annual Return</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 12.4389%</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0.008436</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0.318321</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59.12%</a:t>
                      </a:r>
                      <a:endParaRPr lang="en-US" sz="1800" b="0" i="0" u="none" strike="noStrike" dirty="0">
                        <a:solidFill>
                          <a:srgbClr val="000000"/>
                        </a:solidFill>
                        <a:effectLst/>
                        <a:latin typeface="Calibri" panose="020F0502020204030204" pitchFamily="34" charset="0"/>
                      </a:endParaRPr>
                    </a:p>
                  </a:txBody>
                  <a:tcPr marL="7620" marR="7620" marT="7620" marB="0" anchor="b"/>
                </a:tc>
              </a:tr>
              <a:tr h="671716">
                <a:tc>
                  <a:txBody>
                    <a:bodyPr/>
                    <a:lstStyle/>
                    <a:p>
                      <a:pPr algn="l" fontAlgn="b"/>
                      <a:r>
                        <a:rPr lang="en-US" sz="1800" u="none" strike="noStrike">
                          <a:effectLst/>
                        </a:rPr>
                        <a:t>Sharpe Ratio</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 1.3536</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0.6838</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3.044</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0.1494</a:t>
                      </a:r>
                      <a:endParaRPr lang="en-US" sz="18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919125583"/>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155850" y="593367"/>
            <a:ext cx="8832299" cy="763599"/>
          </a:xfrm>
          <a:prstGeom prst="rect">
            <a:avLst/>
          </a:prstGeom>
        </p:spPr>
        <p:txBody>
          <a:bodyPr lIns="91425" tIns="91425" rIns="91425" bIns="91425" anchor="t" anchorCtr="0">
            <a:noAutofit/>
          </a:bodyPr>
          <a:lstStyle/>
          <a:p>
            <a:pPr algn="l">
              <a:buClr>
                <a:schemeClr val="dk1"/>
              </a:buClr>
              <a:buSzPct val="39285"/>
            </a:pPr>
            <a:r>
              <a:rPr lang="en" sz="4000" dirty="0" smtClean="0"/>
              <a:t>Three Objective Results over 10 Runs</a:t>
            </a:r>
            <a:endParaRPr lang="en"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8659"/>
            <a:ext cx="9144000" cy="4446984"/>
          </a:xfrm>
          <a:prstGeom prst="rect">
            <a:avLst/>
          </a:prstGeom>
        </p:spPr>
      </p:pic>
    </p:spTree>
    <p:extLst>
      <p:ext uri="{BB962C8B-B14F-4D97-AF65-F5344CB8AC3E}">
        <p14:creationId xmlns:p14="http://schemas.microsoft.com/office/powerpoint/2010/main" val="394014967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155850" y="593367"/>
            <a:ext cx="8832299" cy="763599"/>
          </a:xfrm>
          <a:prstGeom prst="rect">
            <a:avLst/>
          </a:prstGeom>
        </p:spPr>
        <p:txBody>
          <a:bodyPr lIns="91425" tIns="91425" rIns="91425" bIns="91425" anchor="t" anchorCtr="0">
            <a:noAutofit/>
          </a:bodyPr>
          <a:lstStyle/>
          <a:p>
            <a:pPr algn="l">
              <a:buClr>
                <a:schemeClr val="dk1"/>
              </a:buClr>
              <a:buSzPct val="39285"/>
            </a:pPr>
            <a:r>
              <a:rPr lang="en" sz="4000" dirty="0" smtClean="0"/>
              <a:t>Three Objective Results over 10 Runs</a:t>
            </a:r>
            <a:endParaRPr lang="en"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3606"/>
            <a:ext cx="9144000" cy="4446984"/>
          </a:xfrm>
          <a:prstGeom prst="rect">
            <a:avLst/>
          </a:prstGeom>
        </p:spPr>
      </p:pic>
    </p:spTree>
    <p:extLst>
      <p:ext uri="{BB962C8B-B14F-4D97-AF65-F5344CB8AC3E}">
        <p14:creationId xmlns:p14="http://schemas.microsoft.com/office/powerpoint/2010/main" val="2198608730"/>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155850" y="593367"/>
            <a:ext cx="8832299" cy="763599"/>
          </a:xfrm>
          <a:prstGeom prst="rect">
            <a:avLst/>
          </a:prstGeom>
        </p:spPr>
        <p:txBody>
          <a:bodyPr lIns="91425" tIns="91425" rIns="91425" bIns="91425" anchor="t" anchorCtr="0">
            <a:noAutofit/>
          </a:bodyPr>
          <a:lstStyle/>
          <a:p>
            <a:pPr algn="l">
              <a:buClr>
                <a:schemeClr val="dk1"/>
              </a:buClr>
              <a:buSzPct val="39285"/>
            </a:pPr>
            <a:r>
              <a:rPr lang="en" sz="4000" dirty="0" smtClean="0"/>
              <a:t>Three Objective Results over 10 Runs</a:t>
            </a:r>
            <a:endParaRPr lang="en"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3607"/>
            <a:ext cx="9144000" cy="4446984"/>
          </a:xfrm>
          <a:prstGeom prst="rect">
            <a:avLst/>
          </a:prstGeom>
        </p:spPr>
      </p:pic>
    </p:spTree>
    <p:extLst>
      <p:ext uri="{BB962C8B-B14F-4D97-AF65-F5344CB8AC3E}">
        <p14:creationId xmlns:p14="http://schemas.microsoft.com/office/powerpoint/2010/main" val="188184538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71949608"/>
              </p:ext>
            </p:extLst>
          </p:nvPr>
        </p:nvGraphicFramePr>
        <p:xfrm>
          <a:off x="538619" y="1356966"/>
          <a:ext cx="7219811" cy="1226820"/>
        </p:xfrm>
        <a:graphic>
          <a:graphicData uri="http://schemas.openxmlformats.org/drawingml/2006/table">
            <a:tbl>
              <a:tblPr firstRow="1" bandRow="1">
                <a:tableStyleId>{5C22544A-7EE6-4342-B048-85BDC9FD1C3A}</a:tableStyleId>
              </a:tblPr>
              <a:tblGrid>
                <a:gridCol w="2292263"/>
                <a:gridCol w="1463147"/>
                <a:gridCol w="1829204"/>
                <a:gridCol w="1635197"/>
              </a:tblGrid>
              <a:tr h="304800">
                <a:tc>
                  <a:txBody>
                    <a:bodyPr/>
                    <a:lstStyle/>
                    <a:p>
                      <a:pPr algn="l" rtl="0" fontAlgn="ctr"/>
                      <a:r>
                        <a:rPr lang="en-US" sz="1600" u="none" strike="noStrike" dirty="0">
                          <a:effectLst/>
                        </a:rPr>
                        <a:t>Objective</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b="1" i="0" u="none" strike="noStrike" dirty="0" smtClean="0">
                          <a:solidFill>
                            <a:schemeClr val="lt1"/>
                          </a:solidFill>
                          <a:effectLst/>
                          <a:latin typeface="+mn-lt"/>
                        </a:rPr>
                        <a:t>Average</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Maximum</a:t>
                      </a:r>
                      <a:endParaRPr lang="en-US" sz="1600" b="1" i="0" u="none" strike="noStrike" dirty="0">
                        <a:solidFill>
                          <a:srgbClr val="FFFFFF"/>
                        </a:solidFill>
                        <a:effectLst/>
                        <a:latin typeface="Calibri" panose="020F0502020204030204" pitchFamily="34" charset="0"/>
                      </a:endParaRPr>
                    </a:p>
                  </a:txBody>
                  <a:tcPr marL="7620" marR="7620" marT="7620" marB="0" anchor="ctr"/>
                </a:tc>
              </a:tr>
              <a:tr h="312420">
                <a:tc>
                  <a:txBody>
                    <a:bodyPr/>
                    <a:lstStyle/>
                    <a:p>
                      <a:pPr algn="l" rtl="0" fontAlgn="ctr"/>
                      <a:r>
                        <a:rPr lang="en-US" sz="1600" u="none" strike="noStrike" dirty="0">
                          <a:effectLst/>
                        </a:rPr>
                        <a:t>Annual Return</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 7.6648%</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-2.6417%</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31.3987%</a:t>
                      </a:r>
                      <a:endParaRPr lang="en-US" sz="1600" b="0" i="0" u="none" strike="noStrike" dirty="0">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600" u="none" strike="noStrike">
                          <a:effectLst/>
                        </a:rPr>
                        <a:t>Sharpe Ratio</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 1.0857</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0.0000</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b="0" i="0" u="none" strike="noStrike" dirty="0" smtClean="0">
                          <a:solidFill>
                            <a:schemeClr val="dk1"/>
                          </a:solidFill>
                          <a:effectLst/>
                          <a:latin typeface="+mn-lt"/>
                        </a:rPr>
                        <a:t>2.3780</a:t>
                      </a:r>
                      <a:endParaRPr lang="en-US" sz="1600" b="0" i="0" u="none" strike="noStrike" dirty="0">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600" b="0" i="0" u="none" strike="noStrike" dirty="0" smtClean="0">
                          <a:solidFill>
                            <a:srgbClr val="000000"/>
                          </a:solidFill>
                          <a:effectLst/>
                          <a:latin typeface="Calibri" panose="020F0502020204030204" pitchFamily="34" charset="0"/>
                        </a:rPr>
                        <a:t>Number of Returns</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b="0" i="0" u="none" strike="noStrike" dirty="0" smtClean="0">
                          <a:solidFill>
                            <a:srgbClr val="000000"/>
                          </a:solidFill>
                          <a:effectLst/>
                          <a:latin typeface="Calibri" panose="020F0502020204030204" pitchFamily="34" charset="0"/>
                        </a:rPr>
                        <a:t>31.2872</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b="0" i="0" u="none" strike="noStrike" dirty="0" smtClean="0">
                          <a:solidFill>
                            <a:srgbClr val="000000"/>
                          </a:solidFill>
                          <a:effectLst/>
                          <a:latin typeface="Calibri" panose="020F0502020204030204" pitchFamily="34" charset="0"/>
                        </a:rPr>
                        <a:t>0.0000</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b="0" i="0" u="none" strike="noStrike" dirty="0" smtClean="0">
                          <a:solidFill>
                            <a:srgbClr val="000000"/>
                          </a:solidFill>
                          <a:effectLst/>
                          <a:latin typeface="Calibri" panose="020F0502020204030204" pitchFamily="34" charset="0"/>
                        </a:rPr>
                        <a:t>180.0000</a:t>
                      </a:r>
                      <a:endParaRPr lang="en-US" sz="16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
        <p:nvSpPr>
          <p:cNvPr id="7" name="Shape 155"/>
          <p:cNvSpPr txBox="1">
            <a:spLocks noGrp="1"/>
          </p:cNvSpPr>
          <p:nvPr>
            <p:ph type="title"/>
          </p:nvPr>
        </p:nvSpPr>
        <p:spPr>
          <a:xfrm>
            <a:off x="311701" y="593367"/>
            <a:ext cx="8832299" cy="763599"/>
          </a:xfrm>
          <a:prstGeom prst="rect">
            <a:avLst/>
          </a:prstGeom>
        </p:spPr>
        <p:txBody>
          <a:bodyPr lIns="91425" tIns="91425" rIns="91425" bIns="91425" anchor="t" anchorCtr="0">
            <a:noAutofit/>
          </a:bodyPr>
          <a:lstStyle/>
          <a:p>
            <a:pPr algn="l">
              <a:buClr>
                <a:schemeClr val="dk1"/>
              </a:buClr>
              <a:buSzPct val="39285"/>
            </a:pPr>
            <a:r>
              <a:rPr lang="en" sz="4000" dirty="0" smtClean="0"/>
              <a:t>Three </a:t>
            </a:r>
            <a:r>
              <a:rPr lang="en" sz="4000" dirty="0"/>
              <a:t>O</a:t>
            </a:r>
            <a:r>
              <a:rPr lang="en" sz="4000" dirty="0" smtClean="0"/>
              <a:t>bjective </a:t>
            </a:r>
            <a:r>
              <a:rPr lang="en" sz="4000" dirty="0"/>
              <a:t>Results over 10 Runs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1" y="2834240"/>
            <a:ext cx="8520598" cy="3891729"/>
          </a:xfrm>
          <a:prstGeom prst="rect">
            <a:avLst/>
          </a:prstGeom>
        </p:spPr>
      </p:pic>
    </p:spTree>
    <p:extLst>
      <p:ext uri="{BB962C8B-B14F-4D97-AF65-F5344CB8AC3E}">
        <p14:creationId xmlns:p14="http://schemas.microsoft.com/office/powerpoint/2010/main" val="22554993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Limitations of the </a:t>
            </a:r>
            <a:r>
              <a:rPr lang="en" sz="4000" dirty="0" smtClean="0"/>
              <a:t>Solution</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Financial Application</a:t>
            </a:r>
            <a:r>
              <a:rPr lang="en" sz="2000" dirty="0" smtClean="0"/>
              <a:t> </a:t>
            </a:r>
            <a:r>
              <a:rPr lang="en" sz="2000" dirty="0" smtClean="0"/>
              <a:t>Limitiations:</a:t>
            </a:r>
          </a:p>
          <a:p>
            <a:pPr marL="857250" lvl="1" indent="-228600">
              <a:spcAft>
                <a:spcPts val="800"/>
              </a:spcAft>
              <a:buFont typeface="Arial" charset="0"/>
              <a:buChar char="●"/>
            </a:pPr>
            <a:r>
              <a:rPr lang="en" sz="1800" dirty="0"/>
              <a:t>Potential affect of </a:t>
            </a:r>
            <a:r>
              <a:rPr lang="en" sz="1800" dirty="0" smtClean="0"/>
              <a:t>inflation and market value </a:t>
            </a:r>
            <a:r>
              <a:rPr lang="en" sz="1800" dirty="0"/>
              <a:t>on the values of the </a:t>
            </a:r>
            <a:r>
              <a:rPr lang="en" sz="1800" dirty="0" smtClean="0"/>
              <a:t>dataset</a:t>
            </a:r>
          </a:p>
          <a:p>
            <a:pPr marL="857250" lvl="1" indent="-228600">
              <a:spcAft>
                <a:spcPts val="800"/>
              </a:spcAft>
              <a:buFont typeface="Arial" charset="0"/>
              <a:buChar char="●"/>
            </a:pPr>
            <a:r>
              <a:rPr lang="en" sz="1800" dirty="0"/>
              <a:t>Not many clear tradeoff </a:t>
            </a:r>
            <a:r>
              <a:rPr lang="en" sz="1800" dirty="0" smtClean="0"/>
              <a:t>equations for conflicting objectives</a:t>
            </a:r>
            <a:endParaRPr lang="en" sz="1800" dirty="0" smtClean="0"/>
          </a:p>
          <a:p>
            <a:pPr marL="457200" lvl="0" indent="-228600" rtl="0">
              <a:spcBef>
                <a:spcPts val="0"/>
              </a:spcBef>
              <a:spcAft>
                <a:spcPts val="800"/>
              </a:spcAft>
              <a:buChar char="●"/>
            </a:pPr>
            <a:endParaRPr lang="en" sz="2000" dirty="0"/>
          </a:p>
          <a:p>
            <a:pPr marL="457200" lvl="0" indent="-228600" rtl="0">
              <a:spcBef>
                <a:spcPts val="0"/>
              </a:spcBef>
              <a:spcAft>
                <a:spcPts val="800"/>
              </a:spcAft>
              <a:buChar char="●"/>
            </a:pPr>
            <a:r>
              <a:rPr lang="en" sz="2000" dirty="0" smtClean="0"/>
              <a:t>Approach </a:t>
            </a:r>
            <a:r>
              <a:rPr lang="en" sz="2000" dirty="0" smtClean="0"/>
              <a:t>Limitations</a:t>
            </a:r>
            <a:endParaRPr lang="en" sz="1800" dirty="0" smtClean="0"/>
          </a:p>
          <a:p>
            <a:pPr marL="857250" lvl="1" indent="-228600">
              <a:spcAft>
                <a:spcPts val="800"/>
              </a:spcAft>
              <a:buChar char="●"/>
            </a:pPr>
            <a:r>
              <a:rPr lang="en" sz="1800" dirty="0" smtClean="0"/>
              <a:t>Evolution </a:t>
            </a:r>
            <a:r>
              <a:rPr lang="en" sz="1800" dirty="0" smtClean="0"/>
              <a:t>of integer values using real-valued paramters</a:t>
            </a:r>
          </a:p>
          <a:p>
            <a:pPr marL="857250" lvl="1" indent="-228600">
              <a:spcAft>
                <a:spcPts val="800"/>
              </a:spcAft>
              <a:buFont typeface="Arial" charset="0"/>
              <a:buChar char="●"/>
            </a:pPr>
            <a:r>
              <a:rPr lang="en" sz="1800" dirty="0" smtClean="0"/>
              <a:t>Probabilities </a:t>
            </a:r>
            <a:r>
              <a:rPr lang="en" sz="1800" dirty="0" smtClean="0"/>
              <a:t>of mutation and crossover </a:t>
            </a:r>
            <a:r>
              <a:rPr lang="en" sz="1800" dirty="0" smtClean="0"/>
              <a:t>have not been</a:t>
            </a:r>
            <a:r>
              <a:rPr lang="en" sz="1800" dirty="0" smtClean="0"/>
              <a:t> </a:t>
            </a:r>
            <a:r>
              <a:rPr lang="en" sz="1800" dirty="0" smtClean="0"/>
              <a:t>varied</a:t>
            </a:r>
          </a:p>
          <a:p>
            <a:pPr marL="857250" lvl="1" indent="-228600">
              <a:spcAft>
                <a:spcPts val="800"/>
              </a:spcAft>
              <a:buFont typeface="Arial" charset="0"/>
              <a:buChar char="●"/>
            </a:pPr>
            <a:r>
              <a:rPr lang="en" sz="1800" dirty="0" smtClean="0"/>
              <a:t>No </a:t>
            </a:r>
            <a:r>
              <a:rPr lang="en" sz="1800" dirty="0" smtClean="0"/>
              <a:t>runs where algorithm </a:t>
            </a:r>
            <a:r>
              <a:rPr lang="en" sz="1800" dirty="0" smtClean="0"/>
              <a:t>could not </a:t>
            </a:r>
            <a:r>
              <a:rPr lang="en" sz="1800" dirty="0" smtClean="0"/>
              <a:t>afford to buy a stock</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45113"/>
            <a:ext cx="4310699" cy="816473"/>
          </a:xfrm>
        </p:spPr>
        <p:txBody>
          <a:bodyPr/>
          <a:lstStyle/>
          <a:p>
            <a:r>
              <a:rPr lang="en-US" sz="4000" dirty="0" smtClean="0"/>
              <a:t>The Problem</a:t>
            </a:r>
            <a:endParaRPr lang="en-US" sz="4000" dirty="0"/>
          </a:p>
        </p:txBody>
      </p:sp>
      <p:sp>
        <p:nvSpPr>
          <p:cNvPr id="4" name="Subtitle 3"/>
          <p:cNvSpPr>
            <a:spLocks noGrp="1"/>
          </p:cNvSpPr>
          <p:nvPr>
            <p:ph type="subTitle" idx="1"/>
          </p:nvPr>
        </p:nvSpPr>
        <p:spPr>
          <a:xfrm>
            <a:off x="1" y="2214880"/>
            <a:ext cx="4310699" cy="2681673"/>
          </a:xfrm>
        </p:spPr>
        <p:txBody>
          <a:bodyPr/>
          <a:lstStyle/>
          <a:p>
            <a:pPr indent="0" algn="l"/>
            <a:r>
              <a:rPr lang="en-US" sz="2800" dirty="0" smtClean="0"/>
              <a:t>Determine the optimal parameters to buy/sell stock market indicators to maximize profit and minimize risk</a:t>
            </a:r>
            <a:endParaRPr lang="en-US" sz="2800" dirty="0"/>
          </a:p>
        </p:txBody>
      </p:sp>
      <p:pic>
        <p:nvPicPr>
          <p:cNvPr id="1026" name="Picture 2" descr="http://faganasset.com/wp-content/uploads/2015/04/stock-marke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400" y="1761586"/>
            <a:ext cx="3738752" cy="28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89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Conclusions</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a:p>
            <a:pPr marL="457200" lvl="0" indent="-228600" rtl="0">
              <a:spcBef>
                <a:spcPts val="0"/>
              </a:spcBef>
              <a:spcAft>
                <a:spcPts val="800"/>
              </a:spcAft>
              <a:buChar char="●"/>
            </a:pPr>
            <a:endParaRPr lang="en" sz="2000" dirty="0"/>
          </a:p>
        </p:txBody>
      </p:sp>
    </p:spTree>
    <p:extLst>
      <p:ext uri="{BB962C8B-B14F-4D97-AF65-F5344CB8AC3E}">
        <p14:creationId xmlns:p14="http://schemas.microsoft.com/office/powerpoint/2010/main" val="540645740"/>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buNone/>
            </a:pPr>
            <a:r>
              <a:rPr lang="en" sz="4000" dirty="0" smtClean="0"/>
              <a:t>Future Work</a:t>
            </a:r>
            <a:endParaRPr lang="en" sz="4000" dirty="0"/>
          </a:p>
        </p:txBody>
      </p:sp>
      <p:sp>
        <p:nvSpPr>
          <p:cNvPr id="169" name="Shape 169"/>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Vary the probabilities of mutation and crossover and the initial </a:t>
            </a:r>
            <a:br>
              <a:rPr lang="en" sz="2000" dirty="0" smtClean="0"/>
            </a:br>
            <a:r>
              <a:rPr lang="en" sz="2000" dirty="0" smtClean="0"/>
              <a:t>wallet size</a:t>
            </a:r>
          </a:p>
          <a:p>
            <a:pPr marL="457200" lvl="0" indent="-228600" rtl="0">
              <a:spcBef>
                <a:spcPts val="0"/>
              </a:spcBef>
              <a:spcAft>
                <a:spcPts val="800"/>
              </a:spcAft>
              <a:buChar char="●"/>
            </a:pPr>
            <a:r>
              <a:rPr lang="en" sz="2000" dirty="0" smtClean="0"/>
              <a:t>Add </a:t>
            </a:r>
            <a:r>
              <a:rPr lang="en" sz="2000" dirty="0" smtClean="0"/>
              <a:t>weights to the indicator voting scheme </a:t>
            </a:r>
          </a:p>
          <a:p>
            <a:pPr marL="457200" indent="-228600">
              <a:spcAft>
                <a:spcPts val="800"/>
              </a:spcAft>
              <a:buFont typeface="Arial" charset="0"/>
              <a:buChar char="●"/>
            </a:pPr>
            <a:r>
              <a:rPr lang="en" sz="2000" dirty="0"/>
              <a:t>Research alternative </a:t>
            </a:r>
            <a:r>
              <a:rPr lang="en" sz="2000" dirty="0" smtClean="0"/>
              <a:t>technical indicators and objective functions</a:t>
            </a:r>
          </a:p>
          <a:p>
            <a:pPr marL="457200" lvl="0" indent="-228600" rtl="0">
              <a:spcBef>
                <a:spcPts val="0"/>
              </a:spcBef>
              <a:spcAft>
                <a:spcPts val="800"/>
              </a:spcAft>
              <a:buChar char="●"/>
            </a:pPr>
            <a:r>
              <a:rPr lang="en" sz="2000" dirty="0" smtClean="0"/>
              <a:t>Hypervolume calculations for run comparisons </a:t>
            </a:r>
          </a:p>
          <a:p>
            <a:pPr marL="457200" lvl="0" indent="-228600" rtl="0">
              <a:spcBef>
                <a:spcPts val="0"/>
              </a:spcBef>
              <a:spcAft>
                <a:spcPts val="800"/>
              </a:spcAft>
              <a:buChar char="●"/>
            </a:pPr>
            <a:r>
              <a:rPr lang="en" sz="2000" dirty="0" smtClean="0"/>
              <a:t>Run with the GA on a second dataset to determine dependence of the results on the dataset </a:t>
            </a:r>
          </a:p>
          <a:p>
            <a:pPr marL="857250" lvl="1" indent="-228600">
              <a:spcAft>
                <a:spcPts val="800"/>
              </a:spcAft>
              <a:buChar char="●"/>
            </a:pPr>
            <a:r>
              <a:rPr lang="en" sz="1800" dirty="0" smtClean="0"/>
              <a:t>Answers the question of how broadly the results can be applied</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a:t>Questions?</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dirty="0"/>
              <a:t>References</a:t>
            </a:r>
          </a:p>
        </p:txBody>
      </p:sp>
      <p:sp>
        <p:nvSpPr>
          <p:cNvPr id="186" name="Shape 18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smtClean="0"/>
              <a:t>[1] </a:t>
            </a:r>
            <a:r>
              <a:rPr lang="en" sz="2000" dirty="0"/>
              <a:t>H. Jain and K. Deb. An Evolutionary Many-Objective Optimization Algorithm Using Reference-point Based Non-dominated Sorting Approach, Part II: Handling Constraints and Extending to an Adaptive Approach. </a:t>
            </a:r>
          </a:p>
          <a:p>
            <a:pPr>
              <a:spcAft>
                <a:spcPts val="800"/>
              </a:spcAft>
              <a:buNone/>
            </a:pPr>
            <a:r>
              <a:rPr lang="en" sz="2000" dirty="0" smtClean="0"/>
              <a:t>[2] </a:t>
            </a:r>
            <a:r>
              <a:rPr lang="en" sz="2000" dirty="0"/>
              <a:t>H. Seada and K. Deb. Effect of Selection Operator on NSGA-III in Single, Multi, and Many-Objective Optimization</a:t>
            </a:r>
            <a:r>
              <a:rPr lang="en" sz="2000" dirty="0" smtClean="0"/>
              <a:t>.</a:t>
            </a:r>
          </a:p>
          <a:p>
            <a:pPr>
              <a:spcAft>
                <a:spcPts val="800"/>
              </a:spcAft>
              <a:buNone/>
            </a:pPr>
            <a:r>
              <a:rPr lang="en" sz="2000" dirty="0" smtClean="0"/>
              <a:t>[3] </a:t>
            </a:r>
            <a:r>
              <a:rPr lang="en" sz="2000" dirty="0"/>
              <a:t>K. Deb. An Evolutionary Many-Objective Optimization Algorithm Using Reference-point Based Non-dominated Sorting Approach, Part I: Solving Problems with Box Constraints.</a:t>
            </a:r>
          </a:p>
          <a:p>
            <a:pPr rtl="0">
              <a:spcBef>
                <a:spcPts val="0"/>
              </a:spcBef>
              <a:spcAft>
                <a:spcPts val="800"/>
              </a:spcAft>
              <a:buNone/>
            </a:pPr>
            <a:endParaRPr lang="en" sz="2000" dirty="0" smtClean="0"/>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a:t>References (con’t)</a:t>
            </a:r>
          </a:p>
        </p:txBody>
      </p:sp>
      <p:sp>
        <p:nvSpPr>
          <p:cNvPr id="192" name="Shape 192"/>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a:t>[4] K. Deb. A Fast and Elitist, Multiobjective Genetic Algorithm: NSGA-II</a:t>
            </a:r>
            <a:r>
              <a:rPr lang="en" sz="2000" dirty="0" smtClean="0"/>
              <a:t>.</a:t>
            </a:r>
          </a:p>
          <a:p>
            <a:pPr>
              <a:spcAft>
                <a:spcPts val="800"/>
              </a:spcAft>
              <a:buNone/>
            </a:pPr>
            <a:r>
              <a:rPr lang="en" sz="2000" dirty="0" smtClean="0"/>
              <a:t>[5] </a:t>
            </a:r>
            <a:r>
              <a:rPr lang="en" sz="2000" dirty="0"/>
              <a:t>M.B. Fayek, H.M. El-Boghdadi, and S.M. Omran. Multi-Objective Optimization of Technical Stock Market Indicators using G</a:t>
            </a:r>
            <a:r>
              <a:rPr lang="en-US" sz="2000" dirty="0"/>
              <a:t>A</a:t>
            </a:r>
            <a:r>
              <a:rPr lang="en" sz="2000" dirty="0"/>
              <a:t>s</a:t>
            </a:r>
            <a:r>
              <a:rPr lang="en" sz="2000" dirty="0" smtClean="0"/>
              <a:t>.</a:t>
            </a:r>
          </a:p>
          <a:p>
            <a:pPr>
              <a:spcAft>
                <a:spcPts val="800"/>
              </a:spcAft>
              <a:buNone/>
            </a:pPr>
            <a:r>
              <a:rPr lang="en" sz="2000" dirty="0" smtClean="0"/>
              <a:t>[6] </a:t>
            </a:r>
            <a:r>
              <a:rPr lang="en" sz="2000" dirty="0"/>
              <a:t>N. Srinivas and K. Deb. Multiobjective Optimization Using Nondominated Sorting in Genetic Algorithms. </a:t>
            </a:r>
          </a:p>
          <a:p>
            <a:pPr>
              <a:spcAft>
                <a:spcPts val="800"/>
              </a:spcAft>
              <a:buNone/>
            </a:pPr>
            <a:endParaRPr lang="en" sz="2000" dirty="0"/>
          </a:p>
          <a:p>
            <a:pPr>
              <a:spcAft>
                <a:spcPts val="800"/>
              </a:spcAft>
              <a:buNone/>
            </a:pPr>
            <a:endParaRPr lang="en" sz="2000"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Multi-Objective Optimization Background</a:t>
            </a:r>
            <a:endParaRPr lang="en" sz="44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Why Use Multi-Objective Algorithms? [6]</a:t>
            </a:r>
            <a:endParaRPr lang="en-US" sz="4000" dirty="0"/>
          </a:p>
        </p:txBody>
      </p:sp>
      <p:sp>
        <p:nvSpPr>
          <p:cNvPr id="3" name="Text Placeholder 2"/>
          <p:cNvSpPr>
            <a:spLocks noGrp="1"/>
          </p:cNvSpPr>
          <p:nvPr>
            <p:ph type="body" idx="1"/>
          </p:nvPr>
        </p:nvSpPr>
        <p:spPr>
          <a:xfrm>
            <a:off x="311701" y="2133599"/>
            <a:ext cx="5215339" cy="3958233"/>
          </a:xfrm>
        </p:spPr>
        <p:txBody>
          <a:bodyPr/>
          <a:lstStyle/>
          <a:p>
            <a:r>
              <a:rPr lang="en-US" sz="2000" dirty="0" smtClean="0"/>
              <a:t>Existence of conflicting objectives</a:t>
            </a:r>
          </a:p>
          <a:p>
            <a:endParaRPr lang="en-US" sz="2000" dirty="0" smtClean="0"/>
          </a:p>
          <a:p>
            <a:r>
              <a:rPr lang="en-US" sz="2000" dirty="0" smtClean="0"/>
              <a:t>Single-objective formulation of multiple constraints is very sensitive to weights</a:t>
            </a:r>
            <a:endParaRPr lang="en-US" sz="2000" dirty="0"/>
          </a:p>
          <a:p>
            <a:endParaRPr lang="en-US" sz="2000" dirty="0" smtClean="0"/>
          </a:p>
          <a:p>
            <a:r>
              <a:rPr lang="en-US" sz="2000" dirty="0" smtClean="0"/>
              <a:t>Single-point solution does not allow for different alternatives to give to expert decision makers</a:t>
            </a:r>
            <a:endParaRPr lang="en-US" sz="2000" dirty="0"/>
          </a:p>
        </p:txBody>
      </p:sp>
      <p:pic>
        <p:nvPicPr>
          <p:cNvPr id="4" name="Picture 3"/>
          <p:cNvPicPr>
            <a:picLocks noChangeAspect="1"/>
          </p:cNvPicPr>
          <p:nvPr/>
        </p:nvPicPr>
        <p:blipFill>
          <a:blip r:embed="rId3"/>
          <a:stretch>
            <a:fillRect/>
          </a:stretch>
        </p:blipFill>
        <p:spPr>
          <a:xfrm>
            <a:off x="5706395" y="2549205"/>
            <a:ext cx="3125905" cy="2456815"/>
          </a:xfrm>
          <a:prstGeom prst="rect">
            <a:avLst/>
          </a:prstGeom>
        </p:spPr>
      </p:pic>
    </p:spTree>
    <p:extLst>
      <p:ext uri="{BB962C8B-B14F-4D97-AF65-F5344CB8AC3E}">
        <p14:creationId xmlns:p14="http://schemas.microsoft.com/office/powerpoint/2010/main" val="12901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NSGA-II</a:t>
            </a:r>
            <a:endParaRPr lang="en" sz="4000" dirty="0"/>
          </a:p>
        </p:txBody>
      </p:sp>
      <p:sp>
        <p:nvSpPr>
          <p:cNvPr id="71" name="Shape 71"/>
          <p:cNvSpPr txBox="1">
            <a:spLocks noGrp="1"/>
          </p:cNvSpPr>
          <p:nvPr>
            <p:ph type="body" idx="1"/>
          </p:nvPr>
        </p:nvSpPr>
        <p:spPr>
          <a:xfrm>
            <a:off x="311701" y="1828800"/>
            <a:ext cx="8520599" cy="3667991"/>
          </a:xfrm>
          <a:prstGeom prst="rect">
            <a:avLst/>
          </a:prstGeom>
        </p:spPr>
        <p:txBody>
          <a:bodyPr lIns="91425" tIns="91425" rIns="91425" bIns="91425" anchor="t" anchorCtr="0">
            <a:noAutofit/>
          </a:bodyPr>
          <a:lstStyle/>
          <a:p>
            <a:pPr marL="457200" lvl="0" indent="-228600">
              <a:spcAft>
                <a:spcPts val="800"/>
              </a:spcAft>
              <a:buChar char="●"/>
            </a:pPr>
            <a:r>
              <a:rPr lang="en-US" sz="2000" dirty="0"/>
              <a:t>NSGA-II is a multi-objective genetic algorithm based on non-dominated </a:t>
            </a:r>
            <a:r>
              <a:rPr lang="en-US" sz="2000" dirty="0" smtClean="0"/>
              <a:t>sorting that does </a:t>
            </a:r>
            <a:r>
              <a:rPr lang="en-US" sz="2000" dirty="0"/>
              <a:t>not require </a:t>
            </a:r>
            <a:r>
              <a:rPr lang="en-US" sz="2000" dirty="0" smtClean="0"/>
              <a:t>maintaining </a:t>
            </a:r>
            <a:r>
              <a:rPr lang="en-US" sz="2000" dirty="0"/>
              <a:t>solution </a:t>
            </a:r>
            <a:r>
              <a:rPr lang="en-US" sz="2000" dirty="0" smtClean="0"/>
              <a:t>diversity </a:t>
            </a:r>
            <a:r>
              <a:rPr lang="en-US" sz="2000" dirty="0"/>
              <a:t>and can account for multiple constraints </a:t>
            </a:r>
            <a:endParaRPr lang="en-US" sz="2000" dirty="0" smtClean="0"/>
          </a:p>
          <a:p>
            <a:pPr marL="457200" lvl="0" indent="-228600">
              <a:spcAft>
                <a:spcPts val="800"/>
              </a:spcAft>
              <a:buChar char="●"/>
            </a:pPr>
            <a:endParaRPr lang="en-US" sz="2000" dirty="0" smtClean="0"/>
          </a:p>
          <a:p>
            <a:pPr marL="457200" lvl="0" indent="-228600">
              <a:spcAft>
                <a:spcPts val="800"/>
              </a:spcAft>
              <a:buChar char="●"/>
            </a:pPr>
            <a:r>
              <a:rPr lang="en-US" sz="2000" dirty="0" smtClean="0"/>
              <a:t>One </a:t>
            </a:r>
            <a:r>
              <a:rPr lang="en-US" sz="2000" dirty="0"/>
              <a:t>of the limitations of NSGA-II is its decreased performance in handling problems of 4 or more </a:t>
            </a:r>
            <a:r>
              <a:rPr lang="en-US" sz="2000" dirty="0" smtClean="0"/>
              <a:t>objectives</a:t>
            </a:r>
          </a:p>
          <a:p>
            <a:pPr marL="857250" lvl="1" indent="-228600">
              <a:spcAft>
                <a:spcPts val="800"/>
              </a:spcAft>
              <a:buChar char="●"/>
            </a:pPr>
            <a:r>
              <a:rPr lang="en-US" sz="1800" dirty="0" smtClean="0"/>
              <a:t>As </a:t>
            </a:r>
            <a:r>
              <a:rPr lang="en-US" sz="1800" dirty="0"/>
              <a:t>the number of objectives go up, it becomes more likely that more solutions become non-dominated, which leads to less convergence to a </a:t>
            </a:r>
            <a:r>
              <a:rPr lang="en-US" sz="1800" dirty="0"/>
              <a:t>P</a:t>
            </a:r>
            <a:r>
              <a:rPr lang="en-US" sz="1800" dirty="0" smtClean="0"/>
              <a:t>areto </a:t>
            </a:r>
            <a:r>
              <a:rPr lang="en-US" sz="1800" dirty="0" smtClean="0"/>
              <a:t>front</a:t>
            </a:r>
            <a:endParaRPr lang="en" sz="1800" dirty="0"/>
          </a:p>
        </p:txBody>
      </p:sp>
    </p:spTree>
    <p:extLst>
      <p:ext uri="{BB962C8B-B14F-4D97-AF65-F5344CB8AC3E}">
        <p14:creationId xmlns:p14="http://schemas.microsoft.com/office/powerpoint/2010/main" val="266760206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U-NSGA-III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Reference points throughout search space to maintain diversity</a:t>
            </a:r>
          </a:p>
          <a:p>
            <a:pPr marL="457200" lvl="0" indent="-228600" rtl="0">
              <a:spcBef>
                <a:spcPts val="0"/>
              </a:spcBef>
              <a:spcAft>
                <a:spcPts val="800"/>
              </a:spcAft>
              <a:buChar char="●"/>
            </a:pPr>
            <a:r>
              <a:rPr lang="en" sz="2000" dirty="0" smtClean="0"/>
              <a:t>U-NSGA-III makes it easier to go from a mono- to many-objective problem </a:t>
            </a:r>
            <a:r>
              <a:rPr lang="en-US" sz="2000" dirty="0" smtClean="0"/>
              <a:t>by </a:t>
            </a:r>
            <a:r>
              <a:rPr lang="en-US" sz="2000" dirty="0"/>
              <a:t>making the niching and normalization operators automatically defunct for </a:t>
            </a:r>
            <a:r>
              <a:rPr lang="en-US" sz="2000" dirty="0" smtClean="0"/>
              <a:t>mono- objective problems </a:t>
            </a:r>
            <a:r>
              <a:rPr lang="en-US" sz="2000" dirty="0"/>
              <a:t>and active for </a:t>
            </a:r>
            <a:r>
              <a:rPr lang="en-US" sz="2000" dirty="0" smtClean="0"/>
              <a:t>multi- </a:t>
            </a:r>
            <a:r>
              <a:rPr lang="en-US" sz="2000" dirty="0"/>
              <a:t>and many-objective problems</a:t>
            </a:r>
            <a:endParaRPr lang="en" sz="2000" dirty="0" smtClean="0"/>
          </a:p>
          <a:p>
            <a:pPr marL="457200" lvl="0" indent="-228600" rtl="0">
              <a:spcBef>
                <a:spcPts val="0"/>
              </a:spcBef>
              <a:spcAft>
                <a:spcPts val="800"/>
              </a:spcAft>
              <a:buChar char="●"/>
            </a:pPr>
            <a:endParaRPr lang="en" sz="2000" dirty="0" smtClean="0"/>
          </a:p>
          <a:p>
            <a:pPr marL="457200" lvl="0" indent="-228600" rtl="0">
              <a:spcBef>
                <a:spcPts val="0"/>
              </a:spcBef>
              <a:spcAft>
                <a:spcPts val="800"/>
              </a:spcAft>
              <a:buChar char="●"/>
            </a:pPr>
            <a:endParaRPr lang="en"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171" y="3339086"/>
            <a:ext cx="5610129" cy="2928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Indicators and Objectives</a:t>
            </a:r>
            <a:endParaRPr lang="en" sz="4400"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[5]</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a:xfrm>
                <a:off x="311700" y="1878903"/>
                <a:ext cx="8520599" cy="3298529"/>
              </a:xfrm>
            </p:spPr>
            <p:txBody>
              <a:bodyPr/>
              <a:lstStyle/>
              <a:p>
                <a:pPr marL="0" indent="0">
                  <a:buNone/>
                </a:pPr>
                <a:r>
                  <a:rPr lang="en-US" sz="2000" dirty="0" smtClean="0"/>
                  <a:t>EMA: Exponential Moving Average</a:t>
                </a:r>
              </a:p>
              <a:p>
                <a:endParaRPr lang="en-US" sz="20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𝐸𝑀𝐴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𝑝𝑟𝑖𝑐𝑒</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𝐸𝑀𝐴</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m:t>
                      </m:r>
                    </m:oMath>
                  </m:oMathPara>
                </a14:m>
                <a:endParaRPr lang="en-US" sz="1800" dirty="0" smtClean="0"/>
              </a:p>
              <a:p>
                <a:pPr marL="457200" lvl="1" indent="0">
                  <a:buNone/>
                </a:pPr>
                <a:endParaRPr lang="en-US" sz="1800" b="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𝑛</m:t>
                          </m:r>
                          <m:r>
                            <a:rPr lang="en-US" sz="1800" b="0" i="1" smtClean="0">
                              <a:latin typeface="Cambria Math" panose="02040503050406030204" pitchFamily="18" charset="0"/>
                            </a:rPr>
                            <m:t>+1</m:t>
                          </m:r>
                        </m:den>
                      </m:f>
                      <m:r>
                        <a:rPr lang="en-US" sz="1800" b="0" i="0" smtClean="0">
                          <a:latin typeface="Cambria Math" panose="02040503050406030204" pitchFamily="18" charset="0"/>
                        </a:rPr>
                        <m:t>;   </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=1.0 −</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oMath>
                  </m:oMathPara>
                </a14:m>
                <a:endParaRPr lang="en-US" sz="1800" dirty="0" smtClean="0"/>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xfrm>
                <a:off x="311700" y="1878903"/>
                <a:ext cx="8520599" cy="3298529"/>
              </a:xfrm>
              <a:blipFill rotWithShape="0">
                <a:blip r:embed="rId3"/>
                <a:stretch>
                  <a:fillRect l="-715"/>
                </a:stretch>
              </a:blipFill>
            </p:spPr>
            <p:txBody>
              <a:bodyPr/>
              <a:lstStyle/>
              <a:p>
                <a:r>
                  <a:rPr lang="en-US">
                    <a:noFill/>
                  </a:rPr>
                  <a:t> </a:t>
                </a:r>
              </a:p>
            </p:txBody>
          </p:sp>
        </mc:Fallback>
      </mc:AlternateContent>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ower-Point-Word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Power-Point-Wordmark</Template>
  <TotalTime>3526</TotalTime>
  <Words>1883</Words>
  <Application>Microsoft Office PowerPoint</Application>
  <PresentationFormat>On-screen Show (4:3)</PresentationFormat>
  <Paragraphs>405</Paragraphs>
  <Slides>34</Slides>
  <Notes>34</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Cambria Math</vt:lpstr>
      <vt:lpstr>Gotham Book</vt:lpstr>
      <vt:lpstr>Gotham-Bold</vt:lpstr>
      <vt:lpstr>ＭＳ Ｐゴシック</vt:lpstr>
      <vt:lpstr>Trebuchet MS</vt:lpstr>
      <vt:lpstr>Wingdings</vt:lpstr>
      <vt:lpstr>Power-Point-Wordmark</vt:lpstr>
      <vt:lpstr>Evolving Optimal Technical Stock Market Indicators Through Use of Multi-Objective Genetic Algorithms</vt:lpstr>
      <vt:lpstr>Agenda</vt:lpstr>
      <vt:lpstr>The Problem</vt:lpstr>
      <vt:lpstr>Multi-Objective Optimization Background</vt:lpstr>
      <vt:lpstr>Why Use Multi-Objective Algorithms? [6]</vt:lpstr>
      <vt:lpstr>NSGA-II</vt:lpstr>
      <vt:lpstr>U-NSGA-III</vt:lpstr>
      <vt:lpstr>Indicators and Objectives</vt:lpstr>
      <vt:lpstr>Indicators [5] </vt:lpstr>
      <vt:lpstr>Indicators (con’t) </vt:lpstr>
      <vt:lpstr>Indicators (con’t) </vt:lpstr>
      <vt:lpstr>Objective Functions </vt:lpstr>
      <vt:lpstr>U-NSGA-III Setup</vt:lpstr>
      <vt:lpstr>Chromosome and Constraints </vt:lpstr>
      <vt:lpstr>U-NSGA-III parameters </vt:lpstr>
      <vt:lpstr>Stock Data </vt:lpstr>
      <vt:lpstr>Buy/Sell Implementation </vt:lpstr>
      <vt:lpstr>Results</vt:lpstr>
      <vt:lpstr>Bi-objective Results over 10 Runs</vt:lpstr>
      <vt:lpstr>Bi-objective Results over 10 Runs</vt:lpstr>
      <vt:lpstr>Bi-objective Results over 10 Runs</vt:lpstr>
      <vt:lpstr>Search Space/Pareto Front Analysis</vt:lpstr>
      <vt:lpstr>Bi-objective Final Population Values</vt:lpstr>
      <vt:lpstr>Comparison to Day Trading Strategy</vt:lpstr>
      <vt:lpstr>Three Objective Results over 10 Runs</vt:lpstr>
      <vt:lpstr>Three Objective Results over 10 Runs</vt:lpstr>
      <vt:lpstr>Three Objective Results over 10 Runs</vt:lpstr>
      <vt:lpstr>Three Objective Results over 10 Runs</vt:lpstr>
      <vt:lpstr>Limitations of the Solution</vt:lpstr>
      <vt:lpstr>Conclusions</vt:lpstr>
      <vt:lpstr>Future Work</vt:lpstr>
      <vt:lpstr>Questions?</vt:lpstr>
      <vt:lpstr>References</vt:lpstr>
      <vt:lpstr>References (con’t)</vt:lpstr>
    </vt:vector>
  </TitlesOfParts>
  <Company>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Algorithm-Based Solver for Very Large Multiple Jigsaw Puzzles of Unknown Dimensions and Piece Orientation</dc:title>
  <dc:creator>GE User</dc:creator>
  <cp:lastModifiedBy>Bonnie Reiff</cp:lastModifiedBy>
  <cp:revision>266</cp:revision>
  <cp:lastPrinted>2010-09-08T13:46:11Z</cp:lastPrinted>
  <dcterms:created xsi:type="dcterms:W3CDTF">2015-11-16T23:22:01Z</dcterms:created>
  <dcterms:modified xsi:type="dcterms:W3CDTF">2015-12-07T06:58:43Z</dcterms:modified>
</cp:coreProperties>
</file>