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95" r:id="rId3"/>
    <p:sldId id="299" r:id="rId4"/>
    <p:sldId id="306" r:id="rId5"/>
    <p:sldId id="301" r:id="rId6"/>
    <p:sldId id="307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Reiff" initials="" lastIdx="2" clrIdx="0"/>
  <p:cmAuthor id="1" name="Bonnie Reiff" initials="BR" lastIdx="1" clrIdx="1">
    <p:extLst>
      <p:ext uri="{19B8F6BF-5375-455C-9EA6-DF929625EA0E}">
        <p15:presenceInfo xmlns:p15="http://schemas.microsoft.com/office/powerpoint/2012/main" userId="a000c689f6a4fe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31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477A2-2853-4D73-8D65-65AEF76BBBA8}" type="datetimeFigureOut">
              <a:rPr lang="en-US" smtClean="0"/>
              <a:pPr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1F1D6-4599-4B85-B113-377F36F3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6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99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source: http://i1-news.softpedia-static.com/images/news2/Twitter-Debuts-Embeddable-Streams-so-You-Can-Take-Twitter-Anywhere-You-Go-2.png</a:t>
            </a:r>
          </a:p>
          <a:p>
            <a:endParaRPr lang="en-US" dirty="0" smtClean="0"/>
          </a:p>
          <a:p>
            <a:r>
              <a:rPr lang="en-US" dirty="0" smtClean="0"/>
              <a:t>Popularity defined in terms of retweet count and favorite count</a:t>
            </a:r>
          </a:p>
          <a:p>
            <a:endParaRPr lang="en-US" dirty="0" smtClean="0"/>
          </a:p>
          <a:p>
            <a:r>
              <a:rPr lang="en-US" dirty="0" smtClean="0"/>
              <a:t>Motivation</a:t>
            </a:r>
            <a:r>
              <a:rPr lang="en-US" baseline="0" dirty="0" smtClean="0"/>
              <a:t> behind the research question: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Interesting problem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Opportunity to work with social media data mining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Knowing the determining factors can help a user to understand how to get more people to see his or her Tweet </a:t>
            </a:r>
            <a:r>
              <a:rPr lang="en-US" baseline="0" dirty="0" smtClean="0">
                <a:sym typeface="Wingdings" panose="05000000000000000000" pitchFamily="2" charset="2"/>
              </a:rPr>
              <a:t> could be important for application such as political domain where a candidate wants to reach a larger user base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1F1D6-4599-4B85-B113-377F36F3BC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PHP</a:t>
            </a:r>
            <a:r>
              <a:rPr lang="en" baseline="0" dirty="0" smtClean="0"/>
              <a:t> </a:t>
            </a:r>
            <a:r>
              <a:rPr lang="en" baseline="0" dirty="0" smtClean="0"/>
              <a:t>programs are </a:t>
            </a:r>
            <a:r>
              <a:rPr lang="en" baseline="0" dirty="0" smtClean="0"/>
              <a:t>based loosely on the getTwitter.php program provided for reference by the professor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aseline="0" dirty="0" smtClean="0"/>
              <a:t>Uses Twitter libraries developed by Matt Harris (located on Github)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baseline="0" dirty="0" smtClean="0"/>
              <a:t>Public Stream API: </a:t>
            </a:r>
            <a:r>
              <a:rPr lang="en-US" sz="1200" dirty="0" smtClean="0"/>
              <a:t>returns a current stream of public statuses filtered by options such as language, keywords, and </a:t>
            </a:r>
            <a:r>
              <a:rPr lang="en-US" sz="1200" dirty="0" smtClean="0"/>
              <a:t>locations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dirty="0" smtClean="0"/>
              <a:t>Search</a:t>
            </a:r>
            <a:r>
              <a:rPr lang="en" baseline="0" dirty="0" smtClean="0"/>
              <a:t> API: </a:t>
            </a:r>
            <a:r>
              <a:rPr lang="en-US" sz="1200" dirty="0" smtClean="0"/>
              <a:t>allows queries for recent Tweets by ID </a:t>
            </a:r>
            <a:endParaRPr lang="en-US" sz="1200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smtClean="0"/>
              <a:t>Constraints on the stream:</a:t>
            </a:r>
            <a:r>
              <a:rPr lang="en-US" sz="1200" baseline="0" dirty="0" smtClean="0"/>
              <a:t> </a:t>
            </a:r>
            <a:r>
              <a:rPr lang="en-US" sz="1200" baseline="0" dirty="0" smtClean="0"/>
              <a:t>&gt;500 followers for user and </a:t>
            </a:r>
            <a:r>
              <a:rPr lang="en-US" sz="1200" baseline="0" dirty="0" smtClean="0"/>
              <a:t>Tweet </a:t>
            </a:r>
            <a:r>
              <a:rPr lang="en-US" sz="1200" baseline="0" dirty="0" smtClean="0"/>
              <a:t>is not already a </a:t>
            </a:r>
            <a:r>
              <a:rPr lang="en-US" sz="1200" baseline="0" dirty="0" smtClean="0"/>
              <a:t>Retweet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4873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Chosen attributes</a:t>
            </a:r>
            <a:r>
              <a:rPr lang="en-US" sz="1200" baseline="0" dirty="0" smtClean="0"/>
              <a:t> include information about the text of the Tweet, meta-information (i.e. retweeted or quoted status), information about the user who posted the Tweet</a:t>
            </a:r>
            <a:endParaRPr lang="en-US" sz="1200" dirty="0" smtClean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4708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/>
              <a:t>Limitation of the classification: limited number of “popular” tweets in the</a:t>
            </a:r>
            <a:r>
              <a:rPr lang="en-US" sz="1200" baseline="0" dirty="0" smtClean="0"/>
              <a:t> data stream </a:t>
            </a:r>
            <a:r>
              <a:rPr lang="en-US" sz="1200" baseline="0" dirty="0" smtClean="0">
                <a:sym typeface="Wingdings" panose="05000000000000000000" pitchFamily="2" charset="2"/>
              </a:rPr>
              <a:t> many of the Tweets did not show a high retweet or favorite count in any of the searches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67300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2650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8841"/>
            <a:ext cx="77724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30807"/>
            <a:ext cx="77724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48606"/>
            <a:ext cx="82296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82296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154"/>
            <a:ext cx="82296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2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2059668"/>
            <a:ext cx="3950704" cy="429668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09873"/>
            <a:ext cx="82296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column, no bullets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1011"/>
            <a:ext cx="82296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5091"/>
            <a:ext cx="82296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 smtClean="0"/>
              <a:t>1 column with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4905"/>
            <a:ext cx="8229600" cy="4419600"/>
          </a:xfrm>
          <a:prstGeom prst="rect">
            <a:avLst/>
          </a:prstGeom>
        </p:spPr>
        <p:txBody>
          <a:bodyPr wrap="square" numCol="1" anchor="t"/>
          <a:lstStyle>
            <a:lvl1pPr marL="457200" indent="-4572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200" indent="18288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12/7/2015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66"/>
            <a:ext cx="4572000" cy="6857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1" y="1644233"/>
            <a:ext cx="4045199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1" y="3737433"/>
            <a:ext cx="4045199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965434"/>
            <a:ext cx="3837000" cy="4926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MSU thinner spear_green RGB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6253066"/>
            <a:ext cx="8229600" cy="103284"/>
          </a:xfrm>
          <a:prstGeom prst="rect">
            <a:avLst/>
          </a:prstGeom>
        </p:spPr>
      </p:pic>
      <p:pic>
        <p:nvPicPr>
          <p:cNvPr id="12" name="Picture 11" descr="PP banner wordmark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7" y="0"/>
            <a:ext cx="9140953" cy="669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  <p:sldLayoutId id="2147483699" r:id="rId6"/>
    <p:sldLayoutId id="2147483700" r:id="rId7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lnSpc>
                <a:spcPct val="138000"/>
              </a:lnSpc>
              <a:spcBef>
                <a:spcPts val="10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2800" b="1" dirty="0" smtClean="0">
                <a:latin typeface="Trebuchet MS"/>
                <a:ea typeface="Trebuchet MS"/>
                <a:cs typeface="Trebuchet MS"/>
                <a:sym typeface="Trebuchet MS"/>
              </a:rPr>
              <a:t>A Model for Determining Tweet Popularity via Prediction Methods</a:t>
            </a:r>
            <a:endParaRPr lang="en" sz="2800" b="1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685800" y="3340184"/>
            <a:ext cx="7772400" cy="210235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600" dirty="0" smtClean="0">
              <a:solidFill>
                <a:schemeClr val="dk1"/>
              </a:solidFill>
            </a:endParaRPr>
          </a:p>
          <a:p>
            <a:pPr lvl="0" algn="l" rtl="0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lvl="0" algn="l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Presentation by Farhan Hormasji and Bonnie </a:t>
            </a:r>
            <a:r>
              <a:rPr lang="en" sz="2000" dirty="0" smtClean="0">
                <a:solidFill>
                  <a:schemeClr val="dk1"/>
                </a:solidFill>
              </a:rPr>
              <a:t>Reiff</a:t>
            </a:r>
            <a:br>
              <a:rPr lang="en" sz="2000" dirty="0" smtClean="0">
                <a:solidFill>
                  <a:schemeClr val="dk1"/>
                </a:solidFill>
              </a:rPr>
            </a:br>
            <a:r>
              <a:rPr lang="en" sz="2000" dirty="0" smtClean="0">
                <a:solidFill>
                  <a:schemeClr val="dk1"/>
                </a:solidFill>
              </a:rPr>
              <a:t>CSE 881: Data Mining</a:t>
            </a:r>
          </a:p>
          <a:p>
            <a:pPr lvl="0" algn="l">
              <a:lnSpc>
                <a:spcPct val="138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</a:rPr>
              <a:t>7 December 2015</a:t>
            </a:r>
            <a:endParaRPr lang="e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45113"/>
            <a:ext cx="4310699" cy="816473"/>
          </a:xfrm>
        </p:spPr>
        <p:txBody>
          <a:bodyPr/>
          <a:lstStyle/>
          <a:p>
            <a:r>
              <a:rPr lang="en-US" sz="4000" dirty="0" smtClean="0"/>
              <a:t>The Question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2511748"/>
            <a:ext cx="4490719" cy="1618566"/>
          </a:xfrm>
        </p:spPr>
        <p:txBody>
          <a:bodyPr/>
          <a:lstStyle/>
          <a:p>
            <a:pPr indent="0" algn="l"/>
            <a:r>
              <a:rPr lang="en-US" sz="2800" dirty="0" smtClean="0"/>
              <a:t>What features of a Tweet contribute most to its popularity?</a:t>
            </a:r>
            <a:endParaRPr lang="en-US" sz="2800" dirty="0"/>
          </a:p>
        </p:txBody>
      </p:sp>
      <p:pic>
        <p:nvPicPr>
          <p:cNvPr id="1030" name="Picture 6" descr="http://i1-news.softpedia-static.com/images/news2/Twitter-Debuts-Embeddable-Streams-so-You-Can-Take-Twitter-Anywhere-You-Go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63" y="641032"/>
            <a:ext cx="4004437" cy="53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Data Collection and Preprocessing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smtClean="0"/>
              <a:t>Creation of 2 PHP </a:t>
            </a:r>
            <a:r>
              <a:rPr lang="en-US" sz="2000" dirty="0" smtClean="0"/>
              <a:t>Programs for interaction </a:t>
            </a:r>
            <a:r>
              <a:rPr lang="en-US" sz="2000" dirty="0" smtClean="0"/>
              <a:t>with the Public Stream </a:t>
            </a:r>
            <a:r>
              <a:rPr lang="en-US" sz="2000" dirty="0" smtClean="0"/>
              <a:t>and Search APIs</a:t>
            </a:r>
            <a:endParaRPr lang="en-US" sz="20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Strea</a:t>
            </a:r>
            <a:r>
              <a:rPr lang="en-US" sz="2000" dirty="0" smtClean="0"/>
              <a:t>ming program: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Outputs a CSV file with the chosen attributes for each Tweet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Preprocessing:</a:t>
            </a:r>
            <a:endParaRPr lang="en-US" sz="1800" dirty="0" smtClean="0"/>
          </a:p>
          <a:p>
            <a:pPr marL="1257300" lvl="2">
              <a:spcAft>
                <a:spcPts val="800"/>
              </a:spcAft>
              <a:buChar char="●"/>
            </a:pPr>
            <a:r>
              <a:rPr lang="en-US" sz="1600" dirty="0" smtClean="0"/>
              <a:t>Creation of an array of the most popular hashtags for </a:t>
            </a:r>
            <a:r>
              <a:rPr lang="en-US" sz="1600" dirty="0" smtClean="0"/>
              <a:t>additional (manual) </a:t>
            </a:r>
            <a:r>
              <a:rPr lang="en-US" sz="1600" dirty="0" smtClean="0"/>
              <a:t>feature analysis</a:t>
            </a:r>
          </a:p>
          <a:p>
            <a:pPr marL="1257300" lvl="2">
              <a:spcAft>
                <a:spcPts val="800"/>
              </a:spcAft>
              <a:buChar char="●"/>
            </a:pPr>
            <a:r>
              <a:rPr lang="en-US" sz="1600" dirty="0" smtClean="0"/>
              <a:t>Removal of commas (in order to use a CSV file output format)</a:t>
            </a:r>
          </a:p>
          <a:p>
            <a:pPr marL="1257300" lvl="2">
              <a:spcAft>
                <a:spcPts val="800"/>
              </a:spcAft>
              <a:buChar char="●"/>
            </a:pPr>
            <a:r>
              <a:rPr lang="en" sz="1600" dirty="0" smtClean="0"/>
              <a:t>Generation of Binary or Integer Count attributes from String </a:t>
            </a:r>
            <a:r>
              <a:rPr lang="en" sz="1600" dirty="0" smtClean="0"/>
              <a:t>features</a:t>
            </a:r>
          </a:p>
          <a:p>
            <a:pPr marL="457200" lvl="0" indent="-228600">
              <a:spcAft>
                <a:spcPts val="800"/>
              </a:spcAft>
              <a:buFont typeface="Arial" charset="0"/>
              <a:buChar char="●"/>
            </a:pPr>
            <a:r>
              <a:rPr lang="en-US" sz="1800" dirty="0" smtClean="0"/>
              <a:t>Searches at </a:t>
            </a:r>
            <a:r>
              <a:rPr lang="en-US" sz="1800" dirty="0"/>
              <a:t>10 minutes, 30 minutes, 1 hour, and 20 hours after every data </a:t>
            </a:r>
            <a:r>
              <a:rPr lang="en-US" sz="1800" dirty="0" smtClean="0"/>
              <a:t>collection to collect Retweet and Favorite count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464823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The Dataset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Total number of Tweets used: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Size of training data: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Size of validation data:</a:t>
            </a:r>
          </a:p>
          <a:p>
            <a:pPr marL="457200" indent="-228600">
              <a:spcAft>
                <a:spcPts val="800"/>
              </a:spcAft>
              <a:buChar char="●"/>
            </a:pPr>
            <a:r>
              <a:rPr lang="en-US" sz="2000" dirty="0" smtClean="0"/>
              <a:t>Target Attribute: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Features/Predictors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80949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SVM Classification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Potential slide information:</a:t>
            </a:r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smtClean="0"/>
              <a:t>Data labeling (binary classification as “popular” or “not popular”)</a:t>
            </a:r>
            <a:endParaRPr lang="en-US" sz="1800" dirty="0" smtClean="0"/>
          </a:p>
          <a:p>
            <a:pPr marL="857250" lvl="1" indent="-228600">
              <a:spcAft>
                <a:spcPts val="800"/>
              </a:spcAft>
              <a:buChar char="●"/>
            </a:pPr>
            <a:r>
              <a:rPr lang="en-US" sz="1800" dirty="0" err="1" smtClean="0"/>
              <a:t>Matlab</a:t>
            </a:r>
            <a:r>
              <a:rPr lang="en-US" sz="1800" dirty="0" smtClean="0"/>
              <a:t> </a:t>
            </a:r>
            <a:r>
              <a:rPr lang="en-US" sz="1800" dirty="0" smtClean="0"/>
              <a:t>implementation of SVM</a:t>
            </a:r>
            <a:endParaRPr lang="en-US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3750557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698" y="593367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4000" dirty="0" smtClean="0"/>
              <a:t>Results</a:t>
            </a:r>
            <a:endParaRPr lang="en" sz="4000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r>
              <a:rPr lang="en-US" sz="2000" dirty="0" smtClean="0"/>
              <a:t>TODO</a:t>
            </a:r>
            <a:endParaRPr lang="en-US" sz="20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4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 smtClean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har char="●"/>
            </a:pPr>
            <a:endParaRPr lang="en" sz="1800" dirty="0"/>
          </a:p>
        </p:txBody>
      </p:sp>
      <p:sp>
        <p:nvSpPr>
          <p:cNvPr id="4" name="Shape 56"/>
          <p:cNvSpPr txBox="1">
            <a:spLocks/>
          </p:cNvSpPr>
          <p:nvPr/>
        </p:nvSpPr>
        <p:spPr>
          <a:xfrm>
            <a:off x="311700" y="3050634"/>
            <a:ext cx="8520599" cy="76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Gotham Book"/>
                <a:ea typeface="ＭＳ Ｐゴシック" charset="-128"/>
                <a:cs typeface="ＭＳ Ｐゴシック" charset="-128"/>
              </a:defRPr>
            </a:lvl1pPr>
            <a:lvl2pPr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ts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/>
            <a:r>
              <a:rPr lang="en" sz="4000" dirty="0" smtClean="0"/>
              <a:t>Conclusions</a:t>
            </a:r>
            <a:endParaRPr lang="en" sz="4000" dirty="0"/>
          </a:p>
        </p:txBody>
      </p:sp>
      <p:sp>
        <p:nvSpPr>
          <p:cNvPr id="5" name="Shape 57"/>
          <p:cNvSpPr txBox="1">
            <a:spLocks/>
          </p:cNvSpPr>
          <p:nvPr/>
        </p:nvSpPr>
        <p:spPr>
          <a:xfrm>
            <a:off x="311699" y="4164621"/>
            <a:ext cx="8520599" cy="157682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Gotham Book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Gotham Book"/>
                <a:ea typeface="ＭＳ Ｐゴシック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Gotham Book"/>
                <a:ea typeface="ＭＳ Ｐゴシック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Gotham Book"/>
                <a:ea typeface="ＭＳ Ｐゴシック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Gotham Book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28600">
              <a:spcAft>
                <a:spcPts val="800"/>
              </a:spcAft>
              <a:buFont typeface="Arial" charset="0"/>
              <a:buChar char="●"/>
            </a:pPr>
            <a:r>
              <a:rPr lang="en-US" sz="2000" dirty="0" smtClean="0"/>
              <a:t>TODO</a:t>
            </a:r>
            <a:endParaRPr lang="en" sz="1800" dirty="0" smtClean="0"/>
          </a:p>
          <a:p>
            <a:pPr marL="857250" lvl="1" indent="-228600">
              <a:spcAft>
                <a:spcPts val="800"/>
              </a:spcAft>
              <a:buFont typeface="Arial" charset="0"/>
              <a:buChar char="●"/>
            </a:pPr>
            <a:endParaRPr lang="en" sz="1400" dirty="0" smtClean="0"/>
          </a:p>
          <a:p>
            <a:pPr marL="457200" indent="-228600">
              <a:spcAft>
                <a:spcPts val="800"/>
              </a:spcAft>
              <a:buFont typeface="Arial" charset="0"/>
              <a:buChar char="●"/>
            </a:pPr>
            <a:endParaRPr lang="en" sz="1800" dirty="0" smtClean="0"/>
          </a:p>
          <a:p>
            <a:pPr marL="457200" indent="-228600">
              <a:spcAft>
                <a:spcPts val="800"/>
              </a:spcAft>
              <a:buFont typeface="Arial" charset="0"/>
              <a:buChar char="●"/>
            </a:pPr>
            <a:endParaRPr lang="en" sz="1800" dirty="0" smtClean="0"/>
          </a:p>
          <a:p>
            <a:pPr marL="457200" indent="-228600">
              <a:spcAft>
                <a:spcPts val="800"/>
              </a:spcAft>
              <a:buFont typeface="Arial" charset="0"/>
              <a:buChar char="●"/>
            </a:pP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6381524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-Point-Wordmar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Power-Point-Wordmark</Template>
  <TotalTime>2653</TotalTime>
  <Words>392</Words>
  <Application>Microsoft Office PowerPoint</Application>
  <PresentationFormat>On-screen Show (4:3)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Gotham Book</vt:lpstr>
      <vt:lpstr>Gotham-Bold</vt:lpstr>
      <vt:lpstr>ＭＳ Ｐゴシック</vt:lpstr>
      <vt:lpstr>Trebuchet MS</vt:lpstr>
      <vt:lpstr>Wingdings</vt:lpstr>
      <vt:lpstr>Power-Point-Wordmark</vt:lpstr>
      <vt:lpstr>A Model for Determining Tweet Popularity via Prediction Methods</vt:lpstr>
      <vt:lpstr>The Question</vt:lpstr>
      <vt:lpstr>Data Collection and Preprocessing</vt:lpstr>
      <vt:lpstr>The Dataset</vt:lpstr>
      <vt:lpstr>SVM Classification</vt:lpstr>
      <vt:lpstr>Results</vt:lpstr>
    </vt:vector>
  </TitlesOfParts>
  <Company>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Algorithm-Based Solver for Very Large Multiple Jigsaw Puzzles of Unknown Dimensions and Piece Orientation</dc:title>
  <dc:creator>GE User</dc:creator>
  <cp:lastModifiedBy>Bonnie Reiff</cp:lastModifiedBy>
  <cp:revision>231</cp:revision>
  <cp:lastPrinted>2010-09-08T13:46:11Z</cp:lastPrinted>
  <dcterms:created xsi:type="dcterms:W3CDTF">2015-11-16T23:22:01Z</dcterms:created>
  <dcterms:modified xsi:type="dcterms:W3CDTF">2015-12-08T01:24:06Z</dcterms:modified>
</cp:coreProperties>
</file>