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REDDY BOYAPALLY" userId="52a6f1c4b461ca82" providerId="LiveId" clId="{DA0EC885-2CF4-4F58-8843-A4692DCB4CBC}"/>
    <pc:docChg chg="modSld">
      <pc:chgData name="PAVAN REDDY BOYAPALLY" userId="52a6f1c4b461ca82" providerId="LiveId" clId="{DA0EC885-2CF4-4F58-8843-A4692DCB4CBC}" dt="2024-12-04T04:11:44.090" v="4" actId="20577"/>
      <pc:docMkLst>
        <pc:docMk/>
      </pc:docMkLst>
      <pc:sldChg chg="modSp mod">
        <pc:chgData name="PAVAN REDDY BOYAPALLY" userId="52a6f1c4b461ca82" providerId="LiveId" clId="{DA0EC885-2CF4-4F58-8843-A4692DCB4CBC}" dt="2024-12-04T03:00:58.421" v="0" actId="14100"/>
        <pc:sldMkLst>
          <pc:docMk/>
          <pc:sldMk cId="0" sldId="256"/>
        </pc:sldMkLst>
        <pc:spChg chg="mod">
          <ac:chgData name="PAVAN REDDY BOYAPALLY" userId="52a6f1c4b461ca82" providerId="LiveId" clId="{DA0EC885-2CF4-4F58-8843-A4692DCB4CBC}" dt="2024-12-04T03:00:58.421" v="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PAVAN REDDY BOYAPALLY" userId="52a6f1c4b461ca82" providerId="LiveId" clId="{DA0EC885-2CF4-4F58-8843-A4692DCB4CBC}" dt="2024-12-04T04:11:44.090" v="4" actId="20577"/>
        <pc:sldMkLst>
          <pc:docMk/>
          <pc:sldMk cId="3242672208" sldId="265"/>
        </pc:sldMkLst>
        <pc:spChg chg="mod">
          <ac:chgData name="PAVAN REDDY BOYAPALLY" userId="52a6f1c4b461ca82" providerId="LiveId" clId="{DA0EC885-2CF4-4F58-8843-A4692DCB4CBC}" dt="2024-12-04T04:11:44.090" v="4" actId="20577"/>
          <ac:spMkLst>
            <pc:docMk/>
            <pc:sldMk cId="3242672208" sldId="265"/>
            <ac:spMk id="6" creationId="{C6C7ED09-FCC3-DF00-EF91-D764E4CB3D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9307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88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69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87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4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2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8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2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5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2239" y="-282803"/>
            <a:ext cx="7296347" cy="2856321"/>
          </a:xfrm>
        </p:spPr>
        <p:txBody>
          <a:bodyPr>
            <a:normAutofit/>
          </a:bodyPr>
          <a:lstStyle/>
          <a:p>
            <a:r>
              <a:rPr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</a:t>
            </a:r>
            <a:r>
              <a:rPr lang="en-IN"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Analysis on </a:t>
            </a:r>
            <a:r>
              <a:rPr lang="en-IN"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</a:t>
            </a:r>
            <a:r>
              <a:rPr lang="en-IN"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157" y="2375555"/>
            <a:ext cx="7598004" cy="3453483"/>
          </a:xfrm>
        </p:spPr>
        <p:txBody>
          <a:bodyPr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Pavan Reddy Boyapally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Jagadeesh Chandra Bose Mende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Kavitha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Madiraju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Khaled Sayed, Assistant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Mikolov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et al. "Efficient Estimation of Word Representations in Vector Space."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Devlin, J., et al. "BERT: Pre-training of Deep Bidirectional Transformers for Language Understanding."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Hochreiter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and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Schmidhuber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"Long Short-Term Memory."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Maas, A. L., et al. "Learning Word Vectors for Sentiment Analysis."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Sentiment140 Dataset Documentation.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849" y="764373"/>
            <a:ext cx="6984791" cy="129302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219" y="1564850"/>
            <a:ext cx="8191421" cy="4289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Sentiment Analysis?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opinions/emotions (positive, negative, neutral) in text.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NLP for insights from online reviews, tweets, and blogs.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Business: Improve products/services.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Entertainment: Analyze audience reviews.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Politics: Track public sentiment.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ML and DL models for sentiment classification.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using accuracy, precision, recall, and computational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Linguistic Variations: Slang, emojis, abbreviations.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Sarcasm: "Great movie... not!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Context Dependency: "Cool" (positive or temperature?).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Class Imbalance: Datasets often skew toward positive sentiment.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Multilingual Input: Mixing languages.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Project: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Real-time analysis of movie reviews and tweets.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Benchmark traditional ML (e.g., Logistic Regression, SVM) vs. DL (LSTM, BERT).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From Data to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677971"/>
            <a:ext cx="7955280" cy="4585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Workflow: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→ Preprocessing → Feature Extraction → Model Training → Evaluation.</a:t>
            </a:r>
          </a:p>
          <a:p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 Collection: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(50K reviews): Formal, structured reviews.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Sentiment140 (1.6M tweets): Informal, noisy text.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Reviews (100K): Mixed-length e-commerce reviews.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Preprocessing: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text: Remove punctuation, emojis, URLs.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 &amp; Lemmatize: Break into words; reduce to root forms.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Normalize: Lowercase text; handle abbreviations.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23A9-A3C6-A8EE-D90A-0301230C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1112363"/>
            <a:ext cx="7776642" cy="5151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Feature Extraction: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TF-IDF: For ML models.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Embeddings: Dense vectors (Word2Vec,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Tokenizer: Handles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subword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Model Training: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ML: Logistic Regression, SVM.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Models: LSTM, BERT.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 Synonym replacement, back translation.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Evaluation: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Accuracy, Precision, Recall, F1-Score</a:t>
            </a:r>
          </a:p>
        </p:txBody>
      </p:sp>
    </p:spTree>
    <p:extLst>
      <p:ext uri="{BB962C8B-B14F-4D97-AF65-F5344CB8AC3E}">
        <p14:creationId xmlns:p14="http://schemas.microsoft.com/office/powerpoint/2010/main" val="295982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ML Models: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Simple, interpretable.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SVM: Effective for high-dimensional data.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Bayes: Fast but assumes feature independence.</a:t>
            </a:r>
          </a:p>
          <a:p>
            <a:pPr marL="0" indent="0">
              <a:buNone/>
            </a:pP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Models: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LSTM: Captures sequential dependencies.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BERT: State-of-the-art, contextual understanding.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F-IDF: Importance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 words across documents.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Embeddings: Dense vectors capturing word relationships.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1743959"/>
            <a:ext cx="7955915" cy="4519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Performer: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91.69%.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recall for positive sentiments; struggles with negatives.</a:t>
            </a:r>
          </a:p>
          <a:p>
            <a:pPr marL="0" indent="0"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Results: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F4902D-4A89-B03A-6DC1-3FBAFFEEC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814"/>
              </p:ext>
            </p:extLst>
          </p:nvPr>
        </p:nvGraphicFramePr>
        <p:xfrm>
          <a:off x="952107" y="4006392"/>
          <a:ext cx="7598170" cy="2087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9634">
                  <a:extLst>
                    <a:ext uri="{9D8B030D-6E8A-4147-A177-3AD203B41FA5}">
                      <a16:colId xmlns:a16="http://schemas.microsoft.com/office/drawing/2014/main" val="2983180092"/>
                    </a:ext>
                  </a:extLst>
                </a:gridCol>
                <a:gridCol w="1519634">
                  <a:extLst>
                    <a:ext uri="{9D8B030D-6E8A-4147-A177-3AD203B41FA5}">
                      <a16:colId xmlns:a16="http://schemas.microsoft.com/office/drawing/2014/main" val="320044061"/>
                    </a:ext>
                  </a:extLst>
                </a:gridCol>
                <a:gridCol w="1519634">
                  <a:extLst>
                    <a:ext uri="{9D8B030D-6E8A-4147-A177-3AD203B41FA5}">
                      <a16:colId xmlns:a16="http://schemas.microsoft.com/office/drawing/2014/main" val="3544987158"/>
                    </a:ext>
                  </a:extLst>
                </a:gridCol>
                <a:gridCol w="1519634">
                  <a:extLst>
                    <a:ext uri="{9D8B030D-6E8A-4147-A177-3AD203B41FA5}">
                      <a16:colId xmlns:a16="http://schemas.microsoft.com/office/drawing/2014/main" val="868982286"/>
                    </a:ext>
                  </a:extLst>
                </a:gridCol>
                <a:gridCol w="1519634">
                  <a:extLst>
                    <a:ext uri="{9D8B030D-6E8A-4147-A177-3AD203B41FA5}">
                      <a16:colId xmlns:a16="http://schemas.microsoft.com/office/drawing/2014/main" val="680348786"/>
                    </a:ext>
                  </a:extLst>
                </a:gridCol>
              </a:tblGrid>
              <a:tr h="347785"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Model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Accuracy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Precision (Positive)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Recall (Positive)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F1-Score (Positive)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55018317"/>
                  </a:ext>
                </a:extLst>
              </a:tr>
              <a:tr h="347890"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 dirty="0">
                          <a:effectLst/>
                        </a:rPr>
                        <a:t>Logistic Regression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87.42%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0.88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0.89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0.88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5102455"/>
                  </a:ext>
                </a:extLst>
              </a:tr>
              <a:tr h="347890"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SVM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91.69%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0.94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0.96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0.95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41779022"/>
                  </a:ext>
                </a:extLst>
              </a:tr>
              <a:tr h="347890"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Naive Bayes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84.78%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0.85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1.00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0.92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9735267"/>
                  </a:ext>
                </a:extLst>
              </a:tr>
              <a:tr h="347890"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LSTM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88.78%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0.90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0.90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0.90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94593540"/>
                  </a:ext>
                </a:extLst>
              </a:tr>
              <a:tr h="347890"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BERT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81.25%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0.84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>
                          <a:effectLst/>
                        </a:rPr>
                        <a:t>0.83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5240" indent="-6350" algn="just">
                        <a:lnSpc>
                          <a:spcPct val="112000"/>
                        </a:lnSpc>
                        <a:spcAft>
                          <a:spcPts val="850"/>
                        </a:spcAft>
                      </a:pPr>
                      <a:r>
                        <a:rPr lang="en-IN" sz="1200" kern="100" dirty="0">
                          <a:effectLst/>
                        </a:rPr>
                        <a:t>0.83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14956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6053-BF75-7541-2DF9-ACA0FA4C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20" y="17299"/>
            <a:ext cx="5834719" cy="2673668"/>
          </a:xfrm>
        </p:spPr>
        <p:txBody>
          <a:bodyPr>
            <a:normAutofit/>
          </a:bodyPr>
          <a:lstStyle/>
          <a:p>
            <a:r>
              <a:rPr lang="en-IN" b="1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Precision-Recall Curves</a:t>
            </a:r>
            <a:br>
              <a:rPr lang="en-IN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EB5B77-58E8-F18F-A8AD-48638172D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01" y="4167033"/>
            <a:ext cx="4702699" cy="2832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C7ED09-FCC3-DF00-EF91-D764E4CB3D47}"/>
              </a:ext>
            </a:extLst>
          </p:cNvPr>
          <p:cNvSpPr txBox="1"/>
          <p:nvPr/>
        </p:nvSpPr>
        <p:spPr>
          <a:xfrm>
            <a:off x="0" y="1894788"/>
            <a:ext cx="8748074" cy="123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2000"/>
              </a:lnSpc>
              <a:spcAft>
                <a:spcPts val="8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 maintained consistently high precision and recall for positive sentiments.</a:t>
            </a:r>
          </a:p>
          <a:p>
            <a:pPr marL="342900" lvl="0" indent="-342900" algn="just">
              <a:lnSpc>
                <a:spcPct val="112000"/>
              </a:lnSpc>
              <a:spcAft>
                <a:spcPts val="8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Naive Bayes exhibited steep precision-recall drops for negative sentiments.</a:t>
            </a:r>
          </a:p>
          <a:p>
            <a:pPr marL="342900" lvl="0" indent="-342900" algn="just">
              <a:lnSpc>
                <a:spcPct val="112000"/>
              </a:lnSpc>
              <a:spcAft>
                <a:spcPts val="8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LSTM and BERT achieved smoother curves due to their advanced </a:t>
            </a:r>
            <a:r>
              <a:rPr lang="en-IN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architectures.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7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SVM: Best for structured datasets.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LSTM: Balanced performance and computational cost.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BERT: Superior context understanding but computationally expensive.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sentiment analysis.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sarcasm detection.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real-time sentiment systems for movie reviews.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107</TotalTime>
  <Words>687</Words>
  <Application>Microsoft Office PowerPoint</Application>
  <PresentationFormat>On-screen Show (4:3)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Symbol</vt:lpstr>
      <vt:lpstr>Times New Roman</vt:lpstr>
      <vt:lpstr>Vapor Trail</vt:lpstr>
      <vt:lpstr>Sentiment  Analysis on  Social  Media</vt:lpstr>
      <vt:lpstr>Introduction &amp; Objectives</vt:lpstr>
      <vt:lpstr>Challenges &amp; Relevance</vt:lpstr>
      <vt:lpstr>Methodology: From Data to Insights</vt:lpstr>
      <vt:lpstr>PowerPoint Presentation</vt:lpstr>
      <vt:lpstr>Models &amp; Techniques</vt:lpstr>
      <vt:lpstr>Results &amp; Analysis</vt:lpstr>
      <vt:lpstr>Precision-Recall Curves </vt:lpstr>
      <vt:lpstr>Conclusion &amp; Recommendations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Pavan Reddy</dc:creator>
  <cp:keywords/>
  <dc:description>generated using python-pptx</dc:description>
  <cp:lastModifiedBy>PAVAN REDDY BOYAPALLY</cp:lastModifiedBy>
  <cp:revision>2</cp:revision>
  <dcterms:created xsi:type="dcterms:W3CDTF">2013-01-27T09:14:16Z</dcterms:created>
  <dcterms:modified xsi:type="dcterms:W3CDTF">2024-12-04T04:11:50Z</dcterms:modified>
  <cp:category/>
</cp:coreProperties>
</file>