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6" r:id="rId6"/>
    <p:sldId id="259" r:id="rId7"/>
    <p:sldId id="260" r:id="rId8"/>
    <p:sldId id="265" r:id="rId9"/>
    <p:sldId id="267" r:id="rId10"/>
    <p:sldId id="261" r:id="rId11"/>
    <p:sldId id="262" r:id="rId12"/>
    <p:sldId id="270" r:id="rId13"/>
    <p:sldId id="263" r:id="rId14"/>
    <p:sldId id="272" r:id="rId15"/>
    <p:sldId id="264" r:id="rId16"/>
    <p:sldId id="273" r:id="rId17"/>
    <p:sldId id="274" r:id="rId18"/>
    <p:sldId id="266" r:id="rId19"/>
    <p:sldId id="27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1D3A0-5607-4124-98B0-62C432F22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CDB40-8AF7-44A7-883E-EC786EC62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9B3477-415A-487B-8F90-A939B0E4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86EC7-279E-46C2-9AA3-EA4ABBDC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E7BA8A-CEC3-4C34-BBDD-4A09BD5A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12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366B8-684A-4C8E-A878-9B30AB4E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6C14D6-CF17-4801-B39E-81B7175B3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9AF27F-8296-4E19-848F-DD549014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C49E19-3771-4351-99B1-A437BE25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0848E-A867-4E62-83A6-E95D253C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25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A5302C-2F7B-40E2-9A4E-0DEE0B3A0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BEB85B-E006-46D5-90AF-8715DDBD8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DDA8E-6384-4163-BC24-2BCDF8FB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80F41A-8FD2-4D1A-A7F0-23FDE295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6E0C9-357C-4683-BBDF-8CD53AB7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53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9439F-6527-4400-A8DE-4A4D10A4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E225A-5558-47F8-A697-F019ACCA5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7D7AF0-1A94-432A-A78B-0C98A933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65ED33-E6A8-4601-8C39-0D38F6E2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1D7FF1-ED2F-423F-BA07-6B35990A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33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354C3-269D-401F-B372-C8B7EC9A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EB0C43-29C8-4CCB-A559-B299EE5E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0951B3-0D49-45BB-B78B-7E3980DF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5455F3-CDBE-4844-9B75-D54F23A6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9B8E2A-6FA5-49B3-8A39-B4DE36DF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27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6F12D-6E06-41AF-AF19-F5AFC9FC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CEF7-C473-4909-B693-25689A1DD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02AC2E-4DEB-4FA0-81EE-B23B781F4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0CA356-EFBC-4E26-B944-F4DAA0D0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B989BC-992F-4822-A28B-A794922D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B9D66D-982A-4893-A317-1CE98ADF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41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8CD5C-1EE2-41B2-BF06-E2B22526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B35D1B-CB79-4C3C-944A-AAFC68C3D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3D4734-C8A5-4185-AB39-5CB1253E3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2D8C6A-6DE9-48BB-B51C-673B1CC1C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A7FF32-A2A1-4FE0-ACC6-DC9766C93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779CDD-F4B5-4F8F-881B-7FD46415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64C552-DE83-404B-91AC-1A4EC8FC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8BFDA6-B8FE-40B3-AEEC-0D7D456D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91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B2E6C-7D5E-465D-B3C4-0D24B233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B7A8B8-2276-4CA1-A562-5A22FC3C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28E7A6-C367-43AF-AE89-E09F39D8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7FCBAD-39F7-4F1E-985F-2F9C55D5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14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A3BEBEF-93EB-4DE5-98B9-2F538B81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7B539E-0151-4A2F-B151-60AB89D3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C1BA41-2AAD-4AED-B697-FE11BC3A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26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3647D-D930-4B65-A3DD-0E391205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647C6-1184-48F6-A8C7-A7054F4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33F7AF-E004-4A0E-8B90-7A44C217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6372AD-A900-4F15-A3B8-BD27B946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E93717-6601-4060-BE92-3B0E2672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A230B-9704-4988-87EC-B1338735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16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6FD5C-9934-45FD-AC1E-8D8001BA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6CBA98-9A4E-4C4B-9390-0AF78B147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3DBC80-2DD3-4F6C-AB4A-B7DCA3476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263D36-2FA3-4CD6-8793-8F73CB86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6CD6E-D646-420E-AAA2-12D33A0C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73E9B4-58BC-4593-A40C-9297ECB8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66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C3DDFD-8409-41D6-B113-FDF591D5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1D986F-26FC-4F49-A498-A286D1A01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501C2B-557E-4188-8CFD-73728E91E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4007-960D-47B6-8302-5DD1C1169868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2EB8D1-2469-464A-95BF-63B7CBEE5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60850E-FA7C-45A4-BD7B-33084442F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50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38AF7-88C2-4FB8-B1D1-5C30796DC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164" y="263381"/>
            <a:ext cx="9144000" cy="2387600"/>
          </a:xfrm>
        </p:spPr>
        <p:txBody>
          <a:bodyPr>
            <a:normAutofit/>
          </a:bodyPr>
          <a:lstStyle/>
          <a:p>
            <a:r>
              <a:rPr lang="pt-BR" sz="9000" b="1" dirty="0">
                <a:solidFill>
                  <a:schemeClr val="bg1"/>
                </a:solidFill>
                <a:highlight>
                  <a:srgbClr val="008080"/>
                </a:highlight>
              </a:rPr>
              <a:t>Banda Mestra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ABFE3F-357A-4D3A-B355-B0F750222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385" y="3123736"/>
            <a:ext cx="10902461" cy="1655762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chemeClr val="bg1"/>
                </a:solidFill>
                <a:highlight>
                  <a:srgbClr val="008080"/>
                </a:highlight>
              </a:rPr>
              <a:t>Aplicação para Busca, Gestão e Ranqueamento de Jogadores e Jogos de Mesa</a:t>
            </a:r>
          </a:p>
        </p:txBody>
      </p:sp>
    </p:spTree>
    <p:extLst>
      <p:ext uri="{BB962C8B-B14F-4D97-AF65-F5344CB8AC3E}">
        <p14:creationId xmlns:p14="http://schemas.microsoft.com/office/powerpoint/2010/main" val="287682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1709-06AC-43E1-AC4A-E6FCA16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Fluxograma – </a:t>
            </a:r>
            <a:r>
              <a:rPr lang="pt-BR" b="1" dirty="0" err="1"/>
              <a:t>Javascript</a:t>
            </a:r>
            <a:r>
              <a:rPr lang="pt-BR" b="1" dirty="0"/>
              <a:t> do Começo ao Fim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57E10085-B4E6-4FE4-8EBE-3A2073243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32" y="1873568"/>
            <a:ext cx="9217136" cy="4189607"/>
          </a:xfrm>
        </p:spPr>
      </p:pic>
    </p:spTree>
    <p:extLst>
      <p:ext uri="{BB962C8B-B14F-4D97-AF65-F5344CB8AC3E}">
        <p14:creationId xmlns:p14="http://schemas.microsoft.com/office/powerpoint/2010/main" val="164681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3C07C-D3E4-4BC5-AA9B-A6628BAF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25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rgbClr val="FFC000"/>
                </a:solidFill>
              </a:rPr>
              <a:t>Diagrama de Classes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025461D-B7A5-4F71-821A-BF68631BE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6570" y="1403002"/>
            <a:ext cx="9178859" cy="5089873"/>
          </a:xfrm>
        </p:spPr>
      </p:pic>
    </p:spTree>
    <p:extLst>
      <p:ext uri="{BB962C8B-B14F-4D97-AF65-F5344CB8AC3E}">
        <p14:creationId xmlns:p14="http://schemas.microsoft.com/office/powerpoint/2010/main" val="201630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F59E9-5C40-475C-9EAC-1B591AD4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highlight>
                  <a:srgbClr val="008080"/>
                </a:highlight>
              </a:rPr>
              <a:t>Diagrama de Casos de Uso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A2A6E5C-53B9-4A06-8383-2F9889ECC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7252" y="1459835"/>
            <a:ext cx="8931965" cy="5033040"/>
          </a:xfrm>
        </p:spPr>
      </p:pic>
    </p:spTree>
    <p:extLst>
      <p:ext uri="{BB962C8B-B14F-4D97-AF65-F5344CB8AC3E}">
        <p14:creationId xmlns:p14="http://schemas.microsoft.com/office/powerpoint/2010/main" val="241970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619FD-3414-41B9-AE42-3F75CF3C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Desenvolvimento: O começo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B839643-0AD1-4BD7-8A95-3BF397814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23" y="1690688"/>
            <a:ext cx="9994680" cy="4725077"/>
          </a:xfrm>
        </p:spPr>
      </p:pic>
    </p:spTree>
    <p:extLst>
      <p:ext uri="{BB962C8B-B14F-4D97-AF65-F5344CB8AC3E}">
        <p14:creationId xmlns:p14="http://schemas.microsoft.com/office/powerpoint/2010/main" val="358178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619FD-3414-41B9-AE42-3F75CF3C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Desenvolvimento: O Fim (será?)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C492C11-9EC0-4BEB-A200-DD1C7E59E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69" y="1825625"/>
            <a:ext cx="8796861" cy="4351338"/>
          </a:xfrm>
        </p:spPr>
      </p:pic>
    </p:spTree>
    <p:extLst>
      <p:ext uri="{BB962C8B-B14F-4D97-AF65-F5344CB8AC3E}">
        <p14:creationId xmlns:p14="http://schemas.microsoft.com/office/powerpoint/2010/main" val="190587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8766B-B762-4574-A6C0-470650F3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Desenvolvimento: A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54B5C-F2B9-4B6D-A2B3-51337572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Frontend</a:t>
            </a:r>
            <a:r>
              <a:rPr lang="pt-BR" dirty="0"/>
              <a:t> - A Web: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ReactJS</a:t>
            </a:r>
            <a:r>
              <a:rPr lang="pt-BR" dirty="0"/>
              <a:t>;</a:t>
            </a:r>
          </a:p>
          <a:p>
            <a:r>
              <a:rPr lang="pt-BR" dirty="0"/>
              <a:t>Bibliotecas </a:t>
            </a:r>
            <a:r>
              <a:rPr lang="pt-BR" dirty="0" err="1"/>
              <a:t>MaterialUI</a:t>
            </a:r>
            <a:r>
              <a:rPr lang="pt-BR" dirty="0"/>
              <a:t>, </a:t>
            </a:r>
            <a:r>
              <a:rPr lang="pt-BR" dirty="0" err="1"/>
              <a:t>MapGL</a:t>
            </a:r>
            <a:r>
              <a:rPr lang="pt-BR" dirty="0"/>
              <a:t>, </a:t>
            </a:r>
            <a:r>
              <a:rPr lang="pt-BR" dirty="0" err="1"/>
              <a:t>ApexCharts</a:t>
            </a:r>
            <a:r>
              <a:rPr lang="pt-BR" dirty="0"/>
              <a:t>, </a:t>
            </a:r>
            <a:r>
              <a:rPr lang="pt-BR" dirty="0" err="1"/>
              <a:t>FontAwesome</a:t>
            </a:r>
            <a:r>
              <a:rPr lang="pt-BR" dirty="0"/>
              <a:t>, </a:t>
            </a:r>
            <a:r>
              <a:rPr lang="pt-BR" dirty="0" err="1"/>
              <a:t>Rodal</a:t>
            </a:r>
            <a:r>
              <a:rPr lang="pt-BR" dirty="0"/>
              <a:t> entre outras;</a:t>
            </a:r>
          </a:p>
          <a:p>
            <a:r>
              <a:rPr lang="pt-BR" dirty="0"/>
              <a:t>Login com token JWT – mais segurança, menos requisições;</a:t>
            </a:r>
          </a:p>
          <a:p>
            <a:r>
              <a:rPr lang="pt-BR" dirty="0"/>
              <a:t>Geolocalização e mapeamento em tempo real;</a:t>
            </a:r>
          </a:p>
          <a:p>
            <a:r>
              <a:rPr lang="pt-BR" dirty="0"/>
              <a:t>Funções assíncronas sempre que viável;</a:t>
            </a:r>
          </a:p>
          <a:p>
            <a:r>
              <a:rPr lang="pt-BR" dirty="0"/>
              <a:t>Página Colaborativa – os usuários alimentam seu conteúdo.</a:t>
            </a:r>
          </a:p>
        </p:txBody>
      </p:sp>
    </p:spTree>
    <p:extLst>
      <p:ext uri="{BB962C8B-B14F-4D97-AF65-F5344CB8AC3E}">
        <p14:creationId xmlns:p14="http://schemas.microsoft.com/office/powerpoint/2010/main" val="2352215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8766B-B762-4574-A6C0-470650F3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Desenvolvimento: A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54B5C-F2B9-4B6D-A2B3-51337572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Backend</a:t>
            </a:r>
            <a:r>
              <a:rPr lang="pt-BR" dirty="0"/>
              <a:t> – </a:t>
            </a:r>
            <a:r>
              <a:rPr lang="pt-BR" dirty="0" err="1"/>
              <a:t>API’s</a:t>
            </a:r>
            <a:r>
              <a:rPr lang="pt-BR" dirty="0"/>
              <a:t> de comunicação: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NodeJS</a:t>
            </a:r>
            <a:r>
              <a:rPr lang="pt-BR" dirty="0"/>
              <a:t>;</a:t>
            </a:r>
          </a:p>
          <a:p>
            <a:r>
              <a:rPr lang="pt-BR" dirty="0"/>
              <a:t>ORM </a:t>
            </a:r>
            <a:r>
              <a:rPr lang="pt-BR" dirty="0" err="1"/>
              <a:t>Lucid</a:t>
            </a:r>
            <a:r>
              <a:rPr lang="pt-BR" dirty="0"/>
              <a:t> e Framework </a:t>
            </a:r>
            <a:r>
              <a:rPr lang="pt-BR" dirty="0" err="1"/>
              <a:t>AdonisJS</a:t>
            </a:r>
            <a:r>
              <a:rPr lang="pt-BR" dirty="0"/>
              <a:t> (autenticação, roteamento, JSON Parse, </a:t>
            </a:r>
            <a:r>
              <a:rPr lang="pt-BR" dirty="0" err="1"/>
              <a:t>Body</a:t>
            </a:r>
            <a:r>
              <a:rPr lang="pt-BR" dirty="0"/>
              <a:t> Parse);</a:t>
            </a:r>
          </a:p>
          <a:p>
            <a:r>
              <a:rPr lang="pt-BR" dirty="0"/>
              <a:t>Bibliotecas </a:t>
            </a:r>
            <a:r>
              <a:rPr lang="pt-BR" dirty="0" err="1"/>
              <a:t>Knex</a:t>
            </a:r>
            <a:r>
              <a:rPr lang="pt-BR" dirty="0"/>
              <a:t>, PG-</a:t>
            </a:r>
            <a:r>
              <a:rPr lang="pt-BR" dirty="0" err="1"/>
              <a:t>connect</a:t>
            </a:r>
            <a:r>
              <a:rPr lang="pt-BR" dirty="0"/>
              <a:t> e </a:t>
            </a:r>
            <a:r>
              <a:rPr lang="pt-BR" dirty="0" err="1"/>
              <a:t>Mongoose</a:t>
            </a:r>
            <a:r>
              <a:rPr lang="pt-BR" dirty="0"/>
              <a:t>;</a:t>
            </a:r>
          </a:p>
          <a:p>
            <a:r>
              <a:rPr lang="pt-BR" dirty="0"/>
              <a:t>Middleware de autenticação para controladores de rotas específicas;</a:t>
            </a:r>
          </a:p>
          <a:p>
            <a:r>
              <a:rPr lang="pt-BR" dirty="0"/>
              <a:t>Funções assíncronas sempre que viável;</a:t>
            </a:r>
          </a:p>
        </p:txBody>
      </p:sp>
    </p:spTree>
    <p:extLst>
      <p:ext uri="{BB962C8B-B14F-4D97-AF65-F5344CB8AC3E}">
        <p14:creationId xmlns:p14="http://schemas.microsoft.com/office/powerpoint/2010/main" val="315317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8766B-B762-4574-A6C0-470650F3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O que ainda pode ser feito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54B5C-F2B9-4B6D-A2B3-51337572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Melhorar o algoritmo de ranqueamento de jogadores com base em avaliações individuais;</a:t>
            </a:r>
          </a:p>
          <a:p>
            <a:r>
              <a:rPr lang="pt-BR" dirty="0"/>
              <a:t>Desenvolver a lógica de recuperação de senha;</a:t>
            </a:r>
          </a:p>
          <a:p>
            <a:r>
              <a:rPr lang="pt-BR" dirty="0"/>
              <a:t>Integrar a aplicação ao Google e redes sociais para login;</a:t>
            </a:r>
          </a:p>
          <a:p>
            <a:r>
              <a:rPr lang="pt-BR" dirty="0"/>
              <a:t>Desenvolver o aplicativo mobile (a utilização de </a:t>
            </a:r>
            <a:r>
              <a:rPr lang="pt-BR" dirty="0" err="1"/>
              <a:t>ReactNative</a:t>
            </a:r>
            <a:r>
              <a:rPr lang="pt-BR" dirty="0"/>
              <a:t> permite a reutilização de grande parte do código!);</a:t>
            </a:r>
          </a:p>
          <a:p>
            <a:r>
              <a:rPr lang="pt-BR" dirty="0"/>
              <a:t>Analisar relação de custo x benefício entre o </a:t>
            </a:r>
            <a:r>
              <a:rPr lang="pt-BR" dirty="0" err="1"/>
              <a:t>MongoDB</a:t>
            </a:r>
            <a:r>
              <a:rPr lang="pt-BR" dirty="0"/>
              <a:t> e bases relacionais;</a:t>
            </a:r>
          </a:p>
          <a:p>
            <a:r>
              <a:rPr lang="pt-BR" dirty="0"/>
              <a:t>Analisar a integração dessas bases ao </a:t>
            </a:r>
            <a:r>
              <a:rPr lang="pt-BR" dirty="0" err="1"/>
              <a:t>Firebase</a:t>
            </a:r>
            <a:r>
              <a:rPr lang="pt-BR" dirty="0"/>
              <a:t> (</a:t>
            </a:r>
            <a:r>
              <a:rPr lang="pt-BR" dirty="0" err="1"/>
              <a:t>ReactNative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985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58736-EE7B-4E36-90B9-C8DA7AC9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3765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34930A-F818-443B-883D-606C991B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228"/>
            <a:ext cx="10515600" cy="4351338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sym typeface="Wingdings" panose="05000000000000000000" pitchFamily="2" charset="2"/>
              </a:rPr>
              <a:t>A </a:t>
            </a:r>
            <a:r>
              <a:rPr lang="pt-BR" b="1" dirty="0" err="1">
                <a:solidFill>
                  <a:schemeClr val="bg1"/>
                </a:solidFill>
                <a:sym typeface="Wingdings" panose="05000000000000000000" pitchFamily="2" charset="2"/>
              </a:rPr>
              <a:t>stack</a:t>
            </a:r>
            <a:r>
              <a:rPr lang="pt-BR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pt-BR" b="1" dirty="0" err="1">
                <a:solidFill>
                  <a:schemeClr val="bg1"/>
                </a:solidFill>
                <a:sym typeface="Wingdings" panose="05000000000000000000" pitchFamily="2" charset="2"/>
              </a:rPr>
              <a:t>Javascript</a:t>
            </a:r>
            <a:r>
              <a:rPr lang="pt-BR" b="1" dirty="0">
                <a:solidFill>
                  <a:schemeClr val="bg1"/>
                </a:solidFill>
                <a:sym typeface="Wingdings" panose="05000000000000000000" pitchFamily="2" charset="2"/>
              </a:rPr>
              <a:t> se mostrou completa, permitindo a </a:t>
            </a:r>
            <a:r>
              <a:rPr lang="pt-BR" b="1" dirty="0" err="1">
                <a:solidFill>
                  <a:schemeClr val="bg1"/>
                </a:solidFill>
                <a:sym typeface="Wingdings" panose="05000000000000000000" pitchFamily="2" charset="2"/>
              </a:rPr>
              <a:t>componentização</a:t>
            </a:r>
            <a:r>
              <a:rPr lang="pt-BR" b="1" dirty="0">
                <a:solidFill>
                  <a:schemeClr val="bg1"/>
                </a:solidFill>
                <a:sym typeface="Wingdings" panose="05000000000000000000" pitchFamily="2" charset="2"/>
              </a:rPr>
              <a:t> do código e sua reutilização de maneira simples, eficaz e com segurança.</a:t>
            </a:r>
          </a:p>
          <a:p>
            <a:r>
              <a:rPr lang="pt-BR" b="1" dirty="0">
                <a:solidFill>
                  <a:schemeClr val="bg1"/>
                </a:solidFill>
                <a:sym typeface="Wingdings" panose="05000000000000000000" pitchFamily="2" charset="2"/>
              </a:rPr>
              <a:t>Suas bibliotecas incríveis permitiram um desenvolvimento ágil e robusto</a:t>
            </a:r>
          </a:p>
          <a:p>
            <a:r>
              <a:rPr lang="pt-BR" b="1" dirty="0">
                <a:solidFill>
                  <a:schemeClr val="bg1"/>
                </a:solidFill>
                <a:sym typeface="Wingdings" panose="05000000000000000000" pitchFamily="2" charset="2"/>
              </a:rPr>
              <a:t>Utilizar uma mesma linguagem tanto no front quanto no </a:t>
            </a:r>
            <a:r>
              <a:rPr lang="pt-BR" b="1" dirty="0" err="1">
                <a:solidFill>
                  <a:schemeClr val="bg1"/>
                </a:solidFill>
                <a:sym typeface="Wingdings" panose="05000000000000000000" pitchFamily="2" charset="2"/>
              </a:rPr>
              <a:t>backend</a:t>
            </a:r>
            <a:r>
              <a:rPr lang="pt-BR" b="1" dirty="0">
                <a:solidFill>
                  <a:schemeClr val="bg1"/>
                </a:solidFill>
                <a:sym typeface="Wingdings" panose="05000000000000000000" pitchFamily="2" charset="2"/>
              </a:rPr>
              <a:t> minimizou significativamente o tempo com a curva de aprendizado</a:t>
            </a:r>
          </a:p>
        </p:txBody>
      </p:sp>
    </p:spTree>
    <p:extLst>
      <p:ext uri="{BB962C8B-B14F-4D97-AF65-F5344CB8AC3E}">
        <p14:creationId xmlns:p14="http://schemas.microsoft.com/office/powerpoint/2010/main" val="191363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F2AD3-E211-4E0E-8F11-89628875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7" y="1654870"/>
            <a:ext cx="3410243" cy="1325563"/>
          </a:xfrm>
        </p:spPr>
        <p:txBody>
          <a:bodyPr>
            <a:noAutofit/>
          </a:bodyPr>
          <a:lstStyle/>
          <a:p>
            <a:r>
              <a:rPr lang="pt-BR" sz="5000" b="1" dirty="0"/>
              <a:t>Obrigado </a:t>
            </a:r>
            <a:r>
              <a:rPr lang="pt-BR" sz="5000" b="1" dirty="0">
                <a:sym typeface="Wingdings" panose="05000000000000000000" pitchFamily="2" charset="2"/>
              </a:rPr>
              <a:t></a:t>
            </a:r>
            <a:endParaRPr lang="pt-BR" sz="5000" b="1" dirty="0"/>
          </a:p>
        </p:txBody>
      </p:sp>
    </p:spTree>
    <p:extLst>
      <p:ext uri="{BB962C8B-B14F-4D97-AF65-F5344CB8AC3E}">
        <p14:creationId xmlns:p14="http://schemas.microsoft.com/office/powerpoint/2010/main" val="268400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5DD39-B51D-4922-9B96-6F3837FE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Jogos de Mesa: O que são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C2A886-D01A-4922-B5E9-70224B1B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Jogos interativos envolvendo de 1 a N jogadores, organizados ou não, objetivando o cumprimento de missões que visam a vitória.</a:t>
            </a:r>
          </a:p>
          <a:p>
            <a:r>
              <a:rPr lang="pt-BR" dirty="0"/>
              <a:t>Geralmente possuem um tabuleiro e/ou dados e/ou peças e/ou cartas.</a:t>
            </a:r>
          </a:p>
          <a:p>
            <a:r>
              <a:rPr lang="pt-BR" dirty="0"/>
              <a:t>Majoritariamente jogados em turnos, embora existam ótimos títulos jogados em </a:t>
            </a:r>
            <a:r>
              <a:rPr lang="pt-BR" dirty="0" err="1"/>
              <a:t>realtime</a:t>
            </a:r>
            <a:r>
              <a:rPr lang="pt-BR" dirty="0"/>
              <a:t>.</a:t>
            </a:r>
          </a:p>
          <a:p>
            <a:r>
              <a:rPr lang="pt-BR" dirty="0"/>
              <a:t>Possuem incontáveis histórias reais e imaginárias, roteiros e objetivos/missões.</a:t>
            </a:r>
          </a:p>
          <a:p>
            <a:r>
              <a:rPr lang="pt-BR" dirty="0"/>
              <a:t>São jogados a mais de dois mil anos 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90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28DFD-B606-4540-AD79-5B4C90E2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Jogos de Mesa: Motivações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CB8921-88A3-4933-BE27-A9218182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Torna mais fácil a integração entre pessoas, sendo um ponto em comum com infinitas possibilidades e interação.</a:t>
            </a:r>
          </a:p>
          <a:p>
            <a:endParaRPr lang="pt-BR" dirty="0"/>
          </a:p>
          <a:p>
            <a:r>
              <a:rPr lang="pt-BR" dirty="0"/>
              <a:t>É um excelente passatempo, exercita a capacidade mental e de trabalho em equipe.</a:t>
            </a:r>
          </a:p>
          <a:p>
            <a:endParaRPr lang="pt-BR" dirty="0"/>
          </a:p>
          <a:p>
            <a:r>
              <a:rPr lang="pt-BR" dirty="0"/>
              <a:t>Boa relação custo x benefício – existem jogos para todos os gostos e bolsos, e uma vez adquiridos a jogatina é gratuita.</a:t>
            </a:r>
          </a:p>
          <a:p>
            <a:endParaRPr lang="pt-BR" dirty="0"/>
          </a:p>
          <a:p>
            <a:r>
              <a:rPr lang="pt-BR" dirty="0"/>
              <a:t>É um nicho de mercado aquecido e rentável: a indústria de jogos de tabuleiro movimenta mais de meio </a:t>
            </a:r>
            <a:r>
              <a:rPr lang="pt-BR" dirty="0" smtClean="0"/>
              <a:t>bilhão </a:t>
            </a:r>
            <a:r>
              <a:rPr lang="pt-BR" dirty="0"/>
              <a:t>de reais POR ANO.</a:t>
            </a:r>
          </a:p>
        </p:txBody>
      </p:sp>
    </p:spTree>
    <p:extLst>
      <p:ext uri="{BB962C8B-B14F-4D97-AF65-F5344CB8AC3E}">
        <p14:creationId xmlns:p14="http://schemas.microsoft.com/office/powerpoint/2010/main" val="90548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28DFD-B606-4540-AD79-5B4C90E2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Dificuldades em Jogar Jogos de Tabuleiro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CB8921-88A3-4933-BE27-A9218182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Brasil e uma variedade de países não tem tradição nesse segmento.</a:t>
            </a:r>
          </a:p>
          <a:p>
            <a:endParaRPr lang="pt-BR" dirty="0"/>
          </a:p>
          <a:p>
            <a:r>
              <a:rPr lang="pt-BR" dirty="0"/>
              <a:t>Muitos títulos tornam difícil encontrar jogadores focados no mesmo jogo.</a:t>
            </a:r>
          </a:p>
          <a:p>
            <a:endParaRPr lang="pt-BR" dirty="0"/>
          </a:p>
          <a:p>
            <a:r>
              <a:rPr lang="pt-BR" dirty="0"/>
              <a:t>As mídias e jogos digitais dificultam o encontro presencial de grupos de pessoas.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insegurança ao buscar pessoas até então desconhecidas dificulta a realização de jogos de tabuleiro para grandes grupos.</a:t>
            </a:r>
          </a:p>
        </p:txBody>
      </p:sp>
    </p:spTree>
    <p:extLst>
      <p:ext uri="{BB962C8B-B14F-4D97-AF65-F5344CB8AC3E}">
        <p14:creationId xmlns:p14="http://schemas.microsoft.com/office/powerpoint/2010/main" val="261137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83E8E-43C8-4211-BA1D-8C11EE4E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Sobre Dificuldades...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8FD5EEE-2409-4BA1-A354-2CC2DD5EB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074" y="1690688"/>
            <a:ext cx="6861262" cy="401848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78656F-5624-40EC-99D3-9D5324A87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236" y="2902372"/>
            <a:ext cx="6272690" cy="369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2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0909D-C27B-4B98-86E9-EDCCB469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 Banda Mestra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86BE98-7FE5-42ED-BE49-9586B0892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25" y="1690688"/>
            <a:ext cx="10515600" cy="503301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Aplicativo orientado na busca de jogadores por geolocalização e de acordo com os títulos de interesse.</a:t>
            </a:r>
          </a:p>
          <a:p>
            <a:endParaRPr lang="pt-BR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r>
              <a:rPr lang="pt-BR" dirty="0"/>
              <a:t>Foco em segurança: o cadastro no aplicativo passa por uma checagem documental.</a:t>
            </a:r>
          </a:p>
          <a:p>
            <a:endParaRPr lang="pt-BR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r>
              <a:rPr lang="pt-BR" dirty="0"/>
              <a:t>Gestão de jogos: permite criar um dashboard de grupos de jogadores de acordo com o título.</a:t>
            </a:r>
          </a:p>
          <a:p>
            <a:endParaRPr lang="pt-BR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r>
              <a:rPr lang="pt-BR" dirty="0"/>
              <a:t>Focado na diversão: os jogadores votam a cada partida para avaliar o desempenho do grupo e de outros jogadores.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60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3F17B-0CD5-46D6-9F40-46E1D529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Foco no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DCDDF5-4A21-4C0D-90F8-2D1F245881F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pt-BR" dirty="0"/>
              <a:t>Desenvolvimento simples e performático utilizando as melhores práticas de programação e tecnologias.</a:t>
            </a:r>
          </a:p>
          <a:p>
            <a:endParaRPr lang="pt-BR" dirty="0"/>
          </a:p>
          <a:p>
            <a:r>
              <a:rPr lang="pt-BR" dirty="0"/>
              <a:t>Reutilização de código (de verdade): </a:t>
            </a:r>
            <a:r>
              <a:rPr lang="pt-BR" dirty="0" err="1"/>
              <a:t>Javascript</a:t>
            </a:r>
            <a:r>
              <a:rPr lang="pt-BR" dirty="0"/>
              <a:t> do </a:t>
            </a:r>
            <a:r>
              <a:rPr lang="pt-BR" dirty="0" err="1"/>
              <a:t>frontend</a:t>
            </a:r>
            <a:r>
              <a:rPr lang="pt-BR" dirty="0"/>
              <a:t> ao </a:t>
            </a:r>
            <a:r>
              <a:rPr lang="pt-BR" dirty="0" err="1"/>
              <a:t>backend</a:t>
            </a:r>
            <a:r>
              <a:rPr lang="pt-BR" dirty="0"/>
              <a:t> nas plataformas </a:t>
            </a:r>
            <a:r>
              <a:rPr lang="pt-BR" dirty="0" err="1"/>
              <a:t>ReactJS</a:t>
            </a:r>
            <a:r>
              <a:rPr lang="pt-BR" dirty="0"/>
              <a:t> e API em </a:t>
            </a:r>
            <a:r>
              <a:rPr lang="pt-BR" dirty="0" err="1"/>
              <a:t>NodeJS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Baixa curva de aprendizagem e um framework poderosíssimo (</a:t>
            </a:r>
            <a:r>
              <a:rPr lang="pt-BR" dirty="0" err="1"/>
              <a:t>AdonisJS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Utilização de bibliotecas performáticas utilizadas e mantidas por grandes empresas como Uber e Facebook.</a:t>
            </a:r>
          </a:p>
        </p:txBody>
      </p:sp>
    </p:spTree>
    <p:extLst>
      <p:ext uri="{BB962C8B-B14F-4D97-AF65-F5344CB8AC3E}">
        <p14:creationId xmlns:p14="http://schemas.microsoft.com/office/powerpoint/2010/main" val="412286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3DCCE-50FE-4694-A2F9-CE8C3CBD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Pilares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236710-FBD9-45BB-80A9-9D95939D2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Componentização</a:t>
            </a:r>
            <a:r>
              <a:rPr lang="pt-BR" dirty="0"/>
              <a:t> – Uso da </a:t>
            </a:r>
            <a:r>
              <a:rPr lang="pt-BR" dirty="0" err="1"/>
              <a:t>stack</a:t>
            </a:r>
            <a:r>
              <a:rPr lang="pt-BR" dirty="0"/>
              <a:t> </a:t>
            </a:r>
            <a:r>
              <a:rPr lang="pt-BR" dirty="0" err="1"/>
              <a:t>Javascript</a:t>
            </a:r>
            <a:r>
              <a:rPr lang="pt-BR" dirty="0"/>
              <a:t> de ponta a ponta.</a:t>
            </a:r>
          </a:p>
          <a:p>
            <a:endParaRPr lang="pt-BR" dirty="0"/>
          </a:p>
          <a:p>
            <a:r>
              <a:rPr lang="pt-BR" dirty="0"/>
              <a:t>Segurança – Sistema de autenticação efetivo e com baixo envio de requisições (uso de JWT). Sistema de restrição de convites.</a:t>
            </a:r>
          </a:p>
          <a:p>
            <a:endParaRPr lang="pt-BR" dirty="0"/>
          </a:p>
          <a:p>
            <a:r>
              <a:rPr lang="pt-BR" dirty="0"/>
              <a:t>Praticidade – Área de criação e gestão de eventos com histórico de eventos jogados e suas avaliações.</a:t>
            </a:r>
          </a:p>
          <a:p>
            <a:endParaRPr lang="pt-BR" dirty="0"/>
          </a:p>
          <a:p>
            <a:r>
              <a:rPr lang="pt-BR" dirty="0"/>
              <a:t>Objetividade – Encontre eventos e jogadores com base em sua localização e títulos de interesse mútuo.</a:t>
            </a:r>
          </a:p>
        </p:txBody>
      </p:sp>
    </p:spTree>
    <p:extLst>
      <p:ext uri="{BB962C8B-B14F-4D97-AF65-F5344CB8AC3E}">
        <p14:creationId xmlns:p14="http://schemas.microsoft.com/office/powerpoint/2010/main" val="279081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3DCCE-50FE-4694-A2F9-CE8C3CBD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Inspirações para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236710-FBD9-45BB-80A9-9D95939D2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Appito</a:t>
            </a:r>
            <a:r>
              <a:rPr lang="pt-BR" dirty="0"/>
              <a:t> – Aplicativo de jogos de futebol (gestão de eventos)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Happn</a:t>
            </a:r>
            <a:r>
              <a:rPr lang="pt-BR" dirty="0"/>
              <a:t> – Aplicativo de relacionamentos (geolocalização)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Uber – Aplicativo de transportes (sistema de avaliação)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Mansions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Madness</a:t>
            </a:r>
            <a:r>
              <a:rPr lang="pt-BR" dirty="0"/>
              <a:t> – </a:t>
            </a:r>
            <a:r>
              <a:rPr lang="pt-BR" dirty="0" err="1"/>
              <a:t>Boardgame</a:t>
            </a:r>
            <a:r>
              <a:rPr lang="pt-BR" dirty="0"/>
              <a:t> (jogo de mesa orientado por aplicativo)</a:t>
            </a:r>
          </a:p>
        </p:txBody>
      </p:sp>
    </p:spTree>
    <p:extLst>
      <p:ext uri="{BB962C8B-B14F-4D97-AF65-F5344CB8AC3E}">
        <p14:creationId xmlns:p14="http://schemas.microsoft.com/office/powerpoint/2010/main" val="304396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766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Tema do Office</vt:lpstr>
      <vt:lpstr>Banda Mestra </vt:lpstr>
      <vt:lpstr>Jogos de Mesa: O que são ?</vt:lpstr>
      <vt:lpstr>Jogos de Mesa: Motivações </vt:lpstr>
      <vt:lpstr>Dificuldades em Jogar Jogos de Tabuleiro </vt:lpstr>
      <vt:lpstr>Sobre Dificuldades...</vt:lpstr>
      <vt:lpstr>A Banda Mestra</vt:lpstr>
      <vt:lpstr>Foco no Simples</vt:lpstr>
      <vt:lpstr>Pilares de Desenvolvimento</vt:lpstr>
      <vt:lpstr>Inspirações para o Projeto</vt:lpstr>
      <vt:lpstr>Fluxograma – Javascript do Começo ao Fim</vt:lpstr>
      <vt:lpstr>Diagrama de Classes</vt:lpstr>
      <vt:lpstr>Diagrama de Casos de Uso</vt:lpstr>
      <vt:lpstr>Desenvolvimento: O começo</vt:lpstr>
      <vt:lpstr>Desenvolvimento: O Fim (será?)</vt:lpstr>
      <vt:lpstr>Desenvolvimento: A Aplicação</vt:lpstr>
      <vt:lpstr>Desenvolvimento: A API</vt:lpstr>
      <vt:lpstr>O que ainda pode ser feito ?</vt:lpstr>
      <vt:lpstr>Conclusão</vt:lpstr>
      <vt:lpstr>Obrigado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Banda Mestre</dc:title>
  <dc:creator>Bruno</dc:creator>
  <cp:lastModifiedBy>Bruno Prates</cp:lastModifiedBy>
  <cp:revision>30</cp:revision>
  <dcterms:created xsi:type="dcterms:W3CDTF">2020-04-22T01:22:03Z</dcterms:created>
  <dcterms:modified xsi:type="dcterms:W3CDTF">2020-06-18T17:25:53Z</dcterms:modified>
</cp:coreProperties>
</file>