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4" r:id="rId2"/>
    <p:sldId id="256" r:id="rId3"/>
    <p:sldId id="265" r:id="rId4"/>
    <p:sldId id="266" r:id="rId5"/>
    <p:sldId id="267" r:id="rId6"/>
    <p:sldId id="269" r:id="rId7"/>
    <p:sldId id="268" r:id="rId8"/>
    <p:sldId id="270" r:id="rId9"/>
    <p:sldId id="259" r:id="rId10"/>
    <p:sldId id="257" r:id="rId11"/>
    <p:sldId id="271" r:id="rId12"/>
    <p:sldId id="260" r:id="rId13"/>
    <p:sldId id="272" r:id="rId14"/>
    <p:sldId id="262" r:id="rId15"/>
    <p:sldId id="263"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11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22mc201a05@anurag.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hyperlink" Target="../Doctor_Visit_analysis_using_python-main.zip"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5907B-2D81-A672-6C47-BF735BA2B148}"/>
              </a:ext>
            </a:extLst>
          </p:cNvPr>
          <p:cNvSpPr txBox="1"/>
          <p:nvPr/>
        </p:nvSpPr>
        <p:spPr>
          <a:xfrm>
            <a:off x="3657600" y="3690646"/>
            <a:ext cx="7315200" cy="848309"/>
          </a:xfrm>
          <a:prstGeom prst="rect">
            <a:avLst/>
          </a:prstGeom>
          <a:noFill/>
        </p:spPr>
        <p:txBody>
          <a:bodyPr wrap="square">
            <a:spAutoFit/>
          </a:bodyPr>
          <a:lstStyle/>
          <a:p>
            <a:pPr marL="0" indent="0">
              <a:lnSpc>
                <a:spcPts val="7250"/>
              </a:lnSpc>
              <a:buNone/>
            </a:pPr>
            <a:r>
              <a:rPr lang="en-US" sz="1800" u="sng" dirty="0">
                <a:solidFill>
                  <a:srgbClr val="FFFFFF"/>
                </a:solidFill>
                <a:latin typeface="Sitka Heading Semibold" pitchFamily="2" charset="0"/>
                <a:ea typeface="Nunito" pitchFamily="34" charset="-122"/>
                <a:cs typeface="Nunito" pitchFamily="34" charset="-120"/>
              </a:rPr>
              <a:t>STUDENT DETAILS</a:t>
            </a:r>
            <a:endParaRPr lang="en-US" sz="1800" u="sng" dirty="0">
              <a:latin typeface="Sitka Heading Semibold" pitchFamily="2" charset="0"/>
            </a:endParaRPr>
          </a:p>
        </p:txBody>
      </p:sp>
      <p:sp>
        <p:nvSpPr>
          <p:cNvPr id="6" name="TextBox 5">
            <a:extLst>
              <a:ext uri="{FF2B5EF4-FFF2-40B4-BE49-F238E27FC236}">
                <a16:creationId xmlns:a16="http://schemas.microsoft.com/office/drawing/2014/main" id="{2A9C73BE-1A0F-E587-9ADA-B5B815A3D420}"/>
              </a:ext>
            </a:extLst>
          </p:cNvPr>
          <p:cNvSpPr txBox="1"/>
          <p:nvPr/>
        </p:nvSpPr>
        <p:spPr>
          <a:xfrm>
            <a:off x="446049" y="301899"/>
            <a:ext cx="6278136" cy="923330"/>
          </a:xfrm>
          <a:prstGeom prst="rect">
            <a:avLst/>
          </a:prstGeom>
          <a:noFill/>
        </p:spPr>
        <p:txBody>
          <a:bodyPr wrap="square" rtlCol="0">
            <a:spAutoFit/>
          </a:bodyPr>
          <a:lstStyle/>
          <a:p>
            <a:r>
              <a:rPr lang="en-IN" sz="5400" u="sng" dirty="0">
                <a:latin typeface="Sitka Display Semibold" pitchFamily="2" charset="0"/>
              </a:rPr>
              <a:t>STUDENT DETAILS</a:t>
            </a:r>
          </a:p>
        </p:txBody>
      </p:sp>
      <p:sp>
        <p:nvSpPr>
          <p:cNvPr id="7" name="TextBox 6">
            <a:extLst>
              <a:ext uri="{FF2B5EF4-FFF2-40B4-BE49-F238E27FC236}">
                <a16:creationId xmlns:a16="http://schemas.microsoft.com/office/drawing/2014/main" id="{5BC9D9BF-E60E-7268-C1AC-E49490DC03BA}"/>
              </a:ext>
            </a:extLst>
          </p:cNvPr>
          <p:cNvSpPr txBox="1"/>
          <p:nvPr/>
        </p:nvSpPr>
        <p:spPr>
          <a:xfrm flipH="1">
            <a:off x="446048" y="2174489"/>
            <a:ext cx="7415561" cy="4154984"/>
          </a:xfrm>
          <a:prstGeom prst="rect">
            <a:avLst/>
          </a:prstGeom>
          <a:noFill/>
        </p:spPr>
        <p:txBody>
          <a:bodyPr wrap="square" rtlCol="0">
            <a:spAutoFit/>
          </a:bodyPr>
          <a:lstStyle/>
          <a:p>
            <a:r>
              <a:rPr lang="en-IN" sz="2400" dirty="0">
                <a:latin typeface="Palatino Linotype" panose="02040502050505030304" pitchFamily="18" charset="0"/>
                <a:ea typeface="Cascadia Code" panose="020B0609020000020004" pitchFamily="49" charset="0"/>
                <a:cs typeface="Cascadia Code" panose="020B0609020000020004" pitchFamily="49" charset="0"/>
              </a:rPr>
              <a:t>Name : B Praveen Kumar</a:t>
            </a:r>
          </a:p>
          <a:p>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r>
              <a:rPr lang="en-IN" sz="2400" dirty="0" err="1">
                <a:latin typeface="Palatino Linotype" panose="02040502050505030304" pitchFamily="18" charset="0"/>
                <a:ea typeface="Cascadia Code" panose="020B0609020000020004" pitchFamily="49" charset="0"/>
                <a:cs typeface="Cascadia Code" panose="020B0609020000020004" pitchFamily="49" charset="0"/>
              </a:rPr>
              <a:t>SkillsBuild</a:t>
            </a:r>
            <a:r>
              <a:rPr lang="en-IN" sz="2400" dirty="0">
                <a:latin typeface="Palatino Linotype" panose="02040502050505030304" pitchFamily="18" charset="0"/>
                <a:ea typeface="Cascadia Code" panose="020B0609020000020004" pitchFamily="49" charset="0"/>
                <a:cs typeface="Cascadia Code" panose="020B0609020000020004" pitchFamily="49" charset="0"/>
              </a:rPr>
              <a:t> Email ID : </a:t>
            </a:r>
            <a:r>
              <a:rPr lang="en-IN" sz="2400" dirty="0">
                <a:latin typeface="Palatino Linotype" panose="02040502050505030304" pitchFamily="18" charset="0"/>
                <a:ea typeface="Cascadia Code" panose="020B0609020000020004" pitchFamily="49" charset="0"/>
                <a:cs typeface="Cascadia Code" panose="020B0609020000020004" pitchFamily="49" charset="0"/>
                <a:hlinkClick r:id="rId2"/>
              </a:rPr>
              <a:t>22mc201a05@anurag.edu.in</a:t>
            </a:r>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r>
              <a:rPr lang="en-IN" sz="2400" dirty="0">
                <a:latin typeface="Palatino Linotype" panose="02040502050505030304" pitchFamily="18" charset="0"/>
                <a:ea typeface="Cascadia Code" panose="020B0609020000020004" pitchFamily="49" charset="0"/>
                <a:cs typeface="Cascadia Code" panose="020B0609020000020004" pitchFamily="49" charset="0"/>
              </a:rPr>
              <a:t>College Name : Anurag University</a:t>
            </a:r>
          </a:p>
          <a:p>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r>
              <a:rPr lang="en-IN" sz="2400" dirty="0">
                <a:latin typeface="Palatino Linotype" panose="02040502050505030304" pitchFamily="18" charset="0"/>
                <a:ea typeface="Cascadia Code" panose="020B0609020000020004" pitchFamily="49" charset="0"/>
                <a:cs typeface="Cascadia Code" panose="020B0609020000020004" pitchFamily="49" charset="0"/>
              </a:rPr>
              <a:t>College State : </a:t>
            </a:r>
            <a:r>
              <a:rPr lang="en-IN" sz="2400" dirty="0" err="1">
                <a:latin typeface="Palatino Linotype" panose="02040502050505030304" pitchFamily="18" charset="0"/>
                <a:ea typeface="Cascadia Code" panose="020B0609020000020004" pitchFamily="49" charset="0"/>
                <a:cs typeface="Cascadia Code" panose="020B0609020000020004" pitchFamily="49" charset="0"/>
              </a:rPr>
              <a:t>Telangana,Hyderabad</a:t>
            </a:r>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r>
              <a:rPr lang="en-IN" sz="2400" dirty="0">
                <a:latin typeface="Palatino Linotype" panose="02040502050505030304" pitchFamily="18" charset="0"/>
                <a:ea typeface="Cascadia Code" panose="020B0609020000020004" pitchFamily="49" charset="0"/>
                <a:cs typeface="Cascadia Code" panose="020B0609020000020004" pitchFamily="49" charset="0"/>
              </a:rPr>
              <a:t>Internship Domain : Data </a:t>
            </a:r>
            <a:r>
              <a:rPr lang="en-IN" sz="2400" dirty="0" err="1">
                <a:latin typeface="Palatino Linotype" panose="02040502050505030304" pitchFamily="18" charset="0"/>
                <a:ea typeface="Cascadia Code" panose="020B0609020000020004" pitchFamily="49" charset="0"/>
                <a:cs typeface="Cascadia Code" panose="020B0609020000020004" pitchFamily="49" charset="0"/>
              </a:rPr>
              <a:t>Anaytics</a:t>
            </a:r>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endParaRPr lang="en-IN" sz="2400" dirty="0">
              <a:latin typeface="Palatino Linotype" panose="02040502050505030304" pitchFamily="18" charset="0"/>
              <a:ea typeface="Cascadia Code" panose="020B0609020000020004" pitchFamily="49" charset="0"/>
              <a:cs typeface="Cascadia Code" panose="020B0609020000020004" pitchFamily="49" charset="0"/>
            </a:endParaRPr>
          </a:p>
          <a:p>
            <a:r>
              <a:rPr lang="en-IN" sz="2400" dirty="0">
                <a:latin typeface="Palatino Linotype" panose="02040502050505030304" pitchFamily="18" charset="0"/>
                <a:ea typeface="Cascadia Code" panose="020B0609020000020004" pitchFamily="49" charset="0"/>
                <a:cs typeface="Cascadia Code" panose="020B0609020000020004" pitchFamily="49" charset="0"/>
              </a:rPr>
              <a:t>Internship Start and End Date : May 5 to July</a:t>
            </a:r>
          </a:p>
        </p:txBody>
      </p:sp>
      <p:pic>
        <p:nvPicPr>
          <p:cNvPr id="12" name="Picture 11">
            <a:extLst>
              <a:ext uri="{FF2B5EF4-FFF2-40B4-BE49-F238E27FC236}">
                <a16:creationId xmlns:a16="http://schemas.microsoft.com/office/drawing/2014/main" id="{89079438-6835-013B-4EBE-A7EFE78E1E6E}"/>
              </a:ext>
            </a:extLst>
          </p:cNvPr>
          <p:cNvPicPr>
            <a:picLocks noChangeAspect="1"/>
          </p:cNvPicPr>
          <p:nvPr/>
        </p:nvPicPr>
        <p:blipFill>
          <a:blip r:embed="rId3"/>
          <a:stretch>
            <a:fillRect/>
          </a:stretch>
        </p:blipFill>
        <p:spPr>
          <a:xfrm>
            <a:off x="9281988" y="971958"/>
            <a:ext cx="4253026" cy="54373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80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22303" y="0"/>
            <a:ext cx="14630400" cy="8229600"/>
          </a:xfrm>
          <a:prstGeom prst="rect">
            <a:avLst/>
          </a:prstGeom>
          <a:solidFill>
            <a:srgbClr val="F9F9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833199" y="1494948"/>
            <a:ext cx="4579620" cy="716804"/>
          </a:xfrm>
          <a:prstGeom prst="rect">
            <a:avLst/>
          </a:prstGeom>
          <a:noFill/>
          <a:ln/>
        </p:spPr>
        <p:txBody>
          <a:bodyPr wrap="none" rtlCol="0" anchor="t"/>
          <a:lstStyle/>
          <a:p>
            <a:pPr marL="0" indent="0">
              <a:lnSpc>
                <a:spcPts val="5686"/>
              </a:lnSpc>
              <a:buNone/>
            </a:pPr>
            <a:endParaRPr lang="en-US" sz="4374" dirty="0"/>
          </a:p>
        </p:txBody>
      </p:sp>
      <p:sp>
        <p:nvSpPr>
          <p:cNvPr id="6" name="Text 3"/>
          <p:cNvSpPr/>
          <p:nvPr/>
        </p:nvSpPr>
        <p:spPr>
          <a:xfrm>
            <a:off x="1062990" y="2925011"/>
            <a:ext cx="2666286" cy="429964"/>
          </a:xfrm>
          <a:prstGeom prst="rect">
            <a:avLst/>
          </a:prstGeom>
          <a:noFill/>
          <a:ln/>
        </p:spPr>
        <p:txBody>
          <a:bodyPr wrap="none" rtlCol="0" anchor="t"/>
          <a:lstStyle/>
          <a:p>
            <a:pPr marL="0" indent="0">
              <a:lnSpc>
                <a:spcPts val="3412"/>
              </a:lnSpc>
              <a:buNone/>
            </a:pPr>
            <a:endParaRPr lang="en-US" sz="2624" dirty="0"/>
          </a:p>
        </p:txBody>
      </p:sp>
      <p:sp>
        <p:nvSpPr>
          <p:cNvPr id="7" name="Text 4"/>
          <p:cNvSpPr/>
          <p:nvPr/>
        </p:nvSpPr>
        <p:spPr>
          <a:xfrm>
            <a:off x="1062990" y="3553412"/>
            <a:ext cx="3713678" cy="1190616"/>
          </a:xfrm>
          <a:prstGeom prst="rect">
            <a:avLst/>
          </a:prstGeom>
          <a:noFill/>
          <a:ln/>
        </p:spPr>
        <p:txBody>
          <a:bodyPr wrap="square" rtlCol="0" anchor="t"/>
          <a:lstStyle/>
          <a:p>
            <a:pPr marL="0" indent="0">
              <a:lnSpc>
                <a:spcPts val="3149"/>
              </a:lnSpc>
              <a:buNone/>
            </a:pPr>
            <a:endParaRPr lang="en-US" sz="1750" dirty="0"/>
          </a:p>
        </p:txBody>
      </p:sp>
      <p:sp>
        <p:nvSpPr>
          <p:cNvPr id="9" name="Text 6"/>
          <p:cNvSpPr/>
          <p:nvPr/>
        </p:nvSpPr>
        <p:spPr>
          <a:xfrm>
            <a:off x="5458420" y="2925011"/>
            <a:ext cx="2910840" cy="429964"/>
          </a:xfrm>
          <a:prstGeom prst="rect">
            <a:avLst/>
          </a:prstGeom>
          <a:noFill/>
          <a:ln/>
        </p:spPr>
        <p:txBody>
          <a:bodyPr wrap="none" rtlCol="0" anchor="t"/>
          <a:lstStyle/>
          <a:p>
            <a:pPr marL="0" indent="0">
              <a:lnSpc>
                <a:spcPts val="3412"/>
              </a:lnSpc>
              <a:buNone/>
            </a:pPr>
            <a:endParaRPr lang="en-US" sz="2624" dirty="0"/>
          </a:p>
        </p:txBody>
      </p:sp>
      <p:sp>
        <p:nvSpPr>
          <p:cNvPr id="10" name="Text 7"/>
          <p:cNvSpPr/>
          <p:nvPr/>
        </p:nvSpPr>
        <p:spPr>
          <a:xfrm>
            <a:off x="5458420" y="3553412"/>
            <a:ext cx="3713678" cy="1190616"/>
          </a:xfrm>
          <a:prstGeom prst="rect">
            <a:avLst/>
          </a:prstGeom>
          <a:noFill/>
          <a:ln/>
        </p:spPr>
        <p:txBody>
          <a:bodyPr wrap="square" rtlCol="0" anchor="t"/>
          <a:lstStyle/>
          <a:p>
            <a:pPr marL="0" indent="0">
              <a:lnSpc>
                <a:spcPts val="3149"/>
              </a:lnSpc>
              <a:buNone/>
            </a:pPr>
            <a:endParaRPr lang="en-US" sz="1750" dirty="0"/>
          </a:p>
        </p:txBody>
      </p:sp>
      <p:sp>
        <p:nvSpPr>
          <p:cNvPr id="12" name="Text 9"/>
          <p:cNvSpPr/>
          <p:nvPr/>
        </p:nvSpPr>
        <p:spPr>
          <a:xfrm>
            <a:off x="9853851" y="2925011"/>
            <a:ext cx="2971800" cy="429964"/>
          </a:xfrm>
          <a:prstGeom prst="rect">
            <a:avLst/>
          </a:prstGeom>
          <a:noFill/>
          <a:ln/>
        </p:spPr>
        <p:txBody>
          <a:bodyPr wrap="none" rtlCol="0" anchor="t"/>
          <a:lstStyle/>
          <a:p>
            <a:pPr marL="0" indent="0">
              <a:lnSpc>
                <a:spcPts val="3412"/>
              </a:lnSpc>
              <a:buNone/>
            </a:pPr>
            <a:endParaRPr lang="en-US" sz="2624" dirty="0"/>
          </a:p>
        </p:txBody>
      </p:sp>
      <p:sp>
        <p:nvSpPr>
          <p:cNvPr id="13" name="Text 10"/>
          <p:cNvSpPr/>
          <p:nvPr/>
        </p:nvSpPr>
        <p:spPr>
          <a:xfrm>
            <a:off x="9853851" y="3553412"/>
            <a:ext cx="3713678" cy="1190616"/>
          </a:xfrm>
          <a:prstGeom prst="rect">
            <a:avLst/>
          </a:prstGeom>
          <a:noFill/>
          <a:ln/>
        </p:spPr>
        <p:txBody>
          <a:bodyPr wrap="square" rtlCol="0" anchor="t"/>
          <a:lstStyle/>
          <a:p>
            <a:pPr marL="0" indent="0">
              <a:lnSpc>
                <a:spcPts val="3149"/>
              </a:lnSpc>
              <a:buNone/>
            </a:pPr>
            <a:endParaRPr lang="en-US" sz="1750" dirty="0"/>
          </a:p>
        </p:txBody>
      </p:sp>
      <p:sp>
        <p:nvSpPr>
          <p:cNvPr id="15" name="Text 12"/>
          <p:cNvSpPr/>
          <p:nvPr/>
        </p:nvSpPr>
        <p:spPr>
          <a:xfrm>
            <a:off x="1062990" y="5420767"/>
            <a:ext cx="2666286" cy="429964"/>
          </a:xfrm>
          <a:prstGeom prst="rect">
            <a:avLst/>
          </a:prstGeom>
          <a:noFill/>
          <a:ln/>
        </p:spPr>
        <p:txBody>
          <a:bodyPr wrap="none" rtlCol="0" anchor="t"/>
          <a:lstStyle/>
          <a:p>
            <a:pPr marL="0" indent="0">
              <a:lnSpc>
                <a:spcPts val="3412"/>
              </a:lnSpc>
              <a:buNone/>
            </a:pPr>
            <a:endParaRPr lang="en-US" sz="2624" dirty="0"/>
          </a:p>
        </p:txBody>
      </p:sp>
      <p:sp>
        <p:nvSpPr>
          <p:cNvPr id="16" name="Text 13"/>
          <p:cNvSpPr/>
          <p:nvPr/>
        </p:nvSpPr>
        <p:spPr>
          <a:xfrm>
            <a:off x="1062990" y="6049167"/>
            <a:ext cx="12504420" cy="396872"/>
          </a:xfrm>
          <a:prstGeom prst="rect">
            <a:avLst/>
          </a:prstGeom>
          <a:noFill/>
          <a:ln/>
        </p:spPr>
        <p:txBody>
          <a:bodyPr wrap="none" rtlCol="0" anchor="t"/>
          <a:lstStyle/>
          <a:p>
            <a:pPr marL="0" indent="0">
              <a:lnSpc>
                <a:spcPts val="3149"/>
              </a:lnSpc>
              <a:buNone/>
            </a:pP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18" name="TextBox 17">
            <a:extLst>
              <a:ext uri="{FF2B5EF4-FFF2-40B4-BE49-F238E27FC236}">
                <a16:creationId xmlns:a16="http://schemas.microsoft.com/office/drawing/2014/main" id="{CA316254-BDCA-3F2A-42CC-3C0372A9D3F7}"/>
              </a:ext>
            </a:extLst>
          </p:cNvPr>
          <p:cNvSpPr txBox="1"/>
          <p:nvPr/>
        </p:nvSpPr>
        <p:spPr>
          <a:xfrm>
            <a:off x="683847" y="51543"/>
            <a:ext cx="8582815" cy="940642"/>
          </a:xfrm>
          <a:prstGeom prst="rect">
            <a:avLst/>
          </a:prstGeom>
          <a:noFill/>
        </p:spPr>
        <p:txBody>
          <a:bodyPr wrap="square" rtlCol="0">
            <a:spAutoFit/>
          </a:bodyPr>
          <a:lstStyle/>
          <a:p>
            <a:pPr>
              <a:lnSpc>
                <a:spcPts val="7420"/>
              </a:lnSpc>
            </a:pPr>
            <a:r>
              <a:rPr lang="en-US" sz="4000" b="1" u="sng" dirty="0">
                <a:latin typeface="Palatino Linotype" panose="02040502050505030304" pitchFamily="18" charset="0"/>
              </a:rPr>
              <a:t>PROJECT OUTPUTS / RESULTS</a:t>
            </a:r>
          </a:p>
        </p:txBody>
      </p:sp>
      <p:sp>
        <p:nvSpPr>
          <p:cNvPr id="20" name="Freeform 5">
            <a:extLst>
              <a:ext uri="{FF2B5EF4-FFF2-40B4-BE49-F238E27FC236}">
                <a16:creationId xmlns:a16="http://schemas.microsoft.com/office/drawing/2014/main" id="{59DDF7C2-D558-2806-B8E5-4DD5583B8581}"/>
              </a:ext>
            </a:extLst>
          </p:cNvPr>
          <p:cNvSpPr/>
          <p:nvPr/>
        </p:nvSpPr>
        <p:spPr>
          <a:xfrm>
            <a:off x="810896" y="1189058"/>
            <a:ext cx="4601923" cy="3228498"/>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4"/>
            <a:stretch>
              <a:fillRect/>
            </a:stretch>
          </a:blipFill>
        </p:spPr>
      </p:sp>
      <p:sp>
        <p:nvSpPr>
          <p:cNvPr id="21" name="Freeform 6">
            <a:extLst>
              <a:ext uri="{FF2B5EF4-FFF2-40B4-BE49-F238E27FC236}">
                <a16:creationId xmlns:a16="http://schemas.microsoft.com/office/drawing/2014/main" id="{81D1F264-5170-7D7B-BE0E-0FB0227D277F}"/>
              </a:ext>
            </a:extLst>
          </p:cNvPr>
          <p:cNvSpPr/>
          <p:nvPr/>
        </p:nvSpPr>
        <p:spPr>
          <a:xfrm>
            <a:off x="7840950" y="1190621"/>
            <a:ext cx="4984701" cy="3228498"/>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5"/>
            <a:stretch>
              <a:fillRect l="-1608" r="-1608"/>
            </a:stretch>
          </a:blipFill>
        </p:spPr>
      </p:sp>
      <p:sp>
        <p:nvSpPr>
          <p:cNvPr id="22" name="Freeform 5">
            <a:extLst>
              <a:ext uri="{FF2B5EF4-FFF2-40B4-BE49-F238E27FC236}">
                <a16:creationId xmlns:a16="http://schemas.microsoft.com/office/drawing/2014/main" id="{B399B4CD-C078-525F-1395-46566B04F000}"/>
              </a:ext>
            </a:extLst>
          </p:cNvPr>
          <p:cNvSpPr/>
          <p:nvPr/>
        </p:nvSpPr>
        <p:spPr>
          <a:xfrm>
            <a:off x="833199" y="4614430"/>
            <a:ext cx="4579620" cy="3269482"/>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6"/>
            <a:stretch>
              <a:fillRect b="-1878"/>
            </a:stretch>
          </a:blipFill>
        </p:spPr>
      </p:sp>
      <p:sp>
        <p:nvSpPr>
          <p:cNvPr id="23" name="Freeform 6">
            <a:extLst>
              <a:ext uri="{FF2B5EF4-FFF2-40B4-BE49-F238E27FC236}">
                <a16:creationId xmlns:a16="http://schemas.microsoft.com/office/drawing/2014/main" id="{1490CDAE-BBF6-C065-187A-EC5EAC3E0621}"/>
              </a:ext>
            </a:extLst>
          </p:cNvPr>
          <p:cNvSpPr/>
          <p:nvPr/>
        </p:nvSpPr>
        <p:spPr>
          <a:xfrm>
            <a:off x="7840950" y="4520647"/>
            <a:ext cx="5118114" cy="365946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7"/>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DA0BBD3E-F2CD-9001-1946-47C4E8977378}"/>
              </a:ext>
            </a:extLst>
          </p:cNvPr>
          <p:cNvSpPr/>
          <p:nvPr/>
        </p:nvSpPr>
        <p:spPr>
          <a:xfrm>
            <a:off x="-22303" y="0"/>
            <a:ext cx="14630400" cy="8229600"/>
          </a:xfrm>
          <a:prstGeom prst="rect">
            <a:avLst/>
          </a:prstGeom>
          <a:solidFill>
            <a:srgbClr val="F9F9FF">
              <a:alpha val="75000"/>
            </a:srgbClr>
          </a:solidFill>
          <a:ln w="7620">
            <a:solidFill>
              <a:srgbClr val="FFFFFF">
                <a:alpha val="64000"/>
              </a:srgbClr>
            </a:solidFill>
            <a:prstDash val="solid"/>
          </a:ln>
        </p:spPr>
        <p:txBody>
          <a:bodyPr/>
          <a:lstStyle/>
          <a:p>
            <a:endParaRPr lang="en-IN" dirty="0"/>
          </a:p>
        </p:txBody>
      </p:sp>
      <p:sp>
        <p:nvSpPr>
          <p:cNvPr id="3" name="TextBox 2">
            <a:extLst>
              <a:ext uri="{FF2B5EF4-FFF2-40B4-BE49-F238E27FC236}">
                <a16:creationId xmlns:a16="http://schemas.microsoft.com/office/drawing/2014/main" id="{434006F5-D352-83FE-164E-34E65F87BAB5}"/>
              </a:ext>
            </a:extLst>
          </p:cNvPr>
          <p:cNvSpPr txBox="1"/>
          <p:nvPr/>
        </p:nvSpPr>
        <p:spPr>
          <a:xfrm>
            <a:off x="1092820" y="468351"/>
            <a:ext cx="8218448" cy="940642"/>
          </a:xfrm>
          <a:prstGeom prst="rect">
            <a:avLst/>
          </a:prstGeom>
          <a:noFill/>
        </p:spPr>
        <p:txBody>
          <a:bodyPr wrap="square" rtlCol="0">
            <a:spAutoFit/>
          </a:bodyPr>
          <a:lstStyle/>
          <a:p>
            <a:pPr>
              <a:lnSpc>
                <a:spcPts val="7420"/>
              </a:lnSpc>
            </a:pPr>
            <a:r>
              <a:rPr lang="en-US" sz="4000" b="1" u="sng" dirty="0">
                <a:latin typeface="Palatino Linotype" panose="02040502050505030304" pitchFamily="18" charset="0"/>
              </a:rPr>
              <a:t>PROJECT OUTPUTS / RESULTS</a:t>
            </a:r>
          </a:p>
        </p:txBody>
      </p:sp>
      <p:sp>
        <p:nvSpPr>
          <p:cNvPr id="4" name="Freeform 5">
            <a:extLst>
              <a:ext uri="{FF2B5EF4-FFF2-40B4-BE49-F238E27FC236}">
                <a16:creationId xmlns:a16="http://schemas.microsoft.com/office/drawing/2014/main" id="{6020F8ED-9613-92DC-6ADB-5629D20296D4}"/>
              </a:ext>
            </a:extLst>
          </p:cNvPr>
          <p:cNvSpPr/>
          <p:nvPr/>
        </p:nvSpPr>
        <p:spPr>
          <a:xfrm>
            <a:off x="189571" y="1732378"/>
            <a:ext cx="7014116" cy="5571671"/>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5" name="Freeform 6">
            <a:extLst>
              <a:ext uri="{FF2B5EF4-FFF2-40B4-BE49-F238E27FC236}">
                <a16:creationId xmlns:a16="http://schemas.microsoft.com/office/drawing/2014/main" id="{5DFF7921-C5A5-E1F0-32B7-02B8E6F84C79}"/>
              </a:ext>
            </a:extLst>
          </p:cNvPr>
          <p:cNvSpPr/>
          <p:nvPr/>
        </p:nvSpPr>
        <p:spPr>
          <a:xfrm>
            <a:off x="7415560" y="2046416"/>
            <a:ext cx="7144476" cy="5257633"/>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Tree>
    <p:extLst>
      <p:ext uri="{BB962C8B-B14F-4D97-AF65-F5344CB8AC3E}">
        <p14:creationId xmlns:p14="http://schemas.microsoft.com/office/powerpoint/2010/main" val="242841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4" name="Text 1"/>
          <p:cNvSpPr/>
          <p:nvPr/>
        </p:nvSpPr>
        <p:spPr>
          <a:xfrm>
            <a:off x="833199" y="1038391"/>
            <a:ext cx="8983980" cy="716804"/>
          </a:xfrm>
          <a:prstGeom prst="rect">
            <a:avLst/>
          </a:prstGeom>
          <a:noFill/>
          <a:ln/>
        </p:spPr>
        <p:txBody>
          <a:bodyPr wrap="none" rtlCol="0" anchor="t"/>
          <a:lstStyle/>
          <a:p>
            <a:pPr marL="0" indent="0">
              <a:lnSpc>
                <a:spcPts val="5686"/>
              </a:lnSpc>
              <a:buNone/>
            </a:pPr>
            <a:r>
              <a:rPr lang="en-US" sz="4374" dirty="0">
                <a:solidFill>
                  <a:srgbClr val="1B1B27"/>
                </a:solidFill>
                <a:latin typeface="Corben" pitchFamily="34" charset="0"/>
                <a:ea typeface="Corben" pitchFamily="34" charset="-122"/>
                <a:cs typeface="Corben" pitchFamily="34" charset="-120"/>
              </a:rPr>
              <a:t>Applying Python for Data Analysis</a:t>
            </a:r>
            <a:endParaRPr lang="en-US" sz="4374" dirty="0"/>
          </a:p>
        </p:txBody>
      </p:sp>
      <p:pic>
        <p:nvPicPr>
          <p:cNvPr id="5" name="Image 1" descr="preencoded.png"/>
          <p:cNvPicPr>
            <a:picLocks noChangeAspect="1"/>
          </p:cNvPicPr>
          <p:nvPr/>
        </p:nvPicPr>
        <p:blipFill>
          <a:blip r:embed="rId4"/>
          <a:stretch>
            <a:fillRect/>
          </a:stretch>
        </p:blipFill>
        <p:spPr>
          <a:xfrm>
            <a:off x="1475542" y="2240354"/>
            <a:ext cx="2888575" cy="2867336"/>
          </a:xfrm>
          <a:prstGeom prst="rect">
            <a:avLst/>
          </a:prstGeom>
        </p:spPr>
      </p:pic>
      <p:sp>
        <p:nvSpPr>
          <p:cNvPr id="6" name="Text 2"/>
          <p:cNvSpPr/>
          <p:nvPr/>
        </p:nvSpPr>
        <p:spPr>
          <a:xfrm>
            <a:off x="1689140" y="5383302"/>
            <a:ext cx="2461260" cy="358343"/>
          </a:xfrm>
          <a:prstGeom prst="rect">
            <a:avLst/>
          </a:prstGeom>
          <a:noFill/>
          <a:ln/>
        </p:spPr>
        <p:txBody>
          <a:bodyPr wrap="none" rtlCol="0" anchor="t"/>
          <a:lstStyle/>
          <a:p>
            <a:pPr marL="0" indent="0" algn="ctr">
              <a:lnSpc>
                <a:spcPts val="2843"/>
              </a:lnSpc>
              <a:buNone/>
            </a:pPr>
            <a:r>
              <a:rPr lang="en-US" sz="2187" dirty="0">
                <a:solidFill>
                  <a:srgbClr val="1B1B27"/>
                </a:solidFill>
                <a:latin typeface="Corben" pitchFamily="34" charset="0"/>
                <a:ea typeface="Corben" pitchFamily="34" charset="-122"/>
                <a:cs typeface="Corben" pitchFamily="34" charset="-120"/>
              </a:rPr>
              <a:t>Data Manipulation</a:t>
            </a:r>
            <a:endParaRPr lang="en-US" sz="2187" dirty="0"/>
          </a:p>
        </p:txBody>
      </p:sp>
      <p:sp>
        <p:nvSpPr>
          <p:cNvPr id="7" name="Text 3"/>
          <p:cNvSpPr/>
          <p:nvPr/>
        </p:nvSpPr>
        <p:spPr>
          <a:xfrm>
            <a:off x="833199" y="5940081"/>
            <a:ext cx="4173260" cy="1190616"/>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Use Pandas library to manipulate datasets, including filtering, grouping, and merging data.</a:t>
            </a:r>
            <a:endParaRPr lang="en-US" sz="1750" dirty="0"/>
          </a:p>
        </p:txBody>
      </p:sp>
      <p:pic>
        <p:nvPicPr>
          <p:cNvPr id="8" name="Image 2" descr="preencoded.png"/>
          <p:cNvPicPr>
            <a:picLocks noChangeAspect="1"/>
          </p:cNvPicPr>
          <p:nvPr/>
        </p:nvPicPr>
        <p:blipFill>
          <a:blip r:embed="rId5"/>
          <a:stretch>
            <a:fillRect/>
          </a:stretch>
        </p:blipFill>
        <p:spPr>
          <a:xfrm>
            <a:off x="5870972" y="2240354"/>
            <a:ext cx="2888575" cy="2867336"/>
          </a:xfrm>
          <a:prstGeom prst="rect">
            <a:avLst/>
          </a:prstGeom>
        </p:spPr>
      </p:pic>
      <p:sp>
        <p:nvSpPr>
          <p:cNvPr id="9" name="Text 4"/>
          <p:cNvSpPr/>
          <p:nvPr/>
        </p:nvSpPr>
        <p:spPr>
          <a:xfrm>
            <a:off x="6092190" y="5383302"/>
            <a:ext cx="2446020" cy="358343"/>
          </a:xfrm>
          <a:prstGeom prst="rect">
            <a:avLst/>
          </a:prstGeom>
          <a:noFill/>
          <a:ln/>
        </p:spPr>
        <p:txBody>
          <a:bodyPr wrap="none" rtlCol="0" anchor="t"/>
          <a:lstStyle/>
          <a:p>
            <a:pPr marL="0" indent="0" algn="ctr">
              <a:lnSpc>
                <a:spcPts val="2843"/>
              </a:lnSpc>
              <a:buNone/>
            </a:pPr>
            <a:r>
              <a:rPr lang="en-US" sz="2187" dirty="0">
                <a:solidFill>
                  <a:srgbClr val="1B1B27"/>
                </a:solidFill>
                <a:latin typeface="Corben" pitchFamily="34" charset="0"/>
                <a:ea typeface="Corben" pitchFamily="34" charset="-122"/>
                <a:cs typeface="Corben" pitchFamily="34" charset="-120"/>
              </a:rPr>
              <a:t>Data Visualization</a:t>
            </a:r>
            <a:endParaRPr lang="en-US" sz="2187" dirty="0"/>
          </a:p>
        </p:txBody>
      </p:sp>
      <p:sp>
        <p:nvSpPr>
          <p:cNvPr id="10" name="Text 5"/>
          <p:cNvSpPr/>
          <p:nvPr/>
        </p:nvSpPr>
        <p:spPr>
          <a:xfrm>
            <a:off x="5228630" y="5940081"/>
            <a:ext cx="4173260" cy="793744"/>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Generate data visualizations using Matplotlib for further data exploration.</a:t>
            </a:r>
            <a:endParaRPr lang="en-US" sz="1750" dirty="0"/>
          </a:p>
        </p:txBody>
      </p:sp>
      <p:pic>
        <p:nvPicPr>
          <p:cNvPr id="11" name="Image 3" descr="preencoded.png"/>
          <p:cNvPicPr>
            <a:picLocks noChangeAspect="1"/>
          </p:cNvPicPr>
          <p:nvPr/>
        </p:nvPicPr>
        <p:blipFill>
          <a:blip r:embed="rId6"/>
          <a:stretch>
            <a:fillRect/>
          </a:stretch>
        </p:blipFill>
        <p:spPr>
          <a:xfrm>
            <a:off x="10266402" y="2240354"/>
            <a:ext cx="2888575" cy="2867336"/>
          </a:xfrm>
          <a:prstGeom prst="rect">
            <a:avLst/>
          </a:prstGeom>
        </p:spPr>
      </p:pic>
      <p:sp>
        <p:nvSpPr>
          <p:cNvPr id="12" name="Text 6"/>
          <p:cNvSpPr/>
          <p:nvPr/>
        </p:nvSpPr>
        <p:spPr>
          <a:xfrm>
            <a:off x="10525720" y="5383302"/>
            <a:ext cx="2369820" cy="358343"/>
          </a:xfrm>
          <a:prstGeom prst="rect">
            <a:avLst/>
          </a:prstGeom>
          <a:noFill/>
          <a:ln/>
        </p:spPr>
        <p:txBody>
          <a:bodyPr wrap="none" rtlCol="0" anchor="t"/>
          <a:lstStyle/>
          <a:p>
            <a:pPr marL="0" indent="0" algn="ctr">
              <a:lnSpc>
                <a:spcPts val="2843"/>
              </a:lnSpc>
              <a:buNone/>
            </a:pPr>
            <a:r>
              <a:rPr lang="en-US" sz="2187" dirty="0">
                <a:solidFill>
                  <a:srgbClr val="1B1B27"/>
                </a:solidFill>
                <a:latin typeface="Corben" pitchFamily="34" charset="0"/>
                <a:ea typeface="Corben" pitchFamily="34" charset="-122"/>
                <a:cs typeface="Corben" pitchFamily="34" charset="-120"/>
              </a:rPr>
              <a:t>Machine Learning</a:t>
            </a:r>
            <a:endParaRPr lang="en-US" sz="2187" dirty="0"/>
          </a:p>
        </p:txBody>
      </p:sp>
      <p:sp>
        <p:nvSpPr>
          <p:cNvPr id="13" name="Text 7"/>
          <p:cNvSpPr/>
          <p:nvPr/>
        </p:nvSpPr>
        <p:spPr>
          <a:xfrm>
            <a:off x="9624060" y="5940081"/>
            <a:ext cx="4173260" cy="1190616"/>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Apply machine learning algorithms on the data to discover hidden insights and trends.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43F0FD0E-669A-7B67-9902-7551E8DA944A}"/>
              </a:ext>
            </a:extLst>
          </p:cNvPr>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3" name="TextBox 2">
            <a:extLst>
              <a:ext uri="{FF2B5EF4-FFF2-40B4-BE49-F238E27FC236}">
                <a16:creationId xmlns:a16="http://schemas.microsoft.com/office/drawing/2014/main" id="{96B5B06A-9B3B-4766-8537-572BE543897B}"/>
              </a:ext>
            </a:extLst>
          </p:cNvPr>
          <p:cNvSpPr txBox="1"/>
          <p:nvPr/>
        </p:nvSpPr>
        <p:spPr>
          <a:xfrm>
            <a:off x="1014761" y="189571"/>
            <a:ext cx="5798634" cy="954300"/>
          </a:xfrm>
          <a:prstGeom prst="rect">
            <a:avLst/>
          </a:prstGeom>
          <a:noFill/>
        </p:spPr>
        <p:txBody>
          <a:bodyPr wrap="square" rtlCol="0">
            <a:spAutoFit/>
          </a:bodyPr>
          <a:lstStyle/>
          <a:p>
            <a:pPr>
              <a:lnSpc>
                <a:spcPts val="7420"/>
              </a:lnSpc>
            </a:pPr>
            <a:r>
              <a:rPr lang="en-US" sz="4400" u="sng" dirty="0">
                <a:latin typeface="Palatino Linotype" panose="02040502050505030304" pitchFamily="18" charset="0"/>
              </a:rPr>
              <a:t>PROJECT LINKS</a:t>
            </a:r>
          </a:p>
        </p:txBody>
      </p:sp>
      <p:sp>
        <p:nvSpPr>
          <p:cNvPr id="5" name="TextBox 4">
            <a:extLst>
              <a:ext uri="{FF2B5EF4-FFF2-40B4-BE49-F238E27FC236}">
                <a16:creationId xmlns:a16="http://schemas.microsoft.com/office/drawing/2014/main" id="{72DF70F3-2699-2D51-17BC-71CADD93BA89}"/>
              </a:ext>
            </a:extLst>
          </p:cNvPr>
          <p:cNvSpPr txBox="1"/>
          <p:nvPr/>
        </p:nvSpPr>
        <p:spPr>
          <a:xfrm>
            <a:off x="1059366" y="1333442"/>
            <a:ext cx="3434576" cy="646331"/>
          </a:xfrm>
          <a:prstGeom prst="rect">
            <a:avLst/>
          </a:prstGeom>
          <a:noFill/>
        </p:spPr>
        <p:txBody>
          <a:bodyPr wrap="square" rtlCol="0">
            <a:spAutoFit/>
          </a:bodyPr>
          <a:lstStyle/>
          <a:p>
            <a:r>
              <a:rPr lang="en-US" sz="3600" b="1" dirty="0" err="1">
                <a:latin typeface="TT Commons Pro Bold" panose="020B0103030102020204"/>
              </a:rPr>
              <a:t>Github</a:t>
            </a:r>
            <a:r>
              <a:rPr lang="en-US" sz="3600" b="1" dirty="0">
                <a:latin typeface="TT Commons Pro Bold" panose="020B0103030102020204"/>
              </a:rPr>
              <a:t> Link:</a:t>
            </a:r>
            <a:endParaRPr lang="en-IN" sz="3600" b="1" dirty="0"/>
          </a:p>
        </p:txBody>
      </p:sp>
      <p:sp>
        <p:nvSpPr>
          <p:cNvPr id="6" name="TextBox 5">
            <a:hlinkClick r:id="rId2" action="ppaction://hlinkfile"/>
            <a:extLst>
              <a:ext uri="{FF2B5EF4-FFF2-40B4-BE49-F238E27FC236}">
                <a16:creationId xmlns:a16="http://schemas.microsoft.com/office/drawing/2014/main" id="{1665DFD1-6E06-B43D-208D-0BC151644C63}"/>
              </a:ext>
            </a:extLst>
          </p:cNvPr>
          <p:cNvSpPr txBox="1"/>
          <p:nvPr/>
        </p:nvSpPr>
        <p:spPr>
          <a:xfrm>
            <a:off x="1550019" y="3391622"/>
            <a:ext cx="12879659" cy="584775"/>
          </a:xfrm>
          <a:prstGeom prst="rect">
            <a:avLst/>
          </a:prstGeom>
          <a:noFill/>
        </p:spPr>
        <p:txBody>
          <a:bodyPr wrap="square" rtlCol="0">
            <a:spAutoFit/>
          </a:bodyPr>
          <a:lstStyle/>
          <a:p>
            <a:r>
              <a:rPr lang="en-IN" sz="3200" b="1" dirty="0"/>
              <a:t>https://github.com/bpraveen5/Doctor-visit-analysisi-using-python.git</a:t>
            </a:r>
          </a:p>
        </p:txBody>
      </p:sp>
    </p:spTree>
    <p:extLst>
      <p:ext uri="{BB962C8B-B14F-4D97-AF65-F5344CB8AC3E}">
        <p14:creationId xmlns:p14="http://schemas.microsoft.com/office/powerpoint/2010/main" val="1871154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4" name="Text 1"/>
          <p:cNvSpPr/>
          <p:nvPr/>
        </p:nvSpPr>
        <p:spPr>
          <a:xfrm>
            <a:off x="833199" y="1581697"/>
            <a:ext cx="6995160" cy="716804"/>
          </a:xfrm>
          <a:prstGeom prst="rect">
            <a:avLst/>
          </a:prstGeom>
          <a:noFill/>
          <a:ln/>
        </p:spPr>
        <p:txBody>
          <a:bodyPr wrap="none" rtlCol="0" anchor="t"/>
          <a:lstStyle/>
          <a:p>
            <a:pPr marL="0" indent="0">
              <a:lnSpc>
                <a:spcPts val="5686"/>
              </a:lnSpc>
              <a:buNone/>
            </a:pPr>
            <a:r>
              <a:rPr lang="en-US" sz="4374" dirty="0">
                <a:solidFill>
                  <a:srgbClr val="1B1B27"/>
                </a:solidFill>
                <a:latin typeface="Corben" pitchFamily="34" charset="0"/>
                <a:ea typeface="Corben" pitchFamily="34" charset="-122"/>
                <a:cs typeface="Corben" pitchFamily="34" charset="-120"/>
              </a:rPr>
              <a:t>Conclusion and Next Steps</a:t>
            </a:r>
            <a:endParaRPr lang="en-US" sz="4374" dirty="0"/>
          </a:p>
        </p:txBody>
      </p:sp>
      <p:sp>
        <p:nvSpPr>
          <p:cNvPr id="5" name="Shape 2"/>
          <p:cNvSpPr/>
          <p:nvPr/>
        </p:nvSpPr>
        <p:spPr>
          <a:xfrm>
            <a:off x="1144310" y="2783659"/>
            <a:ext cx="44410" cy="3803732"/>
          </a:xfrm>
          <a:prstGeom prst="rect">
            <a:avLst/>
          </a:prstGeom>
          <a:solidFill>
            <a:srgbClr val="A5B3F3"/>
          </a:solidFill>
          <a:ln/>
        </p:spPr>
      </p:sp>
      <p:sp>
        <p:nvSpPr>
          <p:cNvPr id="6" name="Shape 3"/>
          <p:cNvSpPr/>
          <p:nvPr/>
        </p:nvSpPr>
        <p:spPr>
          <a:xfrm>
            <a:off x="1416427" y="3216401"/>
            <a:ext cx="777597" cy="44084"/>
          </a:xfrm>
          <a:prstGeom prst="rect">
            <a:avLst/>
          </a:prstGeom>
          <a:solidFill>
            <a:srgbClr val="A5B3F3"/>
          </a:solidFill>
          <a:ln/>
        </p:spPr>
      </p:sp>
      <p:sp>
        <p:nvSpPr>
          <p:cNvPr id="7" name="Shape 4"/>
          <p:cNvSpPr/>
          <p:nvPr/>
        </p:nvSpPr>
        <p:spPr>
          <a:xfrm>
            <a:off x="916484" y="2990368"/>
            <a:ext cx="499943" cy="496267"/>
          </a:xfrm>
          <a:prstGeom prst="roundRect">
            <a:avLst>
              <a:gd name="adj" fmla="val 11055"/>
            </a:avLst>
          </a:prstGeom>
          <a:solidFill>
            <a:srgbClr val="D2D9F9"/>
          </a:solidFill>
          <a:ln w="7620">
            <a:solidFill>
              <a:srgbClr val="A5B3F3"/>
            </a:solidFill>
            <a:prstDash val="solid"/>
          </a:ln>
        </p:spPr>
      </p:sp>
      <p:sp>
        <p:nvSpPr>
          <p:cNvPr id="8" name="Text 5"/>
          <p:cNvSpPr/>
          <p:nvPr/>
        </p:nvSpPr>
        <p:spPr>
          <a:xfrm>
            <a:off x="1116866" y="3023461"/>
            <a:ext cx="99060" cy="429964"/>
          </a:xfrm>
          <a:prstGeom prst="rect">
            <a:avLst/>
          </a:prstGeom>
          <a:noFill/>
          <a:ln/>
        </p:spPr>
        <p:txBody>
          <a:bodyPr wrap="none" rtlCol="0" anchor="t"/>
          <a:lstStyle/>
          <a:p>
            <a:pPr marL="0" indent="0" algn="ctr">
              <a:lnSpc>
                <a:spcPts val="3412"/>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9" name="Text 6"/>
          <p:cNvSpPr/>
          <p:nvPr/>
        </p:nvSpPr>
        <p:spPr>
          <a:xfrm>
            <a:off x="2388513" y="3004196"/>
            <a:ext cx="2221944" cy="358343"/>
          </a:xfrm>
          <a:prstGeom prst="rect">
            <a:avLst/>
          </a:prstGeom>
          <a:noFill/>
          <a:ln/>
        </p:spPr>
        <p:txBody>
          <a:bodyPr wrap="none" rtlCol="0" anchor="t"/>
          <a:lstStyle/>
          <a:p>
            <a:pPr marL="0" indent="0" algn="l">
              <a:lnSpc>
                <a:spcPts val="2843"/>
              </a:lnSpc>
              <a:buNone/>
            </a:pPr>
            <a:r>
              <a:rPr lang="en-US" sz="2187" dirty="0">
                <a:solidFill>
                  <a:srgbClr val="404155"/>
                </a:solidFill>
                <a:latin typeface="Corben" pitchFamily="34" charset="0"/>
                <a:ea typeface="Corben" pitchFamily="34" charset="-122"/>
                <a:cs typeface="Corben" pitchFamily="34" charset="-120"/>
              </a:rPr>
              <a:t>Conclusions</a:t>
            </a:r>
            <a:endParaRPr lang="en-US" sz="2187" dirty="0"/>
          </a:p>
        </p:txBody>
      </p:sp>
      <p:sp>
        <p:nvSpPr>
          <p:cNvPr id="10" name="Text 7"/>
          <p:cNvSpPr/>
          <p:nvPr/>
        </p:nvSpPr>
        <p:spPr>
          <a:xfrm>
            <a:off x="1805225" y="3117302"/>
            <a:ext cx="11408688" cy="793744"/>
          </a:xfrm>
          <a:prstGeom prst="rect">
            <a:avLst/>
          </a:prstGeom>
          <a:noFill/>
          <a:ln/>
        </p:spPr>
        <p:txBody>
          <a:bodyPr wrap="square" rtlCol="0" anchor="t"/>
          <a:lstStyle/>
          <a:p>
            <a:pPr marL="844550" lvl="1" indent="-422275">
              <a:lnSpc>
                <a:spcPts val="4695"/>
              </a:lnSpc>
              <a:buFont typeface="Arial" panose="020B0604020202020204"/>
              <a:buChar char="•"/>
            </a:pPr>
            <a:r>
              <a:rPr lang="en-US" dirty="0">
                <a:latin typeface="TT Commons Pro" panose="020B0103030102020204"/>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5" dirty="0">
              <a:solidFill>
                <a:srgbClr val="007074"/>
              </a:solidFill>
              <a:latin typeface="TT Commons Pro" panose="020B0103030102020204"/>
            </a:endParaRPr>
          </a:p>
          <a:p>
            <a:pPr marL="0" indent="0" algn="l">
              <a:lnSpc>
                <a:spcPts val="3149"/>
              </a:lnSpc>
              <a:buNone/>
            </a:pPr>
            <a:endParaRPr lang="en-US" sz="1750" dirty="0"/>
          </a:p>
        </p:txBody>
      </p:sp>
      <p:sp>
        <p:nvSpPr>
          <p:cNvPr id="11" name="Shape 8"/>
          <p:cNvSpPr/>
          <p:nvPr/>
        </p:nvSpPr>
        <p:spPr>
          <a:xfrm>
            <a:off x="1416427" y="5228536"/>
            <a:ext cx="777597" cy="44084"/>
          </a:xfrm>
          <a:prstGeom prst="rect">
            <a:avLst/>
          </a:prstGeom>
          <a:solidFill>
            <a:srgbClr val="A5B3F3"/>
          </a:solidFill>
          <a:ln/>
        </p:spPr>
      </p:sp>
      <p:sp>
        <p:nvSpPr>
          <p:cNvPr id="12" name="Shape 9"/>
          <p:cNvSpPr/>
          <p:nvPr/>
        </p:nvSpPr>
        <p:spPr>
          <a:xfrm>
            <a:off x="916484" y="5002503"/>
            <a:ext cx="499943" cy="496267"/>
          </a:xfrm>
          <a:prstGeom prst="roundRect">
            <a:avLst>
              <a:gd name="adj" fmla="val 11055"/>
            </a:avLst>
          </a:prstGeom>
          <a:solidFill>
            <a:srgbClr val="D2D9F9"/>
          </a:solidFill>
          <a:ln w="7620">
            <a:solidFill>
              <a:srgbClr val="A5B3F3"/>
            </a:solidFill>
            <a:prstDash val="solid"/>
          </a:ln>
        </p:spPr>
      </p:sp>
      <p:sp>
        <p:nvSpPr>
          <p:cNvPr id="13" name="Text 10"/>
          <p:cNvSpPr/>
          <p:nvPr/>
        </p:nvSpPr>
        <p:spPr>
          <a:xfrm>
            <a:off x="1078766" y="5035595"/>
            <a:ext cx="175260" cy="429964"/>
          </a:xfrm>
          <a:prstGeom prst="rect">
            <a:avLst/>
          </a:prstGeom>
          <a:noFill/>
          <a:ln/>
        </p:spPr>
        <p:txBody>
          <a:bodyPr wrap="none" rtlCol="0" anchor="t"/>
          <a:lstStyle/>
          <a:p>
            <a:pPr marL="0" indent="0" algn="ctr">
              <a:lnSpc>
                <a:spcPts val="3412"/>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4" name="Text 11"/>
          <p:cNvSpPr/>
          <p:nvPr/>
        </p:nvSpPr>
        <p:spPr>
          <a:xfrm>
            <a:off x="2388513" y="5016331"/>
            <a:ext cx="2221944" cy="358343"/>
          </a:xfrm>
          <a:prstGeom prst="rect">
            <a:avLst/>
          </a:prstGeom>
          <a:noFill/>
          <a:ln/>
        </p:spPr>
        <p:txBody>
          <a:bodyPr wrap="none" rtlCol="0" anchor="t"/>
          <a:lstStyle/>
          <a:p>
            <a:pPr marL="0" indent="0" algn="l">
              <a:lnSpc>
                <a:spcPts val="2843"/>
              </a:lnSpc>
              <a:buNone/>
            </a:pPr>
            <a:r>
              <a:rPr lang="en-US" sz="2187" dirty="0">
                <a:solidFill>
                  <a:srgbClr val="404155"/>
                </a:solidFill>
                <a:latin typeface="Corben" pitchFamily="34" charset="0"/>
                <a:ea typeface="Corben" pitchFamily="34" charset="-122"/>
                <a:cs typeface="Corben" pitchFamily="34" charset="-120"/>
              </a:rPr>
              <a:t>Next Steps</a:t>
            </a:r>
            <a:endParaRPr lang="en-US" sz="2187" dirty="0"/>
          </a:p>
        </p:txBody>
      </p:sp>
      <p:sp>
        <p:nvSpPr>
          <p:cNvPr id="15" name="Text 12"/>
          <p:cNvSpPr/>
          <p:nvPr/>
        </p:nvSpPr>
        <p:spPr>
          <a:xfrm>
            <a:off x="2388513" y="5573110"/>
            <a:ext cx="11408688" cy="793744"/>
          </a:xfrm>
          <a:prstGeom prst="rect">
            <a:avLst/>
          </a:prstGeom>
          <a:noFill/>
          <a:ln/>
        </p:spPr>
        <p:txBody>
          <a:bodyPr wrap="square" rtlCol="0" anchor="t"/>
          <a:lstStyle/>
          <a:p>
            <a:pPr marL="0" indent="0" algn="l">
              <a:lnSpc>
                <a:spcPts val="3149"/>
              </a:lnSpc>
              <a:buNone/>
            </a:pPr>
            <a:r>
              <a:rPr lang="en-US" sz="1750" dirty="0">
                <a:solidFill>
                  <a:srgbClr val="404155"/>
                </a:solidFill>
                <a:latin typeface="Nobile" pitchFamily="34" charset="0"/>
                <a:ea typeface="Nobile" pitchFamily="34" charset="-122"/>
                <a:cs typeface="Nobile" pitchFamily="34" charset="-120"/>
              </a:rPr>
              <a:t>The analysis can be expanded to more comprehensive data sets, and machine learning algorithms can be refined to increase accuracy.</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4" name="Text 1"/>
          <p:cNvSpPr/>
          <p:nvPr/>
        </p:nvSpPr>
        <p:spPr>
          <a:xfrm>
            <a:off x="833199" y="3163867"/>
            <a:ext cx="4443889" cy="716804"/>
          </a:xfrm>
          <a:prstGeom prst="rect">
            <a:avLst/>
          </a:prstGeom>
          <a:noFill/>
          <a:ln/>
        </p:spPr>
        <p:txBody>
          <a:bodyPr wrap="none" rtlCol="0" anchor="t"/>
          <a:lstStyle/>
          <a:p>
            <a:pPr marL="0" indent="0">
              <a:lnSpc>
                <a:spcPts val="5686"/>
              </a:lnSpc>
              <a:buNone/>
            </a:pPr>
            <a:r>
              <a:rPr lang="en-US" sz="4374" dirty="0">
                <a:solidFill>
                  <a:srgbClr val="1B1B27"/>
                </a:solidFill>
                <a:latin typeface="Corben" pitchFamily="34" charset="0"/>
                <a:ea typeface="Corben" pitchFamily="34" charset="-122"/>
                <a:cs typeface="Corben" pitchFamily="34" charset="-120"/>
              </a:rPr>
              <a:t>Thank you</a:t>
            </a:r>
            <a:endParaRPr lang="en-US" sz="4374" dirty="0"/>
          </a:p>
        </p:txBody>
      </p:sp>
      <p:sp>
        <p:nvSpPr>
          <p:cNvPr id="5" name="Text 2"/>
          <p:cNvSpPr/>
          <p:nvPr/>
        </p:nvSpPr>
        <p:spPr>
          <a:xfrm>
            <a:off x="833199" y="4211477"/>
            <a:ext cx="7477601" cy="793744"/>
          </a:xfrm>
          <a:prstGeom prst="rect">
            <a:avLst/>
          </a:prstGeom>
          <a:noFill/>
          <a:ln/>
        </p:spPr>
        <p:txBody>
          <a:bodyPr wrap="square" rtlCol="0" anchor="t"/>
          <a:lstStyle/>
          <a:p>
            <a:pPr marL="0" indent="0">
              <a:lnSpc>
                <a:spcPts val="3149"/>
              </a:lnSpc>
              <a:buNone/>
            </a:pPr>
            <a:r>
              <a:rPr lang="en-US" sz="1750" dirty="0">
                <a:solidFill>
                  <a:srgbClr val="404155"/>
                </a:solidFill>
                <a:latin typeface="Nobile" pitchFamily="34" charset="0"/>
                <a:ea typeface="Nobile" pitchFamily="34" charset="-122"/>
                <a:cs typeface="Nobile" pitchFamily="34" charset="-120"/>
              </a:rPr>
              <a:t>Thank you for joining me on this journey of uncovering insights through doctor visit analysis using Python.</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4" name="Text 1"/>
          <p:cNvSpPr/>
          <p:nvPr/>
        </p:nvSpPr>
        <p:spPr>
          <a:xfrm>
            <a:off x="426005" y="1516039"/>
            <a:ext cx="7477601" cy="837183"/>
          </a:xfrm>
          <a:prstGeom prst="rect">
            <a:avLst/>
          </a:prstGeom>
          <a:noFill/>
          <a:ln/>
        </p:spPr>
        <p:txBody>
          <a:bodyPr wrap="square" rtlCol="0" anchor="t"/>
          <a:lstStyle/>
          <a:p>
            <a:pPr marL="0" indent="0">
              <a:lnSpc>
                <a:spcPts val="6823"/>
              </a:lnSpc>
              <a:buNone/>
            </a:pPr>
            <a:r>
              <a:rPr lang="en-US" sz="3600" dirty="0">
                <a:solidFill>
                  <a:srgbClr val="1B1B27"/>
                </a:solidFill>
                <a:latin typeface="Palatino Linotype" panose="02040502050505030304" pitchFamily="18" charset="0"/>
                <a:ea typeface="Corben" pitchFamily="34" charset="-122"/>
                <a:cs typeface="Corben" pitchFamily="34" charset="-120"/>
              </a:rPr>
              <a:t>Doctor Visit Analysis using Python</a:t>
            </a:r>
            <a:endParaRPr lang="en-US" sz="3600" dirty="0">
              <a:latin typeface="Palatino Linotype" panose="02040502050505030304" pitchFamily="18" charset="0"/>
            </a:endParaRPr>
          </a:p>
        </p:txBody>
      </p:sp>
      <p:sp>
        <p:nvSpPr>
          <p:cNvPr id="5" name="Text 2"/>
          <p:cNvSpPr/>
          <p:nvPr/>
        </p:nvSpPr>
        <p:spPr>
          <a:xfrm>
            <a:off x="833199" y="4807021"/>
            <a:ext cx="7477601" cy="793744"/>
          </a:xfrm>
          <a:prstGeom prst="rect">
            <a:avLst/>
          </a:prstGeom>
          <a:noFill/>
          <a:ln/>
        </p:spPr>
        <p:txBody>
          <a:bodyPr wrap="square" rtlCol="0" anchor="t"/>
          <a:lstStyle/>
          <a:p>
            <a:pPr marL="0" indent="0">
              <a:lnSpc>
                <a:spcPts val="3149"/>
              </a:lnSpc>
              <a:buNone/>
            </a:pPr>
            <a:endParaRPr lang="en-US" sz="1750" dirty="0"/>
          </a:p>
        </p:txBody>
      </p:sp>
      <p:sp>
        <p:nvSpPr>
          <p:cNvPr id="6" name="Shape 3"/>
          <p:cNvSpPr/>
          <p:nvPr/>
        </p:nvSpPr>
        <p:spPr>
          <a:xfrm>
            <a:off x="833199" y="5876378"/>
            <a:ext cx="355402" cy="352788"/>
          </a:xfrm>
          <a:prstGeom prst="roundRect">
            <a:avLst>
              <a:gd name="adj" fmla="val 25916657"/>
            </a:avLst>
          </a:prstGeom>
          <a:noFill/>
          <a:ln w="7620">
            <a:solidFill>
              <a:srgbClr val="FFFFFF"/>
            </a:solidFill>
            <a:prstDash val="solid"/>
          </a:ln>
        </p:spPr>
      </p:sp>
      <p:sp>
        <p:nvSpPr>
          <p:cNvPr id="8" name="Text 4"/>
          <p:cNvSpPr/>
          <p:nvPr/>
        </p:nvSpPr>
        <p:spPr>
          <a:xfrm>
            <a:off x="1299686" y="5881814"/>
            <a:ext cx="2865120" cy="385999"/>
          </a:xfrm>
          <a:prstGeom prst="rect">
            <a:avLst/>
          </a:prstGeom>
          <a:noFill/>
          <a:ln/>
        </p:spPr>
        <p:txBody>
          <a:bodyPr wrap="none" rtlCol="0" anchor="t"/>
          <a:lstStyle/>
          <a:p>
            <a:pPr marL="0" indent="0" algn="l">
              <a:lnSpc>
                <a:spcPts val="3062"/>
              </a:lnSpc>
              <a:buNone/>
            </a:pPr>
            <a:endParaRPr lang="en-US" sz="2187" dirty="0"/>
          </a:p>
        </p:txBody>
      </p:sp>
      <p:pic>
        <p:nvPicPr>
          <p:cNvPr id="9" name="Image 2" descr="preencoded.png"/>
          <p:cNvPicPr>
            <a:picLocks noChangeAspect="1"/>
          </p:cNvPicPr>
          <p:nvPr/>
        </p:nvPicPr>
        <p:blipFill>
          <a:blip r:embed="rId4"/>
          <a:stretch>
            <a:fillRect/>
          </a:stretch>
        </p:blipFill>
        <p:spPr>
          <a:xfrm>
            <a:off x="9144000" y="0"/>
            <a:ext cx="5486400" cy="8169088"/>
          </a:xfrm>
          <a:prstGeom prst="rect">
            <a:avLst/>
          </a:prstGeom>
        </p:spPr>
      </p:pic>
      <p:sp>
        <p:nvSpPr>
          <p:cNvPr id="10" name="TextBox 9">
            <a:extLst>
              <a:ext uri="{FF2B5EF4-FFF2-40B4-BE49-F238E27FC236}">
                <a16:creationId xmlns:a16="http://schemas.microsoft.com/office/drawing/2014/main" id="{808CDE60-217B-8A8A-7B8F-DB37F56EA977}"/>
              </a:ext>
            </a:extLst>
          </p:cNvPr>
          <p:cNvSpPr txBox="1"/>
          <p:nvPr/>
        </p:nvSpPr>
        <p:spPr>
          <a:xfrm flipH="1">
            <a:off x="538729" y="291232"/>
            <a:ext cx="6538475" cy="1323439"/>
          </a:xfrm>
          <a:prstGeom prst="rect">
            <a:avLst/>
          </a:prstGeom>
          <a:noFill/>
        </p:spPr>
        <p:txBody>
          <a:bodyPr wrap="square" rtlCol="0">
            <a:spAutoFit/>
          </a:bodyPr>
          <a:lstStyle/>
          <a:p>
            <a:r>
              <a:rPr lang="en-IN" sz="4000" b="1" u="sng" dirty="0">
                <a:latin typeface="Sitka Heading" pitchFamily="2" charset="0"/>
              </a:rPr>
              <a:t>Problem Statement/Project Topic</a:t>
            </a:r>
          </a:p>
        </p:txBody>
      </p:sp>
      <p:sp>
        <p:nvSpPr>
          <p:cNvPr id="12" name="TextBox 11">
            <a:extLst>
              <a:ext uri="{FF2B5EF4-FFF2-40B4-BE49-F238E27FC236}">
                <a16:creationId xmlns:a16="http://schemas.microsoft.com/office/drawing/2014/main" id="{2FD31E6C-3729-BCEB-504A-0D579C786D79}"/>
              </a:ext>
            </a:extLst>
          </p:cNvPr>
          <p:cNvSpPr txBox="1"/>
          <p:nvPr/>
        </p:nvSpPr>
        <p:spPr>
          <a:xfrm>
            <a:off x="178675" y="2671017"/>
            <a:ext cx="8345128" cy="5180905"/>
          </a:xfrm>
          <a:prstGeom prst="rect">
            <a:avLst/>
          </a:prstGeom>
          <a:noFill/>
        </p:spPr>
        <p:txBody>
          <a:bodyPr wrap="square" rtlCol="0">
            <a:spAutoFit/>
          </a:bodyPr>
          <a:lstStyle/>
          <a:p>
            <a:pPr marL="833120" lvl="1" indent="-416560">
              <a:lnSpc>
                <a:spcPts val="4630"/>
              </a:lnSpc>
              <a:buFont typeface="Arial" panose="020B0604020202020204"/>
              <a:buChar char="•"/>
            </a:pPr>
            <a:r>
              <a:rPr lang="en-US" sz="2400" dirty="0">
                <a:latin typeface="TT Commons Pro" panose="020B0103030102020204"/>
              </a:rPr>
              <a:t>The problem statement of my project is doctor visit analysis that is based on their age and other factors how many patients are visited a doctor to cure their diseases.</a:t>
            </a:r>
          </a:p>
          <a:p>
            <a:pPr marL="833120" lvl="1" indent="-416560">
              <a:lnSpc>
                <a:spcPts val="4630"/>
              </a:lnSpc>
              <a:buFont typeface="Arial" panose="020B0604020202020204"/>
              <a:buChar char="•"/>
            </a:pPr>
            <a:r>
              <a:rPr lang="en-US" sz="2400" dirty="0">
                <a:latin typeface="TT Commons Pro" panose="020B0103030102020204"/>
              </a:rPr>
              <a:t>The data consists of income, gender, age, illness, reduced  and some other factors.</a:t>
            </a:r>
          </a:p>
          <a:p>
            <a:pPr marL="833120" lvl="1" indent="-416560">
              <a:lnSpc>
                <a:spcPts val="4630"/>
              </a:lnSpc>
              <a:buFont typeface="Arial" panose="020B0604020202020204"/>
              <a:buChar char="•"/>
            </a:pPr>
            <a:r>
              <a:rPr lang="en-US" sz="2400" dirty="0">
                <a:latin typeface="TT Commons Pro" panose="020B0103030102020204"/>
              </a:rPr>
              <a:t>So in this project I am analyzing how these factors affects the patients and is they have benefited by visiting the doctor and some other queries.</a:t>
            </a:r>
          </a:p>
          <a:p>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014B80A3-C366-6FC1-8DF2-59F43BA955D4}"/>
              </a:ext>
            </a:extLst>
          </p:cNvPr>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3" name="TextBox 2">
            <a:extLst>
              <a:ext uri="{FF2B5EF4-FFF2-40B4-BE49-F238E27FC236}">
                <a16:creationId xmlns:a16="http://schemas.microsoft.com/office/drawing/2014/main" id="{2F9DD292-0852-A6C7-E315-A01C8B48B153}"/>
              </a:ext>
            </a:extLst>
          </p:cNvPr>
          <p:cNvSpPr txBox="1"/>
          <p:nvPr/>
        </p:nvSpPr>
        <p:spPr>
          <a:xfrm rot="10800000" flipV="1">
            <a:off x="903249" y="576739"/>
            <a:ext cx="3980985" cy="923330"/>
          </a:xfrm>
          <a:prstGeom prst="rect">
            <a:avLst/>
          </a:prstGeom>
          <a:noFill/>
        </p:spPr>
        <p:txBody>
          <a:bodyPr wrap="square" rtlCol="0">
            <a:spAutoFit/>
          </a:bodyPr>
          <a:lstStyle/>
          <a:p>
            <a:r>
              <a:rPr lang="en-IN" sz="5400" b="1" u="sng" dirty="0">
                <a:latin typeface="Palatino Linotype" panose="02040502050505030304" pitchFamily="18" charset="0"/>
              </a:rPr>
              <a:t>Agenda</a:t>
            </a:r>
          </a:p>
        </p:txBody>
      </p:sp>
      <p:sp>
        <p:nvSpPr>
          <p:cNvPr id="5" name="TextBox 4">
            <a:extLst>
              <a:ext uri="{FF2B5EF4-FFF2-40B4-BE49-F238E27FC236}">
                <a16:creationId xmlns:a16="http://schemas.microsoft.com/office/drawing/2014/main" id="{7CC1DB0E-061F-936E-CFB4-17F1E215F4AE}"/>
              </a:ext>
            </a:extLst>
          </p:cNvPr>
          <p:cNvSpPr txBox="1"/>
          <p:nvPr/>
        </p:nvSpPr>
        <p:spPr>
          <a:xfrm>
            <a:off x="814042" y="2174488"/>
            <a:ext cx="11508056" cy="4652556"/>
          </a:xfrm>
          <a:prstGeom prst="rect">
            <a:avLst/>
          </a:prstGeom>
          <a:noFill/>
        </p:spPr>
        <p:txBody>
          <a:bodyPr wrap="square" rtlCol="0">
            <a:spAutoFit/>
          </a:bodyPr>
          <a:lstStyle/>
          <a:p>
            <a:pPr marL="833120" lvl="1" indent="-416560">
              <a:lnSpc>
                <a:spcPts val="4630"/>
              </a:lnSpc>
              <a:buFont typeface="Arial" panose="020B0604020202020204"/>
              <a:buChar char="•"/>
            </a:pPr>
            <a:r>
              <a:rPr lang="en-US" sz="2800" dirty="0">
                <a:latin typeface="TT Commons Pro" panose="020B0103030102020204"/>
              </a:rPr>
              <a:t>The main agenda of this project is to analyze the dataset which contains the health status of different people.so based on this the following data.</a:t>
            </a:r>
          </a:p>
          <a:p>
            <a:pPr marL="833120" lvl="1" indent="-416560">
              <a:lnSpc>
                <a:spcPts val="4630"/>
              </a:lnSpc>
              <a:buFont typeface="Arial" panose="020B0604020202020204"/>
              <a:buChar char="•"/>
            </a:pPr>
            <a:r>
              <a:rPr lang="en-US" sz="2800" dirty="0">
                <a:latin typeface="TT Commons Pro" panose="020B0103030102020204"/>
              </a:rPr>
              <a:t>Load the Dataset and display first 15 rows.</a:t>
            </a:r>
          </a:p>
          <a:p>
            <a:pPr marL="833120" lvl="1" indent="-416560">
              <a:lnSpc>
                <a:spcPts val="4630"/>
              </a:lnSpc>
              <a:buFont typeface="Arial" panose="020B0604020202020204"/>
              <a:buChar char="•"/>
            </a:pPr>
            <a:r>
              <a:rPr lang="en-US" sz="2800" dirty="0">
                <a:latin typeface="TT Commons Pro" panose="020B0103030102020204"/>
              </a:rPr>
              <a:t>Total number of people based on the count of illness.</a:t>
            </a:r>
          </a:p>
          <a:p>
            <a:pPr marL="833120" lvl="1" indent="-416560">
              <a:lnSpc>
                <a:spcPts val="4630"/>
              </a:lnSpc>
              <a:buFont typeface="Arial" panose="020B0604020202020204"/>
              <a:buChar char="•"/>
            </a:pPr>
            <a:r>
              <a:rPr lang="en-US" sz="2800" dirty="0">
                <a:latin typeface="TT Commons Pro" panose="020B0103030102020204"/>
              </a:rPr>
              <a:t>Visualize and analyze maximum and minimum income.</a:t>
            </a:r>
          </a:p>
          <a:p>
            <a:pPr marL="833120" lvl="1" indent="-416560">
              <a:lnSpc>
                <a:spcPts val="4630"/>
              </a:lnSpc>
              <a:buFont typeface="Arial" panose="020B0604020202020204"/>
              <a:buChar char="•"/>
            </a:pPr>
            <a:r>
              <a:rPr lang="en-US" sz="2800" dirty="0">
                <a:latin typeface="TT Commons Pro" panose="020B0103030102020204"/>
              </a:rPr>
              <a:t>Correlation between different variables.</a:t>
            </a:r>
          </a:p>
          <a:p>
            <a:pPr marL="833120" lvl="1" indent="-416560">
              <a:lnSpc>
                <a:spcPts val="4630"/>
              </a:lnSpc>
              <a:buFont typeface="Arial" panose="020B0604020202020204"/>
              <a:buChar char="•"/>
            </a:pPr>
            <a:r>
              <a:rPr lang="en-US" sz="2800" dirty="0">
                <a:latin typeface="TT Commons Pro" panose="020B0103030102020204"/>
              </a:rPr>
              <a:t>Number of males and females affected by the illness</a:t>
            </a:r>
          </a:p>
          <a:p>
            <a:pPr marL="457200" indent="-457200" algn="l">
              <a:buFont typeface="Wingdings" panose="05000000000000000000" pitchFamily="2" charset="2"/>
              <a:buChar char="Ø"/>
            </a:pPr>
            <a:endParaRPr lang="en-US" sz="2800" b="0" i="0" dirty="0">
              <a:effectLst/>
              <a:latin typeface="clcicgqyw0002obe2xroteu2c"/>
            </a:endParaRPr>
          </a:p>
        </p:txBody>
      </p:sp>
    </p:spTree>
    <p:extLst>
      <p:ext uri="{BB962C8B-B14F-4D97-AF65-F5344CB8AC3E}">
        <p14:creationId xmlns:p14="http://schemas.microsoft.com/office/powerpoint/2010/main" val="199400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635FFF8-CC27-1994-0B6D-2D27F30FA88A}"/>
              </a:ext>
            </a:extLst>
          </p:cNvPr>
          <p:cNvSpPr/>
          <p:nvPr/>
        </p:nvSpPr>
        <p:spPr>
          <a:xfrm>
            <a:off x="0" y="-89210"/>
            <a:ext cx="14630400" cy="8229600"/>
          </a:xfrm>
          <a:prstGeom prst="rect">
            <a:avLst/>
          </a:prstGeom>
          <a:solidFill>
            <a:srgbClr val="F9F9FF">
              <a:alpha val="75000"/>
            </a:srgbClr>
          </a:solidFill>
          <a:ln w="7620">
            <a:solidFill>
              <a:srgbClr val="FFFFFF">
                <a:alpha val="64000"/>
              </a:srgbClr>
            </a:solidFill>
            <a:prstDash val="solid"/>
          </a:ln>
        </p:spPr>
        <p:txBody>
          <a:bodyPr/>
          <a:lstStyle/>
          <a:p>
            <a:r>
              <a:rPr lang="en-IN" dirty="0"/>
              <a:t> </a:t>
            </a:r>
          </a:p>
        </p:txBody>
      </p:sp>
      <p:sp>
        <p:nvSpPr>
          <p:cNvPr id="3" name="TextBox 2">
            <a:extLst>
              <a:ext uri="{FF2B5EF4-FFF2-40B4-BE49-F238E27FC236}">
                <a16:creationId xmlns:a16="http://schemas.microsoft.com/office/drawing/2014/main" id="{8446FD51-0616-4834-6DAC-DDB9FE5BF462}"/>
              </a:ext>
            </a:extLst>
          </p:cNvPr>
          <p:cNvSpPr txBox="1"/>
          <p:nvPr/>
        </p:nvSpPr>
        <p:spPr>
          <a:xfrm>
            <a:off x="936701" y="724829"/>
            <a:ext cx="5754031" cy="923330"/>
          </a:xfrm>
          <a:prstGeom prst="rect">
            <a:avLst/>
          </a:prstGeom>
          <a:noFill/>
        </p:spPr>
        <p:txBody>
          <a:bodyPr wrap="square" rtlCol="0">
            <a:spAutoFit/>
          </a:bodyPr>
          <a:lstStyle/>
          <a:p>
            <a:r>
              <a:rPr lang="en-IN" sz="5400" b="1" u="sng" dirty="0">
                <a:latin typeface="Palatino Linotype" panose="02040502050505030304" pitchFamily="18" charset="0"/>
              </a:rPr>
              <a:t>Project Overview</a:t>
            </a:r>
          </a:p>
        </p:txBody>
      </p:sp>
      <p:sp>
        <p:nvSpPr>
          <p:cNvPr id="5" name="TextBox 4">
            <a:extLst>
              <a:ext uri="{FF2B5EF4-FFF2-40B4-BE49-F238E27FC236}">
                <a16:creationId xmlns:a16="http://schemas.microsoft.com/office/drawing/2014/main" id="{F862CC34-9D0C-98FF-A91E-E89576AC0D3A}"/>
              </a:ext>
            </a:extLst>
          </p:cNvPr>
          <p:cNvSpPr txBox="1"/>
          <p:nvPr/>
        </p:nvSpPr>
        <p:spPr>
          <a:xfrm>
            <a:off x="468350" y="2007220"/>
            <a:ext cx="13046928" cy="6478697"/>
          </a:xfrm>
          <a:prstGeom prst="rect">
            <a:avLst/>
          </a:prstGeom>
          <a:noFill/>
        </p:spPr>
        <p:txBody>
          <a:bodyPr wrap="square" rtlCol="0">
            <a:spAutoFit/>
          </a:bodyPr>
          <a:lstStyle/>
          <a:p>
            <a:pPr marL="815975" lvl="1" indent="-407670">
              <a:lnSpc>
                <a:spcPts val="4535"/>
              </a:lnSpc>
              <a:buFont typeface="Arial" panose="020B0604020202020204"/>
              <a:buChar char="•"/>
            </a:pPr>
            <a:r>
              <a:rPr lang="en-US" sz="2000" dirty="0">
                <a:latin typeface="TT Commons Pro" panose="020B0103030102020204"/>
              </a:rPr>
              <a:t>Load the data set as “</a:t>
            </a:r>
            <a:r>
              <a:rPr lang="en-US" sz="2000" dirty="0" err="1">
                <a:latin typeface="TT Commons Pro" panose="020B0103030102020204"/>
              </a:rPr>
              <a:t>df</a:t>
            </a:r>
            <a:r>
              <a:rPr lang="en-US" sz="2000" dirty="0">
                <a:latin typeface="TT Commons Pro" panose="020B0103030102020204"/>
              </a:rPr>
              <a:t>=</a:t>
            </a:r>
            <a:r>
              <a:rPr lang="en-US" sz="2000" dirty="0" err="1">
                <a:latin typeface="TT Commons Pro" panose="020B0103030102020204"/>
              </a:rPr>
              <a:t>pd.read_csv</a:t>
            </a:r>
            <a:r>
              <a:rPr lang="en-US" sz="2000" dirty="0">
                <a:latin typeface="TT Commons Pro" panose="020B0103030102020204"/>
              </a:rPr>
              <a:t>('DoctorVisit.csv’)”</a:t>
            </a:r>
          </a:p>
          <a:p>
            <a:pPr marL="815975" lvl="1" indent="-407670">
              <a:lnSpc>
                <a:spcPts val="4535"/>
              </a:lnSpc>
              <a:buFont typeface="Arial" panose="020B0604020202020204"/>
              <a:buChar char="•"/>
            </a:pPr>
            <a:r>
              <a:rPr lang="en-US" sz="2000" dirty="0">
                <a:latin typeface="TT Commons Pro" panose="020B0103030102020204"/>
              </a:rPr>
              <a:t>Shape of the data set is defined as “</a:t>
            </a:r>
            <a:r>
              <a:rPr lang="en-US" sz="2000" dirty="0" err="1">
                <a:latin typeface="TT Commons Pro" panose="020B0103030102020204"/>
              </a:rPr>
              <a:t>df.shape</a:t>
            </a:r>
            <a:r>
              <a:rPr lang="en-US" sz="2000" dirty="0">
                <a:latin typeface="TT Commons Pro" panose="020B0103030102020204"/>
              </a:rPr>
              <a:t>”.</a:t>
            </a:r>
          </a:p>
          <a:p>
            <a:pPr marL="815975" lvl="1" indent="-407670">
              <a:lnSpc>
                <a:spcPts val="4535"/>
              </a:lnSpc>
              <a:buFont typeface="Arial" panose="020B0604020202020204"/>
              <a:buChar char="•"/>
            </a:pPr>
            <a:r>
              <a:rPr lang="en-US" sz="2000" dirty="0">
                <a:latin typeface="TT Commons Pro" panose="020B0103030102020204"/>
              </a:rPr>
              <a:t>Information of the data set is defined as “df.info()”.</a:t>
            </a:r>
          </a:p>
          <a:p>
            <a:pPr marL="815975" lvl="1" indent="-407670">
              <a:lnSpc>
                <a:spcPts val="4535"/>
              </a:lnSpc>
              <a:buFont typeface="Arial" panose="020B0604020202020204"/>
              <a:buChar char="•"/>
            </a:pPr>
            <a:r>
              <a:rPr lang="en-US" sz="2000" dirty="0">
                <a:latin typeface="TT Commons Pro" panose="020B0103030102020204"/>
              </a:rPr>
              <a:t>The purpose of the project is to identify which age people are mostly affected by illness and which gender people either male or female who are more affecting by the factors which are prescribed above.</a:t>
            </a:r>
          </a:p>
          <a:p>
            <a:pPr marL="815975" lvl="1" indent="-407670">
              <a:lnSpc>
                <a:spcPts val="4535"/>
              </a:lnSpc>
              <a:buFont typeface="Arial" panose="020B0604020202020204"/>
              <a:buChar char="•"/>
            </a:pPr>
            <a:r>
              <a:rPr lang="en-US" sz="2000" dirty="0">
                <a:latin typeface="TT Commons Pro" panose="020B0103030102020204"/>
              </a:rPr>
              <a:t>So in this project I analyzed how the income of the project affected by visiting the hospital.</a:t>
            </a:r>
          </a:p>
          <a:p>
            <a:pPr>
              <a:lnSpc>
                <a:spcPts val="4535"/>
              </a:lnSpc>
            </a:pPr>
            <a:r>
              <a:rPr lang="en-US" sz="2000" dirty="0">
                <a:latin typeface="TT Commons Pro" panose="020B0103030102020204"/>
              </a:rPr>
              <a:t>       </a:t>
            </a:r>
            <a:r>
              <a:rPr lang="en-US" sz="2000" dirty="0" err="1">
                <a:latin typeface="TT Commons Pro" panose="020B0103030102020204"/>
              </a:rPr>
              <a:t>plt.figure</a:t>
            </a:r>
            <a:r>
              <a:rPr lang="en-US" sz="2000" dirty="0">
                <a:latin typeface="TT Commons Pro" panose="020B0103030102020204"/>
              </a:rPr>
              <a:t>(</a:t>
            </a:r>
            <a:r>
              <a:rPr lang="en-US" sz="2000" dirty="0" err="1">
                <a:latin typeface="TT Commons Pro" panose="020B0103030102020204"/>
              </a:rPr>
              <a:t>figsize</a:t>
            </a:r>
            <a:r>
              <a:rPr lang="en-US" sz="2000" dirty="0">
                <a:latin typeface="TT Commons Pro" panose="020B0103030102020204"/>
              </a:rPr>
              <a:t>=(10,10))</a:t>
            </a:r>
          </a:p>
          <a:p>
            <a:pPr>
              <a:lnSpc>
                <a:spcPts val="4535"/>
              </a:lnSpc>
            </a:pPr>
            <a:r>
              <a:rPr lang="en-US" sz="2000" dirty="0">
                <a:latin typeface="TT Commons Pro" panose="020B0103030102020204"/>
              </a:rPr>
              <a:t>       </a:t>
            </a:r>
            <a:r>
              <a:rPr lang="en-US" sz="2000" dirty="0" err="1">
                <a:latin typeface="TT Commons Pro" panose="020B0103030102020204"/>
              </a:rPr>
              <a:t>plt.scatter</a:t>
            </a:r>
            <a:r>
              <a:rPr lang="en-US" sz="2000" dirty="0">
                <a:latin typeface="TT Commons Pro" panose="020B0103030102020204"/>
              </a:rPr>
              <a:t>(x='</a:t>
            </a:r>
            <a:r>
              <a:rPr lang="en-US" sz="2000" dirty="0" err="1">
                <a:latin typeface="TT Commons Pro" panose="020B0103030102020204"/>
              </a:rPr>
              <a:t>income',y</a:t>
            </a:r>
            <a:r>
              <a:rPr lang="en-US" sz="2000" dirty="0">
                <a:latin typeface="TT Commons Pro" panose="020B0103030102020204"/>
              </a:rPr>
              <a:t>='</a:t>
            </a:r>
            <a:r>
              <a:rPr lang="en-US" sz="2000" dirty="0" err="1">
                <a:latin typeface="TT Commons Pro" panose="020B0103030102020204"/>
              </a:rPr>
              <a:t>visits',data</a:t>
            </a:r>
            <a:r>
              <a:rPr lang="en-US" sz="2000" dirty="0">
                <a:latin typeface="TT Commons Pro" panose="020B0103030102020204"/>
              </a:rPr>
              <a:t>=</a:t>
            </a:r>
            <a:r>
              <a:rPr lang="en-US" sz="2000" dirty="0" err="1">
                <a:latin typeface="TT Commons Pro" panose="020B0103030102020204"/>
              </a:rPr>
              <a:t>df</a:t>
            </a:r>
            <a:r>
              <a:rPr lang="en-US" sz="2000" dirty="0">
                <a:latin typeface="TT Commons Pro" panose="020B0103030102020204"/>
              </a:rPr>
              <a:t>)</a:t>
            </a:r>
          </a:p>
          <a:p>
            <a:pPr>
              <a:lnSpc>
                <a:spcPts val="4535"/>
              </a:lnSpc>
            </a:pPr>
            <a:r>
              <a:rPr lang="en-US" sz="2000" dirty="0">
                <a:latin typeface="TT Commons Pro" panose="020B0103030102020204"/>
              </a:rPr>
              <a:t>       </a:t>
            </a:r>
            <a:r>
              <a:rPr lang="en-US" sz="2000" dirty="0" err="1">
                <a:latin typeface="TT Commons Pro" panose="020B0103030102020204"/>
              </a:rPr>
              <a:t>plt.xlabel</a:t>
            </a:r>
            <a:r>
              <a:rPr lang="en-US" sz="2000" dirty="0">
                <a:latin typeface="TT Commons Pro" panose="020B0103030102020204"/>
              </a:rPr>
              <a:t>('income’)</a:t>
            </a:r>
          </a:p>
          <a:p>
            <a:pPr>
              <a:lnSpc>
                <a:spcPts val="4535"/>
              </a:lnSpc>
            </a:pPr>
            <a:r>
              <a:rPr lang="en-US" sz="2000" dirty="0">
                <a:latin typeface="TT Commons Pro" panose="020B0103030102020204"/>
              </a:rPr>
              <a:t>       </a:t>
            </a:r>
            <a:r>
              <a:rPr lang="en-US" sz="2000" dirty="0" err="1">
                <a:latin typeface="TT Commons Pro" panose="020B0103030102020204"/>
              </a:rPr>
              <a:t>plt.ylabel</a:t>
            </a:r>
            <a:r>
              <a:rPr lang="en-US" sz="2000" dirty="0">
                <a:latin typeface="TT Commons Pro" panose="020B0103030102020204"/>
              </a:rPr>
              <a:t>('visits')</a:t>
            </a:r>
          </a:p>
          <a:p>
            <a:pPr marL="571500" indent="-571500">
              <a:buFont typeface="Wingdings" panose="05000000000000000000" pitchFamily="2" charset="2"/>
              <a:buChar char="Ø"/>
            </a:pPr>
            <a:endParaRPr lang="en-IN" sz="4000" dirty="0"/>
          </a:p>
        </p:txBody>
      </p:sp>
    </p:spTree>
    <p:extLst>
      <p:ext uri="{BB962C8B-B14F-4D97-AF65-F5344CB8AC3E}">
        <p14:creationId xmlns:p14="http://schemas.microsoft.com/office/powerpoint/2010/main" val="3340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04F8D0E6-AF9E-47BE-EEA2-BA154433A1BE}"/>
              </a:ext>
            </a:extLst>
          </p:cNvPr>
          <p:cNvSpPr/>
          <p:nvPr/>
        </p:nvSpPr>
        <p:spPr>
          <a:xfrm>
            <a:off x="0" y="-144966"/>
            <a:ext cx="14630400" cy="8229600"/>
          </a:xfrm>
          <a:prstGeom prst="rect">
            <a:avLst/>
          </a:prstGeom>
          <a:solidFill>
            <a:srgbClr val="F9F9FF">
              <a:alpha val="75000"/>
            </a:srgbClr>
          </a:solidFill>
          <a:ln w="7620">
            <a:solidFill>
              <a:srgbClr val="FFFFFF">
                <a:alpha val="64000"/>
              </a:srgbClr>
            </a:solidFill>
            <a:prstDash val="solid"/>
          </a:ln>
        </p:spPr>
      </p:sp>
      <p:sp>
        <p:nvSpPr>
          <p:cNvPr id="3" name="TextBox 2">
            <a:extLst>
              <a:ext uri="{FF2B5EF4-FFF2-40B4-BE49-F238E27FC236}">
                <a16:creationId xmlns:a16="http://schemas.microsoft.com/office/drawing/2014/main" id="{BB4AFEB7-00E3-116B-B9D5-547DA597E44A}"/>
              </a:ext>
            </a:extLst>
          </p:cNvPr>
          <p:cNvSpPr txBox="1"/>
          <p:nvPr/>
        </p:nvSpPr>
        <p:spPr>
          <a:xfrm flipH="1">
            <a:off x="893210" y="892097"/>
            <a:ext cx="7960857" cy="923330"/>
          </a:xfrm>
          <a:prstGeom prst="rect">
            <a:avLst/>
          </a:prstGeom>
          <a:noFill/>
        </p:spPr>
        <p:txBody>
          <a:bodyPr wrap="square" rtlCol="0">
            <a:spAutoFit/>
          </a:bodyPr>
          <a:lstStyle/>
          <a:p>
            <a:r>
              <a:rPr lang="en-IN" sz="5400" b="1" u="sng" dirty="0">
                <a:latin typeface="Palatino Linotype" panose="02040502050505030304" pitchFamily="18" charset="0"/>
              </a:rPr>
              <a:t>Who are the End Users</a:t>
            </a:r>
          </a:p>
        </p:txBody>
      </p:sp>
      <p:sp>
        <p:nvSpPr>
          <p:cNvPr id="4" name="TextBox 3">
            <a:extLst>
              <a:ext uri="{FF2B5EF4-FFF2-40B4-BE49-F238E27FC236}">
                <a16:creationId xmlns:a16="http://schemas.microsoft.com/office/drawing/2014/main" id="{AC9CAF62-F3D7-EA46-E2B8-6E780EE129B9}"/>
              </a:ext>
            </a:extLst>
          </p:cNvPr>
          <p:cNvSpPr txBox="1"/>
          <p:nvPr/>
        </p:nvSpPr>
        <p:spPr>
          <a:xfrm flipH="1">
            <a:off x="580973" y="2096429"/>
            <a:ext cx="10269162" cy="6550511"/>
          </a:xfrm>
          <a:prstGeom prst="rect">
            <a:avLst/>
          </a:prstGeom>
          <a:noFill/>
        </p:spPr>
        <p:txBody>
          <a:bodyPr wrap="square" rtlCol="0">
            <a:spAutoFit/>
          </a:bodyPr>
          <a:lstStyle/>
          <a:p>
            <a:pPr marL="844550" lvl="1" indent="-422275">
              <a:lnSpc>
                <a:spcPts val="4695"/>
              </a:lnSpc>
              <a:buFont typeface="Arial" panose="020B0604020202020204"/>
              <a:buChar char="•"/>
            </a:pPr>
            <a:r>
              <a:rPr lang="en-US" sz="2400" dirty="0">
                <a:latin typeface="TT Commons Pro" panose="020B0103030102020204"/>
              </a:rPr>
              <a:t>The end users of this project are the normal people that they know how their lifestyle is damaged by their health.</a:t>
            </a:r>
          </a:p>
          <a:p>
            <a:pPr marL="844550" lvl="1" indent="-422275">
              <a:lnSpc>
                <a:spcPts val="4695"/>
              </a:lnSpc>
              <a:buFont typeface="Arial" panose="020B0604020202020204"/>
              <a:buChar char="•"/>
            </a:pPr>
            <a:r>
              <a:rPr lang="en-US" sz="2400" dirty="0">
                <a:latin typeface="TT Commons Pro" panose="020B0103030102020204"/>
              </a:rPr>
              <a:t>As we seen in the project that how the income of the patients should be damaged based on their illness and regular visits of doctor.</a:t>
            </a:r>
          </a:p>
          <a:p>
            <a:pPr marL="844550" lvl="1" indent="-422275">
              <a:lnSpc>
                <a:spcPts val="4695"/>
              </a:lnSpc>
              <a:buFont typeface="Arial" panose="020B0604020202020204"/>
              <a:buChar char="•"/>
            </a:pPr>
            <a:r>
              <a:rPr lang="en-US" sz="2400" dirty="0">
                <a:latin typeface="TT Commons Pro" panose="020B0103030102020204"/>
              </a:rPr>
              <a:t>By seeing this project I hope that some of the people may know about the importance of their health and by this way the normal people are benefitted by this project.</a:t>
            </a:r>
          </a:p>
          <a:p>
            <a:pPr marL="844550" lvl="1" indent="-422275">
              <a:lnSpc>
                <a:spcPts val="4695"/>
              </a:lnSpc>
              <a:buFont typeface="Arial" panose="020B0604020202020204"/>
              <a:buChar char="•"/>
            </a:pPr>
            <a:r>
              <a:rPr lang="en-US" sz="2400" dirty="0">
                <a:latin typeface="TT Commons Pro" panose="020B0103030102020204"/>
              </a:rPr>
              <a:t>it is important for healthcare professionals to embrace data science and leverage its power to drive innovation and progress.</a:t>
            </a:r>
          </a:p>
          <a:p>
            <a:pPr>
              <a:lnSpc>
                <a:spcPts val="4695"/>
              </a:lnSpc>
            </a:pPr>
            <a:endParaRPr lang="en-US" sz="2400" dirty="0">
              <a:latin typeface="TT Commons Pro" panose="020B0103030102020204"/>
            </a:endParaRPr>
          </a:p>
          <a:p>
            <a:pPr marL="457200" indent="-457200">
              <a:buFont typeface="Wingdings" panose="05000000000000000000" pitchFamily="2" charset="2"/>
              <a:buChar char="Ø"/>
            </a:pPr>
            <a:endParaRPr lang="en-IN" sz="2800" dirty="0"/>
          </a:p>
        </p:txBody>
      </p:sp>
    </p:spTree>
    <p:extLst>
      <p:ext uri="{BB962C8B-B14F-4D97-AF65-F5344CB8AC3E}">
        <p14:creationId xmlns:p14="http://schemas.microsoft.com/office/powerpoint/2010/main" val="28260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87795F22-66C4-3F5F-B697-28CCF196973A}"/>
              </a:ext>
            </a:extLst>
          </p:cNvPr>
          <p:cNvSpPr/>
          <p:nvPr/>
        </p:nvSpPr>
        <p:spPr>
          <a:xfrm>
            <a:off x="0" y="62001"/>
            <a:ext cx="14630400" cy="8229600"/>
          </a:xfrm>
          <a:prstGeom prst="rect">
            <a:avLst/>
          </a:prstGeom>
          <a:solidFill>
            <a:srgbClr val="F9F9FF">
              <a:alpha val="75000"/>
            </a:srgbClr>
          </a:solidFill>
          <a:ln w="7620">
            <a:solidFill>
              <a:srgbClr val="FFFFFF">
                <a:alpha val="64000"/>
              </a:srgbClr>
            </a:solidFill>
            <a:prstDash val="solid"/>
          </a:ln>
        </p:spPr>
      </p:sp>
      <p:sp>
        <p:nvSpPr>
          <p:cNvPr id="4" name="TextBox 3">
            <a:extLst>
              <a:ext uri="{FF2B5EF4-FFF2-40B4-BE49-F238E27FC236}">
                <a16:creationId xmlns:a16="http://schemas.microsoft.com/office/drawing/2014/main" id="{79100393-3259-1AA7-14AA-EAA04340F032}"/>
              </a:ext>
            </a:extLst>
          </p:cNvPr>
          <p:cNvSpPr txBox="1"/>
          <p:nvPr/>
        </p:nvSpPr>
        <p:spPr>
          <a:xfrm flipH="1">
            <a:off x="1428468" y="468352"/>
            <a:ext cx="8518419" cy="954300"/>
          </a:xfrm>
          <a:prstGeom prst="rect">
            <a:avLst/>
          </a:prstGeom>
          <a:noFill/>
        </p:spPr>
        <p:txBody>
          <a:bodyPr wrap="square" rtlCol="0">
            <a:spAutoFit/>
          </a:bodyPr>
          <a:lstStyle/>
          <a:p>
            <a:pPr>
              <a:lnSpc>
                <a:spcPts val="7420"/>
              </a:lnSpc>
            </a:pPr>
            <a:r>
              <a:rPr lang="en-US" sz="4400" b="1" u="sng" dirty="0">
                <a:latin typeface="Palatino Linotype" panose="02040502050505030304" pitchFamily="18" charset="0"/>
              </a:rPr>
              <a:t>SOLUTION AND IT'S VALUE</a:t>
            </a:r>
          </a:p>
        </p:txBody>
      </p:sp>
      <p:sp>
        <p:nvSpPr>
          <p:cNvPr id="5" name="TextBox 4">
            <a:extLst>
              <a:ext uri="{FF2B5EF4-FFF2-40B4-BE49-F238E27FC236}">
                <a16:creationId xmlns:a16="http://schemas.microsoft.com/office/drawing/2014/main" id="{CBFF1C93-E728-9D40-1787-7BB173105530}"/>
              </a:ext>
            </a:extLst>
          </p:cNvPr>
          <p:cNvSpPr txBox="1"/>
          <p:nvPr/>
        </p:nvSpPr>
        <p:spPr>
          <a:xfrm rot="10800000" flipV="1">
            <a:off x="852816" y="1829003"/>
            <a:ext cx="11074485" cy="6704015"/>
          </a:xfrm>
          <a:prstGeom prst="rect">
            <a:avLst/>
          </a:prstGeom>
          <a:noFill/>
        </p:spPr>
        <p:txBody>
          <a:bodyPr wrap="square" rtlCol="0">
            <a:spAutoFit/>
          </a:bodyPr>
          <a:lstStyle/>
          <a:p>
            <a:pPr marL="844550" lvl="1" indent="-422275">
              <a:lnSpc>
                <a:spcPts val="4695"/>
              </a:lnSpc>
              <a:buFont typeface="Arial" panose="020B0604020202020204"/>
              <a:buChar char="•"/>
            </a:pPr>
            <a:r>
              <a:rPr lang="en-US" sz="3910" dirty="0">
                <a:latin typeface="TT Commons Pro" panose="020B0103030102020204"/>
              </a:rPr>
              <a:t>As we seen the project there are some problems regarding their health issues and their illness. So based on the problems which are identified from the project I should suggest some solutions to them.</a:t>
            </a:r>
          </a:p>
          <a:p>
            <a:pPr marL="844550" lvl="1" indent="-422275">
              <a:lnSpc>
                <a:spcPts val="4695"/>
              </a:lnSpc>
              <a:buFont typeface="Arial" panose="020B0604020202020204"/>
              <a:buChar char="•"/>
            </a:pPr>
            <a:r>
              <a:rPr lang="en-US" sz="3910" dirty="0">
                <a:latin typeface="TT Commons Pro" panose="020B0103030102020204"/>
              </a:rPr>
              <a:t>The main solution is every individual should know about the importance of their health and also how the health problems will effect their lifestyle.</a:t>
            </a:r>
          </a:p>
          <a:p>
            <a:pPr marL="844550" lvl="1" indent="-422275">
              <a:lnSpc>
                <a:spcPts val="4695"/>
              </a:lnSpc>
              <a:buFont typeface="Arial" panose="020B0604020202020204"/>
              <a:buChar char="•"/>
            </a:pPr>
            <a:r>
              <a:rPr lang="en-US" sz="3910" dirty="0">
                <a:latin typeface="TT Commons Pro" panose="020B0103030102020204"/>
              </a:rPr>
              <a:t>As observed in the project females are mostly affected by illness so they should take more care.</a:t>
            </a:r>
          </a:p>
          <a:p>
            <a:pPr>
              <a:lnSpc>
                <a:spcPts val="4695"/>
              </a:lnSpc>
            </a:pPr>
            <a:endParaRPr lang="en-US" sz="3910" dirty="0">
              <a:solidFill>
                <a:srgbClr val="007074"/>
              </a:solidFill>
              <a:latin typeface="TT Commons Pro" panose="020B0103030102020204"/>
            </a:endParaRPr>
          </a:p>
        </p:txBody>
      </p:sp>
    </p:spTree>
    <p:extLst>
      <p:ext uri="{BB962C8B-B14F-4D97-AF65-F5344CB8AC3E}">
        <p14:creationId xmlns:p14="http://schemas.microsoft.com/office/powerpoint/2010/main" val="33055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C8CE8A5-24ED-AA16-862E-AE97455CC29E}"/>
              </a:ext>
            </a:extLst>
          </p:cNvPr>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txBody>
          <a:bodyPr/>
          <a:lstStyle/>
          <a:p>
            <a:endParaRPr lang="en-IN" dirty="0"/>
          </a:p>
        </p:txBody>
      </p:sp>
      <p:sp>
        <p:nvSpPr>
          <p:cNvPr id="10" name="TextBox 9">
            <a:extLst>
              <a:ext uri="{FF2B5EF4-FFF2-40B4-BE49-F238E27FC236}">
                <a16:creationId xmlns:a16="http://schemas.microsoft.com/office/drawing/2014/main" id="{BA05C879-9BC0-78BC-DD3A-F33015275688}"/>
              </a:ext>
            </a:extLst>
          </p:cNvPr>
          <p:cNvSpPr txBox="1"/>
          <p:nvPr/>
        </p:nvSpPr>
        <p:spPr>
          <a:xfrm>
            <a:off x="1159726" y="451620"/>
            <a:ext cx="7694341" cy="769441"/>
          </a:xfrm>
          <a:prstGeom prst="rect">
            <a:avLst/>
          </a:prstGeom>
          <a:noFill/>
        </p:spPr>
        <p:txBody>
          <a:bodyPr wrap="square" rtlCol="0">
            <a:spAutoFit/>
          </a:bodyPr>
          <a:lstStyle/>
          <a:p>
            <a:r>
              <a:rPr lang="en-US" sz="4400" b="1" u="sng" dirty="0">
                <a:latin typeface="Palatino Linotype" panose="02040502050505030304" pitchFamily="18" charset="0"/>
              </a:rPr>
              <a:t>CUSTOMIZE THE PROJECT</a:t>
            </a:r>
            <a:endParaRPr lang="en-IN" sz="4400" b="1" u="sng" dirty="0">
              <a:latin typeface="Palatino Linotype" panose="02040502050505030304" pitchFamily="18" charset="0"/>
            </a:endParaRPr>
          </a:p>
        </p:txBody>
      </p:sp>
      <p:sp>
        <p:nvSpPr>
          <p:cNvPr id="11" name="TextBox 10">
            <a:extLst>
              <a:ext uri="{FF2B5EF4-FFF2-40B4-BE49-F238E27FC236}">
                <a16:creationId xmlns:a16="http://schemas.microsoft.com/office/drawing/2014/main" id="{CA4A0FFF-C1E1-3E19-C049-CCFAF076B7F9}"/>
              </a:ext>
            </a:extLst>
          </p:cNvPr>
          <p:cNvSpPr txBox="1"/>
          <p:nvPr/>
        </p:nvSpPr>
        <p:spPr>
          <a:xfrm>
            <a:off x="747131" y="1661529"/>
            <a:ext cx="8776011" cy="5447453"/>
          </a:xfrm>
          <a:prstGeom prst="rect">
            <a:avLst/>
          </a:prstGeom>
          <a:noFill/>
        </p:spPr>
        <p:txBody>
          <a:bodyPr wrap="square" rtlCol="0">
            <a:spAutoFit/>
          </a:bodyPr>
          <a:lstStyle/>
          <a:p>
            <a:pPr marL="844550" lvl="1" indent="-422275">
              <a:lnSpc>
                <a:spcPts val="4695"/>
              </a:lnSpc>
              <a:buFont typeface="Arial" panose="020B0604020202020204"/>
              <a:buChar char="•"/>
            </a:pPr>
            <a:r>
              <a:rPr lang="en-US" sz="2400" dirty="0">
                <a:latin typeface="TT Commons Pro" panose="020B0103030102020204"/>
              </a:rPr>
              <a:t>I customize my project as one of the innovative creation which was done by me and it was helpful to others.</a:t>
            </a:r>
          </a:p>
          <a:p>
            <a:pPr marL="844550" lvl="1" indent="-422275">
              <a:lnSpc>
                <a:spcPts val="4695"/>
              </a:lnSpc>
              <a:buFont typeface="Arial" panose="020B0604020202020204"/>
              <a:buChar char="•"/>
            </a:pPr>
            <a:r>
              <a:rPr lang="en-US" sz="2400" dirty="0">
                <a:latin typeface="TT Commons Pro" panose="020B0103030102020204"/>
              </a:rPr>
              <a:t>Normally we don’t found these type of data that is which was completely analyzed and identified the problems so based on these results the people’s mind set should change.</a:t>
            </a:r>
          </a:p>
          <a:p>
            <a:pPr marL="844550" lvl="1" indent="-422275">
              <a:lnSpc>
                <a:spcPts val="4695"/>
              </a:lnSpc>
              <a:buFont typeface="Arial" panose="020B0604020202020204"/>
              <a:buChar char="•"/>
            </a:pPr>
            <a:r>
              <a:rPr lang="en-US" sz="2400" dirty="0">
                <a:latin typeface="TT Commons Pro" panose="020B0103030102020204"/>
              </a:rPr>
              <a:t>In this project I use some creative methods like representing the data in bar graphs, visualizing the data with histograms and scatterplots which are some new innovative creations and it may be unique.</a:t>
            </a:r>
          </a:p>
        </p:txBody>
      </p:sp>
    </p:spTree>
    <p:extLst>
      <p:ext uri="{BB962C8B-B14F-4D97-AF65-F5344CB8AC3E}">
        <p14:creationId xmlns:p14="http://schemas.microsoft.com/office/powerpoint/2010/main" val="188636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E07F3A62-0C20-4D85-7432-CDFD55D8C04A}"/>
              </a:ext>
            </a:extLst>
          </p:cNvPr>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txBody>
          <a:bodyPr/>
          <a:lstStyle/>
          <a:p>
            <a:endParaRPr lang="en-IN" dirty="0"/>
          </a:p>
        </p:txBody>
      </p:sp>
      <p:sp>
        <p:nvSpPr>
          <p:cNvPr id="3" name="TextBox 2">
            <a:extLst>
              <a:ext uri="{FF2B5EF4-FFF2-40B4-BE49-F238E27FC236}">
                <a16:creationId xmlns:a16="http://schemas.microsoft.com/office/drawing/2014/main" id="{0A4D3745-6CB8-5960-E68C-24CD38FFFF5D}"/>
              </a:ext>
            </a:extLst>
          </p:cNvPr>
          <p:cNvSpPr txBox="1"/>
          <p:nvPr/>
        </p:nvSpPr>
        <p:spPr>
          <a:xfrm>
            <a:off x="1193180" y="568712"/>
            <a:ext cx="3925230" cy="940642"/>
          </a:xfrm>
          <a:prstGeom prst="rect">
            <a:avLst/>
          </a:prstGeom>
          <a:noFill/>
        </p:spPr>
        <p:txBody>
          <a:bodyPr wrap="square" rtlCol="0">
            <a:spAutoFit/>
          </a:bodyPr>
          <a:lstStyle/>
          <a:p>
            <a:pPr>
              <a:lnSpc>
                <a:spcPts val="7420"/>
              </a:lnSpc>
            </a:pPr>
            <a:r>
              <a:rPr lang="en-US" sz="4000" b="1" u="sng" dirty="0">
                <a:latin typeface="Palatino Linotype" panose="02040502050505030304" pitchFamily="18" charset="0"/>
              </a:rPr>
              <a:t>MODELLING</a:t>
            </a:r>
          </a:p>
        </p:txBody>
      </p:sp>
      <p:sp>
        <p:nvSpPr>
          <p:cNvPr id="7" name="TextBox 6">
            <a:extLst>
              <a:ext uri="{FF2B5EF4-FFF2-40B4-BE49-F238E27FC236}">
                <a16:creationId xmlns:a16="http://schemas.microsoft.com/office/drawing/2014/main" id="{2827E977-FD61-592F-C964-521DA54F553E}"/>
              </a:ext>
            </a:extLst>
          </p:cNvPr>
          <p:cNvSpPr txBox="1"/>
          <p:nvPr/>
        </p:nvSpPr>
        <p:spPr>
          <a:xfrm>
            <a:off x="1193180" y="1509354"/>
            <a:ext cx="11764539" cy="6290633"/>
          </a:xfrm>
          <a:prstGeom prst="rect">
            <a:avLst/>
          </a:prstGeom>
          <a:noFill/>
        </p:spPr>
        <p:txBody>
          <a:bodyPr wrap="square" rtlCol="0">
            <a:spAutoFit/>
          </a:bodyPr>
          <a:lstStyle/>
          <a:p>
            <a:pPr>
              <a:lnSpc>
                <a:spcPts val="4785"/>
              </a:lnSpc>
            </a:pPr>
            <a:r>
              <a:rPr lang="en-US" sz="3985" dirty="0">
                <a:solidFill>
                  <a:srgbClr val="007074"/>
                </a:solidFill>
                <a:latin typeface="TT Commons Pro Bold" panose="020B0103030102020204"/>
              </a:rPr>
              <a:t> </a:t>
            </a:r>
            <a:r>
              <a:rPr lang="en-US" sz="2400" dirty="0">
                <a:latin typeface="TT Commons Pro Bold" panose="020B0103030102020204"/>
              </a:rPr>
              <a:t>Python Libraries &amp; Frameworks:</a:t>
            </a:r>
          </a:p>
          <a:p>
            <a:pPr>
              <a:lnSpc>
                <a:spcPts val="4445"/>
              </a:lnSpc>
            </a:pPr>
            <a:endParaRPr lang="en-US" sz="2400" dirty="0">
              <a:latin typeface="TT Commons Pro Bold" panose="020B0103030102020204"/>
            </a:endParaRPr>
          </a:p>
          <a:p>
            <a:pPr marL="799465" lvl="1" indent="-399415">
              <a:lnSpc>
                <a:spcPts val="4445"/>
              </a:lnSpc>
              <a:buFont typeface="Arial" panose="020B0604020202020204"/>
              <a:buChar char="•"/>
            </a:pPr>
            <a:r>
              <a:rPr lang="en-US" sz="2400" dirty="0">
                <a:latin typeface="TT Commons Pro Bold" panose="020B0103030102020204"/>
              </a:rPr>
              <a:t>NumPy Library :</a:t>
            </a:r>
          </a:p>
          <a:p>
            <a:pPr>
              <a:lnSpc>
                <a:spcPts val="4445"/>
              </a:lnSpc>
            </a:pPr>
            <a:r>
              <a:rPr lang="en-US" sz="2400" dirty="0">
                <a:latin typeface="TT Commons Pro" panose="020B0103030102020204"/>
              </a:rPr>
              <a:t>            NumPy is a Python library used for Working with Arrays. It also has functions for working in domain of Linear Algebra, Fourier Transform, and Matrices.</a:t>
            </a:r>
          </a:p>
          <a:p>
            <a:pPr marL="799465" lvl="1" indent="-399415">
              <a:lnSpc>
                <a:spcPts val="4445"/>
              </a:lnSpc>
              <a:buFont typeface="Arial" panose="020B0604020202020204"/>
              <a:buChar char="•"/>
            </a:pPr>
            <a:r>
              <a:rPr lang="en-US" sz="2400" dirty="0">
                <a:latin typeface="TT Commons Pro Bold" panose="020B0103030102020204"/>
              </a:rPr>
              <a:t>Pandas Library :</a:t>
            </a:r>
          </a:p>
          <a:p>
            <a:pPr>
              <a:lnSpc>
                <a:spcPts val="4445"/>
              </a:lnSpc>
            </a:pPr>
            <a:r>
              <a:rPr lang="en-US" sz="2400" dirty="0">
                <a:latin typeface="TT Commons Pro" panose="020B0103030102020204"/>
              </a:rPr>
              <a:t>            Pandas is a Python library used for Working with data sets. It has functions for Analyzing, Cleaning, Exploring, and Manipulating data.</a:t>
            </a:r>
          </a:p>
          <a:p>
            <a:pPr marL="799465" lvl="1" indent="-399415">
              <a:lnSpc>
                <a:spcPts val="4445"/>
              </a:lnSpc>
              <a:buFont typeface="Arial" panose="020B0604020202020204"/>
              <a:buChar char="•"/>
            </a:pPr>
            <a:r>
              <a:rPr lang="en-US" sz="2400" dirty="0">
                <a:latin typeface="TT Commons Pro Bold" panose="020B0103030102020204"/>
              </a:rPr>
              <a:t>Matplotlib Library :</a:t>
            </a:r>
          </a:p>
          <a:p>
            <a:pPr>
              <a:lnSpc>
                <a:spcPts val="4445"/>
              </a:lnSpc>
            </a:pPr>
            <a:r>
              <a:rPr lang="en-US" sz="2400" dirty="0">
                <a:latin typeface="TT Commons Pro" panose="020B0103030102020204"/>
              </a:rPr>
              <a:t>            Matplotlib Library is a High Level Graph Plotting library in python that serves as a Visualization utility.</a:t>
            </a:r>
            <a:endParaRPr lang="en-IN" sz="2400" dirty="0"/>
          </a:p>
        </p:txBody>
      </p:sp>
    </p:spTree>
    <p:extLst>
      <p:ext uri="{BB962C8B-B14F-4D97-AF65-F5344CB8AC3E}">
        <p14:creationId xmlns:p14="http://schemas.microsoft.com/office/powerpoint/2010/main" val="25269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9F9FF">
              <a:alpha val="75000"/>
            </a:srgbClr>
          </a:solidFill>
          <a:ln w="7620">
            <a:solidFill>
              <a:srgbClr val="FFFFFF">
                <a:alpha val="64000"/>
              </a:srgbClr>
            </a:solidFill>
            <a:prstDash val="solid"/>
          </a:ln>
        </p:spPr>
      </p:sp>
      <p:sp>
        <p:nvSpPr>
          <p:cNvPr id="4" name="Text 1"/>
          <p:cNvSpPr/>
          <p:nvPr/>
        </p:nvSpPr>
        <p:spPr>
          <a:xfrm>
            <a:off x="833199" y="942069"/>
            <a:ext cx="6888480" cy="716804"/>
          </a:xfrm>
          <a:prstGeom prst="rect">
            <a:avLst/>
          </a:prstGeom>
          <a:noFill/>
          <a:ln/>
        </p:spPr>
        <p:txBody>
          <a:bodyPr wrap="none" rtlCol="0" anchor="t"/>
          <a:lstStyle/>
          <a:p>
            <a:pPr marL="0" indent="0">
              <a:lnSpc>
                <a:spcPts val="5686"/>
              </a:lnSpc>
              <a:buNone/>
            </a:pPr>
            <a:r>
              <a:rPr lang="en-US" sz="4374" dirty="0">
                <a:solidFill>
                  <a:srgbClr val="1B1B27"/>
                </a:solidFill>
                <a:latin typeface="Corben" pitchFamily="34" charset="0"/>
                <a:ea typeface="Corben" pitchFamily="34" charset="-122"/>
                <a:cs typeface="Corben" pitchFamily="34" charset="-120"/>
              </a:rPr>
              <a:t>Exploratory Data Analysis</a:t>
            </a:r>
            <a:endParaRPr lang="en-US" sz="4374" dirty="0"/>
          </a:p>
        </p:txBody>
      </p:sp>
      <p:sp>
        <p:nvSpPr>
          <p:cNvPr id="5" name="Shape 2"/>
          <p:cNvSpPr/>
          <p:nvPr/>
        </p:nvSpPr>
        <p:spPr>
          <a:xfrm>
            <a:off x="833199" y="4487089"/>
            <a:ext cx="12964001" cy="44084"/>
          </a:xfrm>
          <a:prstGeom prst="rect">
            <a:avLst/>
          </a:prstGeom>
          <a:solidFill>
            <a:srgbClr val="A5B3F3"/>
          </a:solidFill>
          <a:ln/>
        </p:spPr>
      </p:sp>
      <p:sp>
        <p:nvSpPr>
          <p:cNvPr id="6" name="Shape 3"/>
          <p:cNvSpPr/>
          <p:nvPr/>
        </p:nvSpPr>
        <p:spPr>
          <a:xfrm>
            <a:off x="3996392" y="4487089"/>
            <a:ext cx="44410" cy="771880"/>
          </a:xfrm>
          <a:prstGeom prst="rect">
            <a:avLst/>
          </a:prstGeom>
          <a:solidFill>
            <a:srgbClr val="A5B3F3"/>
          </a:solidFill>
          <a:ln/>
        </p:spPr>
      </p:sp>
      <p:sp>
        <p:nvSpPr>
          <p:cNvPr id="7" name="Shape 4"/>
          <p:cNvSpPr/>
          <p:nvPr/>
        </p:nvSpPr>
        <p:spPr>
          <a:xfrm>
            <a:off x="3768685" y="4239015"/>
            <a:ext cx="499943" cy="496267"/>
          </a:xfrm>
          <a:prstGeom prst="roundRect">
            <a:avLst>
              <a:gd name="adj" fmla="val 11055"/>
            </a:avLst>
          </a:prstGeom>
          <a:solidFill>
            <a:srgbClr val="D2D9F9"/>
          </a:solidFill>
          <a:ln w="7620">
            <a:solidFill>
              <a:srgbClr val="A5B3F3"/>
            </a:solidFill>
            <a:prstDash val="solid"/>
          </a:ln>
        </p:spPr>
      </p:sp>
      <p:sp>
        <p:nvSpPr>
          <p:cNvPr id="8" name="Text 5"/>
          <p:cNvSpPr/>
          <p:nvPr/>
        </p:nvSpPr>
        <p:spPr>
          <a:xfrm>
            <a:off x="3969068" y="4272107"/>
            <a:ext cx="99060" cy="429964"/>
          </a:xfrm>
          <a:prstGeom prst="rect">
            <a:avLst/>
          </a:prstGeom>
          <a:noFill/>
          <a:ln/>
        </p:spPr>
        <p:txBody>
          <a:bodyPr wrap="none" rtlCol="0" anchor="t"/>
          <a:lstStyle/>
          <a:p>
            <a:pPr marL="0" indent="0" algn="ctr">
              <a:lnSpc>
                <a:spcPts val="3412"/>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9" name="Text 6"/>
          <p:cNvSpPr/>
          <p:nvPr/>
        </p:nvSpPr>
        <p:spPr>
          <a:xfrm>
            <a:off x="2867978" y="5479624"/>
            <a:ext cx="2301240" cy="358343"/>
          </a:xfrm>
          <a:prstGeom prst="rect">
            <a:avLst/>
          </a:prstGeom>
          <a:noFill/>
          <a:ln/>
        </p:spPr>
        <p:txBody>
          <a:bodyPr wrap="none" rtlCol="0" anchor="t"/>
          <a:lstStyle/>
          <a:p>
            <a:pPr marL="0" indent="0" algn="ctr">
              <a:lnSpc>
                <a:spcPts val="2843"/>
              </a:lnSpc>
              <a:buNone/>
            </a:pPr>
            <a:r>
              <a:rPr lang="en-US" sz="2187" dirty="0">
                <a:solidFill>
                  <a:srgbClr val="404155"/>
                </a:solidFill>
                <a:latin typeface="Corben" pitchFamily="34" charset="0"/>
                <a:ea typeface="Corben" pitchFamily="34" charset="-122"/>
                <a:cs typeface="Corben" pitchFamily="34" charset="-120"/>
              </a:rPr>
              <a:t>Data Distribution</a:t>
            </a:r>
            <a:endParaRPr lang="en-US" sz="2187" dirty="0"/>
          </a:p>
        </p:txBody>
      </p:sp>
      <p:sp>
        <p:nvSpPr>
          <p:cNvPr id="10" name="Text 7"/>
          <p:cNvSpPr/>
          <p:nvPr/>
        </p:nvSpPr>
        <p:spPr>
          <a:xfrm>
            <a:off x="1055370" y="6036403"/>
            <a:ext cx="5926574" cy="793744"/>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Visualize data to understand the distribution of variables in the data set.</a:t>
            </a:r>
            <a:endParaRPr lang="en-US" sz="1750" dirty="0"/>
          </a:p>
        </p:txBody>
      </p:sp>
      <p:sp>
        <p:nvSpPr>
          <p:cNvPr id="11" name="Shape 8"/>
          <p:cNvSpPr/>
          <p:nvPr/>
        </p:nvSpPr>
        <p:spPr>
          <a:xfrm>
            <a:off x="7292876" y="3715210"/>
            <a:ext cx="44410" cy="771880"/>
          </a:xfrm>
          <a:prstGeom prst="rect">
            <a:avLst/>
          </a:prstGeom>
          <a:solidFill>
            <a:srgbClr val="A5B3F3"/>
          </a:solidFill>
          <a:ln/>
        </p:spPr>
      </p:sp>
      <p:sp>
        <p:nvSpPr>
          <p:cNvPr id="12" name="Shape 9"/>
          <p:cNvSpPr/>
          <p:nvPr/>
        </p:nvSpPr>
        <p:spPr>
          <a:xfrm>
            <a:off x="7065169" y="4239015"/>
            <a:ext cx="499943" cy="496267"/>
          </a:xfrm>
          <a:prstGeom prst="roundRect">
            <a:avLst>
              <a:gd name="adj" fmla="val 11055"/>
            </a:avLst>
          </a:prstGeom>
          <a:solidFill>
            <a:srgbClr val="D2D9F9"/>
          </a:solidFill>
          <a:ln w="7620">
            <a:solidFill>
              <a:srgbClr val="A5B3F3"/>
            </a:solidFill>
            <a:prstDash val="solid"/>
          </a:ln>
        </p:spPr>
      </p:sp>
      <p:sp>
        <p:nvSpPr>
          <p:cNvPr id="13" name="Text 10"/>
          <p:cNvSpPr/>
          <p:nvPr/>
        </p:nvSpPr>
        <p:spPr>
          <a:xfrm>
            <a:off x="7227451" y="4272107"/>
            <a:ext cx="175260" cy="429964"/>
          </a:xfrm>
          <a:prstGeom prst="rect">
            <a:avLst/>
          </a:prstGeom>
          <a:noFill/>
          <a:ln/>
        </p:spPr>
        <p:txBody>
          <a:bodyPr wrap="none" rtlCol="0" anchor="t"/>
          <a:lstStyle/>
          <a:p>
            <a:pPr marL="0" indent="0" algn="ctr">
              <a:lnSpc>
                <a:spcPts val="3412"/>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4" name="Text 11"/>
          <p:cNvSpPr/>
          <p:nvPr/>
        </p:nvSpPr>
        <p:spPr>
          <a:xfrm>
            <a:off x="5985391" y="2144031"/>
            <a:ext cx="2659380" cy="358343"/>
          </a:xfrm>
          <a:prstGeom prst="rect">
            <a:avLst/>
          </a:prstGeom>
          <a:noFill/>
          <a:ln/>
        </p:spPr>
        <p:txBody>
          <a:bodyPr wrap="none" rtlCol="0" anchor="t"/>
          <a:lstStyle/>
          <a:p>
            <a:pPr marL="0" indent="0" algn="ctr">
              <a:lnSpc>
                <a:spcPts val="2843"/>
              </a:lnSpc>
              <a:buNone/>
            </a:pPr>
            <a:r>
              <a:rPr lang="en-US" sz="2187" dirty="0">
                <a:solidFill>
                  <a:srgbClr val="404155"/>
                </a:solidFill>
                <a:latin typeface="Corben" pitchFamily="34" charset="0"/>
                <a:ea typeface="Corben" pitchFamily="34" charset="-122"/>
                <a:cs typeface="Corben" pitchFamily="34" charset="-120"/>
              </a:rPr>
              <a:t>Correlation Analysis</a:t>
            </a:r>
            <a:endParaRPr lang="en-US" sz="2187" dirty="0"/>
          </a:p>
        </p:txBody>
      </p:sp>
      <p:sp>
        <p:nvSpPr>
          <p:cNvPr id="15" name="Text 12"/>
          <p:cNvSpPr/>
          <p:nvPr/>
        </p:nvSpPr>
        <p:spPr>
          <a:xfrm>
            <a:off x="4351853" y="2700810"/>
            <a:ext cx="5926574" cy="793744"/>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Explore the relationship between different variables in the data using correlation analysis.</a:t>
            </a:r>
            <a:endParaRPr lang="en-US" sz="1750" dirty="0"/>
          </a:p>
        </p:txBody>
      </p:sp>
      <p:sp>
        <p:nvSpPr>
          <p:cNvPr id="16" name="Shape 13"/>
          <p:cNvSpPr/>
          <p:nvPr/>
        </p:nvSpPr>
        <p:spPr>
          <a:xfrm>
            <a:off x="10589478" y="4487089"/>
            <a:ext cx="44410" cy="771880"/>
          </a:xfrm>
          <a:prstGeom prst="rect">
            <a:avLst/>
          </a:prstGeom>
          <a:solidFill>
            <a:srgbClr val="A5B3F3"/>
          </a:solidFill>
          <a:ln/>
        </p:spPr>
      </p:sp>
      <p:sp>
        <p:nvSpPr>
          <p:cNvPr id="17" name="Shape 14"/>
          <p:cNvSpPr/>
          <p:nvPr/>
        </p:nvSpPr>
        <p:spPr>
          <a:xfrm>
            <a:off x="10361771" y="4239015"/>
            <a:ext cx="499943" cy="496267"/>
          </a:xfrm>
          <a:prstGeom prst="roundRect">
            <a:avLst>
              <a:gd name="adj" fmla="val 11055"/>
            </a:avLst>
          </a:prstGeom>
          <a:solidFill>
            <a:srgbClr val="D2D9F9"/>
          </a:solidFill>
          <a:ln w="7620">
            <a:solidFill>
              <a:srgbClr val="A5B3F3"/>
            </a:solidFill>
            <a:prstDash val="solid"/>
          </a:ln>
        </p:spPr>
      </p:sp>
      <p:sp>
        <p:nvSpPr>
          <p:cNvPr id="18" name="Text 15"/>
          <p:cNvSpPr/>
          <p:nvPr/>
        </p:nvSpPr>
        <p:spPr>
          <a:xfrm>
            <a:off x="10516433" y="4272107"/>
            <a:ext cx="190500" cy="429964"/>
          </a:xfrm>
          <a:prstGeom prst="rect">
            <a:avLst/>
          </a:prstGeom>
          <a:noFill/>
          <a:ln/>
        </p:spPr>
        <p:txBody>
          <a:bodyPr wrap="none" rtlCol="0" anchor="t"/>
          <a:lstStyle/>
          <a:p>
            <a:pPr marL="0" indent="0" algn="ctr">
              <a:lnSpc>
                <a:spcPts val="3412"/>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9" name="Text 16"/>
          <p:cNvSpPr/>
          <p:nvPr/>
        </p:nvSpPr>
        <p:spPr>
          <a:xfrm>
            <a:off x="9396293" y="5479624"/>
            <a:ext cx="2430780" cy="358343"/>
          </a:xfrm>
          <a:prstGeom prst="rect">
            <a:avLst/>
          </a:prstGeom>
          <a:noFill/>
          <a:ln/>
        </p:spPr>
        <p:txBody>
          <a:bodyPr wrap="none" rtlCol="0" anchor="t"/>
          <a:lstStyle/>
          <a:p>
            <a:pPr marL="0" indent="0" algn="ctr">
              <a:lnSpc>
                <a:spcPts val="2843"/>
              </a:lnSpc>
              <a:buNone/>
            </a:pPr>
            <a:r>
              <a:rPr lang="en-US" sz="2187" dirty="0">
                <a:solidFill>
                  <a:srgbClr val="404155"/>
                </a:solidFill>
                <a:latin typeface="Corben" pitchFamily="34" charset="0"/>
                <a:ea typeface="Corben" pitchFamily="34" charset="-122"/>
                <a:cs typeface="Corben" pitchFamily="34" charset="-120"/>
              </a:rPr>
              <a:t>Statistical Insights</a:t>
            </a:r>
            <a:endParaRPr lang="en-US" sz="2187" dirty="0"/>
          </a:p>
        </p:txBody>
      </p:sp>
      <p:sp>
        <p:nvSpPr>
          <p:cNvPr id="20" name="Text 17"/>
          <p:cNvSpPr/>
          <p:nvPr/>
        </p:nvSpPr>
        <p:spPr>
          <a:xfrm>
            <a:off x="7648456" y="6036403"/>
            <a:ext cx="5926574" cy="1190616"/>
          </a:xfrm>
          <a:prstGeom prst="rect">
            <a:avLst/>
          </a:prstGeom>
          <a:noFill/>
          <a:ln/>
        </p:spPr>
        <p:txBody>
          <a:bodyPr wrap="square" rtlCol="0" anchor="t"/>
          <a:lstStyle/>
          <a:p>
            <a:pPr marL="0" indent="0" algn="ctr">
              <a:lnSpc>
                <a:spcPts val="3149"/>
              </a:lnSpc>
              <a:buNone/>
            </a:pPr>
            <a:r>
              <a:rPr lang="en-US" sz="1750" dirty="0">
                <a:solidFill>
                  <a:srgbClr val="404155"/>
                </a:solidFill>
                <a:latin typeface="Nobile" pitchFamily="34" charset="0"/>
                <a:ea typeface="Nobile" pitchFamily="34" charset="-122"/>
                <a:cs typeface="Nobile" pitchFamily="34" charset="-120"/>
              </a:rPr>
              <a:t>Generate statistical summaries, such as descriptive statistics and hypothesis testing, to draw conclusions about the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959</Words>
  <Application>Microsoft Office PowerPoint</Application>
  <PresentationFormat>Custom</PresentationFormat>
  <Paragraphs>96</Paragraphs>
  <Slides>15</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Calibri</vt:lpstr>
      <vt:lpstr>clcicgqyw0002obe2xroteu2c</vt:lpstr>
      <vt:lpstr>Corben</vt:lpstr>
      <vt:lpstr>Nobile</vt:lpstr>
      <vt:lpstr>Palatino Linotype</vt:lpstr>
      <vt:lpstr>Sitka Display Semibold</vt:lpstr>
      <vt:lpstr>Sitka Heading</vt:lpstr>
      <vt:lpstr>Sitka Heading Semibold</vt:lpstr>
      <vt:lpstr>TT Commons Pro</vt:lpstr>
      <vt:lpstr>TT Commons Pro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Kumar B</cp:lastModifiedBy>
  <cp:revision>16</cp:revision>
  <dcterms:created xsi:type="dcterms:W3CDTF">2023-07-11T17:18:35Z</dcterms:created>
  <dcterms:modified xsi:type="dcterms:W3CDTF">2023-07-19T12:37:44Z</dcterms:modified>
</cp:coreProperties>
</file>