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8" name="Shape 138"/>
        <p:cNvGrpSpPr/>
        <p:nvPr/>
      </p:nvGrpSpPr>
      <p:grpSpPr>
        <a:xfrm>
          <a:off y="0" x="0"/>
          <a:ext cy="0" cx="0"/>
          <a:chOff y="0" x="0"/>
          <a:chExt cy="0" cx="0"/>
        </a:xfrm>
      </p:grpSpPr>
      <p:sp>
        <p:nvSpPr>
          <p:cNvPr id="139" name="Shape 13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0" name="Shape 14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1">
              <a:spcBef>
                <a:spcPts val="0"/>
              </a:spcBef>
              <a:buClr>
                <a:schemeClr val="dk1"/>
              </a:buClr>
              <a:buSzPct val="25000"/>
              <a:buFont typeface="Calibri"/>
              <a:buNone/>
            </a:pPr>
            <a:r>
              <a:rPr sz="1200" lang="en">
                <a:solidFill>
                  <a:schemeClr val="dk1"/>
                </a:solidFill>
                <a:latin typeface="Calibri"/>
                <a:ea typeface="Calibri"/>
                <a:cs typeface="Calibri"/>
                <a:sym typeface="Calibri"/>
              </a:rPr>
              <a:t>Some telecommunications issues arose that obstructed real-time communication smart meters, although most of the data could be collected given enough time (retrospectively). Though some telecom technologies performed better than others.</a:t>
            </a:r>
          </a:p>
          <a:p>
            <a:pPr rtl="0" lvl="0">
              <a:spcBef>
                <a:spcPts val="0"/>
              </a:spcBef>
              <a:buClr>
                <a:schemeClr val="dk1"/>
              </a:buClr>
              <a:buFont typeface="Arial"/>
              <a:buNone/>
            </a:pPr>
            <a:r>
              <a:t/>
            </a:r>
            <a:endParaRPr sz="1200">
              <a:solidFill>
                <a:schemeClr val="dk1"/>
              </a:solidFill>
              <a:latin typeface="Calibri"/>
              <a:ea typeface="Calibri"/>
              <a:cs typeface="Calibri"/>
              <a:sym typeface="Calibri"/>
            </a:endParaRPr>
          </a:p>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6" name="Shape 14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3" name="Shape 1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9" name="Shape 15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04800" marL="457200">
              <a:lnSpc>
                <a:spcPct val="130000"/>
              </a:lnSpc>
              <a:spcBef>
                <a:spcPts val="600"/>
              </a:spcBef>
              <a:buClr>
                <a:srgbClr val="000000"/>
              </a:buClr>
              <a:buSzPct val="100000"/>
              <a:buFont typeface="Arial"/>
              <a:buChar char="●"/>
            </a:pPr>
            <a:r>
              <a:rPr sz="1200" lang="en">
                <a:latin typeface="Trebuchet MS"/>
                <a:ea typeface="Trebuchet MS"/>
                <a:cs typeface="Trebuchet MS"/>
                <a:sym typeface="Trebuchet MS"/>
              </a:rPr>
              <a:t>For overall reduction:</a:t>
            </a:r>
          </a:p>
          <a:p>
            <a:pPr rtl="0" lvl="1" indent="-304800" marL="914400">
              <a:lnSpc>
                <a:spcPct val="130000"/>
              </a:lnSpc>
              <a:spcBef>
                <a:spcPts val="480"/>
              </a:spcBef>
              <a:buClr>
                <a:srgbClr val="000000"/>
              </a:buClr>
              <a:buSzPct val="100000"/>
              <a:buFont typeface="Courier New"/>
              <a:buChar char="o"/>
            </a:pPr>
            <a:r>
              <a:rPr sz="1200" lang="en">
                <a:latin typeface="Trebuchet MS"/>
                <a:ea typeface="Trebuchet MS"/>
                <a:cs typeface="Trebuchet MS"/>
                <a:sym typeface="Trebuchet MS"/>
              </a:rPr>
              <a:t>Tariff B more effective than Tariff C</a:t>
            </a:r>
          </a:p>
          <a:p>
            <a:pPr rtl="0" lvl="0" indent="-304800" marL="457200">
              <a:lnSpc>
                <a:spcPct val="130000"/>
              </a:lnSpc>
              <a:spcBef>
                <a:spcPts val="600"/>
              </a:spcBef>
              <a:buClr>
                <a:srgbClr val="000000"/>
              </a:buClr>
              <a:buSzPct val="100000"/>
              <a:buFont typeface="Arial"/>
              <a:buChar char="●"/>
            </a:pPr>
            <a:r>
              <a:rPr sz="1200" lang="en">
                <a:latin typeface="Trebuchet MS"/>
                <a:ea typeface="Trebuchet MS"/>
                <a:cs typeface="Trebuchet MS"/>
                <a:sym typeface="Trebuchet MS"/>
              </a:rPr>
              <a:t>For peak period reduction</a:t>
            </a:r>
            <a:r>
              <a:rPr sz="1200" lang="en">
                <a:latin typeface="Times New Roman"/>
                <a:ea typeface="Times New Roman"/>
                <a:cs typeface="Times New Roman"/>
                <a:sym typeface="Times New Roman"/>
              </a:rPr>
              <a:t> </a:t>
            </a:r>
          </a:p>
          <a:p>
            <a:pPr rtl="0" lvl="1" indent="-304800" marL="914400">
              <a:lnSpc>
                <a:spcPct val="130000"/>
              </a:lnSpc>
              <a:spcBef>
                <a:spcPts val="600"/>
              </a:spcBef>
              <a:buClr>
                <a:schemeClr val="lt1"/>
              </a:buClr>
              <a:buSzPct val="100000"/>
              <a:buFont typeface="Courier New"/>
              <a:buChar char="o"/>
            </a:pPr>
            <a:r>
              <a:rPr sz="1200" lang="en">
                <a:latin typeface="Times New Roman"/>
                <a:ea typeface="Times New Roman"/>
                <a:cs typeface="Times New Roman"/>
                <a:sym typeface="Times New Roman"/>
              </a:rPr>
              <a:t>A not as effective as all the rest</a:t>
            </a:r>
          </a:p>
          <a:p>
            <a:pPr rtl="0" lvl="0">
              <a:lnSpc>
                <a:spcPct val="130000"/>
              </a:lnSpc>
              <a:spcBef>
                <a:spcPts val="600"/>
              </a:spcBef>
              <a:buNone/>
            </a:pPr>
            <a:r>
              <a:rPr sz="1200" lang="en">
                <a:latin typeface="Times New Roman"/>
                <a:ea typeface="Times New Roman"/>
                <a:cs typeface="Times New Roman"/>
                <a:sym typeface="Times New Roman"/>
              </a:rPr>
              <a:t>tipping point is defined as the two price profiles between which the price premium causes</a:t>
            </a:r>
          </a:p>
          <a:p>
            <a:pPr rtl="0" lvl="0">
              <a:lnSpc>
                <a:spcPct val="115000"/>
              </a:lnSpc>
              <a:spcBef>
                <a:spcPts val="0"/>
              </a:spcBef>
              <a:buNone/>
            </a:pPr>
            <a:r>
              <a:rPr sz="1200" lang="en">
                <a:latin typeface="Times New Roman"/>
                <a:ea typeface="Times New Roman"/>
                <a:cs typeface="Times New Roman"/>
                <a:sym typeface="Times New Roman"/>
              </a:rPr>
              <a:t>a significant reduction in usage.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5" name="Shape 1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9" name="Shape 169"/>
        <p:cNvGrpSpPr/>
        <p:nvPr/>
      </p:nvGrpSpPr>
      <p:grpSpPr>
        <a:xfrm>
          <a:off y="0" x="0"/>
          <a:ext cy="0" cx="0"/>
          <a:chOff y="0" x="0"/>
          <a:chExt cy="0" cx="0"/>
        </a:xfrm>
      </p:grpSpPr>
      <p:sp>
        <p:nvSpPr>
          <p:cNvPr id="170" name="Shape 1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1" name="Shape 17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5" name="Shape 175"/>
        <p:cNvGrpSpPr/>
        <p:nvPr/>
      </p:nvGrpSpPr>
      <p:grpSpPr>
        <a:xfrm>
          <a:off y="0" x="0"/>
          <a:ext cy="0" cx="0"/>
          <a:chOff y="0" x="0"/>
          <a:chExt cy="0" cx="0"/>
        </a:xfrm>
      </p:grpSpPr>
      <p:sp>
        <p:nvSpPr>
          <p:cNvPr id="176" name="Shape 1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7" name="Shape 17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Overall Load Reduction incentive </a:t>
            </a:r>
          </a:p>
          <a:p>
            <a:pPr rtl="0" lvl="0">
              <a:spcBef>
                <a:spcPts val="0"/>
              </a:spcBef>
              <a:buClr>
                <a:schemeClr val="dk1"/>
              </a:buClr>
              <a:buSzPct val="100000"/>
              <a:buFont typeface="Arial"/>
              <a:buNone/>
            </a:pPr>
            <a:r>
              <a:rPr lang="en">
                <a:solidFill>
                  <a:schemeClr val="dk1"/>
                </a:solidFill>
                <a:latin typeface="Courier New"/>
                <a:ea typeface="Courier New"/>
                <a:cs typeface="Courier New"/>
                <a:sym typeface="Courier New"/>
              </a:rPr>
              <a:t>o</a:t>
            </a:r>
            <a:r>
              <a:rPr sz="700" lang="en">
                <a:solidFill>
                  <a:schemeClr val="dk1"/>
                </a:solidFill>
                <a:latin typeface="Times New Roman"/>
                <a:ea typeface="Times New Roman"/>
                <a:cs typeface="Times New Roman"/>
                <a:sym typeface="Times New Roman"/>
              </a:rPr>
              <a:t>   </a:t>
            </a:r>
            <a:r>
              <a:rPr lang="en">
                <a:solidFill>
                  <a:schemeClr val="dk1"/>
                </a:solidFill>
              </a:rPr>
              <a:t>OLR: 20 EUR reward if they reduced overall consumption (relative to baseline) by 10% of an 8-month period.</a:t>
            </a:r>
          </a:p>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2" name="Shape 182"/>
        <p:cNvGrpSpPr/>
        <p:nvPr/>
      </p:nvGrpSpPr>
      <p:grpSpPr>
        <a:xfrm>
          <a:off y="0" x="0"/>
          <a:ext cy="0" cx="0"/>
          <a:chOff y="0" x="0"/>
          <a:chExt cy="0" cx="0"/>
        </a:xfrm>
      </p:grpSpPr>
      <p:sp>
        <p:nvSpPr>
          <p:cNvPr id="183" name="Shape 1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4" name="Shape 18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25000"/>
              <a:buFont typeface="Arial"/>
              <a:buNone/>
            </a:pPr>
            <a:r>
              <a:rPr sz="1200" lang="en">
                <a:solidFill>
                  <a:schemeClr val="dk1"/>
                </a:solidFill>
                <a:latin typeface="Calibri"/>
                <a:ea typeface="Calibri"/>
                <a:cs typeface="Calibri"/>
                <a:sym typeface="Calibri"/>
              </a:rPr>
              <a:t>The CER initiated the Smart Metering Project in 2007 with the purpose of undertaking trials to assess the performance of Smart Meters, their impact on consumers’ energy consumption and the economic case for a wider national rollout.</a:t>
            </a:r>
          </a:p>
          <a:p>
            <a:pPr rtl="0" lvl="0">
              <a:spcBef>
                <a:spcPts val="0"/>
              </a:spcBef>
              <a:buClr>
                <a:schemeClr val="dk1"/>
              </a:buClr>
              <a:buSzPct val="25000"/>
              <a:buFont typeface="Calibri"/>
              <a:buNone/>
            </a:pPr>
            <a:r>
              <a:rPr sz="1200" lang="en">
                <a:solidFill>
                  <a:schemeClr val="dk1"/>
                </a:solidFill>
                <a:latin typeface="Calibri"/>
                <a:ea typeface="Calibri"/>
                <a:cs typeface="Calibri"/>
                <a:sym typeface="Calibri"/>
              </a:rPr>
              <a:t>It is a collaborative energy industry-wide project managed by the CER and actively involving energy industry participants.</a:t>
            </a:r>
          </a:p>
          <a:p>
            <a:pPr rtl="0" lvl="0">
              <a:spcBef>
                <a:spcPts val="0"/>
              </a:spcBef>
              <a:buClr>
                <a:schemeClr val="dk1"/>
              </a:buClr>
              <a:buSzPct val="25000"/>
              <a:buFont typeface="Calibri"/>
              <a:buNone/>
            </a:pPr>
            <a:r>
              <a:rPr sz="1200" lang="en">
                <a:solidFill>
                  <a:schemeClr val="dk1"/>
                </a:solidFill>
                <a:latin typeface="Calibri"/>
                <a:ea typeface="Calibri"/>
                <a:cs typeface="Calibri"/>
                <a:sym typeface="Calibri"/>
              </a:rPr>
              <a:t>The Smart Metering Electricity Customer Behaviour Trials (CBTs) took place during 2009 and 2010 with over 5,000 Irish homes and businesses participating. The purpose of the trials was to assess the impact on consumer’s electricity consumption in order to inform the cost-benefit analysis for a national rollout. Electric Ireland residential and business customers, and Bord Gáis Energy business customers, who participated in the trials had an electricity smart meter installed in their homes/premises and agreed to take part in research to help establish how smart metering can help shape energy usage behaviours across a variety of demographics, lifestyles and home sizes. </a:t>
            </a:r>
          </a:p>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25000"/>
              <a:buFont typeface="Calibri"/>
              <a:buNone/>
            </a:pPr>
            <a:r>
              <a:rPr sz="1200" lang="en">
                <a:solidFill>
                  <a:schemeClr val="dk1"/>
                </a:solidFill>
                <a:latin typeface="Calibri"/>
                <a:ea typeface="Calibri"/>
                <a:cs typeface="Calibri"/>
                <a:sym typeface="Calibri"/>
              </a:rPr>
              <a:t>Pre-trial survey of participants in the Trial. Information gained from this survey provided insights which informed the participant allocation and provided a benchmark for any subsequent change in behaviour which might be measured at the end of the Trial. </a:t>
            </a:r>
          </a:p>
          <a:p>
            <a:pPr rtl="0" lvl="0">
              <a:spcBef>
                <a:spcPts val="0"/>
              </a:spcBef>
              <a:buClr>
                <a:schemeClr val="dk1"/>
              </a:buClr>
              <a:buFont typeface="Calibri"/>
              <a:buNone/>
            </a:pPr>
            <a:r>
              <a:t/>
            </a:r>
            <a:endParaRPr sz="1200">
              <a:solidFill>
                <a:schemeClr val="dk1"/>
              </a:solidFill>
              <a:latin typeface="Calibri"/>
              <a:ea typeface="Calibri"/>
              <a:cs typeface="Calibri"/>
              <a:sym typeface="Calibri"/>
            </a:endParaRPr>
          </a:p>
          <a:p>
            <a:pPr rtl="0" lvl="0">
              <a:spcBef>
                <a:spcPts val="0"/>
              </a:spcBef>
              <a:buNone/>
            </a:pPr>
            <a:r>
              <a:rPr sz="1200" lang="en">
                <a:solidFill>
                  <a:schemeClr val="dk1"/>
                </a:solidFill>
                <a:latin typeface="Calibri"/>
                <a:ea typeface="Calibri"/>
                <a:cs typeface="Calibri"/>
                <a:sym typeface="Calibri"/>
              </a:rPr>
              <a:t>Post-trial survey of the same participants in January 2011, comparing change in attitude, equipment or electricity use to the pre-trial findings. </a:t>
            </a:r>
          </a:p>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Two major periods: benchmark period(July-Dec 09) and test period(Jan-Dec 2010). </a:t>
            </a:r>
          </a:p>
          <a:p>
            <a:pPr rtl="0">
              <a:spcBef>
                <a:spcPts val="0"/>
              </a:spcBef>
              <a:buNone/>
            </a:pPr>
            <a:r>
              <a:t/>
            </a:r>
            <a:endParaRPr/>
          </a:p>
          <a:p>
            <a:pPr rtl="0">
              <a:spcBef>
                <a:spcPts val="0"/>
              </a:spcBef>
              <a:buNone/>
            </a:pPr>
            <a:r>
              <a:rPr lang="en"/>
              <a:t>Recruitment of Participants:</a:t>
            </a:r>
          </a:p>
          <a:p>
            <a:pPr rtl="0">
              <a:spcBef>
                <a:spcPts val="0"/>
              </a:spcBef>
              <a:buNone/>
            </a:pPr>
            <a:r>
              <a:rPr lang="en"/>
              <a:t>All participants recruited via an invitation letter to voluntary “opt-in” by sending in a tear off slip. The average response rate was about 30% with 5375 participants initially recruited and 5028 still on the Trial in Nov 2009. Participants were profiled to confirm that the sample was nationally representative on demographic statistics. Each participant paid 25 EURO for the pre- and post-trial survey towards their bill in December 2009 and January 2011.</a:t>
            </a:r>
          </a:p>
          <a:p>
            <a:pPr rtl="0">
              <a:spcBef>
                <a:spcPts val="0"/>
              </a:spcBef>
              <a:buNone/>
            </a:pPr>
            <a:r>
              <a:t/>
            </a:r>
            <a:endParaRPr/>
          </a:p>
          <a:p>
            <a:pPr rtl="0">
              <a:spcBef>
                <a:spcPts val="0"/>
              </a:spcBef>
              <a:buNone/>
            </a:pPr>
            <a:r>
              <a:rPr lang="en"/>
              <a:t>Participants randomly assigned to either a control or a treatment group with ToU pricing. </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8" name="Shape 10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For treatment group:</a:t>
            </a:r>
          </a:p>
          <a:p>
            <a:pPr rtl="0">
              <a:spcBef>
                <a:spcPts val="0"/>
              </a:spcBef>
              <a:buNone/>
            </a:pPr>
            <a:r>
              <a:rPr lang="en"/>
              <a:t>Four tariff options(A, B, C, D)  offering different unit prices during a day.( Day, Peak, Night)</a:t>
            </a:r>
          </a:p>
          <a:p>
            <a:pPr rtl="0">
              <a:spcBef>
                <a:spcPts val="0"/>
              </a:spcBef>
              <a:buNone/>
            </a:pPr>
            <a:r>
              <a:rPr lang="en"/>
              <a:t>DSM initiatives:</a:t>
            </a:r>
          </a:p>
          <a:p>
            <a:pPr rtl="0" lvl="0" indent="-317500" marL="457200">
              <a:spcBef>
                <a:spcPts val="0"/>
              </a:spcBef>
              <a:buClr>
                <a:srgbClr val="000000"/>
              </a:buClr>
              <a:buSzPct val="127272"/>
              <a:buFont typeface="Arial"/>
              <a:buChar char="-"/>
            </a:pPr>
            <a:r>
              <a:rPr lang="en"/>
              <a:t>bi-monthly electricity bill with detailed energy statement</a:t>
            </a:r>
          </a:p>
          <a:p>
            <a:pPr rtl="0" lvl="0" indent="-317500" marL="457200">
              <a:spcBef>
                <a:spcPts val="0"/>
              </a:spcBef>
              <a:buClr>
                <a:srgbClr val="000000"/>
              </a:buClr>
              <a:buSzPct val="127272"/>
              <a:buFont typeface="Arial"/>
              <a:buChar char="-"/>
            </a:pPr>
            <a:r>
              <a:rPr lang="en"/>
              <a:t>monthly electricity bill with detailed energy statement </a:t>
            </a:r>
          </a:p>
          <a:p>
            <a:pPr rtl="0" lvl="0" indent="-317500" marL="457200">
              <a:spcBef>
                <a:spcPts val="0"/>
              </a:spcBef>
              <a:buClr>
                <a:srgbClr val="000000"/>
              </a:buClr>
              <a:buSzPct val="127272"/>
              <a:buFont typeface="Arial"/>
              <a:buChar char="-"/>
            </a:pPr>
            <a:r>
              <a:rPr lang="en"/>
              <a:t>electricity monitor</a:t>
            </a:r>
          </a:p>
          <a:p>
            <a:pPr rtl="0" lvl="0" indent="-317500" marL="457200">
              <a:spcBef>
                <a:spcPts val="0"/>
              </a:spcBef>
              <a:buClr>
                <a:srgbClr val="000000"/>
              </a:buClr>
              <a:buSzPct val="127272"/>
              <a:buFont typeface="Arial"/>
              <a:buChar char="-"/>
            </a:pPr>
            <a:r>
              <a:rPr lang="en"/>
              <a:t>an Overall Load Reduction (OLR) incentive [</a:t>
            </a:r>
            <a:r>
              <a:rPr lang="en">
                <a:solidFill>
                  <a:schemeClr val="dk1"/>
                </a:solidFill>
              </a:rPr>
              <a:t> 20 EUR reward if they reduced overall consumption (relative to baseline) by 10% of an 8-month period.]</a:t>
            </a:r>
          </a:p>
          <a:p>
            <a:pPr rtl="0" lvl="0" indent="-317500" marL="457200">
              <a:spcBef>
                <a:spcPts val="0"/>
              </a:spcBef>
              <a:buClr>
                <a:srgbClr val="000000"/>
              </a:buClr>
              <a:buSzPct val="127272"/>
              <a:buFont typeface="Arial"/>
              <a:buChar char="-"/>
            </a:pPr>
            <a:r>
              <a:rPr lang="en"/>
              <a:t>web access to energy usage information  </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lang="en">
                <a:solidFill>
                  <a:schemeClr val="dk1"/>
                </a:solidFill>
              </a:rPr>
              <a:t>Four tariff options(A, B, C, D)  offering different unit prices during a day.( Day, Peak, Night)</a:t>
            </a:r>
          </a:p>
          <a:p>
            <a:pPr rtl="0">
              <a:spcBef>
                <a:spcPts val="0"/>
              </a:spcBef>
              <a:buNone/>
            </a:pPr>
            <a:r>
              <a:t/>
            </a:r>
            <a:endParaRPr/>
          </a:p>
          <a:p>
            <a:pPr rtl="0">
              <a:spcBef>
                <a:spcPts val="0"/>
              </a:spcBef>
              <a:buNone/>
            </a:pPr>
            <a:r>
              <a:rPr lang="en"/>
              <a:t>Balancing Credit: </a:t>
            </a:r>
          </a:p>
          <a:p>
            <a:pPr rtl="0">
              <a:spcBef>
                <a:spcPts val="0"/>
              </a:spcBef>
              <a:buNone/>
            </a:pPr>
            <a:r>
              <a:rPr lang="en"/>
              <a:t>Participants guaranteed they would not pay more compare to the normal Electric Ireland tariff ( 14.1/unit). </a:t>
            </a:r>
          </a:p>
          <a:p>
            <a:pPr rtl="0">
              <a:spcBef>
                <a:spcPts val="0"/>
              </a:spcBef>
              <a:buNone/>
            </a:pPr>
            <a:r>
              <a:rPr lang="en"/>
              <a:t>The small number of of customers paying “out of pocket” will be compensated on a case by case basis after the Trial is completed.</a:t>
            </a:r>
          </a:p>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7" name="Shape 12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228600" marL="228600">
              <a:spcBef>
                <a:spcPts val="0"/>
              </a:spcBef>
              <a:buClr>
                <a:schemeClr val="dk1"/>
              </a:buClr>
              <a:buSzPct val="100000"/>
              <a:buFont typeface="Calibri"/>
              <a:buAutoNum type="arabicPeriod"/>
            </a:pPr>
            <a:r>
              <a:rPr sz="1200" lang="en">
                <a:solidFill>
                  <a:schemeClr val="dk1"/>
                </a:solidFill>
                <a:latin typeface="Calibri"/>
                <a:ea typeface="Calibri"/>
                <a:cs typeface="Calibri"/>
                <a:sym typeface="Calibri"/>
              </a:rPr>
              <a:t>To determine who opted to participate in the trial</a:t>
            </a:r>
          </a:p>
          <a:p>
            <a:pPr rtl="0" lvl="0" indent="-228600" marL="228600">
              <a:spcBef>
                <a:spcPts val="0"/>
              </a:spcBef>
              <a:buClr>
                <a:schemeClr val="dk1"/>
              </a:buClr>
              <a:buSzPct val="100000"/>
              <a:buFont typeface="Calibri"/>
              <a:buAutoNum type="arabicPeriod"/>
            </a:pPr>
            <a:r>
              <a:rPr sz="1200" lang="en">
                <a:solidFill>
                  <a:schemeClr val="dk1"/>
                </a:solidFill>
                <a:latin typeface="Calibri"/>
                <a:ea typeface="Calibri"/>
                <a:cs typeface="Calibri"/>
                <a:sym typeface="Calibri"/>
              </a:rPr>
              <a:t>To determine why they joined</a:t>
            </a:r>
          </a:p>
          <a:p>
            <a:pPr rtl="0" lvl="0" indent="-228600" marL="228600">
              <a:spcBef>
                <a:spcPts val="0"/>
              </a:spcBef>
              <a:buClr>
                <a:schemeClr val="dk1"/>
              </a:buClr>
              <a:buSzPct val="100000"/>
              <a:buFont typeface="Calibri"/>
              <a:buAutoNum type="arabicPeriod"/>
            </a:pPr>
            <a:r>
              <a:rPr sz="1200" lang="en">
                <a:solidFill>
                  <a:schemeClr val="dk1"/>
                </a:solidFill>
                <a:latin typeface="Calibri"/>
                <a:ea typeface="Calibri"/>
                <a:cs typeface="Calibri"/>
                <a:sym typeface="Calibri"/>
              </a:rPr>
              <a:t>To determine who likely they are to behave during the trial</a:t>
            </a:r>
          </a:p>
          <a:p>
            <a:pPr rtl="0" lvl="0" indent="-228600" marL="228600">
              <a:spcBef>
                <a:spcPts val="0"/>
              </a:spcBef>
              <a:buClr>
                <a:schemeClr val="dk1"/>
              </a:buClr>
              <a:buSzPct val="100000"/>
              <a:buFont typeface="Calibri"/>
              <a:buAutoNum type="arabicPeriod"/>
            </a:pPr>
            <a:r>
              <a:rPr sz="1200" lang="en">
                <a:solidFill>
                  <a:schemeClr val="dk1"/>
                </a:solidFill>
                <a:latin typeface="Calibri"/>
                <a:ea typeface="Calibri"/>
                <a:cs typeface="Calibri"/>
                <a:sym typeface="Calibri"/>
              </a:rPr>
              <a:t>To determine how likely they are to stay for the entire period and become engaged in the objectives of the trial</a:t>
            </a:r>
          </a:p>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3" name="Shape 13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1">
              <a:spcBef>
                <a:spcPts val="0"/>
              </a:spcBef>
              <a:buClr>
                <a:schemeClr val="dk1"/>
              </a:buClr>
              <a:buSzPct val="25000"/>
              <a:buFont typeface="Calibri"/>
              <a:buNone/>
            </a:pPr>
            <a:r>
              <a:rPr sz="1200" lang="en">
                <a:latin typeface="Calibri"/>
                <a:ea typeface="Calibri"/>
                <a:cs typeface="Calibri"/>
                <a:sym typeface="Calibri"/>
              </a:rPr>
              <a:t>Survey questions included Sex, age, employment, income, internet access, number of residents, interest and experience in reducing electricity use, feelings toward environment, information on appliances &amp; energy use.</a:t>
            </a:r>
          </a:p>
          <a:p>
            <a:pPr rtl="0" lvl="0">
              <a:spcBef>
                <a:spcPts val="0"/>
              </a:spcBef>
              <a:buClr>
                <a:schemeClr val="dk1"/>
              </a:buClr>
              <a:buFont typeface="Arial"/>
              <a:buNone/>
            </a:pPr>
            <a:r>
              <a:t/>
            </a:r>
            <a:endParaRPr sz="1200">
              <a:latin typeface="Calibri"/>
              <a:ea typeface="Calibri"/>
              <a:cs typeface="Calibri"/>
              <a:sym typeface="Calibri"/>
            </a:endParaRPr>
          </a:p>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p:nvPr/>
        </p:nvSpPr>
        <p:spPr>
          <a:xfrm>
            <a:off y="1200150" x="0"/>
            <a:ext cy="2743199" cx="9144000"/>
          </a:xfrm>
          <a:prstGeom prst="rect">
            <a:avLst/>
          </a:prstGeom>
          <a:solidFill>
            <a:schemeClr val="dk1">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10" name="Shape 10"/>
          <p:cNvGrpSpPr/>
          <p:nvPr/>
        </p:nvGrpSpPr>
        <p:grpSpPr>
          <a:xfrm>
            <a:off y="-1078" x="0"/>
            <a:ext cy="5144627" cx="1827407"/>
            <a:chOff y="-1438" x="0"/>
            <a:chExt cy="6859503" cx="798029"/>
          </a:xfrm>
        </p:grpSpPr>
        <p:sp>
          <p:nvSpPr>
            <p:cNvPr id="11" name="Shape 11"/>
            <p:cNvSpPr/>
            <p:nvPr/>
          </p:nvSpPr>
          <p:spPr>
            <a:xfrm>
              <a:off y="-1438" x="0"/>
              <a:ext cy="6858065" cx="798029"/>
            </a:xfrm>
            <a:custGeom>
              <a:pathLst>
                <a:path w="500332" extrusionOk="0" h="6875253">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12" name="Shape 12"/>
            <p:cNvSpPr/>
            <p:nvPr/>
          </p:nvSpPr>
          <p:spPr>
            <a:xfrm>
              <a:off y="0" x="0"/>
              <a:ext cy="6858065" cx="399014"/>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13" name="Shape 13"/>
          <p:cNvGrpSpPr/>
          <p:nvPr/>
        </p:nvGrpSpPr>
        <p:grpSpPr>
          <a:xfrm flipH="1">
            <a:off y="0" x="7316591"/>
            <a:ext cy="5144627" cx="1827407"/>
            <a:chOff y="-1438" x="0"/>
            <a:chExt cy="6859503" cx="798029"/>
          </a:xfrm>
        </p:grpSpPr>
        <p:sp>
          <p:nvSpPr>
            <p:cNvPr id="14" name="Shape 14"/>
            <p:cNvSpPr/>
            <p:nvPr/>
          </p:nvSpPr>
          <p:spPr>
            <a:xfrm>
              <a:off y="-1438" x="0"/>
              <a:ext cy="6858065" cx="798029"/>
            </a:xfrm>
            <a:custGeom>
              <a:pathLst>
                <a:path w="500332" extrusionOk="0" h="6875253">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15" name="Shape 15"/>
            <p:cNvSpPr/>
            <p:nvPr/>
          </p:nvSpPr>
          <p:spPr>
            <a:xfrm>
              <a:off y="0" x="0"/>
              <a:ext cy="6858065" cx="399014"/>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16" name="Shape 16"/>
          <p:cNvSpPr txBox="1"/>
          <p:nvPr>
            <p:ph type="ctrTitle"/>
          </p:nvPr>
        </p:nvSpPr>
        <p:spPr>
          <a:xfrm>
            <a:off y="1568184" x="685800"/>
            <a:ext cy="1238099"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7" name="Shape 17"/>
          <p:cNvSpPr txBox="1"/>
          <p:nvPr>
            <p:ph idx="1" type="subTitle"/>
          </p:nvPr>
        </p:nvSpPr>
        <p:spPr>
          <a:xfrm>
            <a:off y="2914650" x="685800"/>
            <a:ext cy="658500" cx="7772400"/>
          </a:xfrm>
          <a:prstGeom prst="rect">
            <a:avLst/>
          </a:prstGeom>
        </p:spPr>
        <p:txBody>
          <a:bodyPr bIns="91425" rIns="91425" lIns="91425" tIns="91425" anchor="t" anchorCtr="0"/>
          <a:lstStyle>
            <a:lvl1pPr algn="ctr">
              <a:spcBef>
                <a:spcPts val="0"/>
              </a:spcBef>
              <a:buClr>
                <a:schemeClr val="lt2"/>
              </a:buClr>
              <a:buSzPct val="100000"/>
              <a:buNone/>
              <a:defRPr sz="2400">
                <a:solidFill>
                  <a:schemeClr val="lt2"/>
                </a:solidFill>
              </a:defRPr>
            </a:lvl1pPr>
            <a:lvl2pPr algn="ctr">
              <a:spcBef>
                <a:spcPts val="0"/>
              </a:spcBef>
              <a:buClr>
                <a:schemeClr val="lt2"/>
              </a:buClr>
              <a:buNone/>
              <a:defRPr>
                <a:solidFill>
                  <a:schemeClr val="lt2"/>
                </a:solidFill>
              </a:defRPr>
            </a:lvl2pPr>
            <a:lvl3pPr algn="ctr">
              <a:spcBef>
                <a:spcPts val="0"/>
              </a:spcBef>
              <a:buClr>
                <a:schemeClr val="lt2"/>
              </a:buClr>
              <a:buNone/>
              <a:defRPr>
                <a:solidFill>
                  <a:schemeClr val="lt2"/>
                </a:solidFill>
              </a:defRPr>
            </a:lvl3pPr>
            <a:lvl4pPr algn="ctr">
              <a:spcBef>
                <a:spcPts val="0"/>
              </a:spcBef>
              <a:buClr>
                <a:schemeClr val="lt2"/>
              </a:buClr>
              <a:buSzPct val="100000"/>
              <a:buNone/>
              <a:defRPr sz="2400">
                <a:solidFill>
                  <a:schemeClr val="lt2"/>
                </a:solidFill>
              </a:defRPr>
            </a:lvl4pPr>
            <a:lvl5pPr algn="ctr">
              <a:spcBef>
                <a:spcPts val="0"/>
              </a:spcBef>
              <a:buClr>
                <a:schemeClr val="lt2"/>
              </a:buClr>
              <a:buSzPct val="100000"/>
              <a:buNone/>
              <a:defRPr sz="2400">
                <a:solidFill>
                  <a:schemeClr val="lt2"/>
                </a:solidFill>
              </a:defRPr>
            </a:lvl5pPr>
            <a:lvl6pPr algn="ctr">
              <a:spcBef>
                <a:spcPts val="0"/>
              </a:spcBef>
              <a:buClr>
                <a:schemeClr val="lt2"/>
              </a:buClr>
              <a:buSzPct val="100000"/>
              <a:buNone/>
              <a:defRPr sz="2400">
                <a:solidFill>
                  <a:schemeClr val="lt2"/>
                </a:solidFill>
              </a:defRPr>
            </a:lvl6pPr>
            <a:lvl7pPr algn="ctr">
              <a:spcBef>
                <a:spcPts val="0"/>
              </a:spcBef>
              <a:buClr>
                <a:schemeClr val="lt2"/>
              </a:buClr>
              <a:buSzPct val="100000"/>
              <a:buNone/>
              <a:defRPr sz="2400">
                <a:solidFill>
                  <a:schemeClr val="lt2"/>
                </a:solidFill>
              </a:defRPr>
            </a:lvl7pPr>
            <a:lvl8pPr algn="ctr">
              <a:spcBef>
                <a:spcPts val="0"/>
              </a:spcBef>
              <a:buClr>
                <a:schemeClr val="lt2"/>
              </a:buClr>
              <a:buSzPct val="100000"/>
              <a:buNone/>
              <a:defRPr sz="2400">
                <a:solidFill>
                  <a:schemeClr val="lt2"/>
                </a:solidFill>
              </a:defRPr>
            </a:lvl8pPr>
            <a:lvl9pPr algn="ctr">
              <a:spcBef>
                <a:spcPts val="0"/>
              </a:spcBef>
              <a:buClr>
                <a:schemeClr val="lt2"/>
              </a:buClr>
              <a:buSzPct val="100000"/>
              <a:buNone/>
              <a:defRPr sz="2400">
                <a:solidFill>
                  <a:schemeClr val="lt2"/>
                </a:solidFill>
              </a:defRPr>
            </a:lvl9pPr>
          </a:lstStyle>
          <a:p/>
        </p:txBody>
      </p:sp>
      <p:sp>
        <p:nvSpPr>
          <p:cNvPr id="18" name="Shape 18"/>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y="0" x="0"/>
          <a:ext cy="0" cx="0"/>
          <a:chOff y="0" x="0"/>
          <a:chExt cy="0" cx="0"/>
        </a:xfrm>
      </p:grpSpPr>
      <p:sp>
        <p:nvSpPr>
          <p:cNvPr id="20" name="Shape 20"/>
          <p:cNvSpPr/>
          <p:nvPr/>
        </p:nvSpPr>
        <p:spPr>
          <a:xfrm>
            <a:off y="-1078" x="0"/>
            <a:ext cy="11441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21" name="Shape 21"/>
          <p:cNvGrpSpPr/>
          <p:nvPr/>
        </p:nvGrpSpPr>
        <p:grpSpPr>
          <a:xfrm>
            <a:off y="-1078" x="0"/>
            <a:ext cy="5144627" cx="649180"/>
            <a:chOff y="-1438" x="0"/>
            <a:chExt cy="6859503" cx="649180"/>
          </a:xfrm>
        </p:grpSpPr>
        <p:sp>
          <p:nvSpPr>
            <p:cNvPr id="22" name="Shape 22"/>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23" name="Shape 23"/>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24" name="Shape 24"/>
          <p:cNvGrpSpPr/>
          <p:nvPr/>
        </p:nvGrpSpPr>
        <p:grpSpPr>
          <a:xfrm flipH="1">
            <a:off y="0" x="8494493"/>
            <a:ext cy="5144627" cx="649180"/>
            <a:chOff y="-1438" x="0"/>
            <a:chExt cy="6859503" cx="649180"/>
          </a:xfrm>
        </p:grpSpPr>
        <p:sp>
          <p:nvSpPr>
            <p:cNvPr id="25" name="Shape 25"/>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26" name="Shape 26"/>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27" name="Shape 27"/>
          <p:cNvSpPr/>
          <p:nvPr/>
        </p:nvSpPr>
        <p:spPr>
          <a:xfrm>
            <a:off y="4743450" x="0"/>
            <a:ext cy="4010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28" name="Shape 28"/>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1" name="Shape 31"/>
        <p:cNvGrpSpPr/>
        <p:nvPr/>
      </p:nvGrpSpPr>
      <p:grpSpPr>
        <a:xfrm>
          <a:off y="0" x="0"/>
          <a:ext cy="0" cx="0"/>
          <a:chOff y="0" x="0"/>
          <a:chExt cy="0" cx="0"/>
        </a:xfrm>
      </p:grpSpPr>
      <p:sp>
        <p:nvSpPr>
          <p:cNvPr id="32" name="Shape 32"/>
          <p:cNvSpPr/>
          <p:nvPr/>
        </p:nvSpPr>
        <p:spPr>
          <a:xfrm>
            <a:off y="-1078" x="0"/>
            <a:ext cy="11441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33" name="Shape 33"/>
          <p:cNvGrpSpPr/>
          <p:nvPr/>
        </p:nvGrpSpPr>
        <p:grpSpPr>
          <a:xfrm>
            <a:off y="-1078" x="0"/>
            <a:ext cy="5144627" cx="649180"/>
            <a:chOff y="-1438" x="0"/>
            <a:chExt cy="6859503" cx="649180"/>
          </a:xfrm>
        </p:grpSpPr>
        <p:sp>
          <p:nvSpPr>
            <p:cNvPr id="34" name="Shape 34"/>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35" name="Shape 35"/>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36" name="Shape 36"/>
          <p:cNvGrpSpPr/>
          <p:nvPr/>
        </p:nvGrpSpPr>
        <p:grpSpPr>
          <a:xfrm flipH="1">
            <a:off y="0" x="8494493"/>
            <a:ext cy="5144627" cx="649180"/>
            <a:chOff y="-1438" x="0"/>
            <a:chExt cy="6859503" cx="649180"/>
          </a:xfrm>
        </p:grpSpPr>
        <p:sp>
          <p:nvSpPr>
            <p:cNvPr id="37" name="Shape 37"/>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38" name="Shape 38"/>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39" name="Shape 39"/>
          <p:cNvSpPr/>
          <p:nvPr/>
        </p:nvSpPr>
        <p:spPr>
          <a:xfrm>
            <a:off y="4743450" x="0"/>
            <a:ext cy="4010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40" name="Shape 40"/>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1" name="Shape 41"/>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2" name="Shape 42"/>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3" name="Shape 4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y="0" x="0"/>
          <a:ext cy="0" cx="0"/>
          <a:chOff y="0" x="0"/>
          <a:chExt cy="0" cx="0"/>
        </a:xfrm>
      </p:grpSpPr>
      <p:sp>
        <p:nvSpPr>
          <p:cNvPr id="45" name="Shape 45"/>
          <p:cNvSpPr/>
          <p:nvPr/>
        </p:nvSpPr>
        <p:spPr>
          <a:xfrm>
            <a:off y="-1078" x="0"/>
            <a:ext cy="11441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46" name="Shape 46"/>
          <p:cNvGrpSpPr/>
          <p:nvPr/>
        </p:nvGrpSpPr>
        <p:grpSpPr>
          <a:xfrm>
            <a:off y="-1078" x="0"/>
            <a:ext cy="5144627" cx="649180"/>
            <a:chOff y="-1438" x="0"/>
            <a:chExt cy="6859503" cx="649180"/>
          </a:xfrm>
        </p:grpSpPr>
        <p:sp>
          <p:nvSpPr>
            <p:cNvPr id="47" name="Shape 47"/>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48" name="Shape 48"/>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49" name="Shape 49"/>
          <p:cNvGrpSpPr/>
          <p:nvPr/>
        </p:nvGrpSpPr>
        <p:grpSpPr>
          <a:xfrm flipH="1">
            <a:off y="0" x="8494493"/>
            <a:ext cy="5144627" cx="649180"/>
            <a:chOff y="-1438" x="0"/>
            <a:chExt cy="6859503" cx="649180"/>
          </a:xfrm>
        </p:grpSpPr>
        <p:sp>
          <p:nvSpPr>
            <p:cNvPr id="50" name="Shape 50"/>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51" name="Shape 51"/>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52" name="Shape 52"/>
          <p:cNvSpPr/>
          <p:nvPr/>
        </p:nvSpPr>
        <p:spPr>
          <a:xfrm>
            <a:off y="4743450" x="0"/>
            <a:ext cy="4010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53" name="Shape 53"/>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54" name="Shape 54"/>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y="0" x="0"/>
          <a:ext cy="0" cx="0"/>
          <a:chOff y="0" x="0"/>
          <a:chExt cy="0" cx="0"/>
        </a:xfrm>
      </p:grpSpPr>
      <p:sp>
        <p:nvSpPr>
          <p:cNvPr id="56" name="Shape 56"/>
          <p:cNvSpPr/>
          <p:nvPr/>
        </p:nvSpPr>
        <p:spPr>
          <a:xfrm>
            <a:off y="-1078" x="0"/>
            <a:ext cy="11441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57" name="Shape 57"/>
          <p:cNvGrpSpPr/>
          <p:nvPr/>
        </p:nvGrpSpPr>
        <p:grpSpPr>
          <a:xfrm>
            <a:off y="-1078" x="0"/>
            <a:ext cy="5144627" cx="649180"/>
            <a:chOff y="-1438" x="0"/>
            <a:chExt cy="6859503" cx="649180"/>
          </a:xfrm>
        </p:grpSpPr>
        <p:sp>
          <p:nvSpPr>
            <p:cNvPr id="58" name="Shape 58"/>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59" name="Shape 59"/>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60" name="Shape 60"/>
          <p:cNvGrpSpPr/>
          <p:nvPr/>
        </p:nvGrpSpPr>
        <p:grpSpPr>
          <a:xfrm flipH="1">
            <a:off y="0" x="8494493"/>
            <a:ext cy="5144627" cx="649180"/>
            <a:chOff y="-1438" x="0"/>
            <a:chExt cy="6859503" cx="649180"/>
          </a:xfrm>
        </p:grpSpPr>
        <p:sp>
          <p:nvSpPr>
            <p:cNvPr id="61" name="Shape 61"/>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62" name="Shape 62"/>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63" name="Shape 63"/>
          <p:cNvSpPr/>
          <p:nvPr/>
        </p:nvSpPr>
        <p:spPr>
          <a:xfrm>
            <a:off y="4743450" x="0"/>
            <a:ext cy="4010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64" name="Shape 64"/>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Clr>
                <a:schemeClr val="lt2"/>
              </a:buClr>
              <a:buSzPct val="100000"/>
              <a:buNone/>
              <a:defRPr sz="1800">
                <a:solidFill>
                  <a:schemeClr val="lt2"/>
                </a:solidFill>
              </a:defRPr>
            </a:lvl1pPr>
          </a:lstStyle>
          <a:p/>
        </p:txBody>
      </p:sp>
      <p:sp>
        <p:nvSpPr>
          <p:cNvPr id="65" name="Shape 6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y="0" x="0"/>
          <a:ext cy="0" cx="0"/>
          <a:chOff y="0" x="0"/>
          <a:chExt cy="0" cx="0"/>
        </a:xfrm>
      </p:grpSpPr>
      <p:sp>
        <p:nvSpPr>
          <p:cNvPr id="67" name="Shape 67"/>
          <p:cNvSpPr/>
          <p:nvPr/>
        </p:nvSpPr>
        <p:spPr>
          <a:xfrm>
            <a:off y="-1078" x="0"/>
            <a:ext cy="11441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68" name="Shape 68"/>
          <p:cNvGrpSpPr/>
          <p:nvPr/>
        </p:nvGrpSpPr>
        <p:grpSpPr>
          <a:xfrm>
            <a:off y="-1078" x="0"/>
            <a:ext cy="5144627" cx="649180"/>
            <a:chOff y="-1438" x="0"/>
            <a:chExt cy="6859503" cx="649180"/>
          </a:xfrm>
        </p:grpSpPr>
        <p:sp>
          <p:nvSpPr>
            <p:cNvPr id="69" name="Shape 69"/>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70" name="Shape 70"/>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71" name="Shape 71"/>
          <p:cNvGrpSpPr/>
          <p:nvPr/>
        </p:nvGrpSpPr>
        <p:grpSpPr>
          <a:xfrm flipH="1">
            <a:off y="0" x="8494493"/>
            <a:ext cy="5144627" cx="649180"/>
            <a:chOff y="-1438" x="0"/>
            <a:chExt cy="6859503" cx="649180"/>
          </a:xfrm>
        </p:grpSpPr>
        <p:sp>
          <p:nvSpPr>
            <p:cNvPr id="72" name="Shape 72"/>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73" name="Shape 73"/>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74" name="Shape 74"/>
          <p:cNvSpPr/>
          <p:nvPr/>
        </p:nvSpPr>
        <p:spPr>
          <a:xfrm>
            <a:off y="4743450" x="0"/>
            <a:ext cy="4010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75" name="Shape 7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1pPr>
            <a:lvl2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2pPr>
            <a:lvl3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3pPr>
            <a:lvl4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4pPr>
            <a:lvl5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5pPr>
            <a:lvl6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6pPr>
            <a:lvl7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7pPr>
            <a:lvl8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8pPr>
            <a:lvl9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lt1"/>
              </a:buClr>
              <a:buSzPct val="100000"/>
              <a:buFont typeface="Trebuchet MS"/>
              <a:defRPr sz="3000">
                <a:solidFill>
                  <a:schemeClr val="lt1"/>
                </a:solidFill>
                <a:latin typeface="Trebuchet MS"/>
                <a:ea typeface="Trebuchet MS"/>
                <a:cs typeface="Trebuchet MS"/>
                <a:sym typeface="Trebuchet MS"/>
              </a:defRPr>
            </a:lvl1pPr>
            <a:lvl2pPr>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2pPr>
            <a:lvl3pPr>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3pPr>
            <a:lvl4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4pPr>
            <a:lvl5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5pPr>
            <a:lvl6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6pPr>
            <a:lvl7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7pPr>
            <a:lvl8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8pPr>
            <a:lvl9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lt1"/>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ctrTitle"/>
          </p:nvPr>
        </p:nvSpPr>
        <p:spPr>
          <a:xfrm>
            <a:off y="1568184" x="685800"/>
            <a:ext cy="1238099" cx="7772400"/>
          </a:xfrm>
          <a:prstGeom prst="rect">
            <a:avLst/>
          </a:prstGeom>
        </p:spPr>
        <p:txBody>
          <a:bodyPr bIns="91425" rIns="91425" lIns="91425" tIns="91425" anchor="b" anchorCtr="0">
            <a:noAutofit/>
          </a:bodyPr>
          <a:lstStyle/>
          <a:p>
            <a:pPr>
              <a:spcBef>
                <a:spcPts val="0"/>
              </a:spcBef>
              <a:buNone/>
            </a:pPr>
            <a:r>
              <a:rPr lang="en"/>
              <a:t>Electricity Smart Metering Customer Behavior Trials (CBT) in Ireland </a:t>
            </a:r>
          </a:p>
        </p:txBody>
      </p:sp>
      <p:sp>
        <p:nvSpPr>
          <p:cNvPr id="78" name="Shape 78"/>
          <p:cNvSpPr txBox="1"/>
          <p:nvPr>
            <p:ph idx="1" type="subTitle"/>
          </p:nvPr>
        </p:nvSpPr>
        <p:spPr>
          <a:xfrm>
            <a:off y="2914650" x="685800"/>
            <a:ext cy="932999" cx="7772400"/>
          </a:xfrm>
          <a:prstGeom prst="rect">
            <a:avLst/>
          </a:prstGeom>
        </p:spPr>
        <p:txBody>
          <a:bodyPr bIns="91425" rIns="91425" lIns="91425" tIns="91425" anchor="t" anchorCtr="0">
            <a:noAutofit/>
          </a:bodyPr>
          <a:lstStyle/>
          <a:p>
            <a:pPr rtl="0">
              <a:spcBef>
                <a:spcPts val="0"/>
              </a:spcBef>
              <a:buNone/>
            </a:pPr>
            <a:r>
              <a:rPr lang="en"/>
              <a:t>A pilot project review</a:t>
            </a:r>
          </a:p>
          <a:p>
            <a:pPr>
              <a:spcBef>
                <a:spcPts val="0"/>
              </a:spcBef>
              <a:buNone/>
            </a:pPr>
            <a:r>
              <a:rPr sz="1800" lang="en"/>
              <a:t>January 21, 2015</a:t>
            </a:r>
          </a:p>
        </p:txBody>
      </p:sp>
      <p:sp>
        <p:nvSpPr>
          <p:cNvPr id="79" name="Shape 79"/>
          <p:cNvSpPr txBox="1"/>
          <p:nvPr/>
        </p:nvSpPr>
        <p:spPr>
          <a:xfrm>
            <a:off y="3463375" x="6873600"/>
            <a:ext cy="1383300" cx="1584599"/>
          </a:xfrm>
          <a:prstGeom prst="rect">
            <a:avLst/>
          </a:prstGeom>
          <a:noFill/>
          <a:ln>
            <a:noFill/>
          </a:ln>
        </p:spPr>
        <p:txBody>
          <a:bodyPr bIns="91425" rIns="91425" lIns="91425" tIns="91425" anchor="t" anchorCtr="0">
            <a:noAutofit/>
          </a:bodyPr>
          <a:lstStyle/>
          <a:p>
            <a:pPr algn="ctr" rtl="0">
              <a:spcBef>
                <a:spcPts val="0"/>
              </a:spcBef>
              <a:buNone/>
            </a:pPr>
            <a:r>
              <a:rPr b="1" sz="1500" lang="en">
                <a:solidFill>
                  <a:schemeClr val="lt2"/>
                </a:solidFill>
              </a:rPr>
              <a:t>Team Ragdolls</a:t>
            </a:r>
          </a:p>
          <a:p>
            <a:pPr algn="ctr" rtl="0" lvl="0">
              <a:spcBef>
                <a:spcPts val="0"/>
              </a:spcBef>
              <a:buNone/>
            </a:pPr>
            <a:r>
              <a:rPr lang="en">
                <a:solidFill>
                  <a:schemeClr val="lt2"/>
                </a:solidFill>
              </a:rPr>
              <a:t>Janelle Becker</a:t>
            </a:r>
          </a:p>
          <a:p>
            <a:pPr algn="ctr" rtl="0">
              <a:spcBef>
                <a:spcPts val="0"/>
              </a:spcBef>
              <a:buNone/>
            </a:pPr>
            <a:r>
              <a:rPr lang="en">
                <a:solidFill>
                  <a:schemeClr val="lt2"/>
                </a:solidFill>
              </a:rPr>
              <a:t>Kento Nakagawa</a:t>
            </a:r>
          </a:p>
          <a:p>
            <a:pPr algn="ctr" rtl="0">
              <a:spcBef>
                <a:spcPts val="0"/>
              </a:spcBef>
              <a:buNone/>
            </a:pPr>
            <a:r>
              <a:rPr lang="en">
                <a:solidFill>
                  <a:schemeClr val="lt2"/>
                </a:solidFill>
              </a:rPr>
              <a:t>Brian Pest</a:t>
            </a:r>
          </a:p>
          <a:p>
            <a:pPr algn="ctr" rtl="0">
              <a:spcBef>
                <a:spcPts val="0"/>
              </a:spcBef>
              <a:buNone/>
            </a:pPr>
            <a:r>
              <a:rPr lang="en">
                <a:solidFill>
                  <a:schemeClr val="lt2"/>
                </a:solidFill>
              </a:rPr>
              <a:t>Jenny Su</a:t>
            </a:r>
          </a:p>
          <a:p>
            <a:pPr algn="ctr">
              <a:spcBef>
                <a:spcPts val="0"/>
              </a:spcBef>
              <a:buNone/>
            </a:pPr>
            <a:r>
              <a:rPr lang="en">
                <a:solidFill>
                  <a:schemeClr val="lt2"/>
                </a:solidFill>
              </a:rPr>
              <a:t>Yee Zhang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y="0" x="0"/>
          <a:ext cy="0" cx="0"/>
          <a:chOff y="0" x="0"/>
          <a:chExt cy="0" cx="0"/>
        </a:xfrm>
      </p:grpSpPr>
      <p:sp>
        <p:nvSpPr>
          <p:cNvPr id="135" name="Shape 135"/>
          <p:cNvSpPr txBox="1"/>
          <p:nvPr>
            <p:ph type="title"/>
          </p:nvPr>
        </p:nvSpPr>
        <p:spPr>
          <a:xfrm>
            <a:off y="205975" x="260125"/>
            <a:ext cy="857400" cx="8560800"/>
          </a:xfrm>
          <a:prstGeom prst="rect">
            <a:avLst/>
          </a:prstGeom>
        </p:spPr>
        <p:txBody>
          <a:bodyPr bIns="91425" rIns="91425" lIns="91425" tIns="91425" anchor="b" anchorCtr="0">
            <a:noAutofit/>
          </a:bodyPr>
          <a:lstStyle/>
          <a:p>
            <a:pPr rtl="0" lvl="0">
              <a:spcBef>
                <a:spcPts val="0"/>
              </a:spcBef>
              <a:buNone/>
            </a:pPr>
            <a:r>
              <a:rPr sz="3000" lang="en"/>
              <a:t>Implementation Issues and Analysis Challenges</a:t>
            </a:r>
          </a:p>
        </p:txBody>
      </p:sp>
      <p:sp>
        <p:nvSpPr>
          <p:cNvPr id="136" name="Shape 1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342900">
              <a:spcBef>
                <a:spcPts val="0"/>
              </a:spcBef>
              <a:buClr>
                <a:schemeClr val="lt1"/>
              </a:buClr>
              <a:buSzPct val="100000"/>
              <a:buFont typeface="Arial"/>
              <a:buChar char="•"/>
            </a:pPr>
            <a:r>
              <a:rPr sz="2800" lang="en">
                <a:latin typeface="Calibri"/>
                <a:ea typeface="Calibri"/>
                <a:cs typeface="Calibri"/>
                <a:sym typeface="Calibri"/>
              </a:rPr>
              <a:t>Attrition</a:t>
            </a:r>
          </a:p>
          <a:p>
            <a:pPr rtl="0" indent="-165100" marL="342900">
              <a:spcBef>
                <a:spcPts val="560"/>
              </a:spcBef>
              <a:buNone/>
            </a:pPr>
            <a:r>
              <a:t/>
            </a:r>
            <a:endParaRPr sz="2800">
              <a:latin typeface="Calibri"/>
              <a:ea typeface="Calibri"/>
              <a:cs typeface="Calibri"/>
              <a:sym typeface="Calibri"/>
            </a:endParaRPr>
          </a:p>
          <a:p>
            <a:pPr rtl="0" indent="-165100" marL="342900">
              <a:spcBef>
                <a:spcPts val="560"/>
              </a:spcBef>
              <a:buNone/>
            </a:pPr>
            <a:r>
              <a:t/>
            </a:r>
            <a:endParaRPr sz="2800">
              <a:latin typeface="Calibri"/>
              <a:ea typeface="Calibri"/>
              <a:cs typeface="Calibri"/>
              <a:sym typeface="Calibri"/>
            </a:endParaRPr>
          </a:p>
          <a:p>
            <a:pPr rtl="0" indent="-165100" marL="342900">
              <a:spcBef>
                <a:spcPts val="560"/>
              </a:spcBef>
              <a:buNone/>
            </a:pPr>
            <a:r>
              <a:t/>
            </a:r>
            <a:endParaRPr sz="2800">
              <a:latin typeface="Calibri"/>
              <a:ea typeface="Calibri"/>
              <a:cs typeface="Calibri"/>
              <a:sym typeface="Calibri"/>
            </a:endParaRPr>
          </a:p>
          <a:p>
            <a:pPr rtl="0" lvl="1" indent="-165100" marL="342900">
              <a:spcBef>
                <a:spcPts val="560"/>
              </a:spcBef>
              <a:buClr>
                <a:srgbClr val="000000"/>
              </a:buClr>
              <a:buFont typeface="Arial"/>
              <a:buNone/>
            </a:pPr>
            <a:r>
              <a:t/>
            </a:r>
            <a:endParaRPr sz="2800">
              <a:latin typeface="Calibri"/>
              <a:ea typeface="Calibri"/>
              <a:cs typeface="Calibri"/>
              <a:sym typeface="Calibri"/>
            </a:endParaRPr>
          </a:p>
          <a:p>
            <a:pPr rtl="0" lvl="1" indent="-342900" marL="342900">
              <a:spcBef>
                <a:spcPts val="560"/>
              </a:spcBef>
              <a:buClr>
                <a:schemeClr val="lt1"/>
              </a:buClr>
              <a:buSzPct val="100000"/>
              <a:buFont typeface="Arial"/>
              <a:buChar char="•"/>
            </a:pPr>
            <a:r>
              <a:rPr sz="2800" lang="en">
                <a:latin typeface="Calibri"/>
                <a:ea typeface="Calibri"/>
                <a:cs typeface="Calibri"/>
                <a:sym typeface="Calibri"/>
              </a:rPr>
              <a:t>Telecommunications issues</a:t>
            </a:r>
          </a:p>
          <a:p>
            <a:pPr rtl="0" lvl="1" indent="-342900" marL="342900">
              <a:spcBef>
                <a:spcPts val="560"/>
              </a:spcBef>
              <a:buClr>
                <a:schemeClr val="lt1"/>
              </a:buClr>
              <a:buSzPct val="100000"/>
              <a:buFont typeface="Arial"/>
              <a:buChar char="•"/>
            </a:pPr>
            <a:r>
              <a:rPr sz="2800" lang="en">
                <a:latin typeface="Calibri"/>
                <a:ea typeface="Calibri"/>
                <a:cs typeface="Calibri"/>
                <a:sym typeface="Calibri"/>
              </a:rPr>
              <a:t>Impact of balancing credit on incentive scheme</a:t>
            </a:r>
          </a:p>
          <a:p>
            <a:pPr rtl="0" lvl="0">
              <a:spcBef>
                <a:spcPts val="0"/>
              </a:spcBef>
              <a:buNone/>
            </a:pPr>
            <a:r>
              <a:t/>
            </a:r>
            <a:endParaRPr/>
          </a:p>
        </p:txBody>
      </p:sp>
      <p:pic>
        <p:nvPicPr>
          <p:cNvPr id="137" name="Shape 137"/>
          <p:cNvPicPr preferRelativeResize="0"/>
          <p:nvPr/>
        </p:nvPicPr>
        <p:blipFill rotWithShape="1">
          <a:blip r:embed="rId3">
            <a:alphaModFix/>
          </a:blip>
          <a:srcRect t="0" b="0" r="0" l="0"/>
          <a:stretch/>
        </p:blipFill>
        <p:spPr>
          <a:xfrm>
            <a:off y="1729218" x="2612700"/>
            <a:ext cy="1803300" cx="33272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y="0" x="0"/>
          <a:ext cy="0" cx="0"/>
          <a:chOff y="0" x="0"/>
          <a:chExt cy="0" cx="0"/>
        </a:xfrm>
      </p:grpSpPr>
      <p:sp>
        <p:nvSpPr>
          <p:cNvPr id="142" name="Shape 142"/>
          <p:cNvSpPr txBox="1"/>
          <p:nvPr>
            <p:ph type="title"/>
          </p:nvPr>
        </p:nvSpPr>
        <p:spPr>
          <a:xfrm>
            <a:off y="111403" x="457200"/>
            <a:ext cy="857400" cx="8229600"/>
          </a:xfrm>
          <a:prstGeom prst="rect">
            <a:avLst/>
          </a:prstGeom>
        </p:spPr>
        <p:txBody>
          <a:bodyPr bIns="91425" rIns="91425" lIns="91425" tIns="91425" anchor="b" anchorCtr="0">
            <a:noAutofit/>
          </a:bodyPr>
          <a:lstStyle/>
          <a:p>
            <a:pPr>
              <a:spcBef>
                <a:spcPts val="0"/>
              </a:spcBef>
              <a:buNone/>
            </a:pPr>
            <a:r>
              <a:rPr sz="3500" lang="en"/>
              <a:t>Results of CER Study: Main Takeaways</a:t>
            </a:r>
          </a:p>
        </p:txBody>
      </p:sp>
      <p:sp>
        <p:nvSpPr>
          <p:cNvPr id="143" name="Shape 143"/>
          <p:cNvSpPr txBox="1"/>
          <p:nvPr>
            <p:ph idx="1" type="body"/>
          </p:nvPr>
        </p:nvSpPr>
        <p:spPr>
          <a:xfrm>
            <a:off y="968800" x="457200"/>
            <a:ext cy="4056600" cx="8229600"/>
          </a:xfrm>
          <a:prstGeom prst="rect">
            <a:avLst/>
          </a:prstGeom>
        </p:spPr>
        <p:txBody>
          <a:bodyPr bIns="91425" rIns="91425" lIns="91425" tIns="91425" anchor="t" anchorCtr="0">
            <a:noAutofit/>
          </a:bodyPr>
          <a:lstStyle/>
          <a:p>
            <a:pPr rtl="0" lvl="0" indent="-406400" marL="457200">
              <a:lnSpc>
                <a:spcPct val="130000"/>
              </a:lnSpc>
              <a:spcBef>
                <a:spcPts val="0"/>
              </a:spcBef>
              <a:buClr>
                <a:schemeClr val="lt1"/>
              </a:buClr>
              <a:buSzPct val="100000"/>
              <a:buFont typeface="Arial"/>
              <a:buChar char="●"/>
            </a:pPr>
            <a:r>
              <a:rPr b="1" sz="2800" lang="en"/>
              <a:t>Overall</a:t>
            </a:r>
            <a:r>
              <a:rPr sz="2800" lang="en"/>
              <a:t>: 2.5% usage reduction </a:t>
            </a:r>
          </a:p>
          <a:p>
            <a:pPr rtl="0" lvl="0" indent="-406400" marL="457200">
              <a:lnSpc>
                <a:spcPct val="130000"/>
              </a:lnSpc>
              <a:spcBef>
                <a:spcPts val="0"/>
              </a:spcBef>
              <a:buClr>
                <a:schemeClr val="lt1"/>
              </a:buClr>
              <a:buSzPct val="100000"/>
              <a:buFont typeface="Arial"/>
              <a:buChar char="●"/>
            </a:pPr>
            <a:r>
              <a:rPr b="1" sz="2800" lang="en"/>
              <a:t>Peak periods</a:t>
            </a:r>
            <a:r>
              <a:rPr sz="2800" lang="en"/>
              <a:t>: 8.8% reduction </a:t>
            </a:r>
          </a:p>
          <a:p>
            <a:pPr rtl="0" lvl="0" indent="-406400" marL="457200">
              <a:lnSpc>
                <a:spcPct val="130000"/>
              </a:lnSpc>
              <a:spcBef>
                <a:spcPts val="0"/>
              </a:spcBef>
              <a:buClr>
                <a:schemeClr val="lt1"/>
              </a:buClr>
              <a:buSzPct val="100000"/>
              <a:buFont typeface="Arial"/>
              <a:buChar char="●"/>
            </a:pPr>
            <a:r>
              <a:rPr b="1" sz="2800" lang="en"/>
              <a:t>Load shifting </a:t>
            </a:r>
            <a:r>
              <a:rPr sz="2800" lang="en"/>
              <a:t>from peak periods to night time</a:t>
            </a:r>
          </a:p>
          <a:p>
            <a:pPr rtl="0" lvl="0" indent="-406400" marL="457200">
              <a:lnSpc>
                <a:spcPct val="130000"/>
              </a:lnSpc>
              <a:spcBef>
                <a:spcPts val="0"/>
              </a:spcBef>
              <a:buClr>
                <a:schemeClr val="lt1"/>
              </a:buClr>
              <a:buSzPct val="100000"/>
              <a:buFont typeface="Arial"/>
              <a:buChar char="●"/>
            </a:pPr>
            <a:r>
              <a:rPr b="1" sz="2800" lang="en"/>
              <a:t>82% of residents </a:t>
            </a:r>
            <a:r>
              <a:rPr sz="2800" lang="en"/>
              <a:t>made changes in usage</a:t>
            </a:r>
          </a:p>
          <a:p>
            <a:pPr rtl="0" lvl="0" indent="-406400" marL="457200">
              <a:lnSpc>
                <a:spcPct val="130000"/>
              </a:lnSpc>
              <a:spcBef>
                <a:spcPts val="0"/>
              </a:spcBef>
              <a:buClr>
                <a:schemeClr val="lt1"/>
              </a:buClr>
              <a:buSzPct val="100000"/>
              <a:buFont typeface="Arial"/>
              <a:buChar char="●"/>
            </a:pPr>
            <a:r>
              <a:rPr sz="2800" lang="en"/>
              <a:t>Potential to provide net benefit up to </a:t>
            </a:r>
            <a:r>
              <a:rPr b="1" sz="2800" lang="en"/>
              <a:t>$200M </a:t>
            </a:r>
            <a:r>
              <a:rPr sz="2800" lang="en"/>
              <a:t>over next 15 to 20 years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y="0" x="0"/>
          <a:ext cy="0" cx="0"/>
          <a:chOff y="0" x="0"/>
          <a:chExt cy="0" cx="0"/>
        </a:xfrm>
      </p:grpSpPr>
      <p:sp>
        <p:nvSpPr>
          <p:cNvPr id="148" name="Shape 148"/>
          <p:cNvSpPr txBox="1"/>
          <p:nvPr>
            <p:ph type="title"/>
          </p:nvPr>
        </p:nvSpPr>
        <p:spPr>
          <a:xfrm>
            <a:off y="406978" x="457200"/>
            <a:ext cy="857400" cx="8229600"/>
          </a:xfrm>
          <a:prstGeom prst="rect">
            <a:avLst/>
          </a:prstGeom>
        </p:spPr>
        <p:txBody>
          <a:bodyPr bIns="91425" rIns="91425" lIns="91425" tIns="91425" anchor="b" anchorCtr="0">
            <a:noAutofit/>
          </a:bodyPr>
          <a:lstStyle/>
          <a:p>
            <a:pPr rtl="0">
              <a:spcBef>
                <a:spcPts val="0"/>
              </a:spcBef>
              <a:buNone/>
            </a:pPr>
            <a:r>
              <a:rPr lang="en"/>
              <a:t>Percent Changes vs. Control Group</a:t>
            </a:r>
          </a:p>
          <a:p>
            <a:pPr>
              <a:spcBef>
                <a:spcPts val="0"/>
              </a:spcBef>
              <a:buNone/>
            </a:pPr>
            <a:r>
              <a:rPr lang="en"/>
              <a:t>Based on Tariff and DSM Stimuli</a:t>
            </a:r>
          </a:p>
        </p:txBody>
      </p:sp>
      <p:sp>
        <p:nvSpPr>
          <p:cNvPr id="149" name="Shape 149"/>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 </a:t>
            </a:r>
          </a:p>
        </p:txBody>
      </p:sp>
      <p:pic>
        <p:nvPicPr>
          <p:cNvPr id="150" name="Shape 150"/>
          <p:cNvPicPr preferRelativeResize="0"/>
          <p:nvPr/>
        </p:nvPicPr>
        <p:blipFill>
          <a:blip r:embed="rId3">
            <a:alphaModFix/>
          </a:blip>
          <a:stretch>
            <a:fillRect/>
          </a:stretch>
        </p:blipFill>
        <p:spPr>
          <a:xfrm>
            <a:off y="1618027" x="457200"/>
            <a:ext cy="2889949" cx="805617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What was most effective?</a:t>
            </a:r>
          </a:p>
        </p:txBody>
      </p:sp>
      <p:sp>
        <p:nvSpPr>
          <p:cNvPr id="156" name="Shape 156"/>
          <p:cNvSpPr txBox="1"/>
          <p:nvPr>
            <p:ph idx="1" type="body"/>
          </p:nvPr>
        </p:nvSpPr>
        <p:spPr>
          <a:xfrm>
            <a:off y="975125" x="457200"/>
            <a:ext cy="3725699" cx="8229600"/>
          </a:xfrm>
          <a:prstGeom prst="rect">
            <a:avLst/>
          </a:prstGeom>
        </p:spPr>
        <p:txBody>
          <a:bodyPr bIns="91425" rIns="91425" lIns="91425" tIns="91425" anchor="t" anchorCtr="0">
            <a:noAutofit/>
          </a:bodyPr>
          <a:lstStyle/>
          <a:p>
            <a:pPr rtl="0" lvl="0" indent="-381000" marL="457200">
              <a:lnSpc>
                <a:spcPct val="115000"/>
              </a:lnSpc>
              <a:spcBef>
                <a:spcPts val="0"/>
              </a:spcBef>
              <a:buClr>
                <a:schemeClr val="lt1"/>
              </a:buClr>
              <a:buSzPct val="100000"/>
              <a:buFont typeface="Arial"/>
              <a:buChar char="●"/>
            </a:pPr>
            <a:r>
              <a:rPr u="sng" sz="2400" lang="en"/>
              <a:t>Tariffs </a:t>
            </a:r>
          </a:p>
          <a:p>
            <a:pPr rtl="0" lvl="1" indent="-381000" marL="914400">
              <a:lnSpc>
                <a:spcPct val="115000"/>
              </a:lnSpc>
              <a:spcBef>
                <a:spcPts val="0"/>
              </a:spcBef>
              <a:buClr>
                <a:schemeClr val="lt1"/>
              </a:buClr>
              <a:buSzPct val="80000"/>
              <a:buFont typeface="Courier New"/>
              <a:buChar char="o"/>
            </a:pPr>
            <a:r>
              <a:rPr lang="en"/>
              <a:t>No single tariff strictly dominated </a:t>
            </a:r>
          </a:p>
          <a:p>
            <a:pPr rtl="0" lvl="1" indent="-381000" marL="914400">
              <a:lnSpc>
                <a:spcPct val="115000"/>
              </a:lnSpc>
              <a:spcBef>
                <a:spcPts val="0"/>
              </a:spcBef>
              <a:buClr>
                <a:schemeClr val="lt1"/>
              </a:buClr>
              <a:buSzPct val="80000"/>
              <a:buFont typeface="Courier New"/>
              <a:buChar char="o"/>
            </a:pPr>
            <a:r>
              <a:rPr lang="en"/>
              <a:t>No evidence of “tipping point” </a:t>
            </a:r>
          </a:p>
          <a:p>
            <a:pPr rtl="0" lvl="0" indent="-381000" marL="457200">
              <a:lnSpc>
                <a:spcPct val="115000"/>
              </a:lnSpc>
              <a:spcBef>
                <a:spcPts val="0"/>
              </a:spcBef>
              <a:buClr>
                <a:schemeClr val="lt1"/>
              </a:buClr>
              <a:buSzPct val="100000"/>
              <a:buFont typeface="Arial"/>
              <a:buChar char="●"/>
            </a:pPr>
            <a:r>
              <a:rPr u="sng" sz="2400" lang="en"/>
              <a:t>DSM</a:t>
            </a:r>
          </a:p>
          <a:p>
            <a:pPr rtl="0" lvl="1" indent="-381000" marL="914400">
              <a:lnSpc>
                <a:spcPct val="115000"/>
              </a:lnSpc>
              <a:spcBef>
                <a:spcPts val="0"/>
              </a:spcBef>
              <a:buClr>
                <a:schemeClr val="lt1"/>
              </a:buClr>
              <a:buSzPct val="80000"/>
              <a:buFont typeface="Courier New"/>
              <a:buChar char="o"/>
            </a:pPr>
            <a:r>
              <a:rPr lang="en"/>
              <a:t>Bi-monthly bill, energy statement, and electricity usage monitor </a:t>
            </a:r>
          </a:p>
          <a:p>
            <a:pPr rtl="0" lvl="2" indent="-228600" marL="1371600">
              <a:lnSpc>
                <a:spcPct val="115000"/>
              </a:lnSpc>
              <a:spcBef>
                <a:spcPts val="0"/>
              </a:spcBef>
              <a:buNone/>
            </a:pPr>
            <a:r>
              <a:rPr lang="en"/>
              <a:t>Overall:  3.2% reduction</a:t>
            </a:r>
          </a:p>
          <a:p>
            <a:pPr lvl="2" indent="-228600" marL="1371600">
              <a:lnSpc>
                <a:spcPct val="115000"/>
              </a:lnSpc>
              <a:spcBef>
                <a:spcPts val="0"/>
              </a:spcBef>
              <a:buNone/>
            </a:pPr>
            <a:r>
              <a:rPr lang="en"/>
              <a:t>Peak period: 11.3% reduction</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sp>
        <p:nvSpPr>
          <p:cNvPr id="161" name="Shape 161"/>
          <p:cNvSpPr txBox="1"/>
          <p:nvPr>
            <p:ph type="title"/>
          </p:nvPr>
        </p:nvSpPr>
        <p:spPr>
          <a:xfrm>
            <a:off y="342753" x="457200"/>
            <a:ext cy="857400" cx="8229600"/>
          </a:xfrm>
          <a:prstGeom prst="rect">
            <a:avLst/>
          </a:prstGeom>
        </p:spPr>
        <p:txBody>
          <a:bodyPr bIns="91425" rIns="91425" lIns="91425" tIns="91425" anchor="b" anchorCtr="0">
            <a:noAutofit/>
          </a:bodyPr>
          <a:lstStyle/>
          <a:p>
            <a:pPr>
              <a:spcBef>
                <a:spcPts val="0"/>
              </a:spcBef>
              <a:buNone/>
            </a:pPr>
            <a:r>
              <a:rPr lang="en"/>
              <a:t>Combinations for Biggest Reductions</a:t>
            </a:r>
          </a:p>
        </p:txBody>
      </p:sp>
      <p:sp>
        <p:nvSpPr>
          <p:cNvPr id="162" name="Shape 16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lt1"/>
              </a:buClr>
              <a:buSzPct val="100000"/>
              <a:buFont typeface="Arial"/>
              <a:buChar char="●"/>
            </a:pPr>
            <a:r>
              <a:rPr lang="en"/>
              <a:t>Peak usage: 13.9% reduction</a:t>
            </a:r>
          </a:p>
          <a:p>
            <a:pPr rtl="0" lvl="1" indent="-381000" marL="914400">
              <a:spcBef>
                <a:spcPts val="0"/>
              </a:spcBef>
              <a:buClr>
                <a:schemeClr val="lt1"/>
              </a:buClr>
              <a:buSzPct val="80000"/>
              <a:buFont typeface="Courier New"/>
              <a:buChar char="o"/>
            </a:pPr>
            <a:r>
              <a:rPr lang="en"/>
              <a:t> (D3) </a:t>
            </a:r>
            <a:r>
              <a:rPr sz="2300" lang="en"/>
              <a:t>Tariff D + bi-monthly, usage statement, and in-home electricity monitor</a:t>
            </a:r>
          </a:p>
          <a:p>
            <a:pPr rtl="0">
              <a:spcBef>
                <a:spcPts val="0"/>
              </a:spcBef>
              <a:buNone/>
            </a:pPr>
            <a:r>
              <a:t/>
            </a:r>
            <a:endParaRPr sz="2300"/>
          </a:p>
          <a:p>
            <a:pPr rtl="0" lvl="0" indent="-419100" marL="457200">
              <a:spcBef>
                <a:spcPts val="0"/>
              </a:spcBef>
              <a:buClr>
                <a:schemeClr val="lt1"/>
              </a:buClr>
              <a:buSzPct val="100000"/>
              <a:buFont typeface="Arial"/>
              <a:buChar char="●"/>
            </a:pPr>
            <a:r>
              <a:rPr lang="en"/>
              <a:t>Overall usage: 4.3% reduction</a:t>
            </a:r>
          </a:p>
          <a:p>
            <a:pPr lvl="1" indent="-381000" marL="914400">
              <a:spcBef>
                <a:spcPts val="0"/>
              </a:spcBef>
              <a:buClr>
                <a:schemeClr val="lt1"/>
              </a:buClr>
              <a:buSzPct val="80000"/>
              <a:buFont typeface="Courier New"/>
              <a:buChar char="o"/>
            </a:pPr>
            <a:r>
              <a:rPr lang="en"/>
              <a:t>(B4) Tariff B + OLR Incentive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y="0" x="0"/>
          <a:ext cy="0" cx="0"/>
          <a:chOff y="0" x="0"/>
          <a:chExt cy="0" cx="0"/>
        </a:xfrm>
      </p:grpSpPr>
      <p:pic>
        <p:nvPicPr>
          <p:cNvPr id="167" name="Shape 167"/>
          <p:cNvPicPr preferRelativeResize="0"/>
          <p:nvPr/>
        </p:nvPicPr>
        <p:blipFill>
          <a:blip r:embed="rId3">
            <a:alphaModFix/>
          </a:blip>
          <a:stretch>
            <a:fillRect/>
          </a:stretch>
        </p:blipFill>
        <p:spPr>
          <a:xfrm>
            <a:off y="674455" x="574830"/>
            <a:ext cy="4349249" cx="7994349"/>
          </a:xfrm>
          <a:prstGeom prst="rect">
            <a:avLst/>
          </a:prstGeom>
          <a:noFill/>
          <a:ln>
            <a:noFill/>
          </a:ln>
        </p:spPr>
      </p:pic>
      <p:sp>
        <p:nvSpPr>
          <p:cNvPr id="168" name="Shape 168"/>
          <p:cNvSpPr txBox="1"/>
          <p:nvPr/>
        </p:nvSpPr>
        <p:spPr>
          <a:xfrm>
            <a:off y="113450" x="529475"/>
            <a:ext cy="416099" cx="2886900"/>
          </a:xfrm>
          <a:prstGeom prst="rect">
            <a:avLst/>
          </a:prstGeom>
          <a:noFill/>
          <a:ln>
            <a:noFill/>
          </a:ln>
        </p:spPr>
        <p:txBody>
          <a:bodyPr bIns="91425" rIns="91425" lIns="91425" tIns="91425" anchor="t" anchorCtr="0">
            <a:noAutofit/>
          </a:bodyPr>
          <a:lstStyle/>
          <a:p>
            <a:pPr rtl="0">
              <a:spcBef>
                <a:spcPts val="0"/>
              </a:spcBef>
              <a:buNone/>
            </a:pPr>
            <a:r>
              <a:rPr sz="3000" lang="en">
                <a:solidFill>
                  <a:schemeClr val="lt1"/>
                </a:solidFill>
              </a:rPr>
              <a:t>Peak Period</a:t>
            </a:r>
          </a:p>
          <a:p>
            <a:pPr>
              <a:spcBef>
                <a:spcPts val="0"/>
              </a:spcBef>
              <a:buNone/>
            </a:pPr>
            <a:r>
              <a:t/>
            </a:r>
            <a:endParaRPr sz="3000">
              <a:solidFill>
                <a:schemeClr val="lt1"/>
              </a:solidFil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y="0" x="0"/>
          <a:ext cy="0" cx="0"/>
          <a:chOff y="0" x="0"/>
          <a:chExt cy="0" cx="0"/>
        </a:xfrm>
      </p:grpSpPr>
      <p:pic>
        <p:nvPicPr>
          <p:cNvPr id="173" name="Shape 173"/>
          <p:cNvPicPr preferRelativeResize="0"/>
          <p:nvPr/>
        </p:nvPicPr>
        <p:blipFill>
          <a:blip r:embed="rId3">
            <a:alphaModFix/>
          </a:blip>
          <a:stretch>
            <a:fillRect/>
          </a:stretch>
        </p:blipFill>
        <p:spPr>
          <a:xfrm>
            <a:off y="693375" x="605112"/>
            <a:ext cy="4149299" cx="7800124"/>
          </a:xfrm>
          <a:prstGeom prst="rect">
            <a:avLst/>
          </a:prstGeom>
          <a:noFill/>
          <a:ln>
            <a:noFill/>
          </a:ln>
        </p:spPr>
      </p:pic>
      <p:sp>
        <p:nvSpPr>
          <p:cNvPr id="174" name="Shape 174"/>
          <p:cNvSpPr txBox="1"/>
          <p:nvPr/>
        </p:nvSpPr>
        <p:spPr>
          <a:xfrm>
            <a:off y="151275" x="605125"/>
            <a:ext cy="542100" cx="2584500"/>
          </a:xfrm>
          <a:prstGeom prst="rect">
            <a:avLst/>
          </a:prstGeom>
          <a:noFill/>
          <a:ln>
            <a:noFill/>
          </a:ln>
        </p:spPr>
        <p:txBody>
          <a:bodyPr bIns="91425" rIns="91425" lIns="91425" tIns="91425" anchor="t" anchorCtr="0">
            <a:noAutofit/>
          </a:bodyPr>
          <a:lstStyle/>
          <a:p>
            <a:pPr>
              <a:spcBef>
                <a:spcPts val="0"/>
              </a:spcBef>
              <a:buNone/>
            </a:pPr>
            <a:r>
              <a:rPr sz="3000" lang="en">
                <a:solidFill>
                  <a:schemeClr val="lt1"/>
                </a:solidFill>
              </a:rPr>
              <a:t>Overall</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y="0" x="0"/>
          <a:ext cy="0" cx="0"/>
          <a:chOff y="0" x="0"/>
          <a:chExt cy="0" cx="0"/>
        </a:xfrm>
      </p:grpSpPr>
      <p:sp>
        <p:nvSpPr>
          <p:cNvPr id="179" name="Shape 179"/>
          <p:cNvSpPr txBox="1"/>
          <p:nvPr>
            <p:ph type="title"/>
          </p:nvPr>
        </p:nvSpPr>
        <p:spPr>
          <a:xfrm>
            <a:off y="205978" x="457200"/>
            <a:ext cy="857400" cx="8229600"/>
          </a:xfrm>
          <a:prstGeom prst="rect">
            <a:avLst/>
          </a:prstGeom>
        </p:spPr>
        <p:txBody>
          <a:bodyPr bIns="91425" rIns="91425" lIns="91425" tIns="91425" anchor="b" anchorCtr="0">
            <a:noAutofit/>
          </a:bodyPr>
          <a:lstStyle/>
          <a:p>
            <a:pPr algn="ctr">
              <a:spcBef>
                <a:spcPts val="0"/>
              </a:spcBef>
              <a:buNone/>
            </a:pPr>
            <a:r>
              <a:rPr lang="en"/>
              <a:t>Fin</a:t>
            </a:r>
          </a:p>
        </p:txBody>
      </p:sp>
      <p:sp>
        <p:nvSpPr>
          <p:cNvPr id="180" name="Shape 180"/>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Questions? </a:t>
            </a:r>
          </a:p>
        </p:txBody>
      </p:sp>
      <p:pic>
        <p:nvPicPr>
          <p:cNvPr id="181" name="Shape 181"/>
          <p:cNvPicPr preferRelativeResize="0"/>
          <p:nvPr/>
        </p:nvPicPr>
        <p:blipFill>
          <a:blip r:embed="rId3">
            <a:alphaModFix/>
          </a:blip>
          <a:stretch>
            <a:fillRect/>
          </a:stretch>
        </p:blipFill>
        <p:spPr>
          <a:xfrm>
            <a:off y="2008404" x="2589462"/>
            <a:ext cy="2603749" cx="39650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What is the electricity pilot? </a:t>
            </a:r>
          </a:p>
        </p:txBody>
      </p:sp>
      <p:sp>
        <p:nvSpPr>
          <p:cNvPr id="85" name="Shape 8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1" indent="-285750" marL="742950">
              <a:spcBef>
                <a:spcPts val="0"/>
              </a:spcBef>
              <a:buClr>
                <a:schemeClr val="lt1"/>
              </a:buClr>
              <a:buSzPct val="100000"/>
              <a:buFont typeface="Arial"/>
              <a:buChar char="•"/>
            </a:pPr>
            <a:r>
              <a:rPr sz="2800" lang="en">
                <a:latin typeface="Calibri"/>
                <a:ea typeface="Calibri"/>
                <a:cs typeface="Calibri"/>
                <a:sym typeface="Calibri"/>
              </a:rPr>
              <a:t>Learning about testing and deployment of smart meters</a:t>
            </a:r>
          </a:p>
          <a:p>
            <a:pPr rtl="0" lvl="1" indent="0" marL="457200">
              <a:spcBef>
                <a:spcPts val="560"/>
              </a:spcBef>
              <a:buClr>
                <a:schemeClr val="dk1"/>
              </a:buClr>
              <a:buFont typeface="Arial"/>
              <a:buNone/>
            </a:pPr>
            <a:r>
              <a:t/>
            </a:r>
            <a:endParaRPr sz="2800">
              <a:latin typeface="Calibri"/>
              <a:ea typeface="Calibri"/>
              <a:cs typeface="Calibri"/>
              <a:sym typeface="Calibri"/>
            </a:endParaRPr>
          </a:p>
          <a:p>
            <a:pPr rtl="0" lvl="1" indent="-285750" marL="742950">
              <a:spcBef>
                <a:spcPts val="560"/>
              </a:spcBef>
              <a:buClr>
                <a:schemeClr val="lt1"/>
              </a:buClr>
              <a:buSzPct val="100000"/>
              <a:buFont typeface="Arial"/>
              <a:buChar char="•"/>
            </a:pPr>
            <a:r>
              <a:rPr sz="2800" lang="en">
                <a:latin typeface="Calibri"/>
                <a:ea typeface="Calibri"/>
                <a:cs typeface="Calibri"/>
                <a:sym typeface="Calibri"/>
              </a:rPr>
              <a:t>Analyzing the effect of smart metering on energy consumption </a:t>
            </a:r>
          </a:p>
          <a:p>
            <a:pPr rtl="0" lvl="1" indent="0" marL="457200">
              <a:spcBef>
                <a:spcPts val="560"/>
              </a:spcBef>
              <a:buClr>
                <a:schemeClr val="dk1"/>
              </a:buClr>
              <a:buFont typeface="Arial"/>
              <a:buNone/>
            </a:pPr>
            <a:r>
              <a:t/>
            </a:r>
            <a:endParaRPr sz="2800">
              <a:latin typeface="Calibri"/>
              <a:ea typeface="Calibri"/>
              <a:cs typeface="Calibri"/>
              <a:sym typeface="Calibri"/>
            </a:endParaRPr>
          </a:p>
          <a:p>
            <a:pPr rtl="0" lvl="1" indent="-285750" marL="742950">
              <a:spcBef>
                <a:spcPts val="560"/>
              </a:spcBef>
              <a:buClr>
                <a:schemeClr val="lt1"/>
              </a:buClr>
              <a:buSzPct val="100000"/>
              <a:buFont typeface="Arial"/>
              <a:buChar char="•"/>
            </a:pPr>
            <a:r>
              <a:rPr sz="2800" lang="en">
                <a:latin typeface="Calibri"/>
                <a:ea typeface="Calibri"/>
                <a:cs typeface="Calibri"/>
                <a:sym typeface="Calibri"/>
              </a:rPr>
              <a:t>Identifying risks and issues for nationwide rollout </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What data was collected?</a:t>
            </a:r>
          </a:p>
        </p:txBody>
      </p:sp>
      <p:sp>
        <p:nvSpPr>
          <p:cNvPr id="91" name="Shape 91"/>
          <p:cNvSpPr txBox="1"/>
          <p:nvPr>
            <p:ph idx="1" type="body"/>
          </p:nvPr>
        </p:nvSpPr>
        <p:spPr>
          <a:xfrm>
            <a:off y="987325" x="457200"/>
            <a:ext cy="3725699" cx="8229600"/>
          </a:xfrm>
          <a:prstGeom prst="rect">
            <a:avLst/>
          </a:prstGeom>
        </p:spPr>
        <p:txBody>
          <a:bodyPr bIns="91425" rIns="91425" lIns="91425" tIns="91425" anchor="t" anchorCtr="0">
            <a:noAutofit/>
          </a:bodyPr>
          <a:lstStyle/>
          <a:p>
            <a:pPr rtl="0" lvl="1" indent="-285750" marL="742950">
              <a:spcBef>
                <a:spcPts val="0"/>
              </a:spcBef>
              <a:buClr>
                <a:schemeClr val="lt1"/>
              </a:buClr>
              <a:buSzPct val="100000"/>
              <a:buFont typeface="Arial"/>
              <a:buChar char="•"/>
            </a:pPr>
            <a:r>
              <a:rPr sz="2800" lang="en">
                <a:latin typeface="Calibri"/>
                <a:ea typeface="Calibri"/>
                <a:cs typeface="Calibri"/>
                <a:sym typeface="Calibri"/>
              </a:rPr>
              <a:t>Demographic information via surveys (pre- and post-trials)</a:t>
            </a:r>
          </a:p>
          <a:p>
            <a:pPr rtl="0" lvl="1" indent="-107950" marL="742950">
              <a:spcBef>
                <a:spcPts val="560"/>
              </a:spcBef>
              <a:buClr>
                <a:srgbClr val="000000"/>
              </a:buClr>
              <a:buFont typeface="Arial"/>
              <a:buNone/>
            </a:pPr>
            <a:r>
              <a:t/>
            </a:r>
            <a:endParaRPr sz="1800">
              <a:latin typeface="Calibri"/>
              <a:ea typeface="Calibri"/>
              <a:cs typeface="Calibri"/>
              <a:sym typeface="Calibri"/>
            </a:endParaRPr>
          </a:p>
          <a:p>
            <a:pPr rtl="0" lvl="1" indent="-285750" marL="742950">
              <a:spcBef>
                <a:spcPts val="560"/>
              </a:spcBef>
              <a:buClr>
                <a:schemeClr val="lt1"/>
              </a:buClr>
              <a:buSzPct val="100000"/>
              <a:buFont typeface="Arial"/>
              <a:buChar char="•"/>
            </a:pPr>
            <a:r>
              <a:rPr sz="2800" lang="en">
                <a:latin typeface="Calibri"/>
                <a:ea typeface="Calibri"/>
                <a:cs typeface="Calibri"/>
                <a:sym typeface="Calibri"/>
              </a:rPr>
              <a:t>Electricity consumption for every 30-minute interval recorded via smart meter</a:t>
            </a:r>
          </a:p>
          <a:p>
            <a:pPr rtl="0" lvl="2" indent="-228600" marL="1143000">
              <a:spcBef>
                <a:spcPts val="0"/>
              </a:spcBef>
              <a:buClr>
                <a:schemeClr val="lt1"/>
              </a:buClr>
              <a:buSzPct val="80000"/>
              <a:buFont typeface="Noto Symbol"/>
              <a:buChar char="✓"/>
            </a:pPr>
            <a:r>
              <a:rPr lang="en">
                <a:latin typeface="Calibri"/>
                <a:ea typeface="Calibri"/>
                <a:cs typeface="Calibri"/>
                <a:sym typeface="Calibri"/>
              </a:rPr>
              <a:t> Data relayed through various telecommunication channels</a:t>
            </a:r>
          </a:p>
          <a:p>
            <a:pPr rtl="0" lvl="2" indent="-228600" marL="1143000">
              <a:spcBef>
                <a:spcPts val="0"/>
              </a:spcBef>
              <a:buClr>
                <a:schemeClr val="lt1"/>
              </a:buClr>
              <a:buSzPct val="80000"/>
              <a:buFont typeface="Noto Symbol"/>
              <a:buChar char="✓"/>
            </a:pPr>
            <a:r>
              <a:rPr lang="en">
                <a:latin typeface="Calibri"/>
                <a:ea typeface="Calibri"/>
                <a:cs typeface="Calibri"/>
                <a:sym typeface="Calibri"/>
              </a:rPr>
              <a:t> Baseline data collected in 2009, treatment collected in 2010</a:t>
            </a:r>
          </a:p>
          <a:p>
            <a:pPr rtl="0">
              <a:spcBef>
                <a:spcPts val="640"/>
              </a:spcBef>
              <a:buNone/>
            </a:pPr>
            <a:r>
              <a:t/>
            </a:r>
            <a:endParaRPr sz="3200">
              <a:latin typeface="Calibri"/>
              <a:ea typeface="Calibri"/>
              <a:cs typeface="Calibri"/>
              <a:sym typeface="Calibri"/>
            </a:endParaRP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How was it implemented?</a:t>
            </a:r>
          </a:p>
        </p:txBody>
      </p:sp>
      <p:sp>
        <p:nvSpPr>
          <p:cNvPr id="97" name="Shape 9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 </a:t>
            </a:r>
          </a:p>
        </p:txBody>
      </p:sp>
      <p:pic>
        <p:nvPicPr>
          <p:cNvPr id="98" name="Shape 98"/>
          <p:cNvPicPr preferRelativeResize="0"/>
          <p:nvPr/>
        </p:nvPicPr>
        <p:blipFill>
          <a:blip r:embed="rId3">
            <a:alphaModFix/>
          </a:blip>
          <a:stretch>
            <a:fillRect/>
          </a:stretch>
        </p:blipFill>
        <p:spPr>
          <a:xfrm>
            <a:off y="1063375" x="149074"/>
            <a:ext cy="3862474" cx="891341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lang="en"/>
              <a:t>Group Distribution</a:t>
            </a:r>
          </a:p>
        </p:txBody>
      </p:sp>
      <p:sp>
        <p:nvSpPr>
          <p:cNvPr id="104" name="Shape 104"/>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 </a:t>
            </a:r>
          </a:p>
        </p:txBody>
      </p:sp>
      <p:pic>
        <p:nvPicPr>
          <p:cNvPr id="105" name="Shape 105"/>
          <p:cNvPicPr preferRelativeResize="0"/>
          <p:nvPr/>
        </p:nvPicPr>
        <p:blipFill>
          <a:blip r:embed="rId3">
            <a:alphaModFix/>
          </a:blip>
          <a:stretch>
            <a:fillRect/>
          </a:stretch>
        </p:blipFill>
        <p:spPr>
          <a:xfrm>
            <a:off y="1200150" x="1452725"/>
            <a:ext cy="3725700" cx="6238546"/>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Time of Use (TOU) Pricing </a:t>
            </a:r>
          </a:p>
        </p:txBody>
      </p:sp>
      <p:sp>
        <p:nvSpPr>
          <p:cNvPr id="111" name="Shape 111"/>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 </a:t>
            </a:r>
          </a:p>
        </p:txBody>
      </p:sp>
      <p:pic>
        <p:nvPicPr>
          <p:cNvPr id="112" name="Shape 112"/>
          <p:cNvPicPr preferRelativeResize="0"/>
          <p:nvPr/>
        </p:nvPicPr>
        <p:blipFill>
          <a:blip r:embed="rId3">
            <a:alphaModFix/>
          </a:blip>
          <a:stretch>
            <a:fillRect/>
          </a:stretch>
        </p:blipFill>
        <p:spPr>
          <a:xfrm>
            <a:off y="1200150" x="2622950"/>
            <a:ext cy="3725699" cx="3831343"/>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Residential Tariffs</a:t>
            </a:r>
          </a:p>
        </p:txBody>
      </p:sp>
      <p:pic>
        <p:nvPicPr>
          <p:cNvPr id="118" name="Shape 118"/>
          <p:cNvPicPr preferRelativeResize="0"/>
          <p:nvPr/>
        </p:nvPicPr>
        <p:blipFill>
          <a:blip r:embed="rId3">
            <a:alphaModFix/>
          </a:blip>
          <a:stretch>
            <a:fillRect/>
          </a:stretch>
        </p:blipFill>
        <p:spPr>
          <a:xfrm>
            <a:off y="1200150" x="630337"/>
            <a:ext cy="3725699" cx="782978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Survey Objectives</a:t>
            </a:r>
          </a:p>
        </p:txBody>
      </p:sp>
      <p:sp>
        <p:nvSpPr>
          <p:cNvPr id="124" name="Shape 12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lnSpc>
                <a:spcPct val="150000"/>
              </a:lnSpc>
              <a:spcBef>
                <a:spcPts val="0"/>
              </a:spcBef>
              <a:buClr>
                <a:schemeClr val="lt1"/>
              </a:buClr>
              <a:buSzPct val="100000"/>
              <a:buFont typeface="Arial"/>
              <a:buChar char="●"/>
            </a:pPr>
            <a:r>
              <a:rPr lang="en"/>
              <a:t>Demographic and lifestyle profiling</a:t>
            </a:r>
          </a:p>
          <a:p>
            <a:pPr rtl="0" lvl="0" indent="-419100" marL="457200">
              <a:lnSpc>
                <a:spcPct val="150000"/>
              </a:lnSpc>
              <a:spcBef>
                <a:spcPts val="0"/>
              </a:spcBef>
              <a:buClr>
                <a:schemeClr val="lt1"/>
              </a:buClr>
              <a:buSzPct val="100000"/>
              <a:buFont typeface="Arial"/>
              <a:buChar char="●"/>
            </a:pPr>
            <a:r>
              <a:rPr lang="en"/>
              <a:t>Motivation of the participants</a:t>
            </a:r>
          </a:p>
          <a:p>
            <a:pPr rtl="0" lvl="0" indent="-419100" marL="457200">
              <a:lnSpc>
                <a:spcPct val="150000"/>
              </a:lnSpc>
              <a:spcBef>
                <a:spcPts val="0"/>
              </a:spcBef>
              <a:buClr>
                <a:schemeClr val="lt1"/>
              </a:buClr>
              <a:buSzPct val="100000"/>
              <a:buFont typeface="Arial"/>
              <a:buChar char="●"/>
            </a:pPr>
            <a:r>
              <a:rPr lang="en"/>
              <a:t>Reported behavior related to energy</a:t>
            </a:r>
          </a:p>
          <a:p>
            <a:pPr rtl="0" lvl="0" indent="-419100" marL="457200">
              <a:lnSpc>
                <a:spcPct val="150000"/>
              </a:lnSpc>
              <a:spcBef>
                <a:spcPts val="0"/>
              </a:spcBef>
              <a:buClr>
                <a:schemeClr val="lt1"/>
              </a:buClr>
              <a:buSzPct val="100000"/>
              <a:buFont typeface="Arial"/>
              <a:buChar char="●"/>
            </a:pPr>
            <a:r>
              <a:rPr lang="en"/>
              <a:t>Engagement with the topic of energy</a:t>
            </a:r>
          </a:p>
          <a:p>
            <a:pPr rtl="0" lvl="0">
              <a:lnSpc>
                <a:spcPct val="150000"/>
              </a:lnSpc>
              <a:spcBef>
                <a:spcPts val="0"/>
              </a:spcBef>
              <a:buClr>
                <a:schemeClr val="dk1"/>
              </a:buClr>
              <a:buSzPct val="36666"/>
              <a:buFont typeface="Arial"/>
              <a:buNone/>
            </a:pPr>
            <a:r>
              <a:rPr lang="en"/>
              <a:t>       reduction and behavior change</a:t>
            </a:r>
          </a:p>
          <a:p>
            <a:pPr rtl="0" lv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Surveys	</a:t>
            </a:r>
          </a:p>
        </p:txBody>
      </p:sp>
      <p:sp>
        <p:nvSpPr>
          <p:cNvPr id="130" name="Shape 13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lnSpc>
                <a:spcPct val="150000"/>
              </a:lnSpc>
              <a:spcBef>
                <a:spcPts val="0"/>
              </a:spcBef>
              <a:buClr>
                <a:schemeClr val="lt1"/>
              </a:buClr>
              <a:buSzPct val="100000"/>
              <a:buFont typeface="Arial"/>
              <a:buChar char="●"/>
            </a:pPr>
            <a:r>
              <a:rPr lang="en"/>
              <a:t>Pre-trial survey</a:t>
            </a:r>
          </a:p>
          <a:p>
            <a:pPr rtl="0" lvl="0" indent="-419100" marL="457200">
              <a:lnSpc>
                <a:spcPct val="150000"/>
              </a:lnSpc>
              <a:spcBef>
                <a:spcPts val="0"/>
              </a:spcBef>
              <a:buClr>
                <a:schemeClr val="lt1"/>
              </a:buClr>
              <a:buSzPct val="100000"/>
              <a:buFont typeface="Arial"/>
              <a:buChar char="●"/>
            </a:pPr>
            <a:r>
              <a:rPr lang="en"/>
              <a:t>Post-trial survey</a:t>
            </a:r>
          </a:p>
          <a:p>
            <a:pPr rtl="0" lvl="1" indent="-419100" marL="914400">
              <a:lnSpc>
                <a:spcPct val="150000"/>
              </a:lnSpc>
              <a:spcBef>
                <a:spcPts val="0"/>
              </a:spcBef>
              <a:buClr>
                <a:schemeClr val="lt1"/>
              </a:buClr>
              <a:buSzPct val="100000"/>
              <a:buFont typeface="Courier New"/>
              <a:buChar char="o"/>
            </a:pPr>
            <a:r>
              <a:rPr sz="3000" lang="en"/>
              <a:t>Includes awareness and responses to trial/treatment</a:t>
            </a:r>
          </a:p>
          <a:p>
            <a:pPr rtl="0" lvl="0" indent="-419100" marL="457200">
              <a:lnSpc>
                <a:spcPct val="150000"/>
              </a:lnSpc>
              <a:spcBef>
                <a:spcPts val="0"/>
              </a:spcBef>
              <a:buClr>
                <a:schemeClr val="lt1"/>
              </a:buClr>
              <a:buSzPct val="100000"/>
              <a:buFont typeface="Arial"/>
              <a:buChar char="●"/>
            </a:pPr>
            <a:r>
              <a:rPr lang="en"/>
              <a:t>Non-response survey</a:t>
            </a:r>
          </a:p>
          <a:p>
            <a:pPr>
              <a:spcBef>
                <a:spcPts val="0"/>
              </a:spcBef>
              <a:buNone/>
            </a:pPr>
            <a:r>
              <a:t/>
            </a:r>
            <a:endParaRPr sz="8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spotlight">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