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1" r:id="rId3"/>
    <p:sldId id="258" r:id="rId4"/>
    <p:sldId id="262" r:id="rId5"/>
    <p:sldId id="269" r:id="rId6"/>
    <p:sldId id="299" r:id="rId7"/>
    <p:sldId id="281" r:id="rId8"/>
    <p:sldId id="297" r:id="rId9"/>
    <p:sldId id="303" r:id="rId10"/>
    <p:sldId id="274" r:id="rId11"/>
    <p:sldId id="298" r:id="rId12"/>
    <p:sldId id="288" r:id="rId13"/>
    <p:sldId id="291" r:id="rId14"/>
    <p:sldId id="292" r:id="rId15"/>
    <p:sldId id="284" r:id="rId16"/>
    <p:sldId id="300" r:id="rId17"/>
    <p:sldId id="289" r:id="rId18"/>
    <p:sldId id="283" r:id="rId19"/>
    <p:sldId id="268" r:id="rId20"/>
    <p:sldId id="301" r:id="rId21"/>
    <p:sldId id="302" r:id="rId22"/>
    <p:sldId id="293" r:id="rId23"/>
    <p:sldId id="294" r:id="rId24"/>
    <p:sldId id="286" r:id="rId25"/>
    <p:sldId id="264" r:id="rId26"/>
    <p:sldId id="282" r:id="rId27"/>
    <p:sldId id="265" r:id="rId28"/>
    <p:sldId id="2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43C76-13EF-371E-723F-0F739676D381}" v="812" dt="2022-03-08T21:22:18.325"/>
    <p1510:client id="{5A7987E5-4F2F-F96E-4B70-FA9148D2DCF4}" v="236" dt="2022-03-01T22:41:06.182"/>
    <p1510:client id="{85150D65-AF90-9F3C-821D-7FD9A2A0BB56}" v="1953" dt="2022-03-01T21:36:29.434"/>
    <p1510:client id="{AA8AFC1C-79E3-74F3-F7B7-8DFDA4E19E15}" v="332" dt="2022-03-02T04:46:14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E1D79D-CB06-4843-A44B-A31C5BF991E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4F8547-28B3-49BE-B314-7B23280A9D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Temperature </a:t>
          </a:r>
        </a:p>
      </dgm:t>
    </dgm:pt>
    <dgm:pt modelId="{3992DB45-5C29-4A45-81C9-2DC716A98645}" type="parTrans" cxnId="{2B7EBF4C-9F15-4D9C-800C-E35390355E57}">
      <dgm:prSet/>
      <dgm:spPr/>
      <dgm:t>
        <a:bodyPr/>
        <a:lstStyle/>
        <a:p>
          <a:endParaRPr lang="en-US"/>
        </a:p>
      </dgm:t>
    </dgm:pt>
    <dgm:pt modelId="{22F27742-0C7B-4088-A12F-2CF4106A8895}" type="sibTrans" cxnId="{2B7EBF4C-9F15-4D9C-800C-E35390355E57}">
      <dgm:prSet/>
      <dgm:spPr/>
      <dgm:t>
        <a:bodyPr/>
        <a:lstStyle/>
        <a:p>
          <a:endParaRPr lang="en-US"/>
        </a:p>
      </dgm:t>
    </dgm:pt>
    <dgm:pt modelId="{05C14389-AE7D-4F07-BBCE-DC7FBEE613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Precipitation</a:t>
          </a:r>
        </a:p>
      </dgm:t>
    </dgm:pt>
    <dgm:pt modelId="{3F243941-8327-4F0E-8454-E32A4C98ACE4}" type="parTrans" cxnId="{EFA8E084-08EF-4713-AA97-EFE31694F707}">
      <dgm:prSet/>
      <dgm:spPr/>
      <dgm:t>
        <a:bodyPr/>
        <a:lstStyle/>
        <a:p>
          <a:endParaRPr lang="en-US"/>
        </a:p>
      </dgm:t>
    </dgm:pt>
    <dgm:pt modelId="{4019E7DE-EE97-4692-AD01-E24F5CFE53F4}" type="sibTrans" cxnId="{EFA8E084-08EF-4713-AA97-EFE31694F707}">
      <dgm:prSet/>
      <dgm:spPr/>
      <dgm:t>
        <a:bodyPr/>
        <a:lstStyle/>
        <a:p>
          <a:endParaRPr lang="en-US"/>
        </a:p>
      </dgm:t>
    </dgm:pt>
    <dgm:pt modelId="{CB07203D-32ED-43A4-AA0B-CF9E0FBEE9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Snow Depth </a:t>
          </a:r>
        </a:p>
      </dgm:t>
    </dgm:pt>
    <dgm:pt modelId="{8EDB54A3-72C4-465D-8E09-FF9DC6F7A550}" type="parTrans" cxnId="{58C3A926-8CBB-4312-8E56-E85F4A7826D2}">
      <dgm:prSet/>
      <dgm:spPr/>
      <dgm:t>
        <a:bodyPr/>
        <a:lstStyle/>
        <a:p>
          <a:endParaRPr lang="en-US"/>
        </a:p>
      </dgm:t>
    </dgm:pt>
    <dgm:pt modelId="{9852AC3B-9E08-42C7-8099-0716C51D0825}" type="sibTrans" cxnId="{58C3A926-8CBB-4312-8E56-E85F4A7826D2}">
      <dgm:prSet/>
      <dgm:spPr/>
      <dgm:t>
        <a:bodyPr/>
        <a:lstStyle/>
        <a:p>
          <a:endParaRPr lang="en-US"/>
        </a:p>
      </dgm:t>
    </dgm:pt>
    <dgm:pt modelId="{B516B163-82D4-4B1C-8434-21D6FEC07E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Sunlight Duration</a:t>
          </a:r>
        </a:p>
      </dgm:t>
    </dgm:pt>
    <dgm:pt modelId="{EBD73F5D-4A23-490C-819E-3201F4ED38F7}" type="parTrans" cxnId="{F534142C-8F73-45EC-8E27-53F55E224930}">
      <dgm:prSet/>
      <dgm:spPr/>
      <dgm:t>
        <a:bodyPr/>
        <a:lstStyle/>
        <a:p>
          <a:endParaRPr lang="en-US"/>
        </a:p>
      </dgm:t>
    </dgm:pt>
    <dgm:pt modelId="{8F13FFBC-2BC1-4BBD-A8B3-6E5ED34052D1}" type="sibTrans" cxnId="{F534142C-8F73-45EC-8E27-53F55E224930}">
      <dgm:prSet/>
      <dgm:spPr/>
      <dgm:t>
        <a:bodyPr/>
        <a:lstStyle/>
        <a:p>
          <a:endParaRPr lang="en-US"/>
        </a:p>
      </dgm:t>
    </dgm:pt>
    <dgm:pt modelId="{280A6D64-4C07-4CF0-AECC-EF5C6DED69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Sunlight from May-September</a:t>
          </a:r>
        </a:p>
      </dgm:t>
    </dgm:pt>
    <dgm:pt modelId="{C2F66070-BBE2-4DDA-9018-26AB3586BC5C}" type="parTrans" cxnId="{EC6F05B8-59C8-4A54-843B-78E8D9EFD826}">
      <dgm:prSet/>
      <dgm:spPr/>
      <dgm:t>
        <a:bodyPr/>
        <a:lstStyle/>
        <a:p>
          <a:endParaRPr lang="en-US"/>
        </a:p>
      </dgm:t>
    </dgm:pt>
    <dgm:pt modelId="{4827E579-36CD-45E8-9EEB-78CEDE9D7922}" type="sibTrans" cxnId="{EC6F05B8-59C8-4A54-843B-78E8D9EFD826}">
      <dgm:prSet/>
      <dgm:spPr/>
      <dgm:t>
        <a:bodyPr/>
        <a:lstStyle/>
        <a:p>
          <a:endParaRPr lang="en-US"/>
        </a:p>
      </dgm:t>
    </dgm:pt>
    <dgm:pt modelId="{40258F4D-6A3B-4AE4-9DA1-DBC092A7C6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Wind Speed</a:t>
          </a:r>
        </a:p>
      </dgm:t>
    </dgm:pt>
    <dgm:pt modelId="{A7A3BA1A-AA40-4849-9C07-478CF9F8AC58}" type="parTrans" cxnId="{FC82EB47-2603-4AF7-8731-A855A4721DCE}">
      <dgm:prSet/>
      <dgm:spPr/>
      <dgm:t>
        <a:bodyPr/>
        <a:lstStyle/>
        <a:p>
          <a:endParaRPr lang="en-US"/>
        </a:p>
      </dgm:t>
    </dgm:pt>
    <dgm:pt modelId="{9B749010-0598-4DB5-863A-C2D008CE1F9A}" type="sibTrans" cxnId="{FC82EB47-2603-4AF7-8731-A855A4721DCE}">
      <dgm:prSet/>
      <dgm:spPr/>
      <dgm:t>
        <a:bodyPr/>
        <a:lstStyle/>
        <a:p>
          <a:endParaRPr lang="en-US"/>
        </a:p>
      </dgm:t>
    </dgm:pt>
    <dgm:pt modelId="{2725C49C-55A5-4AB6-8E48-7E395F3729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 Level Pressure </a:t>
          </a:r>
        </a:p>
      </dgm:t>
    </dgm:pt>
    <dgm:pt modelId="{6D0BF9B6-7927-434C-8454-9E1099E622C0}" type="parTrans" cxnId="{40E4186B-B0D1-4BF6-B43A-88A3BD79E41D}">
      <dgm:prSet/>
      <dgm:spPr/>
      <dgm:t>
        <a:bodyPr/>
        <a:lstStyle/>
        <a:p>
          <a:endParaRPr lang="en-US"/>
        </a:p>
      </dgm:t>
    </dgm:pt>
    <dgm:pt modelId="{5B4009D8-BA76-4A3A-B3E2-0E0F8EC9A777}" type="sibTrans" cxnId="{40E4186B-B0D1-4BF6-B43A-88A3BD79E41D}">
      <dgm:prSet/>
      <dgm:spPr/>
      <dgm:t>
        <a:bodyPr/>
        <a:lstStyle/>
        <a:p>
          <a:endParaRPr lang="en-US"/>
        </a:p>
      </dgm:t>
    </dgm:pt>
    <dgm:pt modelId="{F9972700-9DB6-447F-9F8E-7C5FED6755F1}" type="pres">
      <dgm:prSet presAssocID="{70E1D79D-CB06-4843-A44B-A31C5BF991E6}" presName="root" presStyleCnt="0">
        <dgm:presLayoutVars>
          <dgm:dir/>
          <dgm:resizeHandles val="exact"/>
        </dgm:presLayoutVars>
      </dgm:prSet>
      <dgm:spPr/>
    </dgm:pt>
    <dgm:pt modelId="{A0D1E86A-0498-4779-AF2E-98150E9F9279}" type="pres">
      <dgm:prSet presAssocID="{674F8547-28B3-49BE-B314-7B23280A9D9D}" presName="compNode" presStyleCnt="0"/>
      <dgm:spPr/>
    </dgm:pt>
    <dgm:pt modelId="{46FA2D6F-32F2-442E-9B59-4A5372A298B5}" type="pres">
      <dgm:prSet presAssocID="{674F8547-28B3-49BE-B314-7B23280A9D9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49FCB5C8-4657-49A7-B680-D55197440F35}" type="pres">
      <dgm:prSet presAssocID="{674F8547-28B3-49BE-B314-7B23280A9D9D}" presName="spaceRect" presStyleCnt="0"/>
      <dgm:spPr/>
    </dgm:pt>
    <dgm:pt modelId="{AAA0E90D-9CD8-4EAB-9117-500F2FC682BF}" type="pres">
      <dgm:prSet presAssocID="{674F8547-28B3-49BE-B314-7B23280A9D9D}" presName="textRect" presStyleLbl="revTx" presStyleIdx="0" presStyleCnt="7">
        <dgm:presLayoutVars>
          <dgm:chMax val="1"/>
          <dgm:chPref val="1"/>
        </dgm:presLayoutVars>
      </dgm:prSet>
      <dgm:spPr/>
    </dgm:pt>
    <dgm:pt modelId="{42835480-020C-4949-8A4B-825B55B0BBF0}" type="pres">
      <dgm:prSet presAssocID="{22F27742-0C7B-4088-A12F-2CF4106A8895}" presName="sibTrans" presStyleCnt="0"/>
      <dgm:spPr/>
    </dgm:pt>
    <dgm:pt modelId="{16259CC2-8340-4291-B8FF-C42285CA6E36}" type="pres">
      <dgm:prSet presAssocID="{05C14389-AE7D-4F07-BBCE-DC7FBEE613F2}" presName="compNode" presStyleCnt="0"/>
      <dgm:spPr/>
    </dgm:pt>
    <dgm:pt modelId="{B1C7004E-63A1-4BE4-AEBD-E58CD532D9E4}" type="pres">
      <dgm:prSet presAssocID="{05C14389-AE7D-4F07-BBCE-DC7FBEE613F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1B618939-4255-46ED-866B-0F7BD3B51C94}" type="pres">
      <dgm:prSet presAssocID="{05C14389-AE7D-4F07-BBCE-DC7FBEE613F2}" presName="spaceRect" presStyleCnt="0"/>
      <dgm:spPr/>
    </dgm:pt>
    <dgm:pt modelId="{0AB64D53-9E42-45AD-B07F-D0ED574EE744}" type="pres">
      <dgm:prSet presAssocID="{05C14389-AE7D-4F07-BBCE-DC7FBEE613F2}" presName="textRect" presStyleLbl="revTx" presStyleIdx="1" presStyleCnt="7">
        <dgm:presLayoutVars>
          <dgm:chMax val="1"/>
          <dgm:chPref val="1"/>
        </dgm:presLayoutVars>
      </dgm:prSet>
      <dgm:spPr/>
    </dgm:pt>
    <dgm:pt modelId="{153D50A4-4960-470A-9CE9-95C6D36DEB1E}" type="pres">
      <dgm:prSet presAssocID="{4019E7DE-EE97-4692-AD01-E24F5CFE53F4}" presName="sibTrans" presStyleCnt="0"/>
      <dgm:spPr/>
    </dgm:pt>
    <dgm:pt modelId="{4EC80BFA-9F7C-4A7D-AA6D-66AD8C09D02B}" type="pres">
      <dgm:prSet presAssocID="{CB07203D-32ED-43A4-AA0B-CF9E0FBEE974}" presName="compNode" presStyleCnt="0"/>
      <dgm:spPr/>
    </dgm:pt>
    <dgm:pt modelId="{FE86FBC4-245F-495B-8BBC-62AF10251E2C}" type="pres">
      <dgm:prSet presAssocID="{CB07203D-32ED-43A4-AA0B-CF9E0FBEE97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667FAFC9-4719-4600-8DC3-1E6E4B430F8D}" type="pres">
      <dgm:prSet presAssocID="{CB07203D-32ED-43A4-AA0B-CF9E0FBEE974}" presName="spaceRect" presStyleCnt="0"/>
      <dgm:spPr/>
    </dgm:pt>
    <dgm:pt modelId="{2E6DBB83-9A67-4ED6-A1B2-FC1CABD186F0}" type="pres">
      <dgm:prSet presAssocID="{CB07203D-32ED-43A4-AA0B-CF9E0FBEE974}" presName="textRect" presStyleLbl="revTx" presStyleIdx="2" presStyleCnt="7">
        <dgm:presLayoutVars>
          <dgm:chMax val="1"/>
          <dgm:chPref val="1"/>
        </dgm:presLayoutVars>
      </dgm:prSet>
      <dgm:spPr/>
    </dgm:pt>
    <dgm:pt modelId="{A0D4BE90-4C7C-472F-882A-4A4C5B7429D6}" type="pres">
      <dgm:prSet presAssocID="{9852AC3B-9E08-42C7-8099-0716C51D0825}" presName="sibTrans" presStyleCnt="0"/>
      <dgm:spPr/>
    </dgm:pt>
    <dgm:pt modelId="{533454C9-71A0-4B29-8551-70F7F9CD352C}" type="pres">
      <dgm:prSet presAssocID="{B516B163-82D4-4B1C-8434-21D6FEC07E73}" presName="compNode" presStyleCnt="0"/>
      <dgm:spPr/>
    </dgm:pt>
    <dgm:pt modelId="{0FCDAD48-6172-492F-8BD7-3266E8919BD6}" type="pres">
      <dgm:prSet presAssocID="{B516B163-82D4-4B1C-8434-21D6FEC07E7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920AD37F-AD38-450A-B464-3F75052FD272}" type="pres">
      <dgm:prSet presAssocID="{B516B163-82D4-4B1C-8434-21D6FEC07E73}" presName="spaceRect" presStyleCnt="0"/>
      <dgm:spPr/>
    </dgm:pt>
    <dgm:pt modelId="{25221EA4-FD53-44C8-8658-A058E091849A}" type="pres">
      <dgm:prSet presAssocID="{B516B163-82D4-4B1C-8434-21D6FEC07E73}" presName="textRect" presStyleLbl="revTx" presStyleIdx="3" presStyleCnt="7">
        <dgm:presLayoutVars>
          <dgm:chMax val="1"/>
          <dgm:chPref val="1"/>
        </dgm:presLayoutVars>
      </dgm:prSet>
      <dgm:spPr/>
    </dgm:pt>
    <dgm:pt modelId="{299D0B06-8945-43AA-94A4-8ABFB9FC8C9A}" type="pres">
      <dgm:prSet presAssocID="{8F13FFBC-2BC1-4BBD-A8B3-6E5ED34052D1}" presName="sibTrans" presStyleCnt="0"/>
      <dgm:spPr/>
    </dgm:pt>
    <dgm:pt modelId="{68372AE8-E16B-4F9C-8EB3-13F5B3A40926}" type="pres">
      <dgm:prSet presAssocID="{280A6D64-4C07-4CF0-AECC-EF5C6DED694F}" presName="compNode" presStyleCnt="0"/>
      <dgm:spPr/>
    </dgm:pt>
    <dgm:pt modelId="{F0B4DF6F-4A4C-4E4D-8F3C-930F98A55F3D}" type="pres">
      <dgm:prSet presAssocID="{280A6D64-4C07-4CF0-AECC-EF5C6DED694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set scene"/>
        </a:ext>
      </dgm:extLst>
    </dgm:pt>
    <dgm:pt modelId="{CB40A6B8-7140-432D-9BCF-A6000B6D4526}" type="pres">
      <dgm:prSet presAssocID="{280A6D64-4C07-4CF0-AECC-EF5C6DED694F}" presName="spaceRect" presStyleCnt="0"/>
      <dgm:spPr/>
    </dgm:pt>
    <dgm:pt modelId="{ED1CDC32-BB05-4EF0-8E56-14764249CBE4}" type="pres">
      <dgm:prSet presAssocID="{280A6D64-4C07-4CF0-AECC-EF5C6DED694F}" presName="textRect" presStyleLbl="revTx" presStyleIdx="4" presStyleCnt="7">
        <dgm:presLayoutVars>
          <dgm:chMax val="1"/>
          <dgm:chPref val="1"/>
        </dgm:presLayoutVars>
      </dgm:prSet>
      <dgm:spPr/>
    </dgm:pt>
    <dgm:pt modelId="{B4E864B8-FA85-4DE4-82F2-A872846E6643}" type="pres">
      <dgm:prSet presAssocID="{4827E579-36CD-45E8-9EEB-78CEDE9D7922}" presName="sibTrans" presStyleCnt="0"/>
      <dgm:spPr/>
    </dgm:pt>
    <dgm:pt modelId="{C06046D3-8D33-41A3-B3DA-39314ECA085B}" type="pres">
      <dgm:prSet presAssocID="{40258F4D-6A3B-4AE4-9DA1-DBC092A7C689}" presName="compNode" presStyleCnt="0"/>
      <dgm:spPr/>
    </dgm:pt>
    <dgm:pt modelId="{96C705A0-6797-48EA-84E4-279FFD626EB8}" type="pres">
      <dgm:prSet presAssocID="{40258F4D-6A3B-4AE4-9DA1-DBC092A7C68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0363888-DE3A-47F9-8C79-02A41610E186}" type="pres">
      <dgm:prSet presAssocID="{40258F4D-6A3B-4AE4-9DA1-DBC092A7C689}" presName="spaceRect" presStyleCnt="0"/>
      <dgm:spPr/>
    </dgm:pt>
    <dgm:pt modelId="{01A12E98-6045-4611-B875-8F43378EB5CC}" type="pres">
      <dgm:prSet presAssocID="{40258F4D-6A3B-4AE4-9DA1-DBC092A7C689}" presName="textRect" presStyleLbl="revTx" presStyleIdx="5" presStyleCnt="7">
        <dgm:presLayoutVars>
          <dgm:chMax val="1"/>
          <dgm:chPref val="1"/>
        </dgm:presLayoutVars>
      </dgm:prSet>
      <dgm:spPr/>
    </dgm:pt>
    <dgm:pt modelId="{6659A088-448A-465B-BBBD-6C8C4A8624BE}" type="pres">
      <dgm:prSet presAssocID="{9B749010-0598-4DB5-863A-C2D008CE1F9A}" presName="sibTrans" presStyleCnt="0"/>
      <dgm:spPr/>
    </dgm:pt>
    <dgm:pt modelId="{0EDB6AE2-E9A6-450B-B335-49BE8B61DE91}" type="pres">
      <dgm:prSet presAssocID="{2725C49C-55A5-4AB6-8E48-7E395F3729A3}" presName="compNode" presStyleCnt="0"/>
      <dgm:spPr/>
    </dgm:pt>
    <dgm:pt modelId="{2A0B660F-F8BC-411B-86C5-EDD84985B492}" type="pres">
      <dgm:prSet presAssocID="{2725C49C-55A5-4AB6-8E48-7E395F3729A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sh"/>
        </a:ext>
      </dgm:extLst>
    </dgm:pt>
    <dgm:pt modelId="{39F044C2-4DCD-414E-AF61-51E8BB688FCD}" type="pres">
      <dgm:prSet presAssocID="{2725C49C-55A5-4AB6-8E48-7E395F3729A3}" presName="spaceRect" presStyleCnt="0"/>
      <dgm:spPr/>
    </dgm:pt>
    <dgm:pt modelId="{AB083D08-96E9-4561-BCFC-337E6ED465B9}" type="pres">
      <dgm:prSet presAssocID="{2725C49C-55A5-4AB6-8E48-7E395F3729A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EB9021A-84BA-4B7C-A4D6-8238C21680F9}" type="presOf" srcId="{B516B163-82D4-4B1C-8434-21D6FEC07E73}" destId="{25221EA4-FD53-44C8-8658-A058E091849A}" srcOrd="0" destOrd="0" presId="urn:microsoft.com/office/officeart/2018/2/layout/IconLabelList"/>
    <dgm:cxn modelId="{58C3A926-8CBB-4312-8E56-E85F4A7826D2}" srcId="{70E1D79D-CB06-4843-A44B-A31C5BF991E6}" destId="{CB07203D-32ED-43A4-AA0B-CF9E0FBEE974}" srcOrd="2" destOrd="0" parTransId="{8EDB54A3-72C4-465D-8E09-FF9DC6F7A550}" sibTransId="{9852AC3B-9E08-42C7-8099-0716C51D0825}"/>
    <dgm:cxn modelId="{F534142C-8F73-45EC-8E27-53F55E224930}" srcId="{70E1D79D-CB06-4843-A44B-A31C5BF991E6}" destId="{B516B163-82D4-4B1C-8434-21D6FEC07E73}" srcOrd="3" destOrd="0" parTransId="{EBD73F5D-4A23-490C-819E-3201F4ED38F7}" sibTransId="{8F13FFBC-2BC1-4BBD-A8B3-6E5ED34052D1}"/>
    <dgm:cxn modelId="{AF54E331-0E33-4C31-97FF-D3B181B996C9}" type="presOf" srcId="{70E1D79D-CB06-4843-A44B-A31C5BF991E6}" destId="{F9972700-9DB6-447F-9F8E-7C5FED6755F1}" srcOrd="0" destOrd="0" presId="urn:microsoft.com/office/officeart/2018/2/layout/IconLabelList"/>
    <dgm:cxn modelId="{0D50E63D-D5A8-4231-B6A0-C7BC0F1CC0AE}" type="presOf" srcId="{280A6D64-4C07-4CF0-AECC-EF5C6DED694F}" destId="{ED1CDC32-BB05-4EF0-8E56-14764249CBE4}" srcOrd="0" destOrd="0" presId="urn:microsoft.com/office/officeart/2018/2/layout/IconLabelList"/>
    <dgm:cxn modelId="{574D475D-5E03-48DD-92EB-94B01F78B6BA}" type="presOf" srcId="{2725C49C-55A5-4AB6-8E48-7E395F3729A3}" destId="{AB083D08-96E9-4561-BCFC-337E6ED465B9}" srcOrd="0" destOrd="0" presId="urn:microsoft.com/office/officeart/2018/2/layout/IconLabelList"/>
    <dgm:cxn modelId="{FC82EB47-2603-4AF7-8731-A855A4721DCE}" srcId="{70E1D79D-CB06-4843-A44B-A31C5BF991E6}" destId="{40258F4D-6A3B-4AE4-9DA1-DBC092A7C689}" srcOrd="5" destOrd="0" parTransId="{A7A3BA1A-AA40-4849-9C07-478CF9F8AC58}" sibTransId="{9B749010-0598-4DB5-863A-C2D008CE1F9A}"/>
    <dgm:cxn modelId="{40E4186B-B0D1-4BF6-B43A-88A3BD79E41D}" srcId="{70E1D79D-CB06-4843-A44B-A31C5BF991E6}" destId="{2725C49C-55A5-4AB6-8E48-7E395F3729A3}" srcOrd="6" destOrd="0" parTransId="{6D0BF9B6-7927-434C-8454-9E1099E622C0}" sibTransId="{5B4009D8-BA76-4A3A-B3E2-0E0F8EC9A777}"/>
    <dgm:cxn modelId="{2B7EBF4C-9F15-4D9C-800C-E35390355E57}" srcId="{70E1D79D-CB06-4843-A44B-A31C5BF991E6}" destId="{674F8547-28B3-49BE-B314-7B23280A9D9D}" srcOrd="0" destOrd="0" parTransId="{3992DB45-5C29-4A45-81C9-2DC716A98645}" sibTransId="{22F27742-0C7B-4088-A12F-2CF4106A8895}"/>
    <dgm:cxn modelId="{EFA8E084-08EF-4713-AA97-EFE31694F707}" srcId="{70E1D79D-CB06-4843-A44B-A31C5BF991E6}" destId="{05C14389-AE7D-4F07-BBCE-DC7FBEE613F2}" srcOrd="1" destOrd="0" parTransId="{3F243941-8327-4F0E-8454-E32A4C98ACE4}" sibTransId="{4019E7DE-EE97-4692-AD01-E24F5CFE53F4}"/>
    <dgm:cxn modelId="{229A41B0-31AD-4C2F-A714-7375A4626F68}" type="presOf" srcId="{674F8547-28B3-49BE-B314-7B23280A9D9D}" destId="{AAA0E90D-9CD8-4EAB-9117-500F2FC682BF}" srcOrd="0" destOrd="0" presId="urn:microsoft.com/office/officeart/2018/2/layout/IconLabelList"/>
    <dgm:cxn modelId="{EC6F05B8-59C8-4A54-843B-78E8D9EFD826}" srcId="{70E1D79D-CB06-4843-A44B-A31C5BF991E6}" destId="{280A6D64-4C07-4CF0-AECC-EF5C6DED694F}" srcOrd="4" destOrd="0" parTransId="{C2F66070-BBE2-4DDA-9018-26AB3586BC5C}" sibTransId="{4827E579-36CD-45E8-9EEB-78CEDE9D7922}"/>
    <dgm:cxn modelId="{FD4E0DBC-3397-4224-91F5-ECA73ECA4A86}" type="presOf" srcId="{40258F4D-6A3B-4AE4-9DA1-DBC092A7C689}" destId="{01A12E98-6045-4611-B875-8F43378EB5CC}" srcOrd="0" destOrd="0" presId="urn:microsoft.com/office/officeart/2018/2/layout/IconLabelList"/>
    <dgm:cxn modelId="{35ACE4C1-4C23-4F5C-B4BB-74F63C1DA791}" type="presOf" srcId="{05C14389-AE7D-4F07-BBCE-DC7FBEE613F2}" destId="{0AB64D53-9E42-45AD-B07F-D0ED574EE744}" srcOrd="0" destOrd="0" presId="urn:microsoft.com/office/officeart/2018/2/layout/IconLabelList"/>
    <dgm:cxn modelId="{E260ECEE-2A4C-4C0C-BB91-2B2B435B49BC}" type="presOf" srcId="{CB07203D-32ED-43A4-AA0B-CF9E0FBEE974}" destId="{2E6DBB83-9A67-4ED6-A1B2-FC1CABD186F0}" srcOrd="0" destOrd="0" presId="urn:microsoft.com/office/officeart/2018/2/layout/IconLabelList"/>
    <dgm:cxn modelId="{5C86AB4E-9032-4313-9725-F9CE837D57DF}" type="presParOf" srcId="{F9972700-9DB6-447F-9F8E-7C5FED6755F1}" destId="{A0D1E86A-0498-4779-AF2E-98150E9F9279}" srcOrd="0" destOrd="0" presId="urn:microsoft.com/office/officeart/2018/2/layout/IconLabelList"/>
    <dgm:cxn modelId="{11A259E1-8B57-408A-ABDF-B74D13B095CC}" type="presParOf" srcId="{A0D1E86A-0498-4779-AF2E-98150E9F9279}" destId="{46FA2D6F-32F2-442E-9B59-4A5372A298B5}" srcOrd="0" destOrd="0" presId="urn:microsoft.com/office/officeart/2018/2/layout/IconLabelList"/>
    <dgm:cxn modelId="{BF1B46E6-BA41-474D-B1BF-69B13E73E788}" type="presParOf" srcId="{A0D1E86A-0498-4779-AF2E-98150E9F9279}" destId="{49FCB5C8-4657-49A7-B680-D55197440F35}" srcOrd="1" destOrd="0" presId="urn:microsoft.com/office/officeart/2018/2/layout/IconLabelList"/>
    <dgm:cxn modelId="{F24B0168-E73E-423C-83DA-DFCA80DBE6EB}" type="presParOf" srcId="{A0D1E86A-0498-4779-AF2E-98150E9F9279}" destId="{AAA0E90D-9CD8-4EAB-9117-500F2FC682BF}" srcOrd="2" destOrd="0" presId="urn:microsoft.com/office/officeart/2018/2/layout/IconLabelList"/>
    <dgm:cxn modelId="{7C1893BB-18C2-409A-B9CF-E4F010870730}" type="presParOf" srcId="{F9972700-9DB6-447F-9F8E-7C5FED6755F1}" destId="{42835480-020C-4949-8A4B-825B55B0BBF0}" srcOrd="1" destOrd="0" presId="urn:microsoft.com/office/officeart/2018/2/layout/IconLabelList"/>
    <dgm:cxn modelId="{2B9E3EA7-6697-4380-A994-C6C442D67EBD}" type="presParOf" srcId="{F9972700-9DB6-447F-9F8E-7C5FED6755F1}" destId="{16259CC2-8340-4291-B8FF-C42285CA6E36}" srcOrd="2" destOrd="0" presId="urn:microsoft.com/office/officeart/2018/2/layout/IconLabelList"/>
    <dgm:cxn modelId="{851DA626-DD28-4F6A-AB90-CE39FCEEC051}" type="presParOf" srcId="{16259CC2-8340-4291-B8FF-C42285CA6E36}" destId="{B1C7004E-63A1-4BE4-AEBD-E58CD532D9E4}" srcOrd="0" destOrd="0" presId="urn:microsoft.com/office/officeart/2018/2/layout/IconLabelList"/>
    <dgm:cxn modelId="{C0B9D7D0-80F9-446D-9609-6737BEC3985B}" type="presParOf" srcId="{16259CC2-8340-4291-B8FF-C42285CA6E36}" destId="{1B618939-4255-46ED-866B-0F7BD3B51C94}" srcOrd="1" destOrd="0" presId="urn:microsoft.com/office/officeart/2018/2/layout/IconLabelList"/>
    <dgm:cxn modelId="{32E83348-52BA-4AA4-9E97-366FD9635CBD}" type="presParOf" srcId="{16259CC2-8340-4291-B8FF-C42285CA6E36}" destId="{0AB64D53-9E42-45AD-B07F-D0ED574EE744}" srcOrd="2" destOrd="0" presId="urn:microsoft.com/office/officeart/2018/2/layout/IconLabelList"/>
    <dgm:cxn modelId="{1806AE3D-78BC-41BB-81C8-470E56DE2739}" type="presParOf" srcId="{F9972700-9DB6-447F-9F8E-7C5FED6755F1}" destId="{153D50A4-4960-470A-9CE9-95C6D36DEB1E}" srcOrd="3" destOrd="0" presId="urn:microsoft.com/office/officeart/2018/2/layout/IconLabelList"/>
    <dgm:cxn modelId="{4125DA0A-38D1-407B-A2ED-FE338D7FE368}" type="presParOf" srcId="{F9972700-9DB6-447F-9F8E-7C5FED6755F1}" destId="{4EC80BFA-9F7C-4A7D-AA6D-66AD8C09D02B}" srcOrd="4" destOrd="0" presId="urn:microsoft.com/office/officeart/2018/2/layout/IconLabelList"/>
    <dgm:cxn modelId="{255CDAD8-55B8-4C04-8EB4-9A00B6F12246}" type="presParOf" srcId="{4EC80BFA-9F7C-4A7D-AA6D-66AD8C09D02B}" destId="{FE86FBC4-245F-495B-8BBC-62AF10251E2C}" srcOrd="0" destOrd="0" presId="urn:microsoft.com/office/officeart/2018/2/layout/IconLabelList"/>
    <dgm:cxn modelId="{37D21736-1010-4B48-BFB0-C78F40494183}" type="presParOf" srcId="{4EC80BFA-9F7C-4A7D-AA6D-66AD8C09D02B}" destId="{667FAFC9-4719-4600-8DC3-1E6E4B430F8D}" srcOrd="1" destOrd="0" presId="urn:microsoft.com/office/officeart/2018/2/layout/IconLabelList"/>
    <dgm:cxn modelId="{D30802F4-4ADE-496D-8C21-5CA7ABFD8060}" type="presParOf" srcId="{4EC80BFA-9F7C-4A7D-AA6D-66AD8C09D02B}" destId="{2E6DBB83-9A67-4ED6-A1B2-FC1CABD186F0}" srcOrd="2" destOrd="0" presId="urn:microsoft.com/office/officeart/2018/2/layout/IconLabelList"/>
    <dgm:cxn modelId="{748F228C-76A8-43DC-B691-6F7ADBA7BF3E}" type="presParOf" srcId="{F9972700-9DB6-447F-9F8E-7C5FED6755F1}" destId="{A0D4BE90-4C7C-472F-882A-4A4C5B7429D6}" srcOrd="5" destOrd="0" presId="urn:microsoft.com/office/officeart/2018/2/layout/IconLabelList"/>
    <dgm:cxn modelId="{AECA8BE7-E4D0-4A27-BCD0-2C024CBF9DC0}" type="presParOf" srcId="{F9972700-9DB6-447F-9F8E-7C5FED6755F1}" destId="{533454C9-71A0-4B29-8551-70F7F9CD352C}" srcOrd="6" destOrd="0" presId="urn:microsoft.com/office/officeart/2018/2/layout/IconLabelList"/>
    <dgm:cxn modelId="{EE9FA587-E92C-4CF9-B68C-51FA42F7DF2E}" type="presParOf" srcId="{533454C9-71A0-4B29-8551-70F7F9CD352C}" destId="{0FCDAD48-6172-492F-8BD7-3266E8919BD6}" srcOrd="0" destOrd="0" presId="urn:microsoft.com/office/officeart/2018/2/layout/IconLabelList"/>
    <dgm:cxn modelId="{315E0293-0B46-4205-AC00-4B50D8C1026F}" type="presParOf" srcId="{533454C9-71A0-4B29-8551-70F7F9CD352C}" destId="{920AD37F-AD38-450A-B464-3F75052FD272}" srcOrd="1" destOrd="0" presId="urn:microsoft.com/office/officeart/2018/2/layout/IconLabelList"/>
    <dgm:cxn modelId="{5C77072F-7A83-42A9-859F-3155720511E3}" type="presParOf" srcId="{533454C9-71A0-4B29-8551-70F7F9CD352C}" destId="{25221EA4-FD53-44C8-8658-A058E091849A}" srcOrd="2" destOrd="0" presId="urn:microsoft.com/office/officeart/2018/2/layout/IconLabelList"/>
    <dgm:cxn modelId="{01458462-6C1F-4FA7-A9C4-0532F1ABBA89}" type="presParOf" srcId="{F9972700-9DB6-447F-9F8E-7C5FED6755F1}" destId="{299D0B06-8945-43AA-94A4-8ABFB9FC8C9A}" srcOrd="7" destOrd="0" presId="urn:microsoft.com/office/officeart/2018/2/layout/IconLabelList"/>
    <dgm:cxn modelId="{7A92CBAB-5AFA-42B0-AA27-6A2F26AB4526}" type="presParOf" srcId="{F9972700-9DB6-447F-9F8E-7C5FED6755F1}" destId="{68372AE8-E16B-4F9C-8EB3-13F5B3A40926}" srcOrd="8" destOrd="0" presId="urn:microsoft.com/office/officeart/2018/2/layout/IconLabelList"/>
    <dgm:cxn modelId="{41664F12-33E9-4B42-9C35-81981F0BC800}" type="presParOf" srcId="{68372AE8-E16B-4F9C-8EB3-13F5B3A40926}" destId="{F0B4DF6F-4A4C-4E4D-8F3C-930F98A55F3D}" srcOrd="0" destOrd="0" presId="urn:microsoft.com/office/officeart/2018/2/layout/IconLabelList"/>
    <dgm:cxn modelId="{8FA8C590-C6F5-48C1-B0DD-DA8E38F0AD3F}" type="presParOf" srcId="{68372AE8-E16B-4F9C-8EB3-13F5B3A40926}" destId="{CB40A6B8-7140-432D-9BCF-A6000B6D4526}" srcOrd="1" destOrd="0" presId="urn:microsoft.com/office/officeart/2018/2/layout/IconLabelList"/>
    <dgm:cxn modelId="{1FDFDBC9-6F39-4FB9-94B6-FB048F2BD01E}" type="presParOf" srcId="{68372AE8-E16B-4F9C-8EB3-13F5B3A40926}" destId="{ED1CDC32-BB05-4EF0-8E56-14764249CBE4}" srcOrd="2" destOrd="0" presId="urn:microsoft.com/office/officeart/2018/2/layout/IconLabelList"/>
    <dgm:cxn modelId="{8972E71C-2270-428A-9278-38DA52EA3618}" type="presParOf" srcId="{F9972700-9DB6-447F-9F8E-7C5FED6755F1}" destId="{B4E864B8-FA85-4DE4-82F2-A872846E6643}" srcOrd="9" destOrd="0" presId="urn:microsoft.com/office/officeart/2018/2/layout/IconLabelList"/>
    <dgm:cxn modelId="{491E7458-DFAB-491D-85CA-3D17CDBF5C94}" type="presParOf" srcId="{F9972700-9DB6-447F-9F8E-7C5FED6755F1}" destId="{C06046D3-8D33-41A3-B3DA-39314ECA085B}" srcOrd="10" destOrd="0" presId="urn:microsoft.com/office/officeart/2018/2/layout/IconLabelList"/>
    <dgm:cxn modelId="{99B3CF6C-15AF-4C7C-8BD6-B804277D7D15}" type="presParOf" srcId="{C06046D3-8D33-41A3-B3DA-39314ECA085B}" destId="{96C705A0-6797-48EA-84E4-279FFD626EB8}" srcOrd="0" destOrd="0" presId="urn:microsoft.com/office/officeart/2018/2/layout/IconLabelList"/>
    <dgm:cxn modelId="{C82DF13B-1053-4B89-8F4B-C3308BC68EE5}" type="presParOf" srcId="{C06046D3-8D33-41A3-B3DA-39314ECA085B}" destId="{70363888-DE3A-47F9-8C79-02A41610E186}" srcOrd="1" destOrd="0" presId="urn:microsoft.com/office/officeart/2018/2/layout/IconLabelList"/>
    <dgm:cxn modelId="{64CA6F19-8E97-4D8A-97C8-F4E7CDBD5482}" type="presParOf" srcId="{C06046D3-8D33-41A3-B3DA-39314ECA085B}" destId="{01A12E98-6045-4611-B875-8F43378EB5CC}" srcOrd="2" destOrd="0" presId="urn:microsoft.com/office/officeart/2018/2/layout/IconLabelList"/>
    <dgm:cxn modelId="{81AA0D9E-791A-4E6B-A222-EB0613852506}" type="presParOf" srcId="{F9972700-9DB6-447F-9F8E-7C5FED6755F1}" destId="{6659A088-448A-465B-BBBD-6C8C4A8624BE}" srcOrd="11" destOrd="0" presId="urn:microsoft.com/office/officeart/2018/2/layout/IconLabelList"/>
    <dgm:cxn modelId="{4D7383AC-8509-4690-8A9A-579CCA4A46B6}" type="presParOf" srcId="{F9972700-9DB6-447F-9F8E-7C5FED6755F1}" destId="{0EDB6AE2-E9A6-450B-B335-49BE8B61DE91}" srcOrd="12" destOrd="0" presId="urn:microsoft.com/office/officeart/2018/2/layout/IconLabelList"/>
    <dgm:cxn modelId="{F05FA565-55E6-4B6A-B445-1A451E03E4B8}" type="presParOf" srcId="{0EDB6AE2-E9A6-450B-B335-49BE8B61DE91}" destId="{2A0B660F-F8BC-411B-86C5-EDD84985B492}" srcOrd="0" destOrd="0" presId="urn:microsoft.com/office/officeart/2018/2/layout/IconLabelList"/>
    <dgm:cxn modelId="{FC393810-1BEB-49CD-A5A2-9CFDA12510AD}" type="presParOf" srcId="{0EDB6AE2-E9A6-450B-B335-49BE8B61DE91}" destId="{39F044C2-4DCD-414E-AF61-51E8BB688FCD}" srcOrd="1" destOrd="0" presId="urn:microsoft.com/office/officeart/2018/2/layout/IconLabelList"/>
    <dgm:cxn modelId="{4B7DC647-7FE3-4F0A-93CF-49C2073F3A0C}" type="presParOf" srcId="{0EDB6AE2-E9A6-450B-B335-49BE8B61DE91}" destId="{AB083D08-96E9-4561-BCFC-337E6ED465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A2D6F-32F2-442E-9B59-4A5372A298B5}">
      <dsp:nvSpPr>
        <dsp:cNvPr id="0" name=""/>
        <dsp:cNvSpPr/>
      </dsp:nvSpPr>
      <dsp:spPr>
        <a:xfrm>
          <a:off x="1161103" y="547640"/>
          <a:ext cx="797343" cy="797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0E90D-9CD8-4EAB-9117-500F2FC682BF}">
      <dsp:nvSpPr>
        <dsp:cNvPr id="0" name=""/>
        <dsp:cNvSpPr/>
      </dsp:nvSpPr>
      <dsp:spPr>
        <a:xfrm>
          <a:off x="673838" y="1655241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Temperature </a:t>
          </a:r>
        </a:p>
      </dsp:txBody>
      <dsp:txXfrm>
        <a:off x="673838" y="1655241"/>
        <a:ext cx="1771875" cy="708750"/>
      </dsp:txXfrm>
    </dsp:sp>
    <dsp:sp modelId="{B1C7004E-63A1-4BE4-AEBD-E58CD532D9E4}">
      <dsp:nvSpPr>
        <dsp:cNvPr id="0" name=""/>
        <dsp:cNvSpPr/>
      </dsp:nvSpPr>
      <dsp:spPr>
        <a:xfrm>
          <a:off x="3243057" y="547640"/>
          <a:ext cx="797343" cy="797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64D53-9E42-45AD-B07F-D0ED574EE744}">
      <dsp:nvSpPr>
        <dsp:cNvPr id="0" name=""/>
        <dsp:cNvSpPr/>
      </dsp:nvSpPr>
      <dsp:spPr>
        <a:xfrm>
          <a:off x="2755791" y="1655241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Precipitation</a:t>
          </a:r>
        </a:p>
      </dsp:txBody>
      <dsp:txXfrm>
        <a:off x="2755791" y="1655241"/>
        <a:ext cx="1771875" cy="708750"/>
      </dsp:txXfrm>
    </dsp:sp>
    <dsp:sp modelId="{FE86FBC4-245F-495B-8BBC-62AF10251E2C}">
      <dsp:nvSpPr>
        <dsp:cNvPr id="0" name=""/>
        <dsp:cNvSpPr/>
      </dsp:nvSpPr>
      <dsp:spPr>
        <a:xfrm>
          <a:off x="5325010" y="547640"/>
          <a:ext cx="797343" cy="797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DBB83-9A67-4ED6-A1B2-FC1CABD186F0}">
      <dsp:nvSpPr>
        <dsp:cNvPr id="0" name=""/>
        <dsp:cNvSpPr/>
      </dsp:nvSpPr>
      <dsp:spPr>
        <a:xfrm>
          <a:off x="4837744" y="1655241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Snow Depth </a:t>
          </a:r>
        </a:p>
      </dsp:txBody>
      <dsp:txXfrm>
        <a:off x="4837744" y="1655241"/>
        <a:ext cx="1771875" cy="708750"/>
      </dsp:txXfrm>
    </dsp:sp>
    <dsp:sp modelId="{0FCDAD48-6172-492F-8BD7-3266E8919BD6}">
      <dsp:nvSpPr>
        <dsp:cNvPr id="0" name=""/>
        <dsp:cNvSpPr/>
      </dsp:nvSpPr>
      <dsp:spPr>
        <a:xfrm>
          <a:off x="7406963" y="547640"/>
          <a:ext cx="797343" cy="797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21EA4-FD53-44C8-8658-A058E091849A}">
      <dsp:nvSpPr>
        <dsp:cNvPr id="0" name=""/>
        <dsp:cNvSpPr/>
      </dsp:nvSpPr>
      <dsp:spPr>
        <a:xfrm>
          <a:off x="6919697" y="1655241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Sunlight Duration</a:t>
          </a:r>
        </a:p>
      </dsp:txBody>
      <dsp:txXfrm>
        <a:off x="6919697" y="1655241"/>
        <a:ext cx="1771875" cy="708750"/>
      </dsp:txXfrm>
    </dsp:sp>
    <dsp:sp modelId="{F0B4DF6F-4A4C-4E4D-8F3C-930F98A55F3D}">
      <dsp:nvSpPr>
        <dsp:cNvPr id="0" name=""/>
        <dsp:cNvSpPr/>
      </dsp:nvSpPr>
      <dsp:spPr>
        <a:xfrm>
          <a:off x="2202080" y="2806959"/>
          <a:ext cx="797343" cy="7973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CDC32-BB05-4EF0-8E56-14764249CBE4}">
      <dsp:nvSpPr>
        <dsp:cNvPr id="0" name=""/>
        <dsp:cNvSpPr/>
      </dsp:nvSpPr>
      <dsp:spPr>
        <a:xfrm>
          <a:off x="1714814" y="3914560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Sunlight from May-September</a:t>
          </a:r>
        </a:p>
      </dsp:txBody>
      <dsp:txXfrm>
        <a:off x="1714814" y="3914560"/>
        <a:ext cx="1771875" cy="708750"/>
      </dsp:txXfrm>
    </dsp:sp>
    <dsp:sp modelId="{96C705A0-6797-48EA-84E4-279FFD626EB8}">
      <dsp:nvSpPr>
        <dsp:cNvPr id="0" name=""/>
        <dsp:cNvSpPr/>
      </dsp:nvSpPr>
      <dsp:spPr>
        <a:xfrm>
          <a:off x="4284033" y="2806959"/>
          <a:ext cx="797343" cy="7973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12E98-6045-4611-B875-8F43378EB5CC}">
      <dsp:nvSpPr>
        <dsp:cNvPr id="0" name=""/>
        <dsp:cNvSpPr/>
      </dsp:nvSpPr>
      <dsp:spPr>
        <a:xfrm>
          <a:off x="3796768" y="3914560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Wind Speed</a:t>
          </a:r>
        </a:p>
      </dsp:txBody>
      <dsp:txXfrm>
        <a:off x="3796768" y="3914560"/>
        <a:ext cx="1771875" cy="708750"/>
      </dsp:txXfrm>
    </dsp:sp>
    <dsp:sp modelId="{2A0B660F-F8BC-411B-86C5-EDD84985B492}">
      <dsp:nvSpPr>
        <dsp:cNvPr id="0" name=""/>
        <dsp:cNvSpPr/>
      </dsp:nvSpPr>
      <dsp:spPr>
        <a:xfrm>
          <a:off x="6365986" y="2806959"/>
          <a:ext cx="797343" cy="79734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83D08-96E9-4561-BCFC-337E6ED465B9}">
      <dsp:nvSpPr>
        <dsp:cNvPr id="0" name=""/>
        <dsp:cNvSpPr/>
      </dsp:nvSpPr>
      <dsp:spPr>
        <a:xfrm>
          <a:off x="5878721" y="3914560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Sea Level Pressure </a:t>
          </a:r>
        </a:p>
      </dsp:txBody>
      <dsp:txXfrm>
        <a:off x="5878721" y="3914560"/>
        <a:ext cx="1771875" cy="70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15616-12F1-4809-8A09-5597602CDED1}" type="datetimeFigureOut"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B4E28-306B-4E70-93E6-961B0E29F5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3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B4E28-306B-4E70-93E6-961B0E29F508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2939D45-5289-4188-853C-CDCE150D5C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5" t="28268" r="567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/>
              <a:t>Predicting Cherry Blossom PBD for the Next Decade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Jonathan Abbamonte and Priyanjali Bukke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D71FD-AC45-461F-BFC9-6A26E8EE5026}"/>
              </a:ext>
            </a:extLst>
          </p:cNvPr>
          <p:cNvSpPr txBox="1"/>
          <p:nvPr/>
        </p:nvSpPr>
        <p:spPr>
          <a:xfrm>
            <a:off x="5472022" y="6377797"/>
            <a:ext cx="688387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Image Source: https://livejapan.com/en/article-a0004907/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9595D38-2B5F-46C0-A714-2FF74E96F15F}"/>
              </a:ext>
            </a:extLst>
          </p:cNvPr>
          <p:cNvSpPr txBox="1">
            <a:spLocks/>
          </p:cNvSpPr>
          <p:nvPr/>
        </p:nvSpPr>
        <p:spPr>
          <a:xfrm>
            <a:off x="493143" y="106332"/>
            <a:ext cx="10515600" cy="1224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cs typeface="Calibri Light"/>
              </a:rPr>
              <a:t> Liestal-</a:t>
            </a:r>
            <a:r>
              <a:rPr lang="en-US" b="1" u="sng" dirty="0" err="1">
                <a:cs typeface="Calibri Light"/>
              </a:rPr>
              <a:t>Weideli</a:t>
            </a:r>
            <a:r>
              <a:rPr lang="en-US" b="1" u="sng" dirty="0">
                <a:cs typeface="Calibri Light"/>
              </a:rPr>
              <a:t>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D10F-37AD-4C44-B84E-31C8D69A8C29}"/>
              </a:ext>
            </a:extLst>
          </p:cNvPr>
          <p:cNvSpPr txBox="1"/>
          <p:nvPr/>
        </p:nvSpPr>
        <p:spPr>
          <a:xfrm>
            <a:off x="682083" y="1276814"/>
            <a:ext cx="1081854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Multiple Linear Regression Model with </a:t>
            </a:r>
            <a:endParaRPr lang="en-US">
              <a:cs typeface="Calibri"/>
            </a:endParaRPr>
          </a:p>
          <a:p>
            <a:r>
              <a:rPr lang="en-US" sz="3600" dirty="0">
                <a:cs typeface="Calibri"/>
              </a:rPr>
              <a:t>SARIMA (1,0,0)(2,0,5)[1] Errors</a:t>
            </a:r>
            <a:endParaRPr lang="en-US" dirty="0">
              <a:cs typeface="Calibri" panose="020F0502020204030204"/>
            </a:endParaRPr>
          </a:p>
          <a:p>
            <a:endParaRPr lang="en-US" sz="3600" dirty="0">
              <a:cs typeface="Calibri"/>
            </a:endParaRPr>
          </a:p>
          <a:p>
            <a:r>
              <a:rPr lang="en-US" sz="3600" dirty="0"/>
              <a:t>Covariates Included:</a:t>
            </a:r>
            <a:endParaRPr lang="en-US" sz="3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Average number of hours of sunlight (May-Sep) 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Cumulative absolute difference between TMIN and TMAX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GDD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Average of cumulative TMIN and TMAX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Chill Days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145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C9D1696-5971-4E3D-A5ED-A6233A87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14" y="643466"/>
            <a:ext cx="7846572" cy="557106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11B90E2-3799-451B-A94C-96EACCDB31E4}"/>
              </a:ext>
            </a:extLst>
          </p:cNvPr>
          <p:cNvSpPr txBox="1">
            <a:spLocks/>
          </p:cNvSpPr>
          <p:nvPr/>
        </p:nvSpPr>
        <p:spPr>
          <a:xfrm>
            <a:off x="8596362" y="87747"/>
            <a:ext cx="3453161" cy="490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cs typeface="Calibri Light"/>
              </a:rPr>
              <a:t> Liestal-</a:t>
            </a:r>
            <a:r>
              <a:rPr lang="en-US" sz="2800" err="1">
                <a:cs typeface="Calibri Light"/>
              </a:rPr>
              <a:t>Weideli</a:t>
            </a:r>
            <a:r>
              <a:rPr lang="en-US" sz="2800">
                <a:cs typeface="Calibri Light"/>
              </a:rPr>
              <a:t> Model</a:t>
            </a:r>
            <a:endParaRPr lang="en-US" sz="2800" err="1"/>
          </a:p>
        </p:txBody>
      </p:sp>
    </p:spTree>
    <p:extLst>
      <p:ext uri="{BB962C8B-B14F-4D97-AF65-F5344CB8AC3E}">
        <p14:creationId xmlns:p14="http://schemas.microsoft.com/office/powerpoint/2010/main" val="74073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85AAC7-4AD1-4BD5-AF7D-AA04B7CD87FA}"/>
              </a:ext>
            </a:extLst>
          </p:cNvPr>
          <p:cNvSpPr txBox="1">
            <a:spLocks/>
          </p:cNvSpPr>
          <p:nvPr/>
        </p:nvSpPr>
        <p:spPr>
          <a:xfrm>
            <a:off x="8596362" y="87747"/>
            <a:ext cx="3453161" cy="490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cs typeface="Calibri Light"/>
              </a:rPr>
              <a:t> Liestal-</a:t>
            </a:r>
            <a:r>
              <a:rPr lang="en-US" sz="2800" err="1">
                <a:cs typeface="Calibri Light"/>
              </a:rPr>
              <a:t>Weideli</a:t>
            </a:r>
            <a:r>
              <a:rPr lang="en-US" sz="2800">
                <a:cs typeface="Calibri Light"/>
              </a:rPr>
              <a:t> Model</a:t>
            </a:r>
            <a:endParaRPr lang="en-US" sz="2800" err="1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B53B89D-9AC8-4FF5-85D5-639FAD31A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3" y="1577212"/>
            <a:ext cx="11850029" cy="23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5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992799-073C-453F-A296-8020B61A5D56}"/>
              </a:ext>
            </a:extLst>
          </p:cNvPr>
          <p:cNvSpPr txBox="1">
            <a:spLocks/>
          </p:cNvSpPr>
          <p:nvPr/>
        </p:nvSpPr>
        <p:spPr>
          <a:xfrm>
            <a:off x="8596362" y="87747"/>
            <a:ext cx="3453161" cy="490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cs typeface="Calibri Light"/>
              </a:rPr>
              <a:t> Liestal-</a:t>
            </a:r>
            <a:r>
              <a:rPr lang="en-US" sz="2800" err="1">
                <a:cs typeface="Calibri Light"/>
              </a:rPr>
              <a:t>Weideli</a:t>
            </a:r>
            <a:r>
              <a:rPr lang="en-US" sz="2800">
                <a:cs typeface="Calibri Light"/>
              </a:rPr>
              <a:t> Model</a:t>
            </a:r>
            <a:endParaRPr lang="en-US" sz="2800" err="1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4FD3DE0-03C3-4C4D-BA8F-2A5FF980A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862" y="645455"/>
            <a:ext cx="7658008" cy="5559386"/>
          </a:xfrm>
        </p:spPr>
      </p:pic>
    </p:spTree>
    <p:extLst>
      <p:ext uri="{BB962C8B-B14F-4D97-AF65-F5344CB8AC3E}">
        <p14:creationId xmlns:p14="http://schemas.microsoft.com/office/powerpoint/2010/main" val="180833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6B73-9790-4F82-A45D-BE2241E1A27B}"/>
              </a:ext>
            </a:extLst>
          </p:cNvPr>
          <p:cNvSpPr txBox="1">
            <a:spLocks/>
          </p:cNvSpPr>
          <p:nvPr/>
        </p:nvSpPr>
        <p:spPr>
          <a:xfrm>
            <a:off x="8596362" y="87747"/>
            <a:ext cx="3453161" cy="490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cs typeface="Calibri Light"/>
              </a:rPr>
              <a:t> Liestal-</a:t>
            </a:r>
            <a:r>
              <a:rPr lang="en-US" sz="2800" err="1">
                <a:cs typeface="Calibri Light"/>
              </a:rPr>
              <a:t>Weideli</a:t>
            </a:r>
            <a:r>
              <a:rPr lang="en-US" sz="2800">
                <a:cs typeface="Calibri Light"/>
              </a:rPr>
              <a:t> Model</a:t>
            </a:r>
            <a:endParaRPr lang="en-US" sz="2800" err="1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98218289-24B4-4304-B094-D01FB13BA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073" y="1363237"/>
            <a:ext cx="367548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4BE6A90-89D2-4052-96EB-DCD184D2814A}"/>
              </a:ext>
            </a:extLst>
          </p:cNvPr>
          <p:cNvSpPr txBox="1">
            <a:spLocks/>
          </p:cNvSpPr>
          <p:nvPr/>
        </p:nvSpPr>
        <p:spPr>
          <a:xfrm>
            <a:off x="499630" y="138594"/>
            <a:ext cx="10515600" cy="9373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cs typeface="Calibri Light"/>
              </a:rPr>
              <a:t>Kyoto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7282A-A125-4246-A0DD-C7A56F928F30}"/>
              </a:ext>
            </a:extLst>
          </p:cNvPr>
          <p:cNvSpPr txBox="1"/>
          <p:nvPr/>
        </p:nvSpPr>
        <p:spPr>
          <a:xfrm>
            <a:off x="496230" y="1434791"/>
            <a:ext cx="10818541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Multiple Linear Regression Model with </a:t>
            </a:r>
            <a:endParaRPr lang="en-US">
              <a:cs typeface="Calibri"/>
            </a:endParaRPr>
          </a:p>
          <a:p>
            <a:r>
              <a:rPr lang="en-US" sz="3600" dirty="0">
                <a:cs typeface="Calibri"/>
              </a:rPr>
              <a:t>SARIMA (5,0,4)(1,0,2)[5] Errors</a:t>
            </a:r>
            <a:endParaRPr lang="en-US" dirty="0">
              <a:cs typeface="Calibri" panose="020F0502020204030204"/>
            </a:endParaRPr>
          </a:p>
          <a:p>
            <a:endParaRPr lang="en-US" sz="3600" dirty="0">
              <a:cs typeface="Calibri"/>
            </a:endParaRPr>
          </a:p>
          <a:p>
            <a:r>
              <a:rPr lang="en-US" sz="3600" dirty="0"/>
              <a:t>Covariates Included:</a:t>
            </a:r>
            <a:endParaRPr lang="en-US" sz="3600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Average of cumulative TMIN and TMAX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Chill Days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GDD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Total solar time (Jan-Mar)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Cumulative SLP (Jan-Mar)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582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644DE6-84A3-47E8-AB72-F9BC2305DB88}"/>
              </a:ext>
            </a:extLst>
          </p:cNvPr>
          <p:cNvSpPr txBox="1">
            <a:spLocks/>
          </p:cNvSpPr>
          <p:nvPr/>
        </p:nvSpPr>
        <p:spPr>
          <a:xfrm>
            <a:off x="9727264" y="166472"/>
            <a:ext cx="2087137" cy="43557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cs typeface="Calibri Light"/>
              </a:rPr>
              <a:t>Kyoto Model</a:t>
            </a:r>
            <a:endParaRPr lang="en-US" sz="2800" dirty="0"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1D1015C9-E61C-4717-BBBD-A19B6123C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02" y="1410561"/>
            <a:ext cx="11431858" cy="27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10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32E67D0-F863-46E1-B6FB-89F758F9118C}"/>
              </a:ext>
            </a:extLst>
          </p:cNvPr>
          <p:cNvSpPr txBox="1">
            <a:spLocks/>
          </p:cNvSpPr>
          <p:nvPr/>
        </p:nvSpPr>
        <p:spPr>
          <a:xfrm>
            <a:off x="9727264" y="166472"/>
            <a:ext cx="2087137" cy="43557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cs typeface="Calibri Light"/>
              </a:rPr>
              <a:t>Kyoto Model</a:t>
            </a:r>
            <a:endParaRPr lang="en-US" sz="28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1CB7C26-0C24-4A3F-A635-88E62AC7F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34" y="909391"/>
            <a:ext cx="7138638" cy="516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9746-39BA-4E97-A864-DFEB7BA77AE2}"/>
              </a:ext>
            </a:extLst>
          </p:cNvPr>
          <p:cNvSpPr txBox="1">
            <a:spLocks/>
          </p:cNvSpPr>
          <p:nvPr/>
        </p:nvSpPr>
        <p:spPr>
          <a:xfrm>
            <a:off x="601849" y="277984"/>
            <a:ext cx="4010720" cy="70505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cs typeface="Calibri Light"/>
              </a:rPr>
              <a:t>Forecast: Kyoto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80EF09A-72D7-43FF-9E93-1CA39B12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421" y="1102809"/>
            <a:ext cx="4450962" cy="52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65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53E6-BF3F-4F19-9568-73ACA022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General Model - Vancouver</a:t>
            </a:r>
            <a:endParaRPr lang="en-US" dirty="0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6A3249C-F91F-421D-8435-8797BE57E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45" t="5283" r="-137522" b="43681"/>
          <a:stretch/>
        </p:blipFill>
        <p:spPr>
          <a:xfrm>
            <a:off x="4724400" y="1675554"/>
            <a:ext cx="2748058" cy="1801956"/>
          </a:xfrm>
          <a:prstGeom prst="rect">
            <a:avLst/>
          </a:prstGeom>
        </p:spPr>
      </p:pic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380F82B-782E-4585-8AF2-8C4D5DE99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11" y="1540734"/>
            <a:ext cx="5577466" cy="4044900"/>
          </a:xfrm>
          <a:prstGeom prst="rect">
            <a:avLst/>
          </a:prstGeom>
        </p:spPr>
      </p:pic>
      <p:pic>
        <p:nvPicPr>
          <p:cNvPr id="4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A5D1DDE-EB28-45BA-BE1D-83FA5EB8D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083" y="1541294"/>
            <a:ext cx="5800492" cy="420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8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1638-4143-4292-A3CB-24CF54BE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cs typeface="Calibri Light"/>
              </a:rPr>
              <a:t>Covariates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7A69C64-510B-4143-B14D-6E602EC93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577289"/>
              </p:ext>
            </p:extLst>
          </p:nvPr>
        </p:nvGraphicFramePr>
        <p:xfrm>
          <a:off x="1495920" y="1309149"/>
          <a:ext cx="9365411" cy="5170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Oval 37">
            <a:extLst>
              <a:ext uri="{FF2B5EF4-FFF2-40B4-BE49-F238E27FC236}">
                <a16:creationId xmlns:a16="http://schemas.microsoft.com/office/drawing/2014/main" id="{F0E1E46F-6569-4DFF-A778-012FE180B6BE}"/>
              </a:ext>
            </a:extLst>
          </p:cNvPr>
          <p:cNvSpPr/>
          <p:nvPr/>
        </p:nvSpPr>
        <p:spPr>
          <a:xfrm>
            <a:off x="1869236" y="1459481"/>
            <a:ext cx="2214112" cy="235788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ADA737-5CC6-459A-8371-D1E939ABC4B6}"/>
              </a:ext>
            </a:extLst>
          </p:cNvPr>
          <p:cNvSpPr/>
          <p:nvPr/>
        </p:nvSpPr>
        <p:spPr>
          <a:xfrm>
            <a:off x="8166518" y="1459480"/>
            <a:ext cx="2214112" cy="235788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6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2D0B-D707-46E8-95B4-47001CDC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Autocorrelation in the linear model</a:t>
            </a:r>
            <a:endParaRPr lang="en-US" dirty="0"/>
          </a:p>
        </p:txBody>
      </p:sp>
      <p:pic>
        <p:nvPicPr>
          <p:cNvPr id="4" name="Picture 4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3F746D73-B868-4356-A9C0-4C8739735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691" y="1825625"/>
            <a:ext cx="5994618" cy="4351338"/>
          </a:xfrm>
        </p:spPr>
      </p:pic>
    </p:spTree>
    <p:extLst>
      <p:ext uri="{BB962C8B-B14F-4D97-AF65-F5344CB8AC3E}">
        <p14:creationId xmlns:p14="http://schemas.microsoft.com/office/powerpoint/2010/main" val="1012152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136D-F3BF-462B-B474-A68939A3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Linear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00C7-1EA0-4646-96D6-6FC6B8C8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RMSE</a:t>
            </a:r>
          </a:p>
          <a:p>
            <a:pPr lvl="1"/>
            <a:r>
              <a:rPr lang="en-US" dirty="0">
                <a:cs typeface="Calibri"/>
              </a:rPr>
              <a:t>DC: 5.85</a:t>
            </a:r>
          </a:p>
          <a:p>
            <a:pPr lvl="1"/>
            <a:r>
              <a:rPr lang="en-US" dirty="0">
                <a:cs typeface="Calibri"/>
              </a:rPr>
              <a:t>Kyoto: 4.72</a:t>
            </a:r>
          </a:p>
          <a:p>
            <a:pPr lvl="1"/>
            <a:r>
              <a:rPr lang="en-US" dirty="0">
                <a:cs typeface="Calibri"/>
              </a:rPr>
              <a:t>Liestal: 7.76</a:t>
            </a: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BF08A3-2EE5-4CF6-B2D0-8BF60895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434" y="1376827"/>
            <a:ext cx="4594301" cy="489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73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6BC140-D5E7-4DC9-AD78-9575830E19E1}"/>
              </a:ext>
            </a:extLst>
          </p:cNvPr>
          <p:cNvSpPr txBox="1"/>
          <p:nvPr/>
        </p:nvSpPr>
        <p:spPr>
          <a:xfrm>
            <a:off x="1867204" y="158770"/>
            <a:ext cx="846062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/>
              <a:t>Vector Autoregressive Model</a:t>
            </a:r>
            <a:endParaRPr lang="en-US" sz="48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2FF69A-2B01-4EEF-91EB-17882812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46" y="1446829"/>
            <a:ext cx="9341004" cy="436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18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5F6D6B-54E2-4BDE-850D-2B5FCD2C3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046" y="1256021"/>
            <a:ext cx="4871223" cy="54331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772C45-8350-4050-943D-712B475321B2}"/>
              </a:ext>
            </a:extLst>
          </p:cNvPr>
          <p:cNvSpPr txBox="1"/>
          <p:nvPr/>
        </p:nvSpPr>
        <p:spPr>
          <a:xfrm>
            <a:off x="1286107" y="319668"/>
            <a:ext cx="43415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Forecast: Vancouver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4005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61F4-DB7D-450E-B8E8-F5ABA45C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43" y="1251437"/>
            <a:ext cx="6791865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Drawbacks of Methodology  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2FEB93-F872-4660-BF7C-A7C2EE6DF89C}"/>
              </a:ext>
            </a:extLst>
          </p:cNvPr>
          <p:cNvSpPr txBox="1">
            <a:spLocks/>
          </p:cNvSpPr>
          <p:nvPr/>
        </p:nvSpPr>
        <p:spPr>
          <a:xfrm>
            <a:off x="6438882" y="4132169"/>
            <a:ext cx="3149135" cy="1325563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latin typeface="Calibri Light"/>
                <a:cs typeface="Calibri Light"/>
              </a:rPr>
              <a:t>Issues Faced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76C2E-996D-4F79-9BA1-B60DFBF5E4D4}"/>
              </a:ext>
            </a:extLst>
          </p:cNvPr>
          <p:cNvSpPr txBox="1"/>
          <p:nvPr/>
        </p:nvSpPr>
        <p:spPr>
          <a:xfrm>
            <a:off x="4798741" y="2930912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Calibri Light"/>
              </a:rPr>
              <a:t>&amp;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952219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D28433C7-293B-47AA-8E86-E9F0D1CD6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3" y="1586633"/>
            <a:ext cx="7382462" cy="5082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CC0119-2FC4-4401-9722-DAAB426BA0C7}"/>
              </a:ext>
            </a:extLst>
          </p:cNvPr>
          <p:cNvSpPr txBox="1"/>
          <p:nvPr/>
        </p:nvSpPr>
        <p:spPr>
          <a:xfrm>
            <a:off x="7570219" y="2049313"/>
            <a:ext cx="448285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ea typeface="+mn-lt"/>
                <a:cs typeface="+mn-lt"/>
              </a:rPr>
              <a:t>Two-Step Phenology Model.</a:t>
            </a:r>
            <a:r>
              <a:rPr lang="en-US" sz="2800">
                <a:ea typeface="+mn-lt"/>
                <a:cs typeface="+mn-lt"/>
              </a:rPr>
              <a:t> doi:10.1371/journal.pone.0027439.g001</a:t>
            </a:r>
            <a:endParaRPr lang="en-US" sz="2800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636C3597-4311-4B69-811C-F9CAF7DE1FA8}"/>
              </a:ext>
            </a:extLst>
          </p:cNvPr>
          <p:cNvSpPr txBox="1"/>
          <p:nvPr/>
        </p:nvSpPr>
        <p:spPr>
          <a:xfrm>
            <a:off x="301083" y="208156"/>
            <a:ext cx="10651273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>
                <a:latin typeface="Calibri Light"/>
              </a:rPr>
              <a:t>Exploring the Temperature Covariate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248856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A49EA628-4E02-40A6-A358-FCF785889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15" y="346100"/>
            <a:ext cx="8692343" cy="6110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C338EF-A373-48E4-B1E9-5DF48EF325F6}"/>
              </a:ext>
            </a:extLst>
          </p:cNvPr>
          <p:cNvSpPr txBox="1"/>
          <p:nvPr/>
        </p:nvSpPr>
        <p:spPr>
          <a:xfrm>
            <a:off x="9587958" y="1717055"/>
            <a:ext cx="20183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Tc = 6 </a:t>
            </a:r>
            <a:r>
              <a:rPr lang="en-US" dirty="0">
                <a:ea typeface="+mn-lt"/>
                <a:cs typeface="+mn-lt"/>
              </a:rPr>
              <a:t>°C</a:t>
            </a:r>
          </a:p>
          <a:p>
            <a:r>
              <a:rPr lang="en-US" dirty="0">
                <a:cs typeface="Calibri"/>
              </a:rPr>
              <a:t>Rc = -125 </a:t>
            </a:r>
            <a:r>
              <a:rPr lang="en-US" dirty="0">
                <a:ea typeface="+mn-lt"/>
                <a:cs typeface="+mn-lt"/>
              </a:rPr>
              <a:t>°C</a:t>
            </a:r>
          </a:p>
          <a:p>
            <a:r>
              <a:rPr lang="en-US" dirty="0">
                <a:ea typeface="+mn-lt"/>
                <a:cs typeface="+mn-lt"/>
              </a:rPr>
              <a:t>Rh = 235 °C</a:t>
            </a:r>
          </a:p>
        </p:txBody>
      </p:sp>
    </p:spTree>
    <p:extLst>
      <p:ext uri="{BB962C8B-B14F-4D97-AF65-F5344CB8AC3E}">
        <p14:creationId xmlns:p14="http://schemas.microsoft.com/office/powerpoint/2010/main" val="992496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330A7F0-EF63-4427-89A3-63B729F3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25" y="1173149"/>
            <a:ext cx="8678491" cy="45117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84D798-C22E-4912-B049-C9ED71D3254F}"/>
              </a:ext>
            </a:extLst>
          </p:cNvPr>
          <p:cNvSpPr txBox="1"/>
          <p:nvPr/>
        </p:nvSpPr>
        <p:spPr>
          <a:xfrm>
            <a:off x="9467153" y="1717055"/>
            <a:ext cx="213917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Tc = 5 </a:t>
            </a:r>
            <a:r>
              <a:rPr lang="en-US" dirty="0">
                <a:ea typeface="+mn-lt"/>
                <a:cs typeface="+mn-lt"/>
              </a:rPr>
              <a:t>°C</a:t>
            </a:r>
          </a:p>
          <a:p>
            <a:r>
              <a:rPr lang="en-US" dirty="0">
                <a:cs typeface="Calibri"/>
              </a:rPr>
              <a:t>Rc = -140.1 </a:t>
            </a:r>
            <a:r>
              <a:rPr lang="en-US" dirty="0">
                <a:ea typeface="+mn-lt"/>
                <a:cs typeface="+mn-lt"/>
              </a:rPr>
              <a:t>°C</a:t>
            </a:r>
          </a:p>
          <a:p>
            <a:r>
              <a:rPr lang="en-US" dirty="0">
                <a:ea typeface="+mn-lt"/>
                <a:cs typeface="+mn-lt"/>
              </a:rPr>
              <a:t>Rh = 264 °C</a:t>
            </a:r>
          </a:p>
        </p:txBody>
      </p:sp>
    </p:spTree>
    <p:extLst>
      <p:ext uri="{BB962C8B-B14F-4D97-AF65-F5344CB8AC3E}">
        <p14:creationId xmlns:p14="http://schemas.microsoft.com/office/powerpoint/2010/main" val="2550080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DCBCE3AD-8A15-424D-9112-6CCB85F9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98" y="1219612"/>
            <a:ext cx="8459964" cy="4418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7AC32D-5A0C-4BF9-B95A-A0212661CA09}"/>
              </a:ext>
            </a:extLst>
          </p:cNvPr>
          <p:cNvSpPr txBox="1"/>
          <p:nvPr/>
        </p:nvSpPr>
        <p:spPr>
          <a:xfrm>
            <a:off x="9197665" y="1921494"/>
            <a:ext cx="20183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Tc = 5 </a:t>
            </a:r>
            <a:r>
              <a:rPr lang="en-US" dirty="0">
                <a:ea typeface="+mn-lt"/>
                <a:cs typeface="+mn-lt"/>
              </a:rPr>
              <a:t>°C</a:t>
            </a:r>
          </a:p>
          <a:p>
            <a:r>
              <a:rPr lang="en-US" dirty="0">
                <a:cs typeface="Calibri"/>
              </a:rPr>
              <a:t>Rc = -68 </a:t>
            </a:r>
            <a:r>
              <a:rPr lang="en-US" dirty="0">
                <a:ea typeface="+mn-lt"/>
                <a:cs typeface="+mn-lt"/>
              </a:rPr>
              <a:t>°C</a:t>
            </a:r>
          </a:p>
          <a:p>
            <a:r>
              <a:rPr lang="en-US" dirty="0">
                <a:ea typeface="+mn-lt"/>
                <a:cs typeface="+mn-lt"/>
              </a:rPr>
              <a:t>Rh = 210.5 °C</a:t>
            </a:r>
          </a:p>
        </p:txBody>
      </p:sp>
    </p:spTree>
    <p:extLst>
      <p:ext uri="{BB962C8B-B14F-4D97-AF65-F5344CB8AC3E}">
        <p14:creationId xmlns:p14="http://schemas.microsoft.com/office/powerpoint/2010/main" val="278579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1638-4143-4292-A3CB-24CF54BE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cs typeface="Calibri Light"/>
              </a:rPr>
              <a:t>Weather Stations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C4DF27-DC47-499A-A892-2416136FE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05989"/>
              </p:ext>
            </p:extLst>
          </p:nvPr>
        </p:nvGraphicFramePr>
        <p:xfrm>
          <a:off x="445698" y="1365848"/>
          <a:ext cx="10616230" cy="472841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814454">
                  <a:extLst>
                    <a:ext uri="{9D8B030D-6E8A-4147-A177-3AD203B41FA5}">
                      <a16:colId xmlns:a16="http://schemas.microsoft.com/office/drawing/2014/main" val="3085098129"/>
                    </a:ext>
                  </a:extLst>
                </a:gridCol>
                <a:gridCol w="5801776">
                  <a:extLst>
                    <a:ext uri="{9D8B030D-6E8A-4147-A177-3AD203B41FA5}">
                      <a16:colId xmlns:a16="http://schemas.microsoft.com/office/drawing/2014/main" val="2845112821"/>
                    </a:ext>
                  </a:extLst>
                </a:gridCol>
              </a:tblGrid>
              <a:tr h="907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Location</a:t>
                      </a:r>
                    </a:p>
                  </a:txBody>
                  <a:tcPr marL="350136" marR="210082" marT="210082" marB="2100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Station</a:t>
                      </a:r>
                    </a:p>
                  </a:txBody>
                  <a:tcPr marL="350136" marR="210082" marT="210082" marB="2100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719854"/>
                  </a:ext>
                </a:extLst>
              </a:tr>
              <a:tr h="854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Kyoto </a:t>
                      </a:r>
                    </a:p>
                  </a:txBody>
                  <a:tcPr marL="350136" marR="182071" marT="182071" marB="18207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Kyoto</a:t>
                      </a:r>
                    </a:p>
                  </a:txBody>
                  <a:tcPr marL="350136" marR="182071" marT="182071" marB="18207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054847"/>
                  </a:ext>
                </a:extLst>
              </a:tr>
              <a:tr h="10641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Liestal-</a:t>
                      </a:r>
                      <a:r>
                        <a:rPr lang="en-US" sz="32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Weideli</a:t>
                      </a:r>
                    </a:p>
                  </a:txBody>
                  <a:tcPr marL="350136" marR="182071" marT="182071" marB="18207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32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Basal </a:t>
                      </a:r>
                      <a:r>
                        <a:rPr lang="en-US" sz="32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Binningen</a:t>
                      </a:r>
                    </a:p>
                  </a:txBody>
                  <a:tcPr marL="350136" marR="182071" marT="182071" marB="18207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6161"/>
                  </a:ext>
                </a:extLst>
              </a:tr>
              <a:tr h="854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Vancouver</a:t>
                      </a:r>
                    </a:p>
                  </a:txBody>
                  <a:tcPr marL="350136" marR="182071" marT="182071" marB="18207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Vancouver International Airport</a:t>
                      </a:r>
                    </a:p>
                  </a:txBody>
                  <a:tcPr marL="350136" marR="182071" marT="182071" marB="18207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309714"/>
                  </a:ext>
                </a:extLst>
              </a:tr>
              <a:tr h="10467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Washington DC</a:t>
                      </a:r>
                    </a:p>
                  </a:txBody>
                  <a:tcPr marL="350136" marR="182071" marT="182071" marB="18207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Reagan National Airport</a:t>
                      </a:r>
                    </a:p>
                  </a:txBody>
                  <a:tcPr marL="350136" marR="182071" marT="182071" marB="18207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856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65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1638-4143-4292-A3CB-24CF54BE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cs typeface="Calibri Light"/>
              </a:rPr>
              <a:t>Cherry Blossoms</a:t>
            </a:r>
            <a:endParaRPr lang="en-US" sz="5400" b="1" kern="1200">
              <a:solidFill>
                <a:schemeClr val="tx1"/>
              </a:solidFill>
              <a:latin typeface="+mj-lt"/>
              <a:cs typeface="Calibri Light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C4DF27-DC47-499A-A892-2416136FE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437982"/>
              </p:ext>
            </p:extLst>
          </p:nvPr>
        </p:nvGraphicFramePr>
        <p:xfrm>
          <a:off x="445698" y="1365848"/>
          <a:ext cx="11232582" cy="451740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221180">
                  <a:extLst>
                    <a:ext uri="{9D8B030D-6E8A-4147-A177-3AD203B41FA5}">
                      <a16:colId xmlns:a16="http://schemas.microsoft.com/office/drawing/2014/main" val="3085098129"/>
                    </a:ext>
                  </a:extLst>
                </a:gridCol>
                <a:gridCol w="4017818">
                  <a:extLst>
                    <a:ext uri="{9D8B030D-6E8A-4147-A177-3AD203B41FA5}">
                      <a16:colId xmlns:a16="http://schemas.microsoft.com/office/drawing/2014/main" val="2845112821"/>
                    </a:ext>
                  </a:extLst>
                </a:gridCol>
                <a:gridCol w="3993584">
                  <a:extLst>
                    <a:ext uri="{9D8B030D-6E8A-4147-A177-3AD203B41FA5}">
                      <a16:colId xmlns:a16="http://schemas.microsoft.com/office/drawing/2014/main" val="1646042564"/>
                    </a:ext>
                  </a:extLst>
                </a:gridCol>
              </a:tblGrid>
              <a:tr h="877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Location</a:t>
                      </a:r>
                    </a:p>
                  </a:txBody>
                  <a:tcPr marL="350136" marR="210082" marT="210082" marB="2100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Species</a:t>
                      </a:r>
                    </a:p>
                  </a:txBody>
                  <a:tcPr marL="350136" marR="210082" marT="210082" marB="2100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Bloom Definition</a:t>
                      </a:r>
                    </a:p>
                  </a:txBody>
                  <a:tcPr marL="350136" marR="210082" marT="210082" marB="2100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719854"/>
                  </a:ext>
                </a:extLst>
              </a:tr>
              <a:tr h="7277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Kyoto </a:t>
                      </a:r>
                    </a:p>
                  </a:txBody>
                  <a:tcPr marL="350136" marR="182071" marT="182071" marB="18207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3200" b="0" i="0" u="none" strike="noStrike" noProof="0">
                          <a:effectLst/>
                          <a:latin typeface="Calibri"/>
                        </a:rPr>
                        <a:t>Prunus </a:t>
                      </a:r>
                      <a:r>
                        <a:rPr lang="en-US" sz="3200" b="0" i="0" u="none" strike="noStrike" noProof="0" err="1">
                          <a:effectLst/>
                          <a:latin typeface="Calibri"/>
                        </a:rPr>
                        <a:t>jamasakura</a:t>
                      </a:r>
                      <a:endParaRPr lang="en-US" err="1"/>
                    </a:p>
                  </a:txBody>
                  <a:tcPr marL="350136" marR="182071" marT="182071" marB="18207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80%</a:t>
                      </a:r>
                    </a:p>
                  </a:txBody>
                  <a:tcPr marL="350136" marR="182071" marT="182071" marB="182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054847"/>
                  </a:ext>
                </a:extLst>
              </a:tr>
              <a:tr h="8485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Liestal-Weideli</a:t>
                      </a:r>
                    </a:p>
                  </a:txBody>
                  <a:tcPr marL="350136" marR="182071" marT="182071" marB="18207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3200" b="0" i="0" u="none" strike="noStrike" noProof="0">
                          <a:effectLst/>
                        </a:rPr>
                        <a:t>Prunus avium</a:t>
                      </a:r>
                      <a:endParaRPr lang="en-US"/>
                    </a:p>
                  </a:txBody>
                  <a:tcPr marL="350136" marR="182071" marT="182071" marB="18207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25%</a:t>
                      </a:r>
                    </a:p>
                  </a:txBody>
                  <a:tcPr marL="350136" marR="182071" marT="182071" marB="182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6161"/>
                  </a:ext>
                </a:extLst>
              </a:tr>
              <a:tr h="7277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Vancouver</a:t>
                      </a:r>
                    </a:p>
                  </a:txBody>
                  <a:tcPr marL="350136" marR="182071" marT="182071" marB="18207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3200" b="0" i="0" u="none" strike="noStrike" noProof="0">
                          <a:effectLst/>
                          <a:latin typeface="Calibri"/>
                        </a:rPr>
                        <a:t>Prunus X </a:t>
                      </a:r>
                      <a:r>
                        <a:rPr lang="en-US" sz="3200" b="0" i="0" u="none" strike="noStrike" noProof="0" err="1">
                          <a:effectLst/>
                          <a:latin typeface="Calibri"/>
                        </a:rPr>
                        <a:t>yedoensis</a:t>
                      </a:r>
                      <a:endParaRPr lang="en-US" err="1"/>
                    </a:p>
                  </a:txBody>
                  <a:tcPr marL="350136" marR="182071" marT="182071" marB="18207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50%</a:t>
                      </a:r>
                    </a:p>
                  </a:txBody>
                  <a:tcPr marL="350136" marR="182071" marT="182071" marB="182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309714"/>
                  </a:ext>
                </a:extLst>
              </a:tr>
              <a:tr h="1054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Washington DC</a:t>
                      </a:r>
                    </a:p>
                  </a:txBody>
                  <a:tcPr marL="350136" marR="182071" marT="182071" marB="18207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3200" b="0" i="0" u="none" strike="noStrike" noProof="0">
                          <a:effectLst/>
                          <a:latin typeface="Calibri"/>
                        </a:rPr>
                        <a:t>Prunus X </a:t>
                      </a:r>
                      <a:r>
                        <a:rPr lang="en-US" sz="3200" b="0" i="0" u="none" strike="noStrike" noProof="0" err="1">
                          <a:effectLst/>
                          <a:latin typeface="Calibri"/>
                        </a:rPr>
                        <a:t>yedoensis</a:t>
                      </a:r>
                      <a:endParaRPr lang="en-US" err="1"/>
                    </a:p>
                  </a:txBody>
                  <a:tcPr marL="350136" marR="182071" marT="182071" marB="18207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70%</a:t>
                      </a:r>
                    </a:p>
                  </a:txBody>
                  <a:tcPr marL="350136" marR="182071" marT="182071" marB="182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856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19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FC98E4E-C7A7-4953-802C-97766B7ABF42}"/>
              </a:ext>
            </a:extLst>
          </p:cNvPr>
          <p:cNvSpPr txBox="1">
            <a:spLocks/>
          </p:cNvSpPr>
          <p:nvPr/>
        </p:nvSpPr>
        <p:spPr>
          <a:xfrm>
            <a:off x="369533" y="191194"/>
            <a:ext cx="10515600" cy="9373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cs typeface="Calibri Light"/>
              </a:rPr>
              <a:t>Washington DC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D797A-CD6F-4C81-B50A-C94D20BF4F28}"/>
              </a:ext>
            </a:extLst>
          </p:cNvPr>
          <p:cNvSpPr txBox="1"/>
          <p:nvPr/>
        </p:nvSpPr>
        <p:spPr>
          <a:xfrm>
            <a:off x="719254" y="960863"/>
            <a:ext cx="10818541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Multiple Linear Regression Model with </a:t>
            </a:r>
            <a:endParaRPr lang="en-US">
              <a:cs typeface="Calibri"/>
            </a:endParaRPr>
          </a:p>
          <a:p>
            <a:r>
              <a:rPr lang="en-US" sz="3600" dirty="0">
                <a:cs typeface="Calibri"/>
              </a:rPr>
              <a:t>SARIMA (6,0,4)(6,0,3)[5] Errors</a:t>
            </a:r>
            <a:endParaRPr lang="en-US" dirty="0">
              <a:cs typeface="Calibri" panose="020F0502020204030204"/>
            </a:endParaRPr>
          </a:p>
          <a:p>
            <a:endParaRPr lang="en-US" sz="3600" dirty="0">
              <a:cs typeface="Calibri"/>
            </a:endParaRPr>
          </a:p>
          <a:p>
            <a:r>
              <a:rPr lang="en-US" sz="3600" dirty="0"/>
              <a:t>Covariates Included:</a:t>
            </a:r>
            <a:endParaRPr lang="en-US" sz="3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Cumulative SLP to PBD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Cumulative Precipitation to PBD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Avg Wind Speed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Average of cumulative TMIN and TMAX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Cumulative absolute difference between TMIN and TMAX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Chill Days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GDD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Average number of hours of sunlight (Jan-Mar) 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Average number of hours of sunlight (May-Sep) 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6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B50FB22C-4676-483D-B104-D5D4B1C20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39" y="643466"/>
            <a:ext cx="8015922" cy="557106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C4B69C9-5958-4420-9E9D-C0B58DE16B6B}"/>
              </a:ext>
            </a:extLst>
          </p:cNvPr>
          <p:cNvSpPr txBox="1">
            <a:spLocks/>
          </p:cNvSpPr>
          <p:nvPr/>
        </p:nvSpPr>
        <p:spPr>
          <a:xfrm>
            <a:off x="8686484" y="61096"/>
            <a:ext cx="6575503" cy="56566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cs typeface="Calibri Light"/>
              </a:rPr>
              <a:t>Washington DC Model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2970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76D339-1109-4015-99E6-C3ADD50CC9F9}"/>
              </a:ext>
            </a:extLst>
          </p:cNvPr>
          <p:cNvSpPr txBox="1">
            <a:spLocks/>
          </p:cNvSpPr>
          <p:nvPr/>
        </p:nvSpPr>
        <p:spPr>
          <a:xfrm>
            <a:off x="8640020" y="135438"/>
            <a:ext cx="3388113" cy="49132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cs typeface="Calibri Light"/>
              </a:rPr>
              <a:t>Washington DC Model</a:t>
            </a:r>
            <a:endParaRPr lang="en-US" sz="280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1BBBC843-318C-4FA7-B05F-F47522C3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2" y="1003038"/>
            <a:ext cx="11924370" cy="274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5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8560-7460-432E-90FC-2C4D9D3AE3A7}"/>
              </a:ext>
            </a:extLst>
          </p:cNvPr>
          <p:cNvSpPr txBox="1">
            <a:spLocks/>
          </p:cNvSpPr>
          <p:nvPr/>
        </p:nvSpPr>
        <p:spPr>
          <a:xfrm>
            <a:off x="8640020" y="135438"/>
            <a:ext cx="3388113" cy="49132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cs typeface="Calibri Light"/>
              </a:rPr>
              <a:t>Washington DC Model</a:t>
            </a:r>
            <a:endParaRPr lang="en-US" sz="2800"/>
          </a:p>
        </p:txBody>
      </p:sp>
      <p:pic>
        <p:nvPicPr>
          <p:cNvPr id="4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F1310A4-BA3C-40C5-BACE-492C2DE1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03" y="444757"/>
            <a:ext cx="6534614" cy="4732559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8679220-7A05-4703-B49D-629B34D91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303" y="3223269"/>
            <a:ext cx="4648199" cy="338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3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3483-D5F8-423D-AE35-26C241E5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Forecast: Washington, DC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F7570BC-8C38-49C0-9FE4-8D80F5E42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888" y="1838073"/>
            <a:ext cx="4258371" cy="4577343"/>
          </a:xfrm>
        </p:spPr>
      </p:pic>
    </p:spTree>
    <p:extLst>
      <p:ext uri="{BB962C8B-B14F-4D97-AF65-F5344CB8AC3E}">
        <p14:creationId xmlns:p14="http://schemas.microsoft.com/office/powerpoint/2010/main" val="117083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Predicting Cherry Blossom PBD for the Next Decade</vt:lpstr>
      <vt:lpstr>Covariates</vt:lpstr>
      <vt:lpstr>Weather Stations</vt:lpstr>
      <vt:lpstr>Cherry Blossoms</vt:lpstr>
      <vt:lpstr>PowerPoint Presentation</vt:lpstr>
      <vt:lpstr>PowerPoint Presentation</vt:lpstr>
      <vt:lpstr>PowerPoint Presentation</vt:lpstr>
      <vt:lpstr>PowerPoint Presentation</vt:lpstr>
      <vt:lpstr>Forecast: Washington, DC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Model - Vancouver</vt:lpstr>
      <vt:lpstr>Autocorrelation in the linear model</vt:lpstr>
      <vt:lpstr>Linear Model</vt:lpstr>
      <vt:lpstr>PowerPoint Presentation</vt:lpstr>
      <vt:lpstr>PowerPoint Presentation</vt:lpstr>
      <vt:lpstr>Drawbacks of Methodology 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293</cp:revision>
  <dcterms:created xsi:type="dcterms:W3CDTF">2022-02-28T14:30:56Z</dcterms:created>
  <dcterms:modified xsi:type="dcterms:W3CDTF">2022-03-08T21:22:38Z</dcterms:modified>
</cp:coreProperties>
</file>