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57">
          <p15:clr>
            <a:srgbClr val="000000"/>
          </p15:clr>
        </p15:guide>
      </p15:sldGuideLst>
    </p:ext>
    <p:ext uri="http://customooxmlschemas.google.com/">
      <go:slidesCustomData xmlns:go="http://customooxmlschemas.google.com/" r:id="rId22" roundtripDataSignature="AMtx7mgZuEhApJKjORYS/iS0PLmEHQsS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5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indent="-228600" lvl="1" marL="914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2pPr>
            <a:lvl3pPr indent="-228600" lvl="2" marL="1371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3pPr>
            <a:lvl4pPr indent="-228600" lvl="3" marL="1828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4pPr>
            <a:lvl5pPr indent="-228600" lvl="4" marL="22860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5pPr>
            <a:lvl6pPr indent="-228600" lvl="5" marL="27432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6pPr>
            <a:lvl7pPr indent="-228600" lvl="6" marL="32004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7pPr>
            <a:lvl8pPr indent="-228600" lvl="7" marL="36576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8pPr>
            <a:lvl9pPr indent="-228600" lvl="8" marL="411480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Microsoft Yahei"/>
                <a:ea typeface="Microsoft Yahei"/>
                <a:cs typeface="Microsoft Yahei"/>
                <a:sym typeface="Microsoft Yahei"/>
              </a:rPr>
              <a:t>‹#›</a:t>
            </a:fld>
            <a:endParaRPr b="0" i="0" sz="1200" u="none" cap="none" strike="noStrike">
              <a:solidFill>
                <a:schemeClr val="dk1"/>
              </a:solidFill>
              <a:latin typeface="Microsoft Yahei"/>
              <a:ea typeface="Microsoft Yahei"/>
              <a:cs typeface="Microsoft Yahei"/>
              <a:sym typeface="Microsoft Yahe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224e4a317_0_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224e4a317_0_0: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c224e4a317_0_0: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20" name="Google Shape;20;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75" name="Google Shape;75;p26"/>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1"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9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9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9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3750945"/>
            <a:ext cx="9843135"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400"/>
              <a:buNone/>
              <a:defRPr sz="2400">
                <a:solidFill>
                  <a:srgbClr val="7F7F7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sz="2800">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latin typeface="Calibri"/>
                <a:ea typeface="Calibri"/>
                <a:cs typeface="Calibri"/>
                <a:sym typeface="Calibri"/>
              </a:defRPr>
            </a:lvl2pPr>
            <a:lvl3pPr indent="-355600" lvl="2" marL="1371600" algn="l">
              <a:lnSpc>
                <a:spcPct val="150000"/>
              </a:lnSpc>
              <a:spcBef>
                <a:spcPts val="500"/>
              </a:spcBef>
              <a:spcAft>
                <a:spcPts val="0"/>
              </a:spcAft>
              <a:buClr>
                <a:srgbClr val="3F3F3F"/>
              </a:buClr>
              <a:buSzPts val="2000"/>
              <a:buChar char="•"/>
              <a:defRPr sz="2000">
                <a:solidFill>
                  <a:srgbClr val="3F3F3F"/>
                </a:solidFill>
                <a:latin typeface="Calibri"/>
                <a:ea typeface="Calibri"/>
                <a:cs typeface="Calibri"/>
                <a:sym typeface="Calibri"/>
              </a:defRPr>
            </a:lvl3pPr>
            <a:lvl4pPr indent="-342900" lvl="3" marL="18288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4pPr>
            <a:lvl5pPr indent="-342900" lvl="4" marL="2286000" algn="l">
              <a:lnSpc>
                <a:spcPct val="150000"/>
              </a:lnSpc>
              <a:spcBef>
                <a:spcPts val="500"/>
              </a:spcBef>
              <a:spcAft>
                <a:spcPts val="0"/>
              </a:spcAft>
              <a:buClr>
                <a:srgbClr val="3F3F3F"/>
              </a:buClr>
              <a:buSzPts val="1800"/>
              <a:buChar char="•"/>
              <a:defRPr sz="1800">
                <a:solidFill>
                  <a:srgbClr val="3F3F3F"/>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3F3F3F"/>
              </a:buClr>
              <a:buSzPts val="2800"/>
              <a:buNone/>
              <a:defRPr b="0" i="0" sz="2800" u="none" cap="none" strike="noStrike">
                <a:solidFill>
                  <a:srgbClr val="3F3F3F"/>
                </a:solidFill>
                <a:latin typeface="Calibri"/>
                <a:ea typeface="Calibri"/>
                <a:cs typeface="Calibri"/>
                <a:sym typeface="Calibri"/>
              </a:defRPr>
            </a:lvl1pPr>
            <a:lvl2pPr indent="-381000" lvl="1" marL="914400" algn="l">
              <a:lnSpc>
                <a:spcPct val="150000"/>
              </a:lnSpc>
              <a:spcBef>
                <a:spcPts val="500"/>
              </a:spcBef>
              <a:spcAft>
                <a:spcPts val="0"/>
              </a:spcAft>
              <a:buClr>
                <a:srgbClr val="3F3F3F"/>
              </a:buClr>
              <a:buSzPts val="2400"/>
              <a:buChar char="•"/>
              <a:defRPr sz="2400">
                <a:solidFill>
                  <a:srgbClr val="3F3F3F"/>
                </a:solidFill>
              </a:defRPr>
            </a:lvl2pPr>
            <a:lvl3pPr indent="-355600" lvl="2" marL="1371600" algn="l">
              <a:lnSpc>
                <a:spcPct val="150000"/>
              </a:lnSpc>
              <a:spcBef>
                <a:spcPts val="500"/>
              </a:spcBef>
              <a:spcAft>
                <a:spcPts val="0"/>
              </a:spcAft>
              <a:buClr>
                <a:srgbClr val="3F3F3F"/>
              </a:buClr>
              <a:buSzPts val="2000"/>
              <a:buChar char="•"/>
              <a:defRPr sz="2000">
                <a:solidFill>
                  <a:srgbClr val="3F3F3F"/>
                </a:solidFill>
              </a:defRPr>
            </a:lvl3pPr>
            <a:lvl4pPr indent="-355600" lvl="3" marL="1828800" algn="l">
              <a:lnSpc>
                <a:spcPct val="150000"/>
              </a:lnSpc>
              <a:spcBef>
                <a:spcPts val="500"/>
              </a:spcBef>
              <a:spcAft>
                <a:spcPts val="0"/>
              </a:spcAft>
              <a:buClr>
                <a:srgbClr val="3F3F3F"/>
              </a:buClr>
              <a:buSzPts val="2000"/>
              <a:buChar char="•"/>
              <a:defRPr sz="2000">
                <a:solidFill>
                  <a:srgbClr val="3F3F3F"/>
                </a:solidFill>
              </a:defRPr>
            </a:lvl4pPr>
            <a:lvl5pPr indent="-355600" lvl="4" marL="2286000" algn="l">
              <a:lnSpc>
                <a:spcPct val="150000"/>
              </a:lnSpc>
              <a:spcBef>
                <a:spcPts val="500"/>
              </a:spcBef>
              <a:spcAft>
                <a:spcPts val="0"/>
              </a:spcAft>
              <a:buClr>
                <a:srgbClr val="3F3F3F"/>
              </a:buClr>
              <a:buSzPts val="2000"/>
              <a:buChar char="•"/>
              <a:defRPr sz="20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p:nvPr>
            <p:ph idx="2" type="pic"/>
          </p:nvPr>
        </p:nvSpPr>
        <p:spPr>
          <a:xfrm>
            <a:off x="5184000" y="766354"/>
            <a:ext cx="5817375" cy="5094446"/>
          </a:xfrm>
          <a:prstGeom prst="rect">
            <a:avLst/>
          </a:prstGeom>
          <a:noFill/>
          <a:ln>
            <a:noFill/>
          </a:ln>
        </p:spPr>
      </p:sp>
      <p:sp>
        <p:nvSpPr>
          <p:cNvPr id="61" name="Google Shape;61;p24"/>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25"/>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confluence-itau.tecnologia.prod.ops.aws.cloud.ihf/pages/viewpage.action?pageId=64029510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onfluence-itau.tecnologia.prod.ops.aws.cloud.ihf/pages/viewpage.action?pageId=60555342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hyperlink" Target="https://confluence-itau.tecnologia.prod.ops.aws.cloud.ihf/display/SODL/8.5.12+-+%5BHadoop+-+CDP%5D+Uso+de+Spark+nos+DataHubs" TargetMode="External"/><Relationship Id="rId5" Type="http://schemas.openxmlformats.org/officeDocument/2006/relationships/hyperlink" Target="https://confluence-itau.tecnologia.prod.ops.aws.cloud.ihf/display/SODL/8.5.12+-+%5BHadoop+-+CDP%5D+Uso+de+Spark+nos+DataHub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6000"/>
              <a:buFont typeface="Calibri"/>
              <a:buNone/>
            </a:pPr>
            <a:r>
              <a:rPr lang="pt-BR"/>
              <a:t>Estudo de Casos</a:t>
            </a:r>
            <a:endParaRPr/>
          </a:p>
        </p:txBody>
      </p:sp>
      <p:sp>
        <p:nvSpPr>
          <p:cNvPr id="81" name="Google Shape;8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None/>
            </a:pPr>
            <a:r>
              <a:rPr lang="pt-BR"/>
              <a:t>Bruno de Proença Campos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7" name="Shape 137"/>
        <p:cNvGrpSpPr/>
        <p:nvPr/>
      </p:nvGrpSpPr>
      <p:grpSpPr>
        <a:xfrm>
          <a:off x="0" y="0"/>
          <a:ext cx="0" cy="0"/>
          <a:chOff x="0" y="0"/>
          <a:chExt cx="0" cy="0"/>
        </a:xfrm>
      </p:grpSpPr>
      <p:sp>
        <p:nvSpPr>
          <p:cNvPr id="138" name="Google Shape;138;p1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Consumidor</a:t>
            </a:r>
            <a:endParaRPr/>
          </a:p>
        </p:txBody>
      </p:sp>
      <p:pic>
        <p:nvPicPr>
          <p:cNvPr id="139" name="Google Shape;139;p10"/>
          <p:cNvPicPr preferRelativeResize="0"/>
          <p:nvPr>
            <p:ph idx="1" type="body"/>
          </p:nvPr>
        </p:nvPicPr>
        <p:blipFill rotWithShape="1">
          <a:blip r:embed="rId3">
            <a:alphaModFix/>
          </a:blip>
          <a:srcRect b="0" l="0" r="0" t="0"/>
          <a:stretch/>
        </p:blipFill>
        <p:spPr>
          <a:xfrm>
            <a:off x="1760250" y="1253100"/>
            <a:ext cx="8290500" cy="4351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2: Aplicações em Streaming - Kinesis</a:t>
            </a:r>
            <a:endParaRPr/>
          </a:p>
        </p:txBody>
      </p:sp>
      <p:pic>
        <p:nvPicPr>
          <p:cNvPr id="145" name="Google Shape;145;p11"/>
          <p:cNvPicPr preferRelativeResize="0"/>
          <p:nvPr>
            <p:ph idx="1" type="body"/>
          </p:nvPr>
        </p:nvPicPr>
        <p:blipFill rotWithShape="1">
          <a:blip r:embed="rId3">
            <a:alphaModFix/>
          </a:blip>
          <a:srcRect b="0" l="0" r="0" t="0"/>
          <a:stretch/>
        </p:blipFill>
        <p:spPr>
          <a:xfrm>
            <a:off x="838200" y="2745740"/>
            <a:ext cx="10515600" cy="1365885"/>
          </a:xfrm>
          <a:prstGeom prst="rect">
            <a:avLst/>
          </a:prstGeom>
          <a:noFill/>
          <a:ln>
            <a:noFill/>
          </a:ln>
        </p:spPr>
      </p:pic>
      <p:sp>
        <p:nvSpPr>
          <p:cNvPr id="146" name="Google Shape;146;p11"/>
          <p:cNvSpPr/>
          <p:nvPr/>
        </p:nvSpPr>
        <p:spPr>
          <a:xfrm>
            <a:off x="648335" y="1584325"/>
            <a:ext cx="10514965" cy="889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b="0" i="0" lang="pt-BR" sz="2000" u="none" cap="none" strike="noStrike">
                <a:solidFill>
                  <a:srgbClr val="3F3F3F"/>
                </a:solidFill>
                <a:latin typeface="Calibri"/>
                <a:ea typeface="Calibri"/>
                <a:cs typeface="Calibri"/>
                <a:sym typeface="Calibri"/>
              </a:rPr>
              <a:t>Desenvolver uma aplicação em que exista o Produtor do dado de origem e um Consumidor que nesse caso será um Bucket S3 que vai receber esse dado através do Kinesis Data Stream + Kinesis Data Firehose.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Itaú: Ingestão no S3 utilizando Kinesis</a:t>
            </a:r>
            <a:endParaRPr/>
          </a:p>
        </p:txBody>
      </p:sp>
      <p:pic>
        <p:nvPicPr>
          <p:cNvPr id="152" name="Google Shape;152;p12"/>
          <p:cNvPicPr preferRelativeResize="0"/>
          <p:nvPr>
            <p:ph idx="1" type="body"/>
          </p:nvPr>
        </p:nvPicPr>
        <p:blipFill rotWithShape="1">
          <a:blip r:embed="rId3">
            <a:alphaModFix/>
          </a:blip>
          <a:srcRect b="0" l="0" r="0" t="0"/>
          <a:stretch/>
        </p:blipFill>
        <p:spPr>
          <a:xfrm>
            <a:off x="647700" y="1584010"/>
            <a:ext cx="10515600" cy="3873000"/>
          </a:xfrm>
          <a:prstGeom prst="rect">
            <a:avLst/>
          </a:prstGeom>
          <a:noFill/>
          <a:ln>
            <a:noFill/>
          </a:ln>
        </p:spPr>
      </p:pic>
      <p:sp>
        <p:nvSpPr>
          <p:cNvPr id="153" name="Google Shape;153;p12"/>
          <p:cNvSpPr/>
          <p:nvPr/>
        </p:nvSpPr>
        <p:spPr>
          <a:xfrm>
            <a:off x="648325" y="5588850"/>
            <a:ext cx="10515000" cy="79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lang="pt-BR" sz="2000">
                <a:solidFill>
                  <a:srgbClr val="3F3F3F"/>
                </a:solidFill>
                <a:latin typeface="Calibri"/>
                <a:ea typeface="Calibri"/>
                <a:cs typeface="Calibri"/>
                <a:sym typeface="Calibri"/>
              </a:rPr>
              <a:t>Referência: </a:t>
            </a:r>
            <a:r>
              <a:rPr lang="pt-BR" sz="1700" u="sng">
                <a:solidFill>
                  <a:schemeClr val="hlink"/>
                </a:solidFill>
                <a:hlinkClick r:id="rId4"/>
              </a:rPr>
              <a:t>https://confluence-itau.tecnologia.prod.ops.aws.cloud.ihf/pages/viewpage.action?pageId=640295106</a:t>
            </a:r>
            <a:endParaRPr sz="33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ETL e Data Crawler - Glue e Athena</a:t>
            </a:r>
            <a:endParaRPr/>
          </a:p>
        </p:txBody>
      </p:sp>
      <p:sp>
        <p:nvSpPr>
          <p:cNvPr id="159" name="Google Shape;159;p13"/>
          <p:cNvSpPr/>
          <p:nvPr/>
        </p:nvSpPr>
        <p:spPr>
          <a:xfrm>
            <a:off x="648335" y="1584325"/>
            <a:ext cx="10514965" cy="4368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b="0" i="0" lang="pt-BR" sz="2000" u="none" cap="none" strike="noStrike">
                <a:solidFill>
                  <a:srgbClr val="3F3F3F"/>
                </a:solidFill>
                <a:latin typeface="Calibri"/>
                <a:ea typeface="Calibri"/>
                <a:cs typeface="Calibri"/>
                <a:sym typeface="Calibri"/>
              </a:rPr>
              <a:t>Criar um Data Lake com dados de vendas para consulta.</a:t>
            </a:r>
            <a:endParaRPr b="0" i="0" sz="2000" u="none" cap="none" strike="noStrike">
              <a:solidFill>
                <a:srgbClr val="3F3F3F"/>
              </a:solidFill>
              <a:latin typeface="Calibri"/>
              <a:ea typeface="Calibri"/>
              <a:cs typeface="Calibri"/>
              <a:sym typeface="Calibri"/>
            </a:endParaRPr>
          </a:p>
        </p:txBody>
      </p:sp>
      <p:pic>
        <p:nvPicPr>
          <p:cNvPr id="160" name="Google Shape;160;p13"/>
          <p:cNvPicPr preferRelativeResize="0"/>
          <p:nvPr>
            <p:ph idx="1" type="body"/>
          </p:nvPr>
        </p:nvPicPr>
        <p:blipFill rotWithShape="1">
          <a:blip r:embed="rId3">
            <a:alphaModFix/>
          </a:blip>
          <a:srcRect b="0" l="0" r="0" t="0"/>
          <a:stretch/>
        </p:blipFill>
        <p:spPr>
          <a:xfrm>
            <a:off x="837565" y="1919605"/>
            <a:ext cx="10134600" cy="416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Itaú: Glue Jobs</a:t>
            </a:r>
            <a:endParaRPr/>
          </a:p>
        </p:txBody>
      </p:sp>
      <p:sp>
        <p:nvSpPr>
          <p:cNvPr id="166" name="Google Shape;166;p1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3F3F3F"/>
              </a:buClr>
              <a:buSzPts val="2800"/>
              <a:buFont typeface="Arial"/>
              <a:buChar char="•"/>
            </a:pPr>
            <a:r>
              <a:rPr lang="pt-BR"/>
              <a:t>O caso de uso contempla um fluxo de transformação utilizando AWS Glue. Neste fluxo de transformação, iremos ler os dados de uma tabela armazenada no Data Lake em uma conta AWS diferente da conta destino, filtrar alguns atributos e gerar uma nova tabela contendo apenas o conjunto de campos filtrados.</a:t>
            </a:r>
            <a:endParaRPr/>
          </a:p>
          <a:p>
            <a:pPr indent="-457200" lvl="0" marL="457200" rtl="0" algn="l">
              <a:lnSpc>
                <a:spcPct val="90000"/>
              </a:lnSpc>
              <a:spcBef>
                <a:spcPts val="1000"/>
              </a:spcBef>
              <a:spcAft>
                <a:spcPts val="0"/>
              </a:spcAft>
              <a:buClr>
                <a:srgbClr val="3F3F3F"/>
              </a:buClr>
              <a:buSzPts val="2800"/>
              <a:buFont typeface="Arial"/>
              <a:buChar char="•"/>
            </a:pPr>
            <a:r>
              <a:rPr lang="pt-BR"/>
              <a:t>Conceitos de Data Mesh estão sendo abordados.</a:t>
            </a:r>
            <a:endParaRPr/>
          </a:p>
          <a:p>
            <a:pPr indent="-457200" lvl="0" marL="457200" rtl="0" algn="l">
              <a:lnSpc>
                <a:spcPct val="90000"/>
              </a:lnSpc>
              <a:spcBef>
                <a:spcPts val="1000"/>
              </a:spcBef>
              <a:spcAft>
                <a:spcPts val="0"/>
              </a:spcAft>
              <a:buClr>
                <a:srgbClr val="3F3F3F"/>
              </a:buClr>
              <a:buSzPts val="2800"/>
              <a:buFont typeface="Arial"/>
              <a:buChar char="•"/>
            </a:pPr>
            <a:r>
              <a:rPr lang="pt-BR"/>
              <a:t>Referência: </a:t>
            </a:r>
            <a:r>
              <a:rPr lang="pt-BR" sz="2100" u="sng">
                <a:solidFill>
                  <a:schemeClr val="hlink"/>
                </a:solidFill>
                <a:latin typeface="Arial"/>
                <a:ea typeface="Arial"/>
                <a:cs typeface="Arial"/>
                <a:sym typeface="Arial"/>
                <a:hlinkClick r:id="rId3"/>
              </a:rPr>
              <a:t>https://confluence-itau.tecnologia.prod.ops.aws.cloud.ihf/pages/viewpage.action?pageId=605553424</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1c224e4a317_0_0"/>
          <p:cNvPicPr preferRelativeResize="0"/>
          <p:nvPr/>
        </p:nvPicPr>
        <p:blipFill>
          <a:blip r:embed="rId3">
            <a:alphaModFix/>
          </a:blip>
          <a:stretch>
            <a:fillRect/>
          </a:stretch>
        </p:blipFill>
        <p:spPr>
          <a:xfrm>
            <a:off x="846851" y="1148414"/>
            <a:ext cx="10552300" cy="456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idx="1" type="body"/>
          </p:nvPr>
        </p:nvSpPr>
        <p:spPr>
          <a:xfrm>
            <a:off x="2853055" y="3048635"/>
            <a:ext cx="6486525" cy="76073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5400"/>
              <a:buNone/>
            </a:pPr>
            <a:r>
              <a:rPr lang="pt-BR" sz="5400"/>
              <a:t>Obrigado!</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Spark com Databricks</a:t>
            </a:r>
            <a:endParaRPr/>
          </a:p>
        </p:txBody>
      </p:sp>
      <p:pic>
        <p:nvPicPr>
          <p:cNvPr id="87" name="Google Shape;87;p2"/>
          <p:cNvPicPr preferRelativeResize="0"/>
          <p:nvPr>
            <p:ph idx="1" type="body"/>
          </p:nvPr>
        </p:nvPicPr>
        <p:blipFill rotWithShape="1">
          <a:blip r:embed="rId3">
            <a:alphaModFix/>
          </a:blip>
          <a:srcRect b="0" l="0" r="0" t="0"/>
          <a:stretch/>
        </p:blipFill>
        <p:spPr>
          <a:xfrm>
            <a:off x="2641600" y="2193925"/>
            <a:ext cx="6527800" cy="3944620"/>
          </a:xfrm>
          <a:prstGeom prst="rect">
            <a:avLst/>
          </a:prstGeom>
          <a:noFill/>
          <a:ln>
            <a:noFill/>
          </a:ln>
        </p:spPr>
      </p:pic>
      <p:sp>
        <p:nvSpPr>
          <p:cNvPr id="88" name="Google Shape;88;p2"/>
          <p:cNvSpPr/>
          <p:nvPr/>
        </p:nvSpPr>
        <p:spPr>
          <a:xfrm>
            <a:off x="648335" y="1584325"/>
            <a:ext cx="10514965"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b="0" i="0" lang="pt-BR" sz="2000" u="none" cap="none" strike="noStrike">
                <a:solidFill>
                  <a:srgbClr val="3F3F3F"/>
                </a:solidFill>
                <a:latin typeface="Calibri"/>
                <a:ea typeface="Calibri"/>
                <a:cs typeface="Calibri"/>
                <a:sym typeface="Calibri"/>
              </a:rPr>
              <a:t>Efetuar análise exploratória de uma base de dados fazendo uso do Spark na plataforma do Databricks.</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4" name="Google Shape;94;p3"/>
          <p:cNvPicPr preferRelativeResize="0"/>
          <p:nvPr>
            <p:ph idx="1" type="body"/>
          </p:nvPr>
        </p:nvPicPr>
        <p:blipFill rotWithShape="1">
          <a:blip r:embed="rId3">
            <a:alphaModFix/>
          </a:blip>
          <a:srcRect b="0" l="0" r="0" t="0"/>
          <a:stretch/>
        </p:blipFill>
        <p:spPr>
          <a:xfrm>
            <a:off x="2100307" y="1253100"/>
            <a:ext cx="7610400" cy="435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0" name="Google Shape;100;p4"/>
          <p:cNvPicPr preferRelativeResize="0"/>
          <p:nvPr>
            <p:ph idx="1" type="body"/>
          </p:nvPr>
        </p:nvPicPr>
        <p:blipFill rotWithShape="1">
          <a:blip r:embed="rId3">
            <a:alphaModFix/>
          </a:blip>
          <a:srcRect b="0" l="0" r="0" t="0"/>
          <a:stretch/>
        </p:blipFill>
        <p:spPr>
          <a:xfrm>
            <a:off x="1912500" y="1219650"/>
            <a:ext cx="7986000" cy="441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06" name="Google Shape;106;p5"/>
          <p:cNvPicPr preferRelativeResize="0"/>
          <p:nvPr>
            <p:ph idx="1" type="body"/>
          </p:nvPr>
        </p:nvPicPr>
        <p:blipFill rotWithShape="1">
          <a:blip r:embed="rId3">
            <a:alphaModFix/>
          </a:blip>
          <a:srcRect b="0" l="0" r="0" t="0"/>
          <a:stretch/>
        </p:blipFill>
        <p:spPr>
          <a:xfrm>
            <a:off x="1536450" y="1253100"/>
            <a:ext cx="8738100" cy="435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12" name="Google Shape;112;p6"/>
          <p:cNvPicPr preferRelativeResize="0"/>
          <p:nvPr>
            <p:ph idx="1" type="body"/>
          </p:nvPr>
        </p:nvPicPr>
        <p:blipFill rotWithShape="1">
          <a:blip r:embed="rId3">
            <a:alphaModFix/>
          </a:blip>
          <a:srcRect b="0" l="0" r="0" t="0"/>
          <a:stretch/>
        </p:blipFill>
        <p:spPr>
          <a:xfrm>
            <a:off x="1894650" y="1253100"/>
            <a:ext cx="8021700" cy="435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Itaú: Utilizando Spark</a:t>
            </a:r>
            <a:endParaRPr/>
          </a:p>
        </p:txBody>
      </p:sp>
      <p:pic>
        <p:nvPicPr>
          <p:cNvPr id="118" name="Google Shape;118;p7"/>
          <p:cNvPicPr preferRelativeResize="0"/>
          <p:nvPr>
            <p:ph idx="1" type="body"/>
          </p:nvPr>
        </p:nvPicPr>
        <p:blipFill rotWithShape="1">
          <a:blip r:embed="rId3">
            <a:alphaModFix/>
          </a:blip>
          <a:srcRect b="0" l="0" r="0" t="0"/>
          <a:stretch/>
        </p:blipFill>
        <p:spPr>
          <a:xfrm>
            <a:off x="838200" y="2790825"/>
            <a:ext cx="10515600" cy="2513965"/>
          </a:xfrm>
          <a:prstGeom prst="rect">
            <a:avLst/>
          </a:prstGeom>
          <a:noFill/>
          <a:ln>
            <a:noFill/>
          </a:ln>
        </p:spPr>
      </p:pic>
      <p:sp>
        <p:nvSpPr>
          <p:cNvPr id="119" name="Google Shape;119;p7"/>
          <p:cNvSpPr/>
          <p:nvPr/>
        </p:nvSpPr>
        <p:spPr>
          <a:xfrm>
            <a:off x="648325" y="1584325"/>
            <a:ext cx="10515000" cy="79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b="0" i="0" lang="pt-BR" sz="2000" u="none" cap="none" strike="noStrike">
                <a:solidFill>
                  <a:srgbClr val="3F3F3F"/>
                </a:solidFill>
                <a:latin typeface="Calibri"/>
                <a:ea typeface="Calibri"/>
                <a:cs typeface="Calibri"/>
                <a:sym typeface="Calibri"/>
              </a:rPr>
              <a:t>Efetuar análise exploratória de uma base de dados contida no CDP, fazendo uso do Spark em acordo aos meios disponibilizados pelo Itaú.</a:t>
            </a:r>
            <a:endParaRPr b="0" i="0" sz="2000" u="none" cap="none" strike="noStrike">
              <a:solidFill>
                <a:srgbClr val="3F3F3F"/>
              </a:solidFill>
              <a:latin typeface="Calibri"/>
              <a:ea typeface="Calibri"/>
              <a:cs typeface="Calibri"/>
              <a:sym typeface="Calibri"/>
            </a:endParaRPr>
          </a:p>
        </p:txBody>
      </p:sp>
      <p:sp>
        <p:nvSpPr>
          <p:cNvPr id="120" name="Google Shape;120;p7"/>
          <p:cNvSpPr/>
          <p:nvPr/>
        </p:nvSpPr>
        <p:spPr>
          <a:xfrm>
            <a:off x="648325" y="5588850"/>
            <a:ext cx="10515000" cy="797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lang="pt-BR" sz="2000">
                <a:solidFill>
                  <a:srgbClr val="3F3F3F"/>
                </a:solidFill>
                <a:latin typeface="Calibri"/>
                <a:ea typeface="Calibri"/>
                <a:cs typeface="Calibri"/>
                <a:sym typeface="Calibri"/>
              </a:rPr>
              <a:t>Referência: </a:t>
            </a:r>
            <a:r>
              <a:rPr lang="pt-BR" sz="1800" u="sng">
                <a:solidFill>
                  <a:schemeClr val="hlink"/>
                </a:solidFill>
                <a:latin typeface="Calibri"/>
                <a:ea typeface="Calibri"/>
                <a:cs typeface="Calibri"/>
                <a:sym typeface="Calibri"/>
                <a:hlinkClick r:id="rId4"/>
              </a:rPr>
              <a:t>h</a:t>
            </a:r>
            <a:r>
              <a:rPr lang="pt-BR" sz="1800" u="sng">
                <a:solidFill>
                  <a:schemeClr val="hlink"/>
                </a:solidFill>
                <a:latin typeface="Calibri"/>
                <a:ea typeface="Calibri"/>
                <a:cs typeface="Calibri"/>
                <a:sym typeface="Calibri"/>
                <a:hlinkClick r:id="rId5"/>
              </a:rPr>
              <a:t>ttps://confluence-itau.tecnologia.prod.ops.aws.cloud.ihf/display/SODL/8.5.12+-+%5BHadoop+-+CDP%5D+Uso+de+Spark+nos+DataHubs</a:t>
            </a:r>
            <a:endParaRPr sz="27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Case 1: Aplicações em Streaming - Kinesis</a:t>
            </a:r>
            <a:endParaRPr/>
          </a:p>
        </p:txBody>
      </p:sp>
      <p:pic>
        <p:nvPicPr>
          <p:cNvPr id="126" name="Google Shape;126;p8"/>
          <p:cNvPicPr preferRelativeResize="0"/>
          <p:nvPr>
            <p:ph idx="1" type="body"/>
          </p:nvPr>
        </p:nvPicPr>
        <p:blipFill rotWithShape="1">
          <a:blip r:embed="rId3">
            <a:alphaModFix/>
          </a:blip>
          <a:srcRect b="0" l="0" r="0" t="0"/>
          <a:stretch/>
        </p:blipFill>
        <p:spPr>
          <a:xfrm>
            <a:off x="838200" y="3413125"/>
            <a:ext cx="10515600" cy="1390650"/>
          </a:xfrm>
          <a:prstGeom prst="rect">
            <a:avLst/>
          </a:prstGeom>
          <a:noFill/>
          <a:ln>
            <a:noFill/>
          </a:ln>
        </p:spPr>
      </p:pic>
      <p:sp>
        <p:nvSpPr>
          <p:cNvPr id="127" name="Google Shape;127;p8"/>
          <p:cNvSpPr/>
          <p:nvPr/>
        </p:nvSpPr>
        <p:spPr>
          <a:xfrm>
            <a:off x="648335" y="1584325"/>
            <a:ext cx="10514965" cy="6172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F3F3F"/>
              </a:buClr>
              <a:buSzPts val="2000"/>
              <a:buFont typeface="Arial"/>
              <a:buChar char="•"/>
            </a:pPr>
            <a:r>
              <a:rPr b="0" i="0" lang="pt-BR" sz="2000" u="none" cap="none" strike="noStrike">
                <a:solidFill>
                  <a:srgbClr val="3F3F3F"/>
                </a:solidFill>
                <a:latin typeface="Calibri"/>
                <a:ea typeface="Calibri"/>
                <a:cs typeface="Calibri"/>
                <a:sym typeface="Calibri"/>
              </a:rPr>
              <a:t>Desenvolver uma aplicação em que exista o Produtor do dado de origem e um Consumidor que vai receber esse dado através do Kinesis Data Stream.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1" name="Shape 131"/>
        <p:cNvGrpSpPr/>
        <p:nvPr/>
      </p:nvGrpSpPr>
      <p:grpSpPr>
        <a:xfrm>
          <a:off x="0" y="0"/>
          <a:ext cx="0" cy="0"/>
          <a:chOff x="0" y="0"/>
          <a:chExt cx="0" cy="0"/>
        </a:xfrm>
      </p:grpSpPr>
      <p:sp>
        <p:nvSpPr>
          <p:cNvPr id="132" name="Google Shape;132;p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Produtor</a:t>
            </a:r>
            <a:endParaRPr/>
          </a:p>
        </p:txBody>
      </p:sp>
      <p:pic>
        <p:nvPicPr>
          <p:cNvPr id="133" name="Google Shape;133;p9"/>
          <p:cNvPicPr preferRelativeResize="0"/>
          <p:nvPr>
            <p:ph idx="1" type="body"/>
          </p:nvPr>
        </p:nvPicPr>
        <p:blipFill rotWithShape="1">
          <a:blip r:embed="rId3">
            <a:alphaModFix/>
          </a:blip>
          <a:srcRect b="0" l="0" r="0" t="0"/>
          <a:stretch/>
        </p:blipFill>
        <p:spPr>
          <a:xfrm>
            <a:off x="1888050" y="1391700"/>
            <a:ext cx="8415900" cy="407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2022-12-22T02:32:00Z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1046-11.2.0.11440</vt:lpwstr>
  </property>
  <property fmtid="{D5CDD505-2E9C-101B-9397-08002B2CF9AE}" pid="3" name="ICV">
    <vt:lpwstr>757587C8A64B47CD9C3C71F1E34D3C9E</vt:lpwstr>
  </property>
</Properties>
</file>