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74" r:id="rId12"/>
    <p:sldId id="257" r:id="rId13"/>
    <p:sldId id="261" r:id="rId14"/>
    <p:sldId id="270" r:id="rId15"/>
    <p:sldId id="279" r:id="rId16"/>
    <p:sldId id="280" r:id="rId17"/>
    <p:sldId id="272" r:id="rId18"/>
    <p:sldId id="275" r:id="rId19"/>
    <p:sldId id="278" r:id="rId20"/>
    <p:sldId id="273" r:id="rId21"/>
    <p:sldId id="276" r:id="rId22"/>
    <p:sldId id="27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132750"/>
    <a:srgbClr val="151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1EDF8CE1-1CA6-BCAE-261C-F13928AE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40F706-2324-C705-3818-74AEB6C9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656F8-EFA1-7561-94FF-6B40D4C0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C2E5A3-C041-424D-8682-554F5C9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89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E3A300E-EA80-0314-38C9-5DA190EE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F8FD7F-8460-8FD0-7A75-91E98099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AE93BB-0AB6-B921-1210-1E499D20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CC8111-612F-848E-C7E0-48253CE0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92DF9412-81AE-965C-A650-418F3E66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039100" cy="835026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26919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73EEE9B-5676-BF77-FDF6-B147AFCED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D991B4-201E-4000-2CCB-20645EF1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C5ECC6-CC52-1A28-090C-314049AA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6D9622-3393-22E5-839F-395DC95C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42933B-F99B-555E-D3C7-F76CB6D7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3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A4473A-62CA-155B-1A93-E3486EFE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039100" cy="835026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047C5-247A-C60E-1366-92F04AFB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008404-0EDC-364B-E0B3-AF8067D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0134D-3739-41F5-8298-40E3807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BC007B-2D1E-71CD-355A-D87C825C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6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37368F-7372-5056-C617-019AC506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327F02-DECE-092B-6404-3A30DDB4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056F27-DFEE-E19B-772D-D60D6871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3E6A49-079C-115E-A5F8-AD14AC79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34A7C-3015-255E-5E8E-1D574527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24C404-2D7D-3F53-A2B5-C2B728225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68B149-C980-AAED-6F98-4CFA01312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697391-5A4E-623A-03E8-9A7CEFF7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3F6304-2DDD-B266-9A13-EC3E5CBB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EF20EB-AB81-BE89-A8D9-4C422E5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4F928C8-0712-8D8B-5D62-2D6B3070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039100" cy="835026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839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B7C1C4E0-25C9-A4E3-2DD4-A7F7E781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3B4C5B-E18B-584B-1B5E-E4C44D05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8053343-80D9-AEF0-7812-F480B0B8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0A169CC-C583-AD65-8CFD-7B296D43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05CD86D-D9E3-EC66-8A71-444D396C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37B62A-C5A1-C549-153E-F27F186E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A1723EC-F8F4-B0F6-DED7-E0504B6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4566D4F7-07D2-A1EC-3BCA-A985F85D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039100" cy="835026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62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>
            <a:extLst>
              <a:ext uri="{FF2B5EF4-FFF2-40B4-BE49-F238E27FC236}">
                <a16:creationId xmlns:a16="http://schemas.microsoft.com/office/drawing/2014/main" id="{61CD9223-03AE-BAA6-63B9-DB3415C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F0FAA63-B128-4843-559F-BB7AFCB5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7AB3DE6-D190-EBB2-0117-6385DDB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13F96B0B-9B8D-2FF8-26DF-588FC0C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039100" cy="835026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24387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84DB96-8BB2-C6F8-5790-371B9FD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9E3EA8-0B29-9EA8-926C-3D697814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CA4127-E881-577D-B137-73AC246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1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567317-3803-C6C8-947C-2EDBA82E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C56144-A6DB-BDCC-3774-1587B3BA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491231D-E91A-8C14-096F-59ECF7D1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AC17ED-A580-2852-B74D-574B5736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7E0BDD-8DE5-FBA0-4A3A-3598655D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40C50E-817B-0DAF-394C-74A3CD2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44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00E1C-887E-E785-A5CA-3E42988A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ECFA561-590E-6F65-6931-9F6A7D0B7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335C69-9131-5F15-A71C-4080845F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74226E-65C3-1096-571E-3DACC6F5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18E410-9F6A-1F6D-713D-D70B066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F6BA8B-15AD-45AA-4047-0B73D2D0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7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Óbudai Egyetem - MITTE Communications">
            <a:extLst>
              <a:ext uri="{FF2B5EF4-FFF2-40B4-BE49-F238E27FC236}">
                <a16:creationId xmlns:a16="http://schemas.microsoft.com/office/drawing/2014/main" id="{D66BB06B-BCA7-4924-21B7-973088D1230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t="21511" r="-8896" b="25414"/>
          <a:stretch/>
        </p:blipFill>
        <p:spPr bwMode="auto">
          <a:xfrm>
            <a:off x="0" y="0"/>
            <a:ext cx="32385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93D57514-39BC-0FAC-0F7D-7DBD9D50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1C636A-5301-14F4-495F-31E9C3C5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539952-2A1E-4461-F49F-7C99CAD0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4E79-5D67-492F-A97B-88432588B04E}" type="datetimeFigureOut">
              <a:rPr lang="hu-HU" smtClean="0"/>
              <a:t>2023. 12. 19.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0457-13A7-553A-1152-C340FBF4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9F8E2B-B54E-51F5-F456-2699DEDD7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4F19-9642-494C-AE2B-A953EE6BD8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AB4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ik.uni-obuda.h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31757E1-77FD-968A-58C6-A8AACD67865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000125"/>
            <a:ext cx="9144000" cy="1900238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OE TUBE</a:t>
            </a:r>
            <a:br>
              <a:rPr lang="hu-HU" sz="7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b="0" dirty="0">
                <a:latin typeface="Arial" panose="020B0604020202020204" pitchFamily="34" charset="0"/>
                <a:cs typeface="Arial" panose="020B0604020202020204" pitchFamily="34" charset="0"/>
              </a:rPr>
              <a:t>video streaming </a:t>
            </a:r>
            <a:r>
              <a:rPr lang="hu-HU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hu-HU" sz="7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0771F39-8569-90B6-E36B-5FD4900A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462"/>
            <a:ext cx="9144000" cy="3055938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Készítette:</a:t>
            </a: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Török Tamás –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Architect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Szanyi Szabolcs – SCRUM Master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Szalai István –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Béres Benjámin - Fejlesztő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Schaffer Tamás - Fejlesztő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Molnár Ákos - Fejlesztő</a:t>
            </a:r>
          </a:p>
        </p:txBody>
      </p:sp>
    </p:spTree>
    <p:extLst>
      <p:ext uri="{BB962C8B-B14F-4D97-AF65-F5344CB8AC3E}">
        <p14:creationId xmlns:p14="http://schemas.microsoft.com/office/powerpoint/2010/main" val="410738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EE39D-F0C5-7887-1210-7D7C8343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011487"/>
            <a:ext cx="4772025" cy="835026"/>
          </a:xfrm>
        </p:spPr>
        <p:txBody>
          <a:bodyPr>
            <a:normAutofit fontScale="90000"/>
          </a:bodyPr>
          <a:lstStyle/>
          <a:p>
            <a:pPr algn="r"/>
            <a:r>
              <a:rPr lang="hu-HU" sz="8000" dirty="0"/>
              <a:t>DEMO</a:t>
            </a:r>
            <a:endParaRPr lang="hu-HU" sz="6000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50BC647-721A-F679-4F0F-3AE2074BC12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4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EE39D-F0C5-7887-1210-7D7C8343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011487"/>
            <a:ext cx="4772025" cy="835026"/>
          </a:xfrm>
        </p:spPr>
        <p:txBody>
          <a:bodyPr>
            <a:normAutofit fontScale="90000"/>
          </a:bodyPr>
          <a:lstStyle/>
          <a:p>
            <a:pPr algn="r"/>
            <a:r>
              <a:rPr lang="hu-HU" sz="8000" dirty="0"/>
              <a:t>SZAKMAI BEMUTATÓ</a:t>
            </a:r>
            <a:endParaRPr lang="hu-HU" sz="6000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50BC647-721A-F679-4F0F-3AE2074BC12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01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CEB94-72F3-FB93-D428-AC3709F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724900" cy="835026"/>
          </a:xfrm>
        </p:spPr>
        <p:txBody>
          <a:bodyPr>
            <a:normAutofit/>
          </a:bodyPr>
          <a:lstStyle/>
          <a:p>
            <a:r>
              <a:rPr lang="hu-HU" dirty="0"/>
              <a:t>Használt keretrendszerek -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37949-CD8C-8B61-6E33-2BDAD658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7029450" cy="4691063"/>
          </a:xfrm>
        </p:spPr>
        <p:txBody>
          <a:bodyPr/>
          <a:lstStyle/>
          <a:p>
            <a:r>
              <a:rPr lang="hu-HU" dirty="0"/>
              <a:t>Angular</a:t>
            </a:r>
          </a:p>
          <a:p>
            <a:r>
              <a:rPr lang="hu-HU" dirty="0" err="1"/>
              <a:t>DevExtreme</a:t>
            </a:r>
            <a:r>
              <a:rPr lang="hu-HU" dirty="0"/>
              <a:t> (Angular-ra </a:t>
            </a:r>
            <a:r>
              <a:rPr lang="hu-HU" i="1" dirty="0"/>
              <a:t>is</a:t>
            </a:r>
            <a:r>
              <a:rPr lang="hu-HU" dirty="0"/>
              <a:t> épül)</a:t>
            </a:r>
          </a:p>
          <a:p>
            <a:pPr lvl="1"/>
            <a:r>
              <a:rPr lang="hu-HU" dirty="0"/>
              <a:t>UI komponensek (gomb, </a:t>
            </a:r>
            <a:r>
              <a:rPr lang="hu-HU" dirty="0" err="1"/>
              <a:t>slider</a:t>
            </a:r>
            <a:r>
              <a:rPr lang="hu-HU" dirty="0"/>
              <a:t>, </a:t>
            </a:r>
            <a:r>
              <a:rPr lang="hu-HU" dirty="0" err="1"/>
              <a:t>list</a:t>
            </a:r>
            <a:r>
              <a:rPr lang="hu-HU" dirty="0"/>
              <a:t>, </a:t>
            </a:r>
            <a:r>
              <a:rPr lang="hu-HU" dirty="0" err="1"/>
              <a:t>data-grid</a:t>
            </a:r>
            <a:r>
              <a:rPr lang="hu-HU" dirty="0"/>
              <a:t>, stb.)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9F9F21-18C5-CBF0-70D8-5163B3CF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46" y="3611270"/>
            <a:ext cx="5163408" cy="198208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9588B33-8706-46B7-CE97-93BB457C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347" y="1224973"/>
            <a:ext cx="1032545" cy="95059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B7AC16C-A4D4-1B0D-BAF4-2E5FC8B2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15" y="2740460"/>
            <a:ext cx="3157756" cy="61852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60FB008-0AC0-7BDD-8C84-D5F07C290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7" y="3487878"/>
            <a:ext cx="3363882" cy="3203434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DF024F7-0832-0CF7-C663-E829FB324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5979500"/>
            <a:ext cx="4324350" cy="583611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56151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CEB94-72F3-FB93-D428-AC3709F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36525"/>
            <a:ext cx="8737600" cy="835026"/>
          </a:xfrm>
        </p:spPr>
        <p:txBody>
          <a:bodyPr>
            <a:normAutofit/>
          </a:bodyPr>
          <a:lstStyle/>
          <a:p>
            <a:r>
              <a:rPr lang="hu-HU" dirty="0"/>
              <a:t>Használt keretrendszerek -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37949-CD8C-8B61-6E33-2BDAD658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5054600" cy="4691063"/>
          </a:xfrm>
        </p:spPr>
        <p:txBody>
          <a:bodyPr/>
          <a:lstStyle/>
          <a:p>
            <a:r>
              <a:rPr lang="hu-HU" dirty="0"/>
              <a:t>ASP.NET</a:t>
            </a:r>
          </a:p>
          <a:p>
            <a:r>
              <a:rPr lang="hu-HU" dirty="0"/>
              <a:t>ABP (ASP.NET-re épül)</a:t>
            </a:r>
          </a:p>
          <a:p>
            <a:pPr lvl="1"/>
            <a:r>
              <a:rPr lang="hu-HU" dirty="0" err="1"/>
              <a:t>Proxiek</a:t>
            </a:r>
            <a:endParaRPr lang="hu-HU" dirty="0"/>
          </a:p>
          <a:p>
            <a:pPr lvl="2"/>
            <a:r>
              <a:rPr lang="hu-HU" dirty="0"/>
              <a:t>szerveroldalon létrehozott modellek könnyű generálása frontendre is</a:t>
            </a:r>
          </a:p>
          <a:p>
            <a:pPr lvl="2"/>
            <a:r>
              <a:rPr lang="hu-HU" dirty="0"/>
              <a:t>API-k alapján service-ek generálása frontenden</a:t>
            </a:r>
          </a:p>
        </p:txBody>
      </p:sp>
      <p:pic>
        <p:nvPicPr>
          <p:cNvPr id="1028" name="Picture 4" descr="ABP · GitHub">
            <a:extLst>
              <a:ext uri="{FF2B5EF4-FFF2-40B4-BE49-F238E27FC236}">
                <a16:creationId xmlns:a16="http://schemas.microsoft.com/office/drawing/2014/main" id="{34469FAB-E362-0625-B153-5D27AA0E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24" y="1879134"/>
            <a:ext cx="3586294" cy="358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7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D8388-4F27-7752-1F1D-8EE4018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82F2D9-D932-4347-ACD3-5FA5C1AD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1112921"/>
          </a:xfrm>
        </p:spPr>
        <p:txBody>
          <a:bodyPr/>
          <a:lstStyle/>
          <a:p>
            <a:r>
              <a:rPr lang="hu-HU" dirty="0"/>
              <a:t>OE dizájnt próbáltunk követni -&gt; Egységesség</a:t>
            </a:r>
          </a:p>
          <a:p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https://nik.uni-obuda.hu/</a:t>
            </a:r>
            <a:r>
              <a:rPr lang="hu-HU" dirty="0"/>
              <a:t> színei dominálnak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E95B20-977A-B27F-3332-BCED50D4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041650"/>
            <a:ext cx="4818732" cy="273906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629822D-E1EE-575F-CFC9-65DE4699B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3041651"/>
            <a:ext cx="5537200" cy="27599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9D67DEF-4778-F03B-39D8-B36781309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6094775"/>
            <a:ext cx="5537200" cy="299308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2004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D8388-4F27-7752-1F1D-8EE4018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E95B20-977A-B27F-3332-BCED50D4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69" y="887575"/>
            <a:ext cx="10060731" cy="57187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73324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D8388-4F27-7752-1F1D-8EE4018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AFADCB5-4315-0C79-3934-8C788B51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8" y="1190422"/>
            <a:ext cx="10774524" cy="53704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8924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B6CC-4EDB-E935-0F27-C8513243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Verziókövetés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9F6245-0FEA-9DDA-8A51-FEDABD68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5757765" cy="4691063"/>
          </a:xfrm>
        </p:spPr>
        <p:txBody>
          <a:bodyPr>
            <a:normAutofit fontScale="92500"/>
          </a:bodyPr>
          <a:lstStyle/>
          <a:p>
            <a:r>
              <a:rPr lang="hu-HU" dirty="0"/>
              <a:t>Master </a:t>
            </a:r>
            <a:r>
              <a:rPr lang="hu-HU" dirty="0" err="1"/>
              <a:t>branch</a:t>
            </a:r>
            <a:r>
              <a:rPr lang="hu-HU" dirty="0"/>
              <a:t>: </a:t>
            </a:r>
            <a:r>
              <a:rPr lang="hu-HU" dirty="0" err="1"/>
              <a:t>Release</a:t>
            </a:r>
            <a:r>
              <a:rPr lang="hu-HU" dirty="0"/>
              <a:t>-ek kerülnek ide</a:t>
            </a:r>
          </a:p>
          <a:p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branch</a:t>
            </a:r>
            <a:r>
              <a:rPr lang="hu-HU" dirty="0"/>
              <a:t>: Működő kódok kerülnek ide</a:t>
            </a: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branch</a:t>
            </a:r>
            <a:r>
              <a:rPr lang="hu-HU" dirty="0"/>
              <a:t>(-ek): Különböző funkciók/</a:t>
            </a:r>
            <a:r>
              <a:rPr lang="hu-HU" dirty="0" err="1"/>
              <a:t>issue</a:t>
            </a:r>
            <a:r>
              <a:rPr lang="hu-HU" dirty="0"/>
              <a:t>-k készülnek itt -&gt;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 -&gt; </a:t>
            </a:r>
            <a:r>
              <a:rPr lang="hu-HU" dirty="0" err="1"/>
              <a:t>Review</a:t>
            </a:r>
            <a:r>
              <a:rPr lang="hu-HU" dirty="0"/>
              <a:t> -&gt; </a:t>
            </a:r>
            <a:r>
              <a:rPr lang="hu-HU" dirty="0" err="1"/>
              <a:t>Merge</a:t>
            </a:r>
            <a:r>
              <a:rPr lang="hu-HU" dirty="0"/>
              <a:t> (adott esetben </a:t>
            </a:r>
            <a:r>
              <a:rPr lang="hu-HU" dirty="0" err="1"/>
              <a:t>conflict</a:t>
            </a:r>
            <a:r>
              <a:rPr lang="hu-HU" dirty="0"/>
              <a:t> kezelés)</a:t>
            </a:r>
          </a:p>
          <a:p>
            <a:r>
              <a:rPr lang="hu-HU" dirty="0" err="1"/>
              <a:t>Feature-ök</a:t>
            </a:r>
            <a:r>
              <a:rPr lang="hu-HU" dirty="0"/>
              <a:t> esetén egyik </a:t>
            </a:r>
            <a:r>
              <a:rPr lang="hu-HU" dirty="0" err="1"/>
              <a:t>feature</a:t>
            </a:r>
            <a:r>
              <a:rPr lang="hu-HU" dirty="0"/>
              <a:t> esetleg be lett </a:t>
            </a:r>
            <a:r>
              <a:rPr lang="hu-HU" dirty="0" err="1"/>
              <a:t>mergelve</a:t>
            </a:r>
            <a:r>
              <a:rPr lang="hu-HU" dirty="0"/>
              <a:t> a másikba</a:t>
            </a:r>
          </a:p>
          <a:p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merge</a:t>
            </a:r>
            <a:r>
              <a:rPr lang="hu-HU" dirty="0"/>
              <a:t> a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branchbe</a:t>
            </a:r>
            <a:r>
              <a:rPr lang="hu-HU" dirty="0"/>
              <a:t> -&gt; </a:t>
            </a:r>
            <a:r>
              <a:rPr lang="hu-HU" dirty="0" err="1"/>
              <a:t>Conflict</a:t>
            </a:r>
            <a:r>
              <a:rPr lang="hu-HU" dirty="0"/>
              <a:t>-ok kezelése.</a:t>
            </a:r>
          </a:p>
        </p:txBody>
      </p:sp>
      <p:pic>
        <p:nvPicPr>
          <p:cNvPr id="1028" name="Picture 4" descr="Branching workflows for Git - DEV Community">
            <a:extLst>
              <a:ext uri="{FF2B5EF4-FFF2-40B4-BE49-F238E27FC236}">
                <a16:creationId xmlns:a16="http://schemas.microsoft.com/office/drawing/2014/main" id="{CDCC2BDC-A8D5-6C24-E688-BACFCBC7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65" y="2080727"/>
            <a:ext cx="5450355" cy="22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2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5A624-655F-9631-4067-598399AE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CFB4F-0210-71A2-ADAE-E9833E48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Készült egy alap adatbázis terv, dizájn terv</a:t>
            </a:r>
          </a:p>
          <a:p>
            <a:r>
              <a:rPr lang="hu-HU" dirty="0"/>
              <a:t>A dizájn és a funkciók folyamatában változtak</a:t>
            </a:r>
          </a:p>
          <a:p>
            <a:r>
              <a:rPr lang="hu-HU" dirty="0"/>
              <a:t>Hétfőnként </a:t>
            </a:r>
            <a:r>
              <a:rPr lang="hu-HU" dirty="0" err="1"/>
              <a:t>standup</a:t>
            </a:r>
            <a:endParaRPr lang="hu-HU" dirty="0"/>
          </a:p>
          <a:p>
            <a:r>
              <a:rPr lang="hu-HU" dirty="0"/>
              <a:t>Sprintek elején készítettünk </a:t>
            </a:r>
            <a:r>
              <a:rPr lang="hu-HU" dirty="0" err="1"/>
              <a:t>task-okat</a:t>
            </a:r>
            <a:r>
              <a:rPr lang="hu-HU" dirty="0"/>
              <a:t> -&gt; hétről hétre bővítettük ezeket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995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BB9B6-555C-3ED7-421C-1736BD3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jegyzőkönyv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A33A4-A576-C08A-9511-32A1DD88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  <a:p>
            <a:pPr lvl="1"/>
            <a:r>
              <a:rPr lang="hu-HU" dirty="0"/>
              <a:t>ABP és </a:t>
            </a:r>
            <a:r>
              <a:rPr lang="hu-HU" dirty="0" err="1"/>
              <a:t>Devex</a:t>
            </a:r>
            <a:r>
              <a:rPr lang="hu-HU" dirty="0"/>
              <a:t> összemosása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seeker</a:t>
            </a:r>
            <a:r>
              <a:rPr lang="hu-HU" dirty="0"/>
              <a:t> magától mutassa hol tart a videó, illetve kézzel is lehessen belenyúlni</a:t>
            </a:r>
          </a:p>
          <a:p>
            <a:pPr lvl="1"/>
            <a:r>
              <a:rPr lang="hu-HU" dirty="0"/>
              <a:t>Többszöri videómegnyitáskor több hangsáv is hallható volt</a:t>
            </a:r>
          </a:p>
          <a:p>
            <a:pPr lvl="1"/>
            <a:r>
              <a:rPr lang="hu-HU" dirty="0"/>
              <a:t>Egyéni komponensek átlátása, újra felhasználása</a:t>
            </a:r>
          </a:p>
          <a:p>
            <a:r>
              <a:rPr lang="hu-HU" dirty="0"/>
              <a:t>Backend</a:t>
            </a:r>
          </a:p>
          <a:p>
            <a:pPr lvl="1"/>
            <a:r>
              <a:rPr lang="hu-HU" dirty="0"/>
              <a:t>Új keretrendszer megismerése</a:t>
            </a:r>
          </a:p>
          <a:p>
            <a:pPr lvl="1"/>
            <a:r>
              <a:rPr lang="hu-HU" dirty="0"/>
              <a:t>Nem lehetett 3 karakternél hosszabb nevű lejátszási listát létrehozni, mert a </a:t>
            </a:r>
            <a:r>
              <a:rPr lang="hu-HU" dirty="0" err="1"/>
              <a:t>playlist</a:t>
            </a:r>
            <a:r>
              <a:rPr lang="hu-HU" dirty="0"/>
              <a:t> adatbázis konfigurációjában véletlenül fel volt cserélve a minimális és a maximális hossz.</a:t>
            </a:r>
          </a:p>
          <a:p>
            <a:pPr lvl="1"/>
            <a:r>
              <a:rPr lang="hu-HU" dirty="0"/>
              <a:t>Lejátszási listák videói nem az eredeti sorrendben jelentek meg.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EE39D-F0C5-7887-1210-7D7C8343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011487"/>
            <a:ext cx="5143500" cy="835026"/>
          </a:xfrm>
        </p:spPr>
        <p:txBody>
          <a:bodyPr>
            <a:noAutofit/>
          </a:bodyPr>
          <a:lstStyle/>
          <a:p>
            <a:pPr algn="r"/>
            <a:r>
              <a:rPr lang="hu-HU" sz="7200" dirty="0"/>
              <a:t>MŰKÖDÉSE,</a:t>
            </a:r>
            <a:br>
              <a:rPr lang="hu-HU" sz="7200" dirty="0"/>
            </a:br>
            <a:r>
              <a:rPr lang="hu-HU" sz="7200" dirty="0"/>
              <a:t>TECHNIKAI</a:t>
            </a:r>
            <a:br>
              <a:rPr lang="hu-HU" sz="7200" dirty="0"/>
            </a:br>
            <a:r>
              <a:rPr lang="hu-HU" sz="7200" dirty="0"/>
              <a:t>HÁTTERE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50BC647-721A-F679-4F0F-3AE2074BC12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84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B6CC-4EDB-E935-0F27-C8513243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9F6245-0FEA-9DDA-8A51-FEDABD68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Eleinte nehézkes volt</a:t>
            </a:r>
          </a:p>
          <a:p>
            <a:pPr lvl="1"/>
            <a:r>
              <a:rPr lang="hu-HU" dirty="0"/>
              <a:t>Új, ismeretlen keretrendszerek </a:t>
            </a:r>
            <a:r>
              <a:rPr lang="hu-HU" b="1" dirty="0">
                <a:solidFill>
                  <a:srgbClr val="92D050"/>
                </a:solidFill>
              </a:rPr>
              <a:t>MEGOLDÓDOTT</a:t>
            </a:r>
          </a:p>
          <a:p>
            <a:pPr lvl="1"/>
            <a:r>
              <a:rPr lang="hu-HU" dirty="0"/>
              <a:t>„Ismeretlen csapattagok” </a:t>
            </a:r>
            <a:r>
              <a:rPr lang="hu-HU" b="1" dirty="0">
                <a:solidFill>
                  <a:srgbClr val="92D050"/>
                </a:solidFill>
              </a:rPr>
              <a:t>MEGOLDÓDOTT</a:t>
            </a:r>
            <a:endParaRPr lang="hu-HU" dirty="0"/>
          </a:p>
          <a:p>
            <a:pPr lvl="1"/>
            <a:r>
              <a:rPr lang="hu-HU" dirty="0" err="1"/>
              <a:t>Task</a:t>
            </a:r>
            <a:r>
              <a:rPr lang="hu-HU" dirty="0"/>
              <a:t>-ok létrehozása, időbecslés </a:t>
            </a:r>
            <a:r>
              <a:rPr lang="hu-HU" b="1" dirty="0">
                <a:solidFill>
                  <a:srgbClr val="FFAB40"/>
                </a:solidFill>
              </a:rPr>
              <a:t>MEGOLDÓDOTT</a:t>
            </a:r>
            <a:endParaRPr lang="hu-HU" dirty="0">
              <a:solidFill>
                <a:srgbClr val="FFAB40"/>
              </a:solidFill>
            </a:endParaRPr>
          </a:p>
          <a:p>
            <a:pPr lvl="1"/>
            <a:r>
              <a:rPr lang="hu-HU" dirty="0"/>
              <a:t>Meeting-ek rendszeresítése </a:t>
            </a:r>
            <a:r>
              <a:rPr lang="hu-HU" b="1" dirty="0">
                <a:solidFill>
                  <a:srgbClr val="92D050"/>
                </a:solidFill>
              </a:rPr>
              <a:t>MEGOLDÓDOTT</a:t>
            </a:r>
            <a:endParaRPr lang="hu-HU" dirty="0"/>
          </a:p>
          <a:p>
            <a:r>
              <a:rPr lang="hu-HU" dirty="0"/>
              <a:t>Sikeres, gördülékeny meeting-ek</a:t>
            </a:r>
          </a:p>
          <a:p>
            <a:r>
              <a:rPr lang="hu-HU" dirty="0"/>
              <a:t>Mindenki testhezálló feladatot kapott</a:t>
            </a:r>
          </a:p>
          <a:p>
            <a:r>
              <a:rPr lang="hu-HU" dirty="0"/>
              <a:t>Jól kiegészítettük egymás tudását, segítettünk feladatokban (privát chat, meeting)</a:t>
            </a:r>
          </a:p>
          <a:p>
            <a:r>
              <a:rPr lang="hu-HU" dirty="0"/>
              <a:t>Jó kommunikáció (pl. valaki nem tudott részt venni meetingen, feladatot magára vállalni)</a:t>
            </a:r>
          </a:p>
          <a:p>
            <a:r>
              <a:rPr lang="hu-HU" dirty="0"/>
              <a:t>Nehézségként fennmaradt a végén</a:t>
            </a:r>
          </a:p>
          <a:p>
            <a:pPr lvl="1"/>
            <a:r>
              <a:rPr lang="hu-HU" dirty="0" err="1"/>
              <a:t>Board</a:t>
            </a:r>
            <a:r>
              <a:rPr lang="hu-HU" dirty="0"/>
              <a:t> kezelése (néha lemaradt a fejlesztéstől)</a:t>
            </a:r>
          </a:p>
        </p:txBody>
      </p:sp>
    </p:spTree>
    <p:extLst>
      <p:ext uri="{BB962C8B-B14F-4D97-AF65-F5344CB8AC3E}">
        <p14:creationId xmlns:p14="http://schemas.microsoft.com/office/powerpoint/2010/main" val="258316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84BE19-AD07-1B28-E8DA-C5DD6260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D40FD3-DD14-B617-C98E-CAACE074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Nagyon fontos a tervezés (egyénileg és közösen)</a:t>
            </a:r>
          </a:p>
          <a:p>
            <a:r>
              <a:rPr lang="hu-HU" dirty="0"/>
              <a:t>Fontos a megfelelő feladat kiosztás</a:t>
            </a:r>
          </a:p>
          <a:p>
            <a:r>
              <a:rPr lang="hu-HU" dirty="0"/>
              <a:t>Átfogó meeting-ek</a:t>
            </a:r>
          </a:p>
          <a:p>
            <a:r>
              <a:rPr lang="hu-HU" dirty="0"/>
              <a:t>Fontos a kommunikáció, megértés csapattagokkal szemben</a:t>
            </a:r>
          </a:p>
        </p:txBody>
      </p:sp>
    </p:spTree>
    <p:extLst>
      <p:ext uri="{BB962C8B-B14F-4D97-AF65-F5344CB8AC3E}">
        <p14:creationId xmlns:p14="http://schemas.microsoft.com/office/powerpoint/2010/main" val="43491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6EE8F-DAFF-E2C1-5C63-68961FC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466"/>
            <a:ext cx="10515600" cy="931069"/>
          </a:xfrm>
        </p:spPr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299138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9E776-4322-66F4-73CB-A0FEA96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ACA2D2-44F2-4B49-82EB-03599DFA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HLS videó streaming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</a:p>
          <a:p>
            <a:r>
              <a:rPr lang="hu-HU" dirty="0"/>
              <a:t>Microsoft login </a:t>
            </a:r>
            <a:r>
              <a:rPr lang="hu-HU" b="1" dirty="0">
                <a:solidFill>
                  <a:srgbClr val="FFC000"/>
                </a:solidFill>
              </a:rPr>
              <a:t>MÁSKÉPP</a:t>
            </a:r>
            <a:r>
              <a:rPr lang="hu-HU" dirty="0"/>
              <a:t> </a:t>
            </a:r>
            <a:r>
              <a:rPr lang="hu-HU" b="1" dirty="0">
                <a:solidFill>
                  <a:srgbClr val="FFC000"/>
                </a:solidFill>
              </a:rPr>
              <a:t>KÉSZÜLT EL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/>
              <a:t>Csoportok létrehozása, szerkesztése, megtekintése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  <a:endParaRPr lang="hu-HU" dirty="0"/>
          </a:p>
          <a:p>
            <a:r>
              <a:rPr lang="hu-HU" dirty="0"/>
              <a:t>Lejátszási listák létrehozása, szerkesztése, megtekintése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  <a:endParaRPr lang="hu-HU" dirty="0"/>
          </a:p>
          <a:p>
            <a:r>
              <a:rPr lang="hu-HU" dirty="0"/>
              <a:t>Videók felöltése, konvertálása, szerkesztése, megtekintése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  <a:endParaRPr lang="hu-HU" dirty="0"/>
          </a:p>
          <a:p>
            <a:r>
              <a:rPr lang="hu-HU" dirty="0"/>
              <a:t>Videó felbontás változtatás </a:t>
            </a:r>
            <a:r>
              <a:rPr lang="hu-HU" dirty="0" err="1"/>
              <a:t>stream</a:t>
            </a:r>
            <a:r>
              <a:rPr lang="hu-HU" dirty="0"/>
              <a:t> közben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  <a:endParaRPr lang="hu-HU" dirty="0"/>
          </a:p>
          <a:p>
            <a:r>
              <a:rPr lang="hu-HU" dirty="0"/>
              <a:t>Videókat ne lehessen letölteni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</a:p>
          <a:p>
            <a:r>
              <a:rPr lang="hu-HU" dirty="0"/>
              <a:t>Szerver oldali konverzió </a:t>
            </a:r>
            <a:r>
              <a:rPr lang="hu-HU" b="1" dirty="0">
                <a:solidFill>
                  <a:srgbClr val="92D050"/>
                </a:solidFill>
              </a:rPr>
              <a:t>ELKÉSZÜLT</a:t>
            </a:r>
          </a:p>
        </p:txBody>
      </p:sp>
    </p:spTree>
    <p:extLst>
      <p:ext uri="{BB962C8B-B14F-4D97-AF65-F5344CB8AC3E}">
        <p14:creationId xmlns:p14="http://schemas.microsoft.com/office/powerpoint/2010/main" val="109310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videók láthatóságát a tartalmazó csoport(ok) határozza meg</a:t>
            </a:r>
          </a:p>
          <a:p>
            <a:r>
              <a:rPr lang="hu-HU" dirty="0"/>
              <a:t>3 fő láthatóság / csoport</a:t>
            </a:r>
          </a:p>
          <a:p>
            <a:pPr lvl="1"/>
            <a:r>
              <a:rPr lang="hu-HU" dirty="0" err="1"/>
              <a:t>Private</a:t>
            </a:r>
            <a:r>
              <a:rPr lang="hu-HU" dirty="0"/>
              <a:t>: Csak a felhasználó látja</a:t>
            </a:r>
          </a:p>
          <a:p>
            <a:pPr lvl="1"/>
            <a:r>
              <a:rPr lang="hu-HU" dirty="0"/>
              <a:t>Public: Mindenki láthatja, még a nem bejelentkezettek is.</a:t>
            </a:r>
          </a:p>
          <a:p>
            <a:pPr lvl="1"/>
            <a:r>
              <a:rPr lang="hu-HU" dirty="0" err="1"/>
              <a:t>Custom</a:t>
            </a:r>
            <a:endParaRPr lang="hu-HU" dirty="0"/>
          </a:p>
          <a:p>
            <a:pPr lvl="2"/>
            <a:r>
              <a:rPr lang="hu-HU" dirty="0"/>
              <a:t>Egyedi csoportokat lehet létrehozni (OE is ide tartozik). OE-s fiók automatikusan az OE csoportba kerülnek </a:t>
            </a:r>
            <a:r>
              <a:rPr lang="hu-HU" dirty="0" err="1"/>
              <a:t>domain</a:t>
            </a:r>
            <a:r>
              <a:rPr lang="hu-HU" dirty="0"/>
              <a:t> alapján.</a:t>
            </a:r>
          </a:p>
          <a:p>
            <a:r>
              <a:rPr lang="hu-HU" dirty="0"/>
              <a:t>Lejátszási listáknak NINCS láthatóság paramétere</a:t>
            </a:r>
          </a:p>
          <a:p>
            <a:r>
              <a:rPr lang="hu-HU" dirty="0"/>
              <a:t>Lejátszási lista mindenkinek elérhető, viszont csak azon tartalmak érhetőek el, amelyekhez van jogosultságunk (amelyik csoportnak a tagja vagyunk)</a:t>
            </a:r>
          </a:p>
        </p:txBody>
      </p:sp>
    </p:spTree>
    <p:extLst>
      <p:ext uri="{BB962C8B-B14F-4D97-AF65-F5344CB8AC3E}">
        <p14:creationId xmlns:p14="http://schemas.microsoft.com/office/powerpoint/2010/main" val="62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597400" cy="5235575"/>
          </a:xfrm>
          <a:ln>
            <a:noFill/>
          </a:ln>
        </p:spPr>
        <p:txBody>
          <a:bodyPr/>
          <a:lstStyle/>
          <a:p>
            <a:r>
              <a:rPr lang="hu-HU" dirty="0"/>
              <a:t>Béla</a:t>
            </a:r>
          </a:p>
          <a:p>
            <a:pPr lvl="1"/>
            <a:r>
              <a:rPr lang="hu-HU" dirty="0"/>
              <a:t>Nincs OE fiókja</a:t>
            </a:r>
          </a:p>
          <a:p>
            <a:pPr lvl="1"/>
            <a:r>
              <a:rPr lang="hu-HU" dirty="0"/>
              <a:t>vagy éppen nincs bejelentkezve</a:t>
            </a:r>
          </a:p>
          <a:p>
            <a:r>
              <a:rPr lang="hu-HU" dirty="0"/>
              <a:t>Meg szeretne nézni egy lejátszási listát</a:t>
            </a:r>
          </a:p>
          <a:p>
            <a:r>
              <a:rPr lang="hu-HU" dirty="0"/>
              <a:t>Csoportok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Private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hu-HU" dirty="0" err="1">
                <a:solidFill>
                  <a:srgbClr val="FFC000"/>
                </a:solidFill>
              </a:rPr>
              <a:t>Custom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D08CD83-489B-236D-8CB3-85235191AC34}"/>
              </a:ext>
            </a:extLst>
          </p:cNvPr>
          <p:cNvSpPr/>
          <p:nvPr/>
        </p:nvSpPr>
        <p:spPr>
          <a:xfrm>
            <a:off x="5816600" y="1168400"/>
            <a:ext cx="5740400" cy="5618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11843D-BC2B-937D-00B3-6D39E932123B}"/>
              </a:ext>
            </a:extLst>
          </p:cNvPr>
          <p:cNvSpPr txBox="1"/>
          <p:nvPr/>
        </p:nvSpPr>
        <p:spPr>
          <a:xfrm>
            <a:off x="7626350" y="1255067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Lejátszási lista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1854FB5-98A5-87D3-7206-10764C57B995}"/>
              </a:ext>
            </a:extLst>
          </p:cNvPr>
          <p:cNvGrpSpPr/>
          <p:nvPr/>
        </p:nvGrpSpPr>
        <p:grpSpPr>
          <a:xfrm>
            <a:off x="6680200" y="2019300"/>
            <a:ext cx="4089400" cy="698500"/>
            <a:chOff x="6680200" y="2019300"/>
            <a:chExt cx="4089400" cy="698500"/>
          </a:xfrm>
          <a:solidFill>
            <a:srgbClr val="FF0000"/>
          </a:solidFill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291556C8-01A4-D6C9-6182-9BC0A9AAD283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E1A3D6A-A650-B2E2-CE1D-8A0BD46C73E0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/>
                  </a:solidFill>
                </a:rPr>
                <a:t>Private</a:t>
              </a:r>
              <a:r>
                <a:rPr lang="hu-HU" dirty="0">
                  <a:solidFill>
                    <a:schemeClr val="bg1"/>
                  </a:solidFill>
                </a:rPr>
                <a:t> Videó (nem Béláé)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F08A86AE-120D-B793-4B58-78ADAE990137}"/>
              </a:ext>
            </a:extLst>
          </p:cNvPr>
          <p:cNvGrpSpPr/>
          <p:nvPr/>
        </p:nvGrpSpPr>
        <p:grpSpPr>
          <a:xfrm>
            <a:off x="6680200" y="2930197"/>
            <a:ext cx="4089400" cy="698500"/>
            <a:chOff x="6680200" y="2019300"/>
            <a:chExt cx="4089400" cy="698500"/>
          </a:xfrm>
          <a:solidFill>
            <a:srgbClr val="92D050"/>
          </a:solidFill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5A48E2A-DFFB-407A-B58E-FC5C76C31ED7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0791C0CE-244C-D3CA-F5A5-5C5A5A4F528B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Public Videó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23861B92-C0A4-E311-6308-7309FEBE9915}"/>
              </a:ext>
            </a:extLst>
          </p:cNvPr>
          <p:cNvGrpSpPr/>
          <p:nvPr/>
        </p:nvGrpSpPr>
        <p:grpSpPr>
          <a:xfrm>
            <a:off x="6680200" y="3836074"/>
            <a:ext cx="4089400" cy="698500"/>
            <a:chOff x="6680200" y="3849687"/>
            <a:chExt cx="4089400" cy="698500"/>
          </a:xfrm>
          <a:solidFill>
            <a:srgbClr val="FFC000"/>
          </a:solidFill>
        </p:grpSpPr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01554500-3F07-A4FC-EEE4-35D1BD053C61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3127875B-8680-3E84-91F2-FC9B893F87B3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grpFill/>
          </p:grpSpPr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17409BB3-FE31-F756-116F-24D36AE12A66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grpFill/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5ED951B-1911-D86C-70E5-F9D977611C1E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F5E9ECA9-F1D7-581C-01E5-CA3BC404E1F6}"/>
              </a:ext>
            </a:extLst>
          </p:cNvPr>
          <p:cNvGrpSpPr/>
          <p:nvPr/>
        </p:nvGrpSpPr>
        <p:grpSpPr>
          <a:xfrm>
            <a:off x="9122410" y="3939708"/>
            <a:ext cx="1511300" cy="515501"/>
            <a:chOff x="9122410" y="3939708"/>
            <a:chExt cx="1511300" cy="515501"/>
          </a:xfrm>
        </p:grpSpPr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1EA4F8A1-AFF8-69CA-1519-14BE830F61E1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2AE89126-A555-BEB0-7EA1-A1E06FD37E0F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Cica csoport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3A161AE-93CB-40A7-A625-648CDCF406D9}"/>
              </a:ext>
            </a:extLst>
          </p:cNvPr>
          <p:cNvGrpSpPr/>
          <p:nvPr/>
        </p:nvGrpSpPr>
        <p:grpSpPr>
          <a:xfrm>
            <a:off x="6680200" y="4745176"/>
            <a:ext cx="4089400" cy="698500"/>
            <a:chOff x="6680200" y="3849687"/>
            <a:chExt cx="4089400" cy="698500"/>
          </a:xfrm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F3B1B559-41B7-8D66-0E04-87D76F043E48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85DD15A2-7E5C-0D84-A38E-ADC3C8C022AF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23" name="Téglalap: lekerekített 22">
                <a:extLst>
                  <a:ext uri="{FF2B5EF4-FFF2-40B4-BE49-F238E27FC236}">
                    <a16:creationId xmlns:a16="http://schemas.microsoft.com/office/drawing/2014/main" id="{E775A6DE-1B34-E189-8AD8-158811F0D253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998EFE4-C29F-5871-266B-29EB378A7A97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E025EF6-9C4D-4F9C-09CA-205710B38747}"/>
              </a:ext>
            </a:extLst>
          </p:cNvPr>
          <p:cNvGrpSpPr/>
          <p:nvPr/>
        </p:nvGrpSpPr>
        <p:grpSpPr>
          <a:xfrm>
            <a:off x="6680200" y="5640525"/>
            <a:ext cx="4089400" cy="698500"/>
            <a:chOff x="6680200" y="3849687"/>
            <a:chExt cx="4089400" cy="698500"/>
          </a:xfrm>
        </p:grpSpPr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52A099A3-37C0-95F0-FCB1-554498F233CA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2D81ABF8-6659-BB3E-C541-737EF82AB4E4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32" name="Téglalap: lekerekített 31">
                <a:extLst>
                  <a:ext uri="{FF2B5EF4-FFF2-40B4-BE49-F238E27FC236}">
                    <a16:creationId xmlns:a16="http://schemas.microsoft.com/office/drawing/2014/main" id="{61158B5D-FBB0-3A03-CDBF-7649DB0EEE2F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A799551-8106-2DB9-70DF-FACD05A97515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872F7524-9B25-4236-BA3D-94C4C5BE6F3E}"/>
              </a:ext>
            </a:extLst>
          </p:cNvPr>
          <p:cNvGrpSpPr/>
          <p:nvPr/>
        </p:nvGrpSpPr>
        <p:grpSpPr>
          <a:xfrm>
            <a:off x="9122410" y="4831822"/>
            <a:ext cx="1511300" cy="515501"/>
            <a:chOff x="9122410" y="3939708"/>
            <a:chExt cx="1511300" cy="515501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93B16E5F-8E9C-C67E-D546-49EDD649029C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F85FB143-4CA6-4F34-E311-448DFDD65182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Kutya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401A23A-4F2D-1433-88D7-2FE751E4A665}"/>
              </a:ext>
            </a:extLst>
          </p:cNvPr>
          <p:cNvGrpSpPr/>
          <p:nvPr/>
        </p:nvGrpSpPr>
        <p:grpSpPr>
          <a:xfrm>
            <a:off x="9122410" y="5732024"/>
            <a:ext cx="1511300" cy="515501"/>
            <a:chOff x="9122410" y="3939708"/>
            <a:chExt cx="1511300" cy="515501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14EF0750-9BD1-1937-4AF3-4AA9493FAE57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F5391CE6-72B7-2FA3-BC39-A02B5F3406CE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Zsiráf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8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597400" cy="5235575"/>
          </a:xfrm>
          <a:ln>
            <a:noFill/>
          </a:ln>
        </p:spPr>
        <p:txBody>
          <a:bodyPr/>
          <a:lstStyle/>
          <a:p>
            <a:r>
              <a:rPr lang="hu-HU" dirty="0"/>
              <a:t>Béla</a:t>
            </a:r>
          </a:p>
          <a:p>
            <a:pPr lvl="1"/>
            <a:r>
              <a:rPr lang="hu-HU" dirty="0"/>
              <a:t>Nincs OE fiókja</a:t>
            </a:r>
          </a:p>
          <a:p>
            <a:pPr lvl="1"/>
            <a:r>
              <a:rPr lang="hu-HU" dirty="0"/>
              <a:t>vagy éppen nincs bejelentkezve</a:t>
            </a:r>
          </a:p>
          <a:p>
            <a:r>
              <a:rPr lang="hu-HU" dirty="0"/>
              <a:t>Meg szeretne nézni egy lejátszási listát</a:t>
            </a:r>
          </a:p>
          <a:p>
            <a:r>
              <a:rPr lang="hu-HU" dirty="0"/>
              <a:t>Csoportok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Private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hu-HU" dirty="0" err="1">
                <a:solidFill>
                  <a:srgbClr val="FFC000"/>
                </a:solidFill>
              </a:rPr>
              <a:t>Custom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D08CD83-489B-236D-8CB3-85235191AC34}"/>
              </a:ext>
            </a:extLst>
          </p:cNvPr>
          <p:cNvSpPr/>
          <p:nvPr/>
        </p:nvSpPr>
        <p:spPr>
          <a:xfrm>
            <a:off x="5816600" y="1168400"/>
            <a:ext cx="5740400" cy="5618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11843D-BC2B-937D-00B3-6D39E932123B}"/>
              </a:ext>
            </a:extLst>
          </p:cNvPr>
          <p:cNvSpPr txBox="1"/>
          <p:nvPr/>
        </p:nvSpPr>
        <p:spPr>
          <a:xfrm>
            <a:off x="7289800" y="1255067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Ebből amit Béla lát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F08A86AE-120D-B793-4B58-78ADAE990137}"/>
              </a:ext>
            </a:extLst>
          </p:cNvPr>
          <p:cNvGrpSpPr/>
          <p:nvPr/>
        </p:nvGrpSpPr>
        <p:grpSpPr>
          <a:xfrm>
            <a:off x="6680200" y="2930197"/>
            <a:ext cx="4089400" cy="698500"/>
            <a:chOff x="6680200" y="2019300"/>
            <a:chExt cx="4089400" cy="698500"/>
          </a:xfrm>
          <a:solidFill>
            <a:srgbClr val="92D050"/>
          </a:solidFill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5A48E2A-DFFB-407A-B58E-FC5C76C31ED7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0791C0CE-244C-D3CA-F5A5-5C5A5A4F528B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Public Videó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99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597400" cy="5235575"/>
          </a:xfrm>
          <a:ln>
            <a:noFill/>
          </a:ln>
        </p:spPr>
        <p:txBody>
          <a:bodyPr/>
          <a:lstStyle/>
          <a:p>
            <a:r>
              <a:rPr lang="hu-HU" dirty="0" err="1"/>
              <a:t>Gézu</a:t>
            </a:r>
            <a:endParaRPr lang="hu-HU" dirty="0"/>
          </a:p>
          <a:p>
            <a:pPr lvl="1"/>
            <a:r>
              <a:rPr lang="hu-HU" dirty="0"/>
              <a:t>Van OE fiókja</a:t>
            </a:r>
          </a:p>
          <a:p>
            <a:pPr lvl="1"/>
            <a:r>
              <a:rPr lang="hu-HU" dirty="0"/>
              <a:t>Be van jelentkezve</a:t>
            </a:r>
          </a:p>
          <a:p>
            <a:pPr lvl="1"/>
            <a:r>
              <a:rPr lang="hu-HU" dirty="0"/>
              <a:t>Kutya csoport tagja</a:t>
            </a:r>
          </a:p>
          <a:p>
            <a:r>
              <a:rPr lang="hu-HU" dirty="0"/>
              <a:t>Meg szeretne nézni egy lejátszási listát</a:t>
            </a:r>
          </a:p>
          <a:p>
            <a:r>
              <a:rPr lang="hu-HU" dirty="0"/>
              <a:t>Csoportok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Private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hu-HU" dirty="0" err="1">
                <a:solidFill>
                  <a:srgbClr val="FFC000"/>
                </a:solidFill>
              </a:rPr>
              <a:t>Custom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D08CD83-489B-236D-8CB3-85235191AC34}"/>
              </a:ext>
            </a:extLst>
          </p:cNvPr>
          <p:cNvSpPr/>
          <p:nvPr/>
        </p:nvSpPr>
        <p:spPr>
          <a:xfrm>
            <a:off x="5816600" y="1168400"/>
            <a:ext cx="5740400" cy="5618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11843D-BC2B-937D-00B3-6D39E932123B}"/>
              </a:ext>
            </a:extLst>
          </p:cNvPr>
          <p:cNvSpPr txBox="1"/>
          <p:nvPr/>
        </p:nvSpPr>
        <p:spPr>
          <a:xfrm>
            <a:off x="7626350" y="1255067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Lejátszási lista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1854FB5-98A5-87D3-7206-10764C57B995}"/>
              </a:ext>
            </a:extLst>
          </p:cNvPr>
          <p:cNvGrpSpPr/>
          <p:nvPr/>
        </p:nvGrpSpPr>
        <p:grpSpPr>
          <a:xfrm>
            <a:off x="6680200" y="2019300"/>
            <a:ext cx="4089400" cy="698500"/>
            <a:chOff x="6680200" y="2019300"/>
            <a:chExt cx="4089400" cy="698500"/>
          </a:xfrm>
          <a:solidFill>
            <a:srgbClr val="FF0000"/>
          </a:solidFill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291556C8-01A4-D6C9-6182-9BC0A9AAD283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E1A3D6A-A650-B2E2-CE1D-8A0BD46C73E0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/>
                  </a:solidFill>
                </a:rPr>
                <a:t>Private</a:t>
              </a:r>
              <a:r>
                <a:rPr lang="hu-HU" dirty="0">
                  <a:solidFill>
                    <a:schemeClr val="bg1"/>
                  </a:solidFill>
                </a:rPr>
                <a:t> Videó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F08A86AE-120D-B793-4B58-78ADAE990137}"/>
              </a:ext>
            </a:extLst>
          </p:cNvPr>
          <p:cNvGrpSpPr/>
          <p:nvPr/>
        </p:nvGrpSpPr>
        <p:grpSpPr>
          <a:xfrm>
            <a:off x="6680200" y="2930197"/>
            <a:ext cx="4089400" cy="698500"/>
            <a:chOff x="6680200" y="2019300"/>
            <a:chExt cx="4089400" cy="698500"/>
          </a:xfrm>
          <a:solidFill>
            <a:srgbClr val="92D050"/>
          </a:solidFill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5A48E2A-DFFB-407A-B58E-FC5C76C31ED7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0791C0CE-244C-D3CA-F5A5-5C5A5A4F528B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Public Videó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23861B92-C0A4-E311-6308-7309FEBE9915}"/>
              </a:ext>
            </a:extLst>
          </p:cNvPr>
          <p:cNvGrpSpPr/>
          <p:nvPr/>
        </p:nvGrpSpPr>
        <p:grpSpPr>
          <a:xfrm>
            <a:off x="6680200" y="3836074"/>
            <a:ext cx="4089400" cy="698500"/>
            <a:chOff x="6680200" y="3849687"/>
            <a:chExt cx="4089400" cy="698500"/>
          </a:xfrm>
          <a:solidFill>
            <a:srgbClr val="FFC000"/>
          </a:solidFill>
        </p:grpSpPr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01554500-3F07-A4FC-EEE4-35D1BD053C61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3127875B-8680-3E84-91F2-FC9B893F87B3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grpFill/>
          </p:grpSpPr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17409BB3-FE31-F756-116F-24D36AE12A66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grpFill/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5ED951B-1911-D86C-70E5-F9D977611C1E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F5E9ECA9-F1D7-581C-01E5-CA3BC404E1F6}"/>
              </a:ext>
            </a:extLst>
          </p:cNvPr>
          <p:cNvGrpSpPr/>
          <p:nvPr/>
        </p:nvGrpSpPr>
        <p:grpSpPr>
          <a:xfrm>
            <a:off x="9122410" y="3939708"/>
            <a:ext cx="1511300" cy="515501"/>
            <a:chOff x="9122410" y="3939708"/>
            <a:chExt cx="1511300" cy="515501"/>
          </a:xfrm>
        </p:grpSpPr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1EA4F8A1-AFF8-69CA-1519-14BE830F61E1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2AE89126-A555-BEB0-7EA1-A1E06FD37E0F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Cica csoport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3A161AE-93CB-40A7-A625-648CDCF406D9}"/>
              </a:ext>
            </a:extLst>
          </p:cNvPr>
          <p:cNvGrpSpPr/>
          <p:nvPr/>
        </p:nvGrpSpPr>
        <p:grpSpPr>
          <a:xfrm>
            <a:off x="6680200" y="4745176"/>
            <a:ext cx="4089400" cy="698500"/>
            <a:chOff x="6680200" y="3849687"/>
            <a:chExt cx="4089400" cy="698500"/>
          </a:xfrm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F3B1B559-41B7-8D66-0E04-87D76F043E48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85DD15A2-7E5C-0D84-A38E-ADC3C8C022AF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23" name="Téglalap: lekerekített 22">
                <a:extLst>
                  <a:ext uri="{FF2B5EF4-FFF2-40B4-BE49-F238E27FC236}">
                    <a16:creationId xmlns:a16="http://schemas.microsoft.com/office/drawing/2014/main" id="{E775A6DE-1B34-E189-8AD8-158811F0D253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998EFE4-C29F-5871-266B-29EB378A7A97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E025EF6-9C4D-4F9C-09CA-205710B38747}"/>
              </a:ext>
            </a:extLst>
          </p:cNvPr>
          <p:cNvGrpSpPr/>
          <p:nvPr/>
        </p:nvGrpSpPr>
        <p:grpSpPr>
          <a:xfrm>
            <a:off x="6680200" y="5640525"/>
            <a:ext cx="4089400" cy="698500"/>
            <a:chOff x="6680200" y="3849687"/>
            <a:chExt cx="4089400" cy="698500"/>
          </a:xfrm>
        </p:grpSpPr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52A099A3-37C0-95F0-FCB1-554498F233CA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2D81ABF8-6659-BB3E-C541-737EF82AB4E4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32" name="Téglalap: lekerekített 31">
                <a:extLst>
                  <a:ext uri="{FF2B5EF4-FFF2-40B4-BE49-F238E27FC236}">
                    <a16:creationId xmlns:a16="http://schemas.microsoft.com/office/drawing/2014/main" id="{61158B5D-FBB0-3A03-CDBF-7649DB0EEE2F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A799551-8106-2DB9-70DF-FACD05A97515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872F7524-9B25-4236-BA3D-94C4C5BE6F3E}"/>
              </a:ext>
            </a:extLst>
          </p:cNvPr>
          <p:cNvGrpSpPr/>
          <p:nvPr/>
        </p:nvGrpSpPr>
        <p:grpSpPr>
          <a:xfrm>
            <a:off x="9122410" y="4831822"/>
            <a:ext cx="1511300" cy="515501"/>
            <a:chOff x="9122410" y="3939708"/>
            <a:chExt cx="1511300" cy="515501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93B16E5F-8E9C-C67E-D546-49EDD649029C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F85FB143-4CA6-4F34-E311-448DFDD65182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Kutya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401A23A-4F2D-1433-88D7-2FE751E4A665}"/>
              </a:ext>
            </a:extLst>
          </p:cNvPr>
          <p:cNvGrpSpPr/>
          <p:nvPr/>
        </p:nvGrpSpPr>
        <p:grpSpPr>
          <a:xfrm>
            <a:off x="9122410" y="5732024"/>
            <a:ext cx="1511300" cy="515501"/>
            <a:chOff x="9122410" y="3939708"/>
            <a:chExt cx="1511300" cy="515501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14EF0750-9BD1-1937-4AF3-4AA9493FAE57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F5391CE6-72B7-2FA3-BC39-A02B5F3406CE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Zsiráf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9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597400" cy="5235575"/>
          </a:xfrm>
          <a:ln>
            <a:noFill/>
          </a:ln>
        </p:spPr>
        <p:txBody>
          <a:bodyPr/>
          <a:lstStyle/>
          <a:p>
            <a:r>
              <a:rPr lang="hu-HU" dirty="0" err="1"/>
              <a:t>Gézu</a:t>
            </a:r>
            <a:endParaRPr lang="hu-HU" dirty="0"/>
          </a:p>
          <a:p>
            <a:pPr lvl="1"/>
            <a:r>
              <a:rPr lang="hu-HU" dirty="0"/>
              <a:t>Van OE fiókja</a:t>
            </a:r>
          </a:p>
          <a:p>
            <a:pPr lvl="1"/>
            <a:r>
              <a:rPr lang="hu-HU" dirty="0"/>
              <a:t>Be van jelentkezve</a:t>
            </a:r>
          </a:p>
          <a:p>
            <a:pPr lvl="1"/>
            <a:r>
              <a:rPr lang="hu-HU" dirty="0"/>
              <a:t>Kutya csoport tagja</a:t>
            </a:r>
          </a:p>
          <a:p>
            <a:r>
              <a:rPr lang="hu-HU" dirty="0"/>
              <a:t>Meg szeretne nézni egy lejátszási listát</a:t>
            </a:r>
          </a:p>
          <a:p>
            <a:r>
              <a:rPr lang="hu-HU" dirty="0"/>
              <a:t>Csoportok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Private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hu-HU" dirty="0" err="1">
                <a:solidFill>
                  <a:srgbClr val="FFC000"/>
                </a:solidFill>
              </a:rPr>
              <a:t>Custom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D08CD83-489B-236D-8CB3-85235191AC34}"/>
              </a:ext>
            </a:extLst>
          </p:cNvPr>
          <p:cNvSpPr/>
          <p:nvPr/>
        </p:nvSpPr>
        <p:spPr>
          <a:xfrm>
            <a:off x="5816600" y="1168400"/>
            <a:ext cx="5740400" cy="5618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11843D-BC2B-937D-00B3-6D39E932123B}"/>
              </a:ext>
            </a:extLst>
          </p:cNvPr>
          <p:cNvSpPr txBox="1"/>
          <p:nvPr/>
        </p:nvSpPr>
        <p:spPr>
          <a:xfrm>
            <a:off x="7322366" y="1255067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Amit </a:t>
            </a:r>
            <a:r>
              <a:rPr lang="hu-HU" sz="2400" dirty="0" err="1">
                <a:solidFill>
                  <a:schemeClr val="bg1"/>
                </a:solidFill>
              </a:rPr>
              <a:t>Gézu</a:t>
            </a:r>
            <a:r>
              <a:rPr lang="hu-HU" sz="2400" dirty="0">
                <a:solidFill>
                  <a:schemeClr val="bg1"/>
                </a:solidFill>
              </a:rPr>
              <a:t> lát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F08A86AE-120D-B793-4B58-78ADAE990137}"/>
              </a:ext>
            </a:extLst>
          </p:cNvPr>
          <p:cNvGrpSpPr/>
          <p:nvPr/>
        </p:nvGrpSpPr>
        <p:grpSpPr>
          <a:xfrm>
            <a:off x="6680200" y="2930197"/>
            <a:ext cx="4089400" cy="698500"/>
            <a:chOff x="6680200" y="2019300"/>
            <a:chExt cx="4089400" cy="698500"/>
          </a:xfrm>
          <a:solidFill>
            <a:srgbClr val="92D050"/>
          </a:solidFill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5A48E2A-DFFB-407A-B58E-FC5C76C31ED7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0791C0CE-244C-D3CA-F5A5-5C5A5A4F528B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Public Videó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3A161AE-93CB-40A7-A625-648CDCF406D9}"/>
              </a:ext>
            </a:extLst>
          </p:cNvPr>
          <p:cNvGrpSpPr/>
          <p:nvPr/>
        </p:nvGrpSpPr>
        <p:grpSpPr>
          <a:xfrm>
            <a:off x="6680200" y="4745176"/>
            <a:ext cx="4089400" cy="698500"/>
            <a:chOff x="6680200" y="3849687"/>
            <a:chExt cx="4089400" cy="698500"/>
          </a:xfrm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F3B1B559-41B7-8D66-0E04-87D76F043E48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85DD15A2-7E5C-0D84-A38E-ADC3C8C022AF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23" name="Téglalap: lekerekített 22">
                <a:extLst>
                  <a:ext uri="{FF2B5EF4-FFF2-40B4-BE49-F238E27FC236}">
                    <a16:creationId xmlns:a16="http://schemas.microsoft.com/office/drawing/2014/main" id="{E775A6DE-1B34-E189-8AD8-158811F0D253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998EFE4-C29F-5871-266B-29EB378A7A97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872F7524-9B25-4236-BA3D-94C4C5BE6F3E}"/>
              </a:ext>
            </a:extLst>
          </p:cNvPr>
          <p:cNvGrpSpPr/>
          <p:nvPr/>
        </p:nvGrpSpPr>
        <p:grpSpPr>
          <a:xfrm>
            <a:off x="9122410" y="4831822"/>
            <a:ext cx="1511300" cy="515501"/>
            <a:chOff x="9122410" y="3939708"/>
            <a:chExt cx="1511300" cy="515501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93B16E5F-8E9C-C67E-D546-49EDD649029C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F85FB143-4CA6-4F34-E311-448DFDD65182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Kutya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27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B119-F225-7CFA-20CB-4B42475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Csoportok, lejátszási listák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F29-04A9-CC5E-4031-C8F17899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597400" cy="5235575"/>
          </a:xfrm>
          <a:ln>
            <a:noFill/>
          </a:ln>
        </p:spPr>
        <p:txBody>
          <a:bodyPr/>
          <a:lstStyle/>
          <a:p>
            <a:r>
              <a:rPr lang="hu-HU" dirty="0"/>
              <a:t>Petike</a:t>
            </a:r>
          </a:p>
          <a:p>
            <a:pPr lvl="1"/>
            <a:r>
              <a:rPr lang="hu-HU" dirty="0"/>
              <a:t>Van OE fiókja</a:t>
            </a:r>
          </a:p>
          <a:p>
            <a:pPr lvl="1"/>
            <a:r>
              <a:rPr lang="hu-HU" dirty="0"/>
              <a:t>Be van jelentkezve</a:t>
            </a:r>
          </a:p>
          <a:p>
            <a:pPr lvl="1"/>
            <a:r>
              <a:rPr lang="hu-HU" dirty="0"/>
              <a:t>Mindegyik csoport tagja</a:t>
            </a:r>
          </a:p>
          <a:p>
            <a:pPr lvl="1"/>
            <a:r>
              <a:rPr lang="hu-HU" dirty="0" err="1"/>
              <a:t>Private</a:t>
            </a:r>
            <a:r>
              <a:rPr lang="hu-HU" dirty="0"/>
              <a:t> videója is van</a:t>
            </a:r>
          </a:p>
          <a:p>
            <a:r>
              <a:rPr lang="hu-HU" dirty="0"/>
              <a:t>Meg szeretne nézni egy lejátszási listát</a:t>
            </a:r>
          </a:p>
          <a:p>
            <a:r>
              <a:rPr lang="hu-HU" dirty="0"/>
              <a:t>Csoportok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Private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hu-HU" dirty="0" err="1">
                <a:solidFill>
                  <a:srgbClr val="FFC000"/>
                </a:solidFill>
              </a:rPr>
              <a:t>Custom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D08CD83-489B-236D-8CB3-85235191AC34}"/>
              </a:ext>
            </a:extLst>
          </p:cNvPr>
          <p:cNvSpPr/>
          <p:nvPr/>
        </p:nvSpPr>
        <p:spPr>
          <a:xfrm>
            <a:off x="5816600" y="1168400"/>
            <a:ext cx="5740400" cy="5618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11843D-BC2B-937D-00B3-6D39E932123B}"/>
              </a:ext>
            </a:extLst>
          </p:cNvPr>
          <p:cNvSpPr txBox="1"/>
          <p:nvPr/>
        </p:nvSpPr>
        <p:spPr>
          <a:xfrm>
            <a:off x="7626350" y="1255067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Lejátszási lista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1854FB5-98A5-87D3-7206-10764C57B995}"/>
              </a:ext>
            </a:extLst>
          </p:cNvPr>
          <p:cNvGrpSpPr/>
          <p:nvPr/>
        </p:nvGrpSpPr>
        <p:grpSpPr>
          <a:xfrm>
            <a:off x="6680200" y="2019300"/>
            <a:ext cx="4089400" cy="698500"/>
            <a:chOff x="6680200" y="2019300"/>
            <a:chExt cx="4089400" cy="698500"/>
          </a:xfrm>
          <a:solidFill>
            <a:srgbClr val="FF0000"/>
          </a:solidFill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291556C8-01A4-D6C9-6182-9BC0A9AAD283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E1A3D6A-A650-B2E2-CE1D-8A0BD46C73E0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/>
                  </a:solidFill>
                </a:rPr>
                <a:t>Private</a:t>
              </a:r>
              <a:r>
                <a:rPr lang="hu-HU" dirty="0">
                  <a:solidFill>
                    <a:schemeClr val="bg1"/>
                  </a:solidFill>
                </a:rPr>
                <a:t> Videó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F08A86AE-120D-B793-4B58-78ADAE990137}"/>
              </a:ext>
            </a:extLst>
          </p:cNvPr>
          <p:cNvGrpSpPr/>
          <p:nvPr/>
        </p:nvGrpSpPr>
        <p:grpSpPr>
          <a:xfrm>
            <a:off x="6680200" y="2930197"/>
            <a:ext cx="4089400" cy="698500"/>
            <a:chOff x="6680200" y="2019300"/>
            <a:chExt cx="4089400" cy="698500"/>
          </a:xfrm>
          <a:solidFill>
            <a:srgbClr val="92D050"/>
          </a:solidFill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5A48E2A-DFFB-407A-B58E-FC5C76C31ED7}"/>
                </a:ext>
              </a:extLst>
            </p:cNvPr>
            <p:cNvSpPr/>
            <p:nvPr/>
          </p:nvSpPr>
          <p:spPr>
            <a:xfrm>
              <a:off x="6680200" y="2019300"/>
              <a:ext cx="4089400" cy="698500"/>
            </a:xfrm>
            <a:prstGeom prst="roundRect">
              <a:avLst/>
            </a:prstGeom>
            <a:grpFill/>
            <a:ln w="381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0791C0CE-244C-D3CA-F5A5-5C5A5A4F528B}"/>
                </a:ext>
              </a:extLst>
            </p:cNvPr>
            <p:cNvSpPr txBox="1"/>
            <p:nvPr/>
          </p:nvSpPr>
          <p:spPr>
            <a:xfrm>
              <a:off x="6953250" y="2183884"/>
              <a:ext cx="2806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Public Videó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23861B92-C0A4-E311-6308-7309FEBE9915}"/>
              </a:ext>
            </a:extLst>
          </p:cNvPr>
          <p:cNvGrpSpPr/>
          <p:nvPr/>
        </p:nvGrpSpPr>
        <p:grpSpPr>
          <a:xfrm>
            <a:off x="6680200" y="3836074"/>
            <a:ext cx="4089400" cy="698500"/>
            <a:chOff x="6680200" y="3849687"/>
            <a:chExt cx="4089400" cy="698500"/>
          </a:xfrm>
          <a:solidFill>
            <a:srgbClr val="FFC000"/>
          </a:solidFill>
        </p:grpSpPr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01554500-3F07-A4FC-EEE4-35D1BD053C61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3127875B-8680-3E84-91F2-FC9B893F87B3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grpFill/>
          </p:grpSpPr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17409BB3-FE31-F756-116F-24D36AE12A66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grpFill/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5ED951B-1911-D86C-70E5-F9D977611C1E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F5E9ECA9-F1D7-581C-01E5-CA3BC404E1F6}"/>
              </a:ext>
            </a:extLst>
          </p:cNvPr>
          <p:cNvGrpSpPr/>
          <p:nvPr/>
        </p:nvGrpSpPr>
        <p:grpSpPr>
          <a:xfrm>
            <a:off x="9122410" y="3939708"/>
            <a:ext cx="1511300" cy="515501"/>
            <a:chOff x="9122410" y="3939708"/>
            <a:chExt cx="1511300" cy="515501"/>
          </a:xfrm>
        </p:grpSpPr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1EA4F8A1-AFF8-69CA-1519-14BE830F61E1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2AE89126-A555-BEB0-7EA1-A1E06FD37E0F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Cica csoport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3A161AE-93CB-40A7-A625-648CDCF406D9}"/>
              </a:ext>
            </a:extLst>
          </p:cNvPr>
          <p:cNvGrpSpPr/>
          <p:nvPr/>
        </p:nvGrpSpPr>
        <p:grpSpPr>
          <a:xfrm>
            <a:off x="6680200" y="4745176"/>
            <a:ext cx="4089400" cy="698500"/>
            <a:chOff x="6680200" y="3849687"/>
            <a:chExt cx="4089400" cy="698500"/>
          </a:xfrm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F3B1B559-41B7-8D66-0E04-87D76F043E48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85DD15A2-7E5C-0D84-A38E-ADC3C8C022AF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23" name="Téglalap: lekerekített 22">
                <a:extLst>
                  <a:ext uri="{FF2B5EF4-FFF2-40B4-BE49-F238E27FC236}">
                    <a16:creationId xmlns:a16="http://schemas.microsoft.com/office/drawing/2014/main" id="{E775A6DE-1B34-E189-8AD8-158811F0D253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998EFE4-C29F-5871-266B-29EB378A7A97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E025EF6-9C4D-4F9C-09CA-205710B38747}"/>
              </a:ext>
            </a:extLst>
          </p:cNvPr>
          <p:cNvGrpSpPr/>
          <p:nvPr/>
        </p:nvGrpSpPr>
        <p:grpSpPr>
          <a:xfrm>
            <a:off x="6680200" y="5640525"/>
            <a:ext cx="4089400" cy="698500"/>
            <a:chOff x="6680200" y="3849687"/>
            <a:chExt cx="4089400" cy="698500"/>
          </a:xfrm>
        </p:grpSpPr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52A099A3-37C0-95F0-FCB1-554498F233CA}"/>
                </a:ext>
              </a:extLst>
            </p:cNvPr>
            <p:cNvSpPr/>
            <p:nvPr/>
          </p:nvSpPr>
          <p:spPr>
            <a:xfrm>
              <a:off x="9494520" y="3868102"/>
              <a:ext cx="1275080" cy="6616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2D81ABF8-6659-BB3E-C541-737EF82AB4E4}"/>
                </a:ext>
              </a:extLst>
            </p:cNvPr>
            <p:cNvGrpSpPr/>
            <p:nvPr/>
          </p:nvGrpSpPr>
          <p:grpSpPr>
            <a:xfrm>
              <a:off x="6680200" y="3849687"/>
              <a:ext cx="4089400" cy="698500"/>
              <a:chOff x="6680200" y="2019300"/>
              <a:chExt cx="4089400" cy="698500"/>
            </a:xfrm>
            <a:noFill/>
          </p:grpSpPr>
          <p:sp>
            <p:nvSpPr>
              <p:cNvPr id="32" name="Téglalap: lekerekített 31">
                <a:extLst>
                  <a:ext uri="{FF2B5EF4-FFF2-40B4-BE49-F238E27FC236}">
                    <a16:creationId xmlns:a16="http://schemas.microsoft.com/office/drawing/2014/main" id="{61158B5D-FBB0-3A03-CDBF-7649DB0EEE2F}"/>
                  </a:ext>
                </a:extLst>
              </p:cNvPr>
              <p:cNvSpPr/>
              <p:nvPr/>
            </p:nvSpPr>
            <p:spPr>
              <a:xfrm>
                <a:off x="6680200" y="2019300"/>
                <a:ext cx="4089400" cy="69850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A799551-8106-2DB9-70DF-FACD05A97515}"/>
                  </a:ext>
                </a:extLst>
              </p:cNvPr>
              <p:cNvSpPr txBox="1"/>
              <p:nvPr/>
            </p:nvSpPr>
            <p:spPr>
              <a:xfrm>
                <a:off x="6953250" y="2183884"/>
                <a:ext cx="20612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>
                    <a:solidFill>
                      <a:schemeClr val="bg1"/>
                    </a:solidFill>
                  </a:rPr>
                  <a:t>Custom</a:t>
                </a:r>
                <a:r>
                  <a:rPr lang="hu-HU" dirty="0">
                    <a:solidFill>
                      <a:schemeClr val="bg1"/>
                    </a:solidFill>
                  </a:rPr>
                  <a:t> </a:t>
                </a:r>
                <a:r>
                  <a:rPr lang="hu-HU" dirty="0" err="1">
                    <a:solidFill>
                      <a:schemeClr val="bg1"/>
                    </a:solidFill>
                  </a:rPr>
                  <a:t>cs</a:t>
                </a:r>
                <a:r>
                  <a:rPr lang="hu-HU" dirty="0">
                    <a:solidFill>
                      <a:schemeClr val="bg1"/>
                    </a:solidFill>
                  </a:rPr>
                  <a:t>. Videó</a:t>
                </a:r>
                <a:endParaRPr lang="hu-HU" dirty="0">
                  <a:solidFill>
                    <a:schemeClr val="bg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872F7524-9B25-4236-BA3D-94C4C5BE6F3E}"/>
              </a:ext>
            </a:extLst>
          </p:cNvPr>
          <p:cNvGrpSpPr/>
          <p:nvPr/>
        </p:nvGrpSpPr>
        <p:grpSpPr>
          <a:xfrm>
            <a:off x="9122410" y="4831822"/>
            <a:ext cx="1511300" cy="515501"/>
            <a:chOff x="9122410" y="3939708"/>
            <a:chExt cx="1511300" cy="515501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93B16E5F-8E9C-C67E-D546-49EDD649029C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F85FB143-4CA6-4F34-E311-448DFDD65182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Kutya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401A23A-4F2D-1433-88D7-2FE751E4A665}"/>
              </a:ext>
            </a:extLst>
          </p:cNvPr>
          <p:cNvGrpSpPr/>
          <p:nvPr/>
        </p:nvGrpSpPr>
        <p:grpSpPr>
          <a:xfrm>
            <a:off x="9122410" y="5732024"/>
            <a:ext cx="1511300" cy="515501"/>
            <a:chOff x="9122410" y="3939708"/>
            <a:chExt cx="1511300" cy="515501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14EF0750-9BD1-1937-4AF3-4AA9493FAE57}"/>
                </a:ext>
              </a:extLst>
            </p:cNvPr>
            <p:cNvSpPr/>
            <p:nvPr/>
          </p:nvSpPr>
          <p:spPr>
            <a:xfrm>
              <a:off x="9122410" y="3939708"/>
              <a:ext cx="1511300" cy="51550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F5391CE6-72B7-2FA3-BC39-A02B5F3406CE}"/>
                </a:ext>
              </a:extLst>
            </p:cNvPr>
            <p:cNvSpPr txBox="1"/>
            <p:nvPr/>
          </p:nvSpPr>
          <p:spPr>
            <a:xfrm>
              <a:off x="9192895" y="4012792"/>
              <a:ext cx="137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Zsiráf </a:t>
              </a:r>
              <a:r>
                <a:rPr lang="hu-HU" dirty="0" err="1">
                  <a:solidFill>
                    <a:schemeClr val="bg1"/>
                  </a:solidFill>
                </a:rPr>
                <a:t>csop</a:t>
              </a:r>
              <a:r>
                <a:rPr lang="hu-HU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729</Words>
  <Application>Microsoft Office PowerPoint</Application>
  <PresentationFormat>Szélesvásznú</PresentationFormat>
  <Paragraphs>166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Office-téma</vt:lpstr>
      <vt:lpstr>OE TUBE video streaming application</vt:lpstr>
      <vt:lpstr>MŰKÖDÉSE, TECHNIKAI HÁTTERE</vt:lpstr>
      <vt:lpstr>Funkciólista</vt:lpstr>
      <vt:lpstr>Csoportok, lejátszási listák</vt:lpstr>
      <vt:lpstr>Csoportok, lejátszási listák példa</vt:lpstr>
      <vt:lpstr>Csoportok, lejátszási listák példa</vt:lpstr>
      <vt:lpstr>Csoportok, lejátszási listák példa</vt:lpstr>
      <vt:lpstr>Csoportok, lejátszási listák példa</vt:lpstr>
      <vt:lpstr>Csoportok, lejátszási listák példa</vt:lpstr>
      <vt:lpstr>DEMO</vt:lpstr>
      <vt:lpstr>SZAKMAI BEMUTATÓ</vt:lpstr>
      <vt:lpstr>Használt keretrendszerek - Frontend</vt:lpstr>
      <vt:lpstr>Használt keretrendszerek - Backend</vt:lpstr>
      <vt:lpstr>Sablonok</vt:lpstr>
      <vt:lpstr>Sablonok</vt:lpstr>
      <vt:lpstr>Sablonok</vt:lpstr>
      <vt:lpstr>Verziókövetés</vt:lpstr>
      <vt:lpstr>Fejlesztés menete</vt:lpstr>
      <vt:lpstr>Probléma jegyzőkönyv</vt:lpstr>
      <vt:lpstr>Tapasztalatok</vt:lpstr>
      <vt:lpstr>Tanulságok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Szanyi Szabolcs</dc:creator>
  <cp:lastModifiedBy>Szanyi Szabolcs</cp:lastModifiedBy>
  <cp:revision>90</cp:revision>
  <dcterms:created xsi:type="dcterms:W3CDTF">2023-12-05T10:48:42Z</dcterms:created>
  <dcterms:modified xsi:type="dcterms:W3CDTF">2023-12-19T09:10:51Z</dcterms:modified>
</cp:coreProperties>
</file>