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42CF-7EE3-43BF-BF4A-7F5DC7F1BA0F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6B5-2600-4672-AE93-6087731FC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81000"/>
            <a:ext cx="25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 in screen for all users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219200"/>
            <a:ext cx="175605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Browser window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133600"/>
            <a:ext cx="529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Welcome to the UCSC </a:t>
            </a:r>
            <a:r>
              <a:rPr lang="en-US" dirty="0" err="1" smtClean="0"/>
              <a:t>MyPortal</a:t>
            </a:r>
            <a:r>
              <a:rPr lang="en-US" dirty="0" smtClean="0"/>
              <a:t> website</a:t>
            </a:r>
          </a:p>
          <a:p>
            <a:pPr algn="ctr"/>
            <a:r>
              <a:rPr lang="en-US" dirty="0" smtClean="0"/>
              <a:t>Please enter your username and password to continue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3550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Username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0629" y="429053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6939" y="531265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624429" y="4626858"/>
            <a:ext cx="29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(your </a:t>
            </a:r>
            <a:r>
              <a:rPr lang="en-US" sz="1100" dirty="0" err="1" smtClean="0"/>
              <a:t>ucsc</a:t>
            </a:r>
            <a:r>
              <a:rPr lang="en-US" sz="1100" dirty="0" smtClean="0"/>
              <a:t> email address without the @</a:t>
            </a:r>
            <a:r>
              <a:rPr lang="en-US" sz="1100" dirty="0" err="1" smtClean="0"/>
              <a:t>ucsc.edu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0629" y="5269468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endParaRPr lang="en-US" dirty="0"/>
          </a:p>
        </p:txBody>
      </p:sp>
      <p:pic>
        <p:nvPicPr>
          <p:cNvPr id="1026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771900" cy="85725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3135868"/>
            <a:ext cx="1824217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main </a:t>
            </a:r>
          </a:p>
          <a:p>
            <a:r>
              <a:rPr lang="en-US" dirty="0" smtClean="0"/>
              <a:t>Log-in screen for </a:t>
            </a:r>
          </a:p>
          <a:p>
            <a:r>
              <a:rPr lang="en-US" dirty="0" smtClean="0"/>
              <a:t>All users of the</a:t>
            </a:r>
          </a:p>
          <a:p>
            <a:r>
              <a:rPr lang="en-US" dirty="0" err="1" smtClean="0"/>
              <a:t>MyPortal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840" y="545068"/>
            <a:ext cx="525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Administrator &amp; Program Manager Home UI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19812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399" y="2069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25146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4999" y="2602468"/>
            <a:ext cx="21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30480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399" y="31358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Database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2914471"/>
            <a:ext cx="3850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the UCSC Portal website!</a:t>
            </a:r>
          </a:p>
          <a:p>
            <a:endParaRPr lang="en-US" dirty="0"/>
          </a:p>
          <a:p>
            <a:r>
              <a:rPr lang="en-US" dirty="0" smtClean="0"/>
              <a:t>Please see the tabs on the left to direct</a:t>
            </a:r>
          </a:p>
          <a:p>
            <a:r>
              <a:rPr lang="en-US" dirty="0" smtClean="0"/>
              <a:t>To a site</a:t>
            </a:r>
            <a:endParaRPr lang="en-US" dirty="0"/>
          </a:p>
        </p:txBody>
      </p:sp>
      <p:pic>
        <p:nvPicPr>
          <p:cNvPr id="13314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3771900" cy="857251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1905000" y="35814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399" y="36692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 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3124200"/>
            <a:ext cx="14478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Course Database </a:t>
            </a:r>
            <a:r>
              <a:rPr lang="en-US" sz="1200" dirty="0" smtClean="0"/>
              <a:t>- will be accessible to the PAs and PMs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3962400"/>
            <a:ext cx="152400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 PMs </a:t>
            </a:r>
            <a:r>
              <a:rPr lang="en-US" sz="1200" dirty="0" smtClean="0"/>
              <a:t>-</a:t>
            </a:r>
            <a:r>
              <a:rPr lang="en-US" sz="1200" b="1" dirty="0" smtClean="0"/>
              <a:t> </a:t>
            </a:r>
            <a:r>
              <a:rPr lang="en-US" sz="1200" dirty="0" smtClean="0"/>
              <a:t>will allow the PA and PM to view the progress 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371600"/>
            <a:ext cx="145707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Home </a:t>
            </a:r>
            <a:r>
              <a:rPr lang="en-US" sz="1200" dirty="0" smtClean="0"/>
              <a:t>– This will redirect to the home page</a:t>
            </a:r>
            <a:endParaRPr lang="en-US" sz="12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145707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Messages </a:t>
            </a:r>
            <a:r>
              <a:rPr lang="en-US" sz="1200" dirty="0" smtClean="0"/>
              <a:t> - This will show any messages required by the user</a:t>
            </a:r>
            <a:endParaRPr lang="en-US" sz="1200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05000" y="41148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399" y="42026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905000" y="46482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57399" y="4736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267200"/>
            <a:ext cx="251460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Review </a:t>
            </a:r>
            <a:r>
              <a:rPr lang="en-US" sz="1200" dirty="0" smtClean="0"/>
              <a:t>– Review any items that require review; the PM has finished their task of organizing and managing the course pages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5334000"/>
            <a:ext cx="251460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Settings </a:t>
            </a:r>
            <a:r>
              <a:rPr lang="en-US" sz="1200" dirty="0" smtClean="0"/>
              <a:t>– Can manage account settings such as passwords, connection authentication, email forwarding, etc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06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1" y="1524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1" y="20574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1" y="2057400"/>
            <a:ext cx="144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1" y="2590800"/>
            <a:ext cx="1447799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590800"/>
            <a:ext cx="128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Database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914400"/>
            <a:ext cx="11430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Highlighted cells indicates </a:t>
            </a:r>
            <a:r>
              <a:rPr lang="en-US" sz="1200" dirty="0"/>
              <a:t>s</a:t>
            </a:r>
            <a:r>
              <a:rPr lang="en-US" sz="1200" dirty="0" smtClean="0"/>
              <a:t>election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1447800"/>
            <a:ext cx="1066799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Locations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52800" y="1905000"/>
          <a:ext cx="4267200" cy="1524000"/>
        </p:xfrm>
        <a:graphic>
          <a:graphicData uri="http://schemas.openxmlformats.org/drawingml/2006/table">
            <a:tbl>
              <a:tblPr/>
              <a:tblGrid>
                <a:gridCol w="1195294"/>
                <a:gridCol w="956235"/>
                <a:gridCol w="502024"/>
                <a:gridCol w="16136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Room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 priority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Baskin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44196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196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Courses</a:t>
            </a:r>
            <a:endParaRPr lang="en-US" sz="1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124200" y="3810000"/>
          <a:ext cx="1676400" cy="137160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Select a 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Baskin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Sciences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Sciences 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rot="5400000">
            <a:off x="2781300" y="32385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229100" y="32385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152400"/>
            <a:ext cx="2548968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Building will be selected first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Then room numbers for that building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Class size for that room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Department priority for that room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864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 slots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5532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532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Days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" y="304800"/>
            <a:ext cx="382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Administrator Database view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733800"/>
            <a:ext cx="374307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the </a:t>
            </a:r>
            <a:r>
              <a:rPr lang="en-US" sz="1200" dirty="0" smtClean="0"/>
              <a:t>PA logs in, they will be required to populate this table, before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524001" y="31242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24000" y="31242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Manage PMs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1524001" y="36576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24000" y="36576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1524001" y="4191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24000" y="41910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Setting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981200"/>
            <a:ext cx="20574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399" y="2069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25146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4999" y="2602468"/>
            <a:ext cx="21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30480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399" y="31358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Constraint Form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914471"/>
            <a:ext cx="3850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the UCSC Portal website!</a:t>
            </a:r>
          </a:p>
          <a:p>
            <a:endParaRPr lang="en-US" dirty="0"/>
          </a:p>
          <a:p>
            <a:r>
              <a:rPr lang="en-US" dirty="0" smtClean="0"/>
              <a:t>Please see the tabs on the left to direct</a:t>
            </a:r>
          </a:p>
          <a:p>
            <a:r>
              <a:rPr lang="en-US" dirty="0" smtClean="0"/>
              <a:t>To a site</a:t>
            </a:r>
            <a:endParaRPr lang="en-US" dirty="0"/>
          </a:p>
        </p:txBody>
      </p:sp>
      <p:pic>
        <p:nvPicPr>
          <p:cNvPr id="12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3771900" cy="857251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1905000" y="35814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399" y="36692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05000" y="41148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399" y="42026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05000" y="46482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399" y="4736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4267200"/>
            <a:ext cx="2514600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Review </a:t>
            </a:r>
            <a:r>
              <a:rPr lang="en-US" sz="1200" dirty="0" smtClean="0"/>
              <a:t>– Review and modify forms previously submitted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3962400"/>
            <a:ext cx="16764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History </a:t>
            </a:r>
            <a:r>
              <a:rPr lang="en-US" sz="1200" dirty="0" smtClean="0"/>
              <a:t>– Displays history of courses taught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2743200"/>
            <a:ext cx="1676400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Course Forms </a:t>
            </a:r>
            <a:r>
              <a:rPr lang="en-US" sz="1200" dirty="0" smtClean="0"/>
              <a:t>– This will be the constraint form where lecturers will fill out  their constraints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9000" y="609600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Lecturer Home UI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06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1" y="1524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1" y="20574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1" y="2057400"/>
            <a:ext cx="144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1" y="2590800"/>
            <a:ext cx="1447799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590800"/>
            <a:ext cx="128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Constraint Form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524001" y="31242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1242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Manage PMs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24001" y="36576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6576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1524001" y="4191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0" y="41910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Setting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228600"/>
            <a:ext cx="28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Lecturer Constraint Form UI</a:t>
            </a:r>
            <a:endParaRPr lang="en-US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149600" y="1600200"/>
          <a:ext cx="4318000" cy="106299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  <a:gridCol w="863600"/>
                <a:gridCol w="863600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Tuesday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Wednesday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Thursday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8:00-9:10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8:00-9:45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8:00-9:10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8:00-9:45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8:00-9:10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9:30-10:40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10:00-11:45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9:30-10:40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10:00-11:45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9:30-10:40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11:00-12:10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12:00-1:45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11:00-12:10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12:00-1:45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11:00-12:10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12:30-1:40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2:00-3:45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12:30-1:40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2:00-3:45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12:30-1:40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2:00-3:10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4:00-5:45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2:00-3:10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4:00-5:45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2:00-3:10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4200" y="1295400"/>
            <a:ext cx="3502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select times you are available to teach this quarter 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1066800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Tantalo</a:t>
            </a:r>
            <a:r>
              <a:rPr lang="en-US" dirty="0" smtClean="0"/>
              <a:t>, Patrick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49600" y="3048000"/>
          <a:ext cx="2108200" cy="885825"/>
        </p:xfrm>
        <a:graphic>
          <a:graphicData uri="http://schemas.openxmlformats.org/drawingml/2006/table">
            <a:tbl>
              <a:tblPr/>
              <a:tblGrid>
                <a:gridCol w="1054100"/>
                <a:gridCol w="1054100"/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12A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CMPS 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CMPS 12B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CMPS 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124200" y="2743200"/>
            <a:ext cx="3592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select the courses you’d prefer to teach this quarter:</a:t>
            </a:r>
            <a:endParaRPr lang="en-US" sz="11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4267200"/>
          <a:ext cx="1447800" cy="1066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Science 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Jack Baskin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Kresge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Thimann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189150" y="4005590"/>
            <a:ext cx="2318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select the locations you prefer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685800"/>
            <a:ext cx="29718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&amp; day table </a:t>
            </a:r>
            <a:r>
              <a:rPr lang="en-US" sz="1200" dirty="0" smtClean="0"/>
              <a:t>– This displays all the available times in a table and lecturers can select which time and day slot they prefer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048000"/>
            <a:ext cx="3200400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Course table </a:t>
            </a:r>
            <a:r>
              <a:rPr lang="en-US" sz="1200" dirty="0" smtClean="0"/>
              <a:t>– This displays a list of courses that is available for this  particular professor based on his association with the Computer Science department and they may choose which courses they wish to teach</a:t>
            </a:r>
            <a:endParaRPr lang="en-US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4419600"/>
            <a:ext cx="1981200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Location table </a:t>
            </a:r>
            <a:r>
              <a:rPr lang="en-US" sz="1200" dirty="0" smtClean="0"/>
              <a:t>– This displays all the available building locations and users can select which building they prefer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981200"/>
            <a:ext cx="20574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399" y="2069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25146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4999" y="2602468"/>
            <a:ext cx="21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30480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399" y="31358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Catalogue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91006"/>
            <a:ext cx="3850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the UCSC Portal website!</a:t>
            </a:r>
          </a:p>
          <a:p>
            <a:endParaRPr lang="en-US" dirty="0"/>
          </a:p>
          <a:p>
            <a:r>
              <a:rPr lang="en-US" dirty="0" smtClean="0"/>
              <a:t>Please see the tabs on the left to direct</a:t>
            </a:r>
          </a:p>
          <a:p>
            <a:r>
              <a:rPr lang="en-US" dirty="0" smtClean="0"/>
              <a:t>To a site</a:t>
            </a:r>
            <a:endParaRPr lang="en-US" dirty="0"/>
          </a:p>
        </p:txBody>
      </p:sp>
      <p:pic>
        <p:nvPicPr>
          <p:cNvPr id="12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05335"/>
            <a:ext cx="3771900" cy="857251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1905000" y="35814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399" y="36692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 Courses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05000" y="41148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399" y="42026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05000" y="46482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399" y="4736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4643735"/>
            <a:ext cx="25146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Personal info </a:t>
            </a:r>
            <a:r>
              <a:rPr lang="en-US" sz="1200" dirty="0" smtClean="0"/>
              <a:t>– This will display personal information of the student, such as major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3657600"/>
            <a:ext cx="1524000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 Courses </a:t>
            </a:r>
            <a:r>
              <a:rPr lang="en-US" sz="1200" dirty="0" smtClean="0"/>
              <a:t>– Allows users to manage the courses in their shopping cart and courses already signed up for</a:t>
            </a:r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304800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Home </a:t>
            </a:r>
            <a:r>
              <a:rPr lang="en-US" b="1" dirty="0" smtClean="0"/>
              <a:t>UI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1752600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Lazaro, Justin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286000"/>
            <a:ext cx="1524000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Course Catalogue </a:t>
            </a:r>
            <a:r>
              <a:rPr lang="en-US" sz="1200" dirty="0" smtClean="0"/>
              <a:t>– This displays all the available courses for the quarter on the database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95400" y="14478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24001" y="19812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19812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1524001" y="25146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1" y="2514600"/>
            <a:ext cx="144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Messages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524001" y="3048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0200" y="3048000"/>
            <a:ext cx="128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Catalogue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524001" y="3581400"/>
            <a:ext cx="1447799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24000" y="35814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Manage Courses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1524001" y="41148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4000" y="41148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Personal Info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1524001" y="46482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24000" y="46482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Setting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1524000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Lazaro, Justin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352800" y="1905000"/>
            <a:ext cx="1066799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1905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Shopping Cart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4419600" y="19050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19600" y="1905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 Courses</a:t>
            </a:r>
            <a:endParaRPr lang="en-US" sz="14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352800" y="2438400"/>
          <a:ext cx="4572000" cy="119634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811989"/>
                <a:gridCol w="553749"/>
                <a:gridCol w="844061"/>
                <a:gridCol w="91440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Teacher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 &amp;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open slots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 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CMPS 12A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P. Tantalo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TTh 2:00 - 3:45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K.C. Fung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MWF 11:00-12:10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ISM 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R. Akella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12:00-1:45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7315200" y="2743200"/>
            <a:ext cx="304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048000"/>
            <a:ext cx="304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15200" y="3352800"/>
            <a:ext cx="304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90800" y="914400"/>
            <a:ext cx="152400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Shopping Cart </a:t>
            </a:r>
            <a:r>
              <a:rPr lang="en-US" sz="1200" dirty="0" smtClean="0"/>
              <a:t>– Displays all the courses the student wants to sign up for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19600" y="914400"/>
            <a:ext cx="152400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Current Courses </a:t>
            </a:r>
            <a:r>
              <a:rPr lang="en-US" sz="1200" dirty="0" smtClean="0"/>
              <a:t>– List of courses the student already signed up for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62800" y="3810000"/>
            <a:ext cx="1524000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Sign up </a:t>
            </a:r>
            <a:r>
              <a:rPr lang="en-US" sz="1200" dirty="0" smtClean="0"/>
              <a:t>– This requires the user to check off which classes to actually sign up for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05200" y="15240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 Courses Student UI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691</Words>
  <Application>Microsoft Office PowerPoint</Application>
  <PresentationFormat>On-screen Show (4:3)</PresentationFormat>
  <Paragraphs>207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16</cp:revision>
  <dcterms:created xsi:type="dcterms:W3CDTF">2010-10-17T22:34:30Z</dcterms:created>
  <dcterms:modified xsi:type="dcterms:W3CDTF">2010-10-18T02:32:43Z</dcterms:modified>
</cp:coreProperties>
</file>