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04" d="100"/>
          <a:sy n="104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hyperlink" Target="https://alertops.com/on-call-rotation/" TargetMode="External"/><Relationship Id="rId1" Type="http://schemas.openxmlformats.org/officeDocument/2006/relationships/hyperlink" Target="https://www.onpage.com/devops-roles-and-responsibilities/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7.xml.rels><?xml version="1.0" encoding="UTF-8" standalone="yes"?>
<Relationships xmlns="http://schemas.openxmlformats.org/package/2006/relationships"><Relationship Id="rId2" Type="http://schemas.openxmlformats.org/officeDocument/2006/relationships/hyperlink" Target="https://alertops.com/on-call-rotation/" TargetMode="External"/><Relationship Id="rId1" Type="http://schemas.openxmlformats.org/officeDocument/2006/relationships/hyperlink" Target="https://www.onpage.com/devops-roles-and-responsibilities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80D167-654C-4C3B-927B-4840A582931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6AECCA4-3B81-40AD-B745-5A7E121DD7D7}">
      <dgm:prSet/>
      <dgm:spPr/>
      <dgm:t>
        <a:bodyPr/>
        <a:lstStyle/>
        <a:p>
          <a:r>
            <a:rPr lang="en-US"/>
            <a:t>Pager rotation duties are a critical part of DevOps culture and operations.</a:t>
          </a:r>
        </a:p>
      </dgm:t>
    </dgm:pt>
    <dgm:pt modelId="{45C68E25-A481-4FBA-9A29-9E355BA5E92B}" type="parTrans" cxnId="{C83E2078-27D7-4962-916E-76AB9F45AAC4}">
      <dgm:prSet/>
      <dgm:spPr/>
      <dgm:t>
        <a:bodyPr/>
        <a:lstStyle/>
        <a:p>
          <a:endParaRPr lang="en-US"/>
        </a:p>
      </dgm:t>
    </dgm:pt>
    <dgm:pt modelId="{4A2D8197-A440-4A27-B5CE-1F78A9828E4F}" type="sibTrans" cxnId="{C83E2078-27D7-4962-916E-76AB9F45AAC4}">
      <dgm:prSet/>
      <dgm:spPr/>
      <dgm:t>
        <a:bodyPr/>
        <a:lstStyle/>
        <a:p>
          <a:endParaRPr lang="en-US"/>
        </a:p>
      </dgm:t>
    </dgm:pt>
    <dgm:pt modelId="{A057D418-771A-44AD-B7B2-12023481EE3E}">
      <dgm:prSet/>
      <dgm:spPr/>
      <dgm:t>
        <a:bodyPr/>
        <a:lstStyle/>
        <a:p>
          <a:r>
            <a:rPr lang="en-US"/>
            <a:t>I believe that well-managed on-call rotations help teams handle incidents quickly and maintain high system availability.</a:t>
          </a:r>
        </a:p>
      </dgm:t>
    </dgm:pt>
    <dgm:pt modelId="{53AA7FC9-21CD-47A1-A694-6A07CFAC82DB}" type="parTrans" cxnId="{E7B62771-D21B-415A-A3CC-6F06EC38717F}">
      <dgm:prSet/>
      <dgm:spPr/>
      <dgm:t>
        <a:bodyPr/>
        <a:lstStyle/>
        <a:p>
          <a:endParaRPr lang="en-US"/>
        </a:p>
      </dgm:t>
    </dgm:pt>
    <dgm:pt modelId="{80DE0DBA-B28E-4081-8EBB-FA3C2278BABF}" type="sibTrans" cxnId="{E7B62771-D21B-415A-A3CC-6F06EC38717F}">
      <dgm:prSet/>
      <dgm:spPr/>
      <dgm:t>
        <a:bodyPr/>
        <a:lstStyle/>
        <a:p>
          <a:endParaRPr lang="en-US"/>
        </a:p>
      </dgm:t>
    </dgm:pt>
    <dgm:pt modelId="{14E6F035-9183-4CB0-9BDF-DCF0AD829F45}">
      <dgm:prSet/>
      <dgm:spPr/>
      <dgm:t>
        <a:bodyPr/>
        <a:lstStyle/>
        <a:p>
          <a:r>
            <a:rPr lang="en-US"/>
            <a:t>Pager rotations are not just technical; they also support team well-being and prevent burnout.</a:t>
          </a:r>
        </a:p>
      </dgm:t>
    </dgm:pt>
    <dgm:pt modelId="{6E5BC294-8B54-4A30-975F-9097E18BA714}" type="parTrans" cxnId="{FFFE20DB-AD39-4B04-B01F-2378F3AEF267}">
      <dgm:prSet/>
      <dgm:spPr/>
      <dgm:t>
        <a:bodyPr/>
        <a:lstStyle/>
        <a:p>
          <a:endParaRPr lang="en-US"/>
        </a:p>
      </dgm:t>
    </dgm:pt>
    <dgm:pt modelId="{C633BD6F-44C5-4F39-BB8F-8E30871C8A2A}" type="sibTrans" cxnId="{FFFE20DB-AD39-4B04-B01F-2378F3AEF267}">
      <dgm:prSet/>
      <dgm:spPr/>
      <dgm:t>
        <a:bodyPr/>
        <a:lstStyle/>
        <a:p>
          <a:endParaRPr lang="en-US"/>
        </a:p>
      </dgm:t>
    </dgm:pt>
    <dgm:pt modelId="{9910184A-D9D0-4C2D-8691-15A1016F137D}" type="pres">
      <dgm:prSet presAssocID="{BA80D167-654C-4C3B-927B-4840A582931A}" presName="root" presStyleCnt="0">
        <dgm:presLayoutVars>
          <dgm:dir/>
          <dgm:resizeHandles val="exact"/>
        </dgm:presLayoutVars>
      </dgm:prSet>
      <dgm:spPr/>
    </dgm:pt>
    <dgm:pt modelId="{8A1EFAB0-4031-42D1-B4C3-24961710256F}" type="pres">
      <dgm:prSet presAssocID="{36AECCA4-3B81-40AD-B745-5A7E121DD7D7}" presName="compNode" presStyleCnt="0"/>
      <dgm:spPr/>
    </dgm:pt>
    <dgm:pt modelId="{2D13FD37-CC46-413E-9FA8-7B06780CE089}" type="pres">
      <dgm:prSet presAssocID="{36AECCA4-3B81-40AD-B745-5A7E121DD7D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B7374E77-150B-475B-888E-0A2647F64334}" type="pres">
      <dgm:prSet presAssocID="{36AECCA4-3B81-40AD-B745-5A7E121DD7D7}" presName="spaceRect" presStyleCnt="0"/>
      <dgm:spPr/>
    </dgm:pt>
    <dgm:pt modelId="{55F13224-89F8-496F-A43E-4AA68E0A32EB}" type="pres">
      <dgm:prSet presAssocID="{36AECCA4-3B81-40AD-B745-5A7E121DD7D7}" presName="textRect" presStyleLbl="revTx" presStyleIdx="0" presStyleCnt="3">
        <dgm:presLayoutVars>
          <dgm:chMax val="1"/>
          <dgm:chPref val="1"/>
        </dgm:presLayoutVars>
      </dgm:prSet>
      <dgm:spPr/>
    </dgm:pt>
    <dgm:pt modelId="{7D24F34C-2A7F-4100-AEA0-FD3C90EE5710}" type="pres">
      <dgm:prSet presAssocID="{4A2D8197-A440-4A27-B5CE-1F78A9828E4F}" presName="sibTrans" presStyleCnt="0"/>
      <dgm:spPr/>
    </dgm:pt>
    <dgm:pt modelId="{7425A6C3-FC3E-471C-9252-B6A719AB9453}" type="pres">
      <dgm:prSet presAssocID="{A057D418-771A-44AD-B7B2-12023481EE3E}" presName="compNode" presStyleCnt="0"/>
      <dgm:spPr/>
    </dgm:pt>
    <dgm:pt modelId="{CC6445CE-8A09-4346-AB9F-7A190FEAB2CA}" type="pres">
      <dgm:prSet presAssocID="{A057D418-771A-44AD-B7B2-12023481EE3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CE67677B-8041-4C18-9E4A-66B1CE8A4350}" type="pres">
      <dgm:prSet presAssocID="{A057D418-771A-44AD-B7B2-12023481EE3E}" presName="spaceRect" presStyleCnt="0"/>
      <dgm:spPr/>
    </dgm:pt>
    <dgm:pt modelId="{1813ED19-0DED-4325-ADDA-E052A9D18A67}" type="pres">
      <dgm:prSet presAssocID="{A057D418-771A-44AD-B7B2-12023481EE3E}" presName="textRect" presStyleLbl="revTx" presStyleIdx="1" presStyleCnt="3">
        <dgm:presLayoutVars>
          <dgm:chMax val="1"/>
          <dgm:chPref val="1"/>
        </dgm:presLayoutVars>
      </dgm:prSet>
      <dgm:spPr/>
    </dgm:pt>
    <dgm:pt modelId="{CFD21ADF-3F86-481D-8314-73D3007ADE7D}" type="pres">
      <dgm:prSet presAssocID="{80DE0DBA-B28E-4081-8EBB-FA3C2278BABF}" presName="sibTrans" presStyleCnt="0"/>
      <dgm:spPr/>
    </dgm:pt>
    <dgm:pt modelId="{7F339067-41A1-41F8-999B-698DFC801E0F}" type="pres">
      <dgm:prSet presAssocID="{14E6F035-9183-4CB0-9BDF-DCF0AD829F45}" presName="compNode" presStyleCnt="0"/>
      <dgm:spPr/>
    </dgm:pt>
    <dgm:pt modelId="{6897B29A-E1D1-4A77-B4AD-E7A235C4BD15}" type="pres">
      <dgm:prSet presAssocID="{14E6F035-9183-4CB0-9BDF-DCF0AD829F4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7F0AA442-DD40-4D87-ACD8-8A115E08A8D9}" type="pres">
      <dgm:prSet presAssocID="{14E6F035-9183-4CB0-9BDF-DCF0AD829F45}" presName="spaceRect" presStyleCnt="0"/>
      <dgm:spPr/>
    </dgm:pt>
    <dgm:pt modelId="{61ED9F34-A8A7-48F6-AE2A-1E4FC6485E75}" type="pres">
      <dgm:prSet presAssocID="{14E6F035-9183-4CB0-9BDF-DCF0AD829F4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49DAE32-0818-47F7-A750-32FD65B2A4E2}" type="presOf" srcId="{BA80D167-654C-4C3B-927B-4840A582931A}" destId="{9910184A-D9D0-4C2D-8691-15A1016F137D}" srcOrd="0" destOrd="0" presId="urn:microsoft.com/office/officeart/2018/2/layout/IconLabelList"/>
    <dgm:cxn modelId="{E3081346-D906-4C47-A61B-9C0DFC690858}" type="presOf" srcId="{36AECCA4-3B81-40AD-B745-5A7E121DD7D7}" destId="{55F13224-89F8-496F-A43E-4AA68E0A32EB}" srcOrd="0" destOrd="0" presId="urn:microsoft.com/office/officeart/2018/2/layout/IconLabelList"/>
    <dgm:cxn modelId="{C4225D6B-3B5E-4AB1-BF19-89F2EE65E458}" type="presOf" srcId="{A057D418-771A-44AD-B7B2-12023481EE3E}" destId="{1813ED19-0DED-4325-ADDA-E052A9D18A67}" srcOrd="0" destOrd="0" presId="urn:microsoft.com/office/officeart/2018/2/layout/IconLabelList"/>
    <dgm:cxn modelId="{E7B62771-D21B-415A-A3CC-6F06EC38717F}" srcId="{BA80D167-654C-4C3B-927B-4840A582931A}" destId="{A057D418-771A-44AD-B7B2-12023481EE3E}" srcOrd="1" destOrd="0" parTransId="{53AA7FC9-21CD-47A1-A694-6A07CFAC82DB}" sibTransId="{80DE0DBA-B28E-4081-8EBB-FA3C2278BABF}"/>
    <dgm:cxn modelId="{C83E2078-27D7-4962-916E-76AB9F45AAC4}" srcId="{BA80D167-654C-4C3B-927B-4840A582931A}" destId="{36AECCA4-3B81-40AD-B745-5A7E121DD7D7}" srcOrd="0" destOrd="0" parTransId="{45C68E25-A481-4FBA-9A29-9E355BA5E92B}" sibTransId="{4A2D8197-A440-4A27-B5CE-1F78A9828E4F}"/>
    <dgm:cxn modelId="{F9D3417D-8742-486C-82C1-217FEC367EB9}" type="presOf" srcId="{14E6F035-9183-4CB0-9BDF-DCF0AD829F45}" destId="{61ED9F34-A8A7-48F6-AE2A-1E4FC6485E75}" srcOrd="0" destOrd="0" presId="urn:microsoft.com/office/officeart/2018/2/layout/IconLabelList"/>
    <dgm:cxn modelId="{FFFE20DB-AD39-4B04-B01F-2378F3AEF267}" srcId="{BA80D167-654C-4C3B-927B-4840A582931A}" destId="{14E6F035-9183-4CB0-9BDF-DCF0AD829F45}" srcOrd="2" destOrd="0" parTransId="{6E5BC294-8B54-4A30-975F-9097E18BA714}" sibTransId="{C633BD6F-44C5-4F39-BB8F-8E30871C8A2A}"/>
    <dgm:cxn modelId="{2C6559C9-3EB2-4DDC-9086-C9F1BC74B449}" type="presParOf" srcId="{9910184A-D9D0-4C2D-8691-15A1016F137D}" destId="{8A1EFAB0-4031-42D1-B4C3-24961710256F}" srcOrd="0" destOrd="0" presId="urn:microsoft.com/office/officeart/2018/2/layout/IconLabelList"/>
    <dgm:cxn modelId="{F2836BC0-7B59-49D5-829C-953D8F973E0F}" type="presParOf" srcId="{8A1EFAB0-4031-42D1-B4C3-24961710256F}" destId="{2D13FD37-CC46-413E-9FA8-7B06780CE089}" srcOrd="0" destOrd="0" presId="urn:microsoft.com/office/officeart/2018/2/layout/IconLabelList"/>
    <dgm:cxn modelId="{DE58CD7C-E27C-4B20-8152-4612E7AB56E5}" type="presParOf" srcId="{8A1EFAB0-4031-42D1-B4C3-24961710256F}" destId="{B7374E77-150B-475B-888E-0A2647F64334}" srcOrd="1" destOrd="0" presId="urn:microsoft.com/office/officeart/2018/2/layout/IconLabelList"/>
    <dgm:cxn modelId="{052B9130-AE7C-437E-B559-577AEF48AF29}" type="presParOf" srcId="{8A1EFAB0-4031-42D1-B4C3-24961710256F}" destId="{55F13224-89F8-496F-A43E-4AA68E0A32EB}" srcOrd="2" destOrd="0" presId="urn:microsoft.com/office/officeart/2018/2/layout/IconLabelList"/>
    <dgm:cxn modelId="{C49294F0-F823-4BB9-A7F2-54D1416F93A4}" type="presParOf" srcId="{9910184A-D9D0-4C2D-8691-15A1016F137D}" destId="{7D24F34C-2A7F-4100-AEA0-FD3C90EE5710}" srcOrd="1" destOrd="0" presId="urn:microsoft.com/office/officeart/2018/2/layout/IconLabelList"/>
    <dgm:cxn modelId="{FFDE882C-F06A-4568-AECE-0D767C85EF78}" type="presParOf" srcId="{9910184A-D9D0-4C2D-8691-15A1016F137D}" destId="{7425A6C3-FC3E-471C-9252-B6A719AB9453}" srcOrd="2" destOrd="0" presId="urn:microsoft.com/office/officeart/2018/2/layout/IconLabelList"/>
    <dgm:cxn modelId="{9D91FF93-3B30-4E7C-BF1F-A99F9CB5BF37}" type="presParOf" srcId="{7425A6C3-FC3E-471C-9252-B6A719AB9453}" destId="{CC6445CE-8A09-4346-AB9F-7A190FEAB2CA}" srcOrd="0" destOrd="0" presId="urn:microsoft.com/office/officeart/2018/2/layout/IconLabelList"/>
    <dgm:cxn modelId="{BD69EA15-CBBA-401A-B3A0-1C28D3B610C6}" type="presParOf" srcId="{7425A6C3-FC3E-471C-9252-B6A719AB9453}" destId="{CE67677B-8041-4C18-9E4A-66B1CE8A4350}" srcOrd="1" destOrd="0" presId="urn:microsoft.com/office/officeart/2018/2/layout/IconLabelList"/>
    <dgm:cxn modelId="{F957FB51-0475-4540-8048-1127516A0514}" type="presParOf" srcId="{7425A6C3-FC3E-471C-9252-B6A719AB9453}" destId="{1813ED19-0DED-4325-ADDA-E052A9D18A67}" srcOrd="2" destOrd="0" presId="urn:microsoft.com/office/officeart/2018/2/layout/IconLabelList"/>
    <dgm:cxn modelId="{4B6230EB-4DE6-4A93-B24C-BDF7F8DE9DB9}" type="presParOf" srcId="{9910184A-D9D0-4C2D-8691-15A1016F137D}" destId="{CFD21ADF-3F86-481D-8314-73D3007ADE7D}" srcOrd="3" destOrd="0" presId="urn:microsoft.com/office/officeart/2018/2/layout/IconLabelList"/>
    <dgm:cxn modelId="{EB12F028-56BC-45F4-BA33-4CCD87EAEECD}" type="presParOf" srcId="{9910184A-D9D0-4C2D-8691-15A1016F137D}" destId="{7F339067-41A1-41F8-999B-698DFC801E0F}" srcOrd="4" destOrd="0" presId="urn:microsoft.com/office/officeart/2018/2/layout/IconLabelList"/>
    <dgm:cxn modelId="{24B8A53A-1D84-4306-8F3F-87AADDE288A1}" type="presParOf" srcId="{7F339067-41A1-41F8-999B-698DFC801E0F}" destId="{6897B29A-E1D1-4A77-B4AD-E7A235C4BD15}" srcOrd="0" destOrd="0" presId="urn:microsoft.com/office/officeart/2018/2/layout/IconLabelList"/>
    <dgm:cxn modelId="{7A72A8A7-68EF-400A-AC6A-B1FF557B3BCD}" type="presParOf" srcId="{7F339067-41A1-41F8-999B-698DFC801E0F}" destId="{7F0AA442-DD40-4D87-ACD8-8A115E08A8D9}" srcOrd="1" destOrd="0" presId="urn:microsoft.com/office/officeart/2018/2/layout/IconLabelList"/>
    <dgm:cxn modelId="{0EBAD24C-8021-4943-891B-255F132B4DBE}" type="presParOf" srcId="{7F339067-41A1-41F8-999B-698DFC801E0F}" destId="{61ED9F34-A8A7-48F6-AE2A-1E4FC6485E7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44D350-ED34-4945-98AC-88FE61E89A00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DB93CA5-3D0E-4147-B758-2DB045BF0613}">
      <dgm:prSet/>
      <dgm:spPr/>
      <dgm:t>
        <a:bodyPr/>
        <a:lstStyle/>
        <a:p>
          <a:r>
            <a:rPr lang="en-US"/>
            <a:t>I think pager rotations ensure the right person is always available to respond to incidents, reducing downtime and protecting user experience.</a:t>
          </a:r>
        </a:p>
      </dgm:t>
    </dgm:pt>
    <dgm:pt modelId="{D4F68D0E-D07B-4FA4-8297-56ACDF4EBE4D}" type="parTrans" cxnId="{7CE9D17A-33A7-4CBF-8DDA-C7856C843916}">
      <dgm:prSet/>
      <dgm:spPr/>
      <dgm:t>
        <a:bodyPr/>
        <a:lstStyle/>
        <a:p>
          <a:endParaRPr lang="en-US"/>
        </a:p>
      </dgm:t>
    </dgm:pt>
    <dgm:pt modelId="{7A2F5358-7A06-4C6A-8A38-57BB792929AC}" type="sibTrans" cxnId="{7CE9D17A-33A7-4CBF-8DDA-C7856C843916}">
      <dgm:prSet/>
      <dgm:spPr/>
      <dgm:t>
        <a:bodyPr/>
        <a:lstStyle/>
        <a:p>
          <a:endParaRPr lang="en-US"/>
        </a:p>
      </dgm:t>
    </dgm:pt>
    <dgm:pt modelId="{FD013DD4-912A-4928-B21B-1B18FE9F9B42}">
      <dgm:prSet/>
      <dgm:spPr/>
      <dgm:t>
        <a:bodyPr/>
        <a:lstStyle/>
        <a:p>
          <a:r>
            <a:rPr lang="en-US"/>
            <a:t>When done correctly, they distribute workload evenly, keeping the team balanced and engaged.</a:t>
          </a:r>
        </a:p>
      </dgm:t>
    </dgm:pt>
    <dgm:pt modelId="{F1A305B4-BC23-4589-ABE6-D847BFFBB42C}" type="parTrans" cxnId="{56E1BE86-A8B4-4711-B640-19E42C35DA48}">
      <dgm:prSet/>
      <dgm:spPr/>
      <dgm:t>
        <a:bodyPr/>
        <a:lstStyle/>
        <a:p>
          <a:endParaRPr lang="en-US"/>
        </a:p>
      </dgm:t>
    </dgm:pt>
    <dgm:pt modelId="{4D294E4E-0206-4E69-9D49-BAC55E98D559}" type="sibTrans" cxnId="{56E1BE86-A8B4-4711-B640-19E42C35DA48}">
      <dgm:prSet/>
      <dgm:spPr/>
      <dgm:t>
        <a:bodyPr/>
        <a:lstStyle/>
        <a:p>
          <a:endParaRPr lang="en-US"/>
        </a:p>
      </dgm:t>
    </dgm:pt>
    <dgm:pt modelId="{AEE8572D-EA42-4E7A-B679-78526AAE0EB5}">
      <dgm:prSet/>
      <dgm:spPr/>
      <dgm:t>
        <a:bodyPr/>
        <a:lstStyle/>
        <a:p>
          <a:r>
            <a:rPr lang="en-US"/>
            <a:t>Pager rotations also encourage shared responsibility and continuous learning within DevOps teams.</a:t>
          </a:r>
        </a:p>
      </dgm:t>
    </dgm:pt>
    <dgm:pt modelId="{DD5F3E83-11A4-4E80-AC49-5CFC63B09BE3}" type="parTrans" cxnId="{2DBB54AD-04BD-4AEC-ABD8-0627755AF010}">
      <dgm:prSet/>
      <dgm:spPr/>
      <dgm:t>
        <a:bodyPr/>
        <a:lstStyle/>
        <a:p>
          <a:endParaRPr lang="en-US"/>
        </a:p>
      </dgm:t>
    </dgm:pt>
    <dgm:pt modelId="{CC79E1B1-B035-4AB2-9715-5FA2D1C14E8F}" type="sibTrans" cxnId="{2DBB54AD-04BD-4AEC-ABD8-0627755AF010}">
      <dgm:prSet/>
      <dgm:spPr/>
      <dgm:t>
        <a:bodyPr/>
        <a:lstStyle/>
        <a:p>
          <a:endParaRPr lang="en-US"/>
        </a:p>
      </dgm:t>
    </dgm:pt>
    <dgm:pt modelId="{C8E463D5-671C-9E4A-AA74-AE5631DE26AC}" type="pres">
      <dgm:prSet presAssocID="{E144D350-ED34-4945-98AC-88FE61E89A00}" presName="linear" presStyleCnt="0">
        <dgm:presLayoutVars>
          <dgm:animLvl val="lvl"/>
          <dgm:resizeHandles val="exact"/>
        </dgm:presLayoutVars>
      </dgm:prSet>
      <dgm:spPr/>
    </dgm:pt>
    <dgm:pt modelId="{CEFE7154-D551-2A4E-BF85-5219F98C79A6}" type="pres">
      <dgm:prSet presAssocID="{0DB93CA5-3D0E-4147-B758-2DB045BF061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43FC68E-A0BA-0448-B9A0-009300091DB9}" type="pres">
      <dgm:prSet presAssocID="{7A2F5358-7A06-4C6A-8A38-57BB792929AC}" presName="spacer" presStyleCnt="0"/>
      <dgm:spPr/>
    </dgm:pt>
    <dgm:pt modelId="{C683DD53-9B2E-BE46-97C2-4CAA5E236801}" type="pres">
      <dgm:prSet presAssocID="{FD013DD4-912A-4928-B21B-1B18FE9F9B4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9E319C6-229B-9E46-8DFA-150B2BDDF3B4}" type="pres">
      <dgm:prSet presAssocID="{4D294E4E-0206-4E69-9D49-BAC55E98D559}" presName="spacer" presStyleCnt="0"/>
      <dgm:spPr/>
    </dgm:pt>
    <dgm:pt modelId="{ADB370B7-4C0A-BF44-9CAA-10238E79344E}" type="pres">
      <dgm:prSet presAssocID="{AEE8572D-EA42-4E7A-B679-78526AAE0EB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7EC9505-0831-344B-B71F-E8C8526EA9B7}" type="presOf" srcId="{E144D350-ED34-4945-98AC-88FE61E89A00}" destId="{C8E463D5-671C-9E4A-AA74-AE5631DE26AC}" srcOrd="0" destOrd="0" presId="urn:microsoft.com/office/officeart/2005/8/layout/vList2"/>
    <dgm:cxn modelId="{43422F74-7A07-944D-B4C8-DBFFA82BC6F4}" type="presOf" srcId="{0DB93CA5-3D0E-4147-B758-2DB045BF0613}" destId="{CEFE7154-D551-2A4E-BF85-5219F98C79A6}" srcOrd="0" destOrd="0" presId="urn:microsoft.com/office/officeart/2005/8/layout/vList2"/>
    <dgm:cxn modelId="{7CE9D17A-33A7-4CBF-8DDA-C7856C843916}" srcId="{E144D350-ED34-4945-98AC-88FE61E89A00}" destId="{0DB93CA5-3D0E-4147-B758-2DB045BF0613}" srcOrd="0" destOrd="0" parTransId="{D4F68D0E-D07B-4FA4-8297-56ACDF4EBE4D}" sibTransId="{7A2F5358-7A06-4C6A-8A38-57BB792929AC}"/>
    <dgm:cxn modelId="{56E1BE86-A8B4-4711-B640-19E42C35DA48}" srcId="{E144D350-ED34-4945-98AC-88FE61E89A00}" destId="{FD013DD4-912A-4928-B21B-1B18FE9F9B42}" srcOrd="1" destOrd="0" parTransId="{F1A305B4-BC23-4589-ABE6-D847BFFBB42C}" sibTransId="{4D294E4E-0206-4E69-9D49-BAC55E98D559}"/>
    <dgm:cxn modelId="{BFCE9294-F5E2-CE4F-B94E-B8FF3BFB80DB}" type="presOf" srcId="{AEE8572D-EA42-4E7A-B679-78526AAE0EB5}" destId="{ADB370B7-4C0A-BF44-9CAA-10238E79344E}" srcOrd="0" destOrd="0" presId="urn:microsoft.com/office/officeart/2005/8/layout/vList2"/>
    <dgm:cxn modelId="{2DBB54AD-04BD-4AEC-ABD8-0627755AF010}" srcId="{E144D350-ED34-4945-98AC-88FE61E89A00}" destId="{AEE8572D-EA42-4E7A-B679-78526AAE0EB5}" srcOrd="2" destOrd="0" parTransId="{DD5F3E83-11A4-4E80-AC49-5CFC63B09BE3}" sibTransId="{CC79E1B1-B035-4AB2-9715-5FA2D1C14E8F}"/>
    <dgm:cxn modelId="{9F1ACBC2-13C1-3A49-AA86-66E8B34B876D}" type="presOf" srcId="{FD013DD4-912A-4928-B21B-1B18FE9F9B42}" destId="{C683DD53-9B2E-BE46-97C2-4CAA5E236801}" srcOrd="0" destOrd="0" presId="urn:microsoft.com/office/officeart/2005/8/layout/vList2"/>
    <dgm:cxn modelId="{279610E4-E48E-6F4A-A104-475515114BA0}" type="presParOf" srcId="{C8E463D5-671C-9E4A-AA74-AE5631DE26AC}" destId="{CEFE7154-D551-2A4E-BF85-5219F98C79A6}" srcOrd="0" destOrd="0" presId="urn:microsoft.com/office/officeart/2005/8/layout/vList2"/>
    <dgm:cxn modelId="{A327A3E8-AF57-B24B-BD71-55F76F5295D4}" type="presParOf" srcId="{C8E463D5-671C-9E4A-AA74-AE5631DE26AC}" destId="{C43FC68E-A0BA-0448-B9A0-009300091DB9}" srcOrd="1" destOrd="0" presId="urn:microsoft.com/office/officeart/2005/8/layout/vList2"/>
    <dgm:cxn modelId="{DD0B1B11-0B87-8E40-8F6D-D972D93F3066}" type="presParOf" srcId="{C8E463D5-671C-9E4A-AA74-AE5631DE26AC}" destId="{C683DD53-9B2E-BE46-97C2-4CAA5E236801}" srcOrd="2" destOrd="0" presId="urn:microsoft.com/office/officeart/2005/8/layout/vList2"/>
    <dgm:cxn modelId="{B5EB8074-9401-8F4A-968C-38756661503C}" type="presParOf" srcId="{C8E463D5-671C-9E4A-AA74-AE5631DE26AC}" destId="{C9E319C6-229B-9E46-8DFA-150B2BDDF3B4}" srcOrd="3" destOrd="0" presId="urn:microsoft.com/office/officeart/2005/8/layout/vList2"/>
    <dgm:cxn modelId="{CC44E0D0-D3B4-D14A-9EBE-979BAC879525}" type="presParOf" srcId="{C8E463D5-671C-9E4A-AA74-AE5631DE26AC}" destId="{ADB370B7-4C0A-BF44-9CAA-10238E79344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915BDA-BC23-45B4-B88C-E1BB9DB1D9B2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628F765-7281-4CFE-991B-606FB17DEE9D}">
      <dgm:prSet/>
      <dgm:spPr/>
      <dgm:t>
        <a:bodyPr/>
        <a:lstStyle/>
        <a:p>
          <a:r>
            <a:rPr lang="en-US"/>
            <a:t>Some best practices I have found include:</a:t>
          </a:r>
        </a:p>
      </dgm:t>
    </dgm:pt>
    <dgm:pt modelId="{B81C6B11-0A4D-4973-BC73-7A9AAD764E94}" type="parTrans" cxnId="{2847A220-A9A2-47B0-8484-394179D811D6}">
      <dgm:prSet/>
      <dgm:spPr/>
      <dgm:t>
        <a:bodyPr/>
        <a:lstStyle/>
        <a:p>
          <a:endParaRPr lang="en-US"/>
        </a:p>
      </dgm:t>
    </dgm:pt>
    <dgm:pt modelId="{B3CF916F-D061-42EB-8050-A1B7ED10C6D3}" type="sibTrans" cxnId="{2847A220-A9A2-47B0-8484-394179D811D6}">
      <dgm:prSet/>
      <dgm:spPr/>
      <dgm:t>
        <a:bodyPr/>
        <a:lstStyle/>
        <a:p>
          <a:endParaRPr lang="en-US"/>
        </a:p>
      </dgm:t>
    </dgm:pt>
    <dgm:pt modelId="{3E228EC9-3281-49F1-8BCD-6FDDDB14EFCA}">
      <dgm:prSet/>
      <dgm:spPr/>
      <dgm:t>
        <a:bodyPr/>
        <a:lstStyle/>
        <a:p>
          <a:r>
            <a:rPr lang="en-US"/>
            <a:t>Automating schedules and alerts to reduce manual effort</a:t>
          </a:r>
        </a:p>
      </dgm:t>
    </dgm:pt>
    <dgm:pt modelId="{43EBEEF7-A093-4B92-A47C-AB4EFA3F7992}" type="parTrans" cxnId="{CCFE4428-CE48-4725-BD4A-DDBF5A7433AF}">
      <dgm:prSet/>
      <dgm:spPr/>
      <dgm:t>
        <a:bodyPr/>
        <a:lstStyle/>
        <a:p>
          <a:endParaRPr lang="en-US"/>
        </a:p>
      </dgm:t>
    </dgm:pt>
    <dgm:pt modelId="{7D1BD5CC-FD65-4F55-B8AE-B111E379135B}" type="sibTrans" cxnId="{CCFE4428-CE48-4725-BD4A-DDBF5A7433AF}">
      <dgm:prSet/>
      <dgm:spPr/>
      <dgm:t>
        <a:bodyPr/>
        <a:lstStyle/>
        <a:p>
          <a:endParaRPr lang="en-US"/>
        </a:p>
      </dgm:t>
    </dgm:pt>
    <dgm:pt modelId="{2B8A66A5-3164-4B4D-BFE4-56FD92F21465}">
      <dgm:prSet/>
      <dgm:spPr/>
      <dgm:t>
        <a:bodyPr/>
        <a:lstStyle/>
        <a:p>
          <a:r>
            <a:rPr lang="en-US"/>
            <a:t>Creating fair, balanced schedules to avoid fatigue</a:t>
          </a:r>
        </a:p>
      </dgm:t>
    </dgm:pt>
    <dgm:pt modelId="{63D4C52E-B073-462E-8F30-4BE657EC361B}" type="parTrans" cxnId="{1797F65A-AA29-411C-B241-1F3CA723AFD5}">
      <dgm:prSet/>
      <dgm:spPr/>
      <dgm:t>
        <a:bodyPr/>
        <a:lstStyle/>
        <a:p>
          <a:endParaRPr lang="en-US"/>
        </a:p>
      </dgm:t>
    </dgm:pt>
    <dgm:pt modelId="{AADE377D-6AA2-4C49-8744-4A5F3E7E1B59}" type="sibTrans" cxnId="{1797F65A-AA29-411C-B241-1F3CA723AFD5}">
      <dgm:prSet/>
      <dgm:spPr/>
      <dgm:t>
        <a:bodyPr/>
        <a:lstStyle/>
        <a:p>
          <a:endParaRPr lang="en-US"/>
        </a:p>
      </dgm:t>
    </dgm:pt>
    <dgm:pt modelId="{47FFF16E-5C67-409A-868E-9D41DE61ABD1}">
      <dgm:prSet/>
      <dgm:spPr/>
      <dgm:t>
        <a:bodyPr/>
        <a:lstStyle/>
        <a:p>
          <a:r>
            <a:rPr lang="en-US"/>
            <a:t>Using clear escalation policies to make sure no alert is missed</a:t>
          </a:r>
        </a:p>
      </dgm:t>
    </dgm:pt>
    <dgm:pt modelId="{AAD8315F-57A6-4B1C-9030-33DD7C01C8C6}" type="parTrans" cxnId="{2BBF4610-94DF-4CA4-940B-F66A0D2B3159}">
      <dgm:prSet/>
      <dgm:spPr/>
      <dgm:t>
        <a:bodyPr/>
        <a:lstStyle/>
        <a:p>
          <a:endParaRPr lang="en-US"/>
        </a:p>
      </dgm:t>
    </dgm:pt>
    <dgm:pt modelId="{882EC430-8B90-4129-9F7E-180DBB8604F0}" type="sibTrans" cxnId="{2BBF4610-94DF-4CA4-940B-F66A0D2B3159}">
      <dgm:prSet/>
      <dgm:spPr/>
      <dgm:t>
        <a:bodyPr/>
        <a:lstStyle/>
        <a:p>
          <a:endParaRPr lang="en-US"/>
        </a:p>
      </dgm:t>
    </dgm:pt>
    <dgm:pt modelId="{DE1A82B3-7EF4-4B61-A0B2-9394DE56A5C9}">
      <dgm:prSet/>
      <dgm:spPr/>
      <dgm:t>
        <a:bodyPr/>
        <a:lstStyle/>
        <a:p>
          <a:r>
            <a:rPr lang="en-US"/>
            <a:t>I feel these practices help teams stay proactive instead of reactive, creating a more reliable service.</a:t>
          </a:r>
        </a:p>
      </dgm:t>
    </dgm:pt>
    <dgm:pt modelId="{B76022AC-1FF9-48B8-8670-7841E2BE78A0}" type="parTrans" cxnId="{01AAAFB8-FF71-4F44-B509-DF82D4014F64}">
      <dgm:prSet/>
      <dgm:spPr/>
      <dgm:t>
        <a:bodyPr/>
        <a:lstStyle/>
        <a:p>
          <a:endParaRPr lang="en-US"/>
        </a:p>
      </dgm:t>
    </dgm:pt>
    <dgm:pt modelId="{E4548D0F-F09C-42FF-B86F-690322A6E5BE}" type="sibTrans" cxnId="{01AAAFB8-FF71-4F44-B509-DF82D4014F64}">
      <dgm:prSet/>
      <dgm:spPr/>
      <dgm:t>
        <a:bodyPr/>
        <a:lstStyle/>
        <a:p>
          <a:endParaRPr lang="en-US"/>
        </a:p>
      </dgm:t>
    </dgm:pt>
    <dgm:pt modelId="{772C596F-A490-2F44-A925-CD7F89D17F39}" type="pres">
      <dgm:prSet presAssocID="{91915BDA-BC23-45B4-B88C-E1BB9DB1D9B2}" presName="linear" presStyleCnt="0">
        <dgm:presLayoutVars>
          <dgm:animLvl val="lvl"/>
          <dgm:resizeHandles val="exact"/>
        </dgm:presLayoutVars>
      </dgm:prSet>
      <dgm:spPr/>
    </dgm:pt>
    <dgm:pt modelId="{6A4F656C-3D65-754C-B6A7-62A6EC898C4D}" type="pres">
      <dgm:prSet presAssocID="{F628F765-7281-4CFE-991B-606FB17DEE9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9E14BD1-C4AE-634A-A1A4-49D125491AE5}" type="pres">
      <dgm:prSet presAssocID="{B3CF916F-D061-42EB-8050-A1B7ED10C6D3}" presName="spacer" presStyleCnt="0"/>
      <dgm:spPr/>
    </dgm:pt>
    <dgm:pt modelId="{7CDE4CC6-609F-3547-8D9F-AB6A50D3D412}" type="pres">
      <dgm:prSet presAssocID="{3E228EC9-3281-49F1-8BCD-6FDDDB14EFC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EB2D96F-5409-D747-AC62-45FA007153DE}" type="pres">
      <dgm:prSet presAssocID="{7D1BD5CC-FD65-4F55-B8AE-B111E379135B}" presName="spacer" presStyleCnt="0"/>
      <dgm:spPr/>
    </dgm:pt>
    <dgm:pt modelId="{CF5488E0-935D-FF45-A810-B2C24EC0B55D}" type="pres">
      <dgm:prSet presAssocID="{2B8A66A5-3164-4B4D-BFE4-56FD92F2146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5BF50CB-C2AC-6D48-8949-9259BD40A4B5}" type="pres">
      <dgm:prSet presAssocID="{AADE377D-6AA2-4C49-8744-4A5F3E7E1B59}" presName="spacer" presStyleCnt="0"/>
      <dgm:spPr/>
    </dgm:pt>
    <dgm:pt modelId="{B9EB3EEC-2497-2B4D-B18C-C9EF22B0787F}" type="pres">
      <dgm:prSet presAssocID="{47FFF16E-5C67-409A-868E-9D41DE61ABD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C66BC46-57F9-4D4A-ADB3-C09C99CBF144}" type="pres">
      <dgm:prSet presAssocID="{882EC430-8B90-4129-9F7E-180DBB8604F0}" presName="spacer" presStyleCnt="0"/>
      <dgm:spPr/>
    </dgm:pt>
    <dgm:pt modelId="{269FA8DA-7D4C-F345-B89E-1883145D6040}" type="pres">
      <dgm:prSet presAssocID="{DE1A82B3-7EF4-4B61-A0B2-9394DE56A5C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980190A-39C9-2841-8F41-514DBFAF0DA4}" type="presOf" srcId="{F628F765-7281-4CFE-991B-606FB17DEE9D}" destId="{6A4F656C-3D65-754C-B6A7-62A6EC898C4D}" srcOrd="0" destOrd="0" presId="urn:microsoft.com/office/officeart/2005/8/layout/vList2"/>
    <dgm:cxn modelId="{2BBF4610-94DF-4CA4-940B-F66A0D2B3159}" srcId="{91915BDA-BC23-45B4-B88C-E1BB9DB1D9B2}" destId="{47FFF16E-5C67-409A-868E-9D41DE61ABD1}" srcOrd="3" destOrd="0" parTransId="{AAD8315F-57A6-4B1C-9030-33DD7C01C8C6}" sibTransId="{882EC430-8B90-4129-9F7E-180DBB8604F0}"/>
    <dgm:cxn modelId="{2847A220-A9A2-47B0-8484-394179D811D6}" srcId="{91915BDA-BC23-45B4-B88C-E1BB9DB1D9B2}" destId="{F628F765-7281-4CFE-991B-606FB17DEE9D}" srcOrd="0" destOrd="0" parTransId="{B81C6B11-0A4D-4973-BC73-7A9AAD764E94}" sibTransId="{B3CF916F-D061-42EB-8050-A1B7ED10C6D3}"/>
    <dgm:cxn modelId="{CCFE4428-CE48-4725-BD4A-DDBF5A7433AF}" srcId="{91915BDA-BC23-45B4-B88C-E1BB9DB1D9B2}" destId="{3E228EC9-3281-49F1-8BCD-6FDDDB14EFCA}" srcOrd="1" destOrd="0" parTransId="{43EBEEF7-A093-4B92-A47C-AB4EFA3F7992}" sibTransId="{7D1BD5CC-FD65-4F55-B8AE-B111E379135B}"/>
    <dgm:cxn modelId="{5D7E0E29-EAD9-8F47-AA01-738A2113B4AC}" type="presOf" srcId="{3E228EC9-3281-49F1-8BCD-6FDDDB14EFCA}" destId="{7CDE4CC6-609F-3547-8D9F-AB6A50D3D412}" srcOrd="0" destOrd="0" presId="urn:microsoft.com/office/officeart/2005/8/layout/vList2"/>
    <dgm:cxn modelId="{7BA4CA42-A23A-E945-886D-5AD3DE040000}" type="presOf" srcId="{47FFF16E-5C67-409A-868E-9D41DE61ABD1}" destId="{B9EB3EEC-2497-2B4D-B18C-C9EF22B0787F}" srcOrd="0" destOrd="0" presId="urn:microsoft.com/office/officeart/2005/8/layout/vList2"/>
    <dgm:cxn modelId="{1797F65A-AA29-411C-B241-1F3CA723AFD5}" srcId="{91915BDA-BC23-45B4-B88C-E1BB9DB1D9B2}" destId="{2B8A66A5-3164-4B4D-BFE4-56FD92F21465}" srcOrd="2" destOrd="0" parTransId="{63D4C52E-B073-462E-8F30-4BE657EC361B}" sibTransId="{AADE377D-6AA2-4C49-8744-4A5F3E7E1B59}"/>
    <dgm:cxn modelId="{D80ED683-827F-1449-90D2-479450A0857E}" type="presOf" srcId="{DE1A82B3-7EF4-4B61-A0B2-9394DE56A5C9}" destId="{269FA8DA-7D4C-F345-B89E-1883145D6040}" srcOrd="0" destOrd="0" presId="urn:microsoft.com/office/officeart/2005/8/layout/vList2"/>
    <dgm:cxn modelId="{01AAAFB8-FF71-4F44-B509-DF82D4014F64}" srcId="{91915BDA-BC23-45B4-B88C-E1BB9DB1D9B2}" destId="{DE1A82B3-7EF4-4B61-A0B2-9394DE56A5C9}" srcOrd="4" destOrd="0" parTransId="{B76022AC-1FF9-48B8-8670-7841E2BE78A0}" sibTransId="{E4548D0F-F09C-42FF-B86F-690322A6E5BE}"/>
    <dgm:cxn modelId="{82EFFFC5-40B3-4145-BE85-BE5B6EA4DD81}" type="presOf" srcId="{2B8A66A5-3164-4B4D-BFE4-56FD92F21465}" destId="{CF5488E0-935D-FF45-A810-B2C24EC0B55D}" srcOrd="0" destOrd="0" presId="urn:microsoft.com/office/officeart/2005/8/layout/vList2"/>
    <dgm:cxn modelId="{F501D2F8-603A-B847-9C14-6AED9D5ACAB3}" type="presOf" srcId="{91915BDA-BC23-45B4-B88C-E1BB9DB1D9B2}" destId="{772C596F-A490-2F44-A925-CD7F89D17F39}" srcOrd="0" destOrd="0" presId="urn:microsoft.com/office/officeart/2005/8/layout/vList2"/>
    <dgm:cxn modelId="{F5E2C75E-7EF3-854B-8690-566792EEA951}" type="presParOf" srcId="{772C596F-A490-2F44-A925-CD7F89D17F39}" destId="{6A4F656C-3D65-754C-B6A7-62A6EC898C4D}" srcOrd="0" destOrd="0" presId="urn:microsoft.com/office/officeart/2005/8/layout/vList2"/>
    <dgm:cxn modelId="{FE7739AF-AD1B-434C-BC49-79426EE6EC3D}" type="presParOf" srcId="{772C596F-A490-2F44-A925-CD7F89D17F39}" destId="{49E14BD1-C4AE-634A-A1A4-49D125491AE5}" srcOrd="1" destOrd="0" presId="urn:microsoft.com/office/officeart/2005/8/layout/vList2"/>
    <dgm:cxn modelId="{BE4529E5-F5E4-B543-AA6B-A92071E7616B}" type="presParOf" srcId="{772C596F-A490-2F44-A925-CD7F89D17F39}" destId="{7CDE4CC6-609F-3547-8D9F-AB6A50D3D412}" srcOrd="2" destOrd="0" presId="urn:microsoft.com/office/officeart/2005/8/layout/vList2"/>
    <dgm:cxn modelId="{029C8145-7F5E-F549-89D4-3CFC227EA0B7}" type="presParOf" srcId="{772C596F-A490-2F44-A925-CD7F89D17F39}" destId="{9EB2D96F-5409-D747-AC62-45FA007153DE}" srcOrd="3" destOrd="0" presId="urn:microsoft.com/office/officeart/2005/8/layout/vList2"/>
    <dgm:cxn modelId="{0C50A199-A00B-714F-BAA4-8F9F541B080D}" type="presParOf" srcId="{772C596F-A490-2F44-A925-CD7F89D17F39}" destId="{CF5488E0-935D-FF45-A810-B2C24EC0B55D}" srcOrd="4" destOrd="0" presId="urn:microsoft.com/office/officeart/2005/8/layout/vList2"/>
    <dgm:cxn modelId="{97F38D77-9548-6C48-BAEE-F51C91271CA4}" type="presParOf" srcId="{772C596F-A490-2F44-A925-CD7F89D17F39}" destId="{85BF50CB-C2AC-6D48-8949-9259BD40A4B5}" srcOrd="5" destOrd="0" presId="urn:microsoft.com/office/officeart/2005/8/layout/vList2"/>
    <dgm:cxn modelId="{E3F357A3-D457-D244-827D-1736A6C0C8FF}" type="presParOf" srcId="{772C596F-A490-2F44-A925-CD7F89D17F39}" destId="{B9EB3EEC-2497-2B4D-B18C-C9EF22B0787F}" srcOrd="6" destOrd="0" presId="urn:microsoft.com/office/officeart/2005/8/layout/vList2"/>
    <dgm:cxn modelId="{D339F656-D572-5142-8D51-052098E5D55F}" type="presParOf" srcId="{772C596F-A490-2F44-A925-CD7F89D17F39}" destId="{6C66BC46-57F9-4D4A-ADB3-C09C99CBF144}" srcOrd="7" destOrd="0" presId="urn:microsoft.com/office/officeart/2005/8/layout/vList2"/>
    <dgm:cxn modelId="{0FABBD0E-BEEB-A342-9B15-08EF631A5AC7}" type="presParOf" srcId="{772C596F-A490-2F44-A925-CD7F89D17F39}" destId="{269FA8DA-7D4C-F345-B89E-1883145D604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4810FCD-1282-4B50-822D-7F67219A74F4}" type="doc">
      <dgm:prSet loTypeId="urn:microsoft.com/office/officeart/2018/2/layout/IconLabelList" loCatId="icon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E28AC29-2D16-47F3-A134-F287AC193E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Modern on-call rotation tools simplify complex schedules and include features like swapping shifts, holiday adjustments, and custom escalation rules.</a:t>
          </a:r>
        </a:p>
      </dgm:t>
    </dgm:pt>
    <dgm:pt modelId="{630B88BD-DD9F-4FC4-89EC-87C4510E3965}" type="parTrans" cxnId="{893B0E6D-A7E3-4E5C-B037-AD5201499C95}">
      <dgm:prSet/>
      <dgm:spPr/>
      <dgm:t>
        <a:bodyPr/>
        <a:lstStyle/>
        <a:p>
          <a:endParaRPr lang="en-US"/>
        </a:p>
      </dgm:t>
    </dgm:pt>
    <dgm:pt modelId="{F52526D9-30AB-4199-BDA8-1B2B39F441E5}" type="sibTrans" cxnId="{893B0E6D-A7E3-4E5C-B037-AD5201499C95}">
      <dgm:prSet/>
      <dgm:spPr/>
      <dgm:t>
        <a:bodyPr/>
        <a:lstStyle/>
        <a:p>
          <a:endParaRPr lang="en-US"/>
        </a:p>
      </dgm:t>
    </dgm:pt>
    <dgm:pt modelId="{29DCCC46-C725-4A96-A89A-55C677DF40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As stated in the article by Yogesh (2025), </a:t>
          </a:r>
          <a:r>
            <a:rPr lang="en-US" i="1" dirty="0"/>
            <a:t>"A robust on-call rotation makes this possible. Scheduling helps you manage which members of a specific team are available at a given time, which teams are overlapping each other and how the escalation policies affect the different members of the teams."</a:t>
          </a:r>
          <a:br>
            <a:rPr lang="en-US" dirty="0"/>
          </a:br>
          <a:r>
            <a:rPr lang="en-US" dirty="0"/>
            <a:t>This quote highlights the importance of thoughtful scheduling in preventing fatigue and ensuring coverage.</a:t>
          </a:r>
        </a:p>
      </dgm:t>
    </dgm:pt>
    <dgm:pt modelId="{0F1DC8EE-4A90-43B6-93D9-9CE899C6E3AC}" type="parTrans" cxnId="{E3BEB1B2-AD4C-4DB2-B2E7-54A10B052AB7}">
      <dgm:prSet/>
      <dgm:spPr/>
      <dgm:t>
        <a:bodyPr/>
        <a:lstStyle/>
        <a:p>
          <a:endParaRPr lang="en-US"/>
        </a:p>
      </dgm:t>
    </dgm:pt>
    <dgm:pt modelId="{916D415D-790E-4850-A650-2BE6DC205AC8}" type="sibTrans" cxnId="{E3BEB1B2-AD4C-4DB2-B2E7-54A10B052AB7}">
      <dgm:prSet/>
      <dgm:spPr/>
      <dgm:t>
        <a:bodyPr/>
        <a:lstStyle/>
        <a:p>
          <a:endParaRPr lang="en-US"/>
        </a:p>
      </dgm:t>
    </dgm:pt>
    <dgm:pt modelId="{C7FC3D42-0A36-433C-AB8A-75A972442330}" type="pres">
      <dgm:prSet presAssocID="{D4810FCD-1282-4B50-822D-7F67219A74F4}" presName="root" presStyleCnt="0">
        <dgm:presLayoutVars>
          <dgm:dir/>
          <dgm:resizeHandles val="exact"/>
        </dgm:presLayoutVars>
      </dgm:prSet>
      <dgm:spPr/>
    </dgm:pt>
    <dgm:pt modelId="{6EAC8239-DC5A-4B80-BF65-48D2D46F8726}" type="pres">
      <dgm:prSet presAssocID="{3E28AC29-2D16-47F3-A134-F287AC193EF3}" presName="compNode" presStyleCnt="0"/>
      <dgm:spPr/>
    </dgm:pt>
    <dgm:pt modelId="{7EE92784-0731-471F-A676-5463764504D9}" type="pres">
      <dgm:prSet presAssocID="{3E28AC29-2D16-47F3-A134-F287AC193EF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681231F4-6E26-4F3C-8E19-30B6215A0500}" type="pres">
      <dgm:prSet presAssocID="{3E28AC29-2D16-47F3-A134-F287AC193EF3}" presName="spaceRect" presStyleCnt="0"/>
      <dgm:spPr/>
    </dgm:pt>
    <dgm:pt modelId="{68B15151-80B5-481E-A860-52CF8DB4FEAC}" type="pres">
      <dgm:prSet presAssocID="{3E28AC29-2D16-47F3-A134-F287AC193EF3}" presName="textRect" presStyleLbl="revTx" presStyleIdx="0" presStyleCnt="2">
        <dgm:presLayoutVars>
          <dgm:chMax val="1"/>
          <dgm:chPref val="1"/>
        </dgm:presLayoutVars>
      </dgm:prSet>
      <dgm:spPr/>
    </dgm:pt>
    <dgm:pt modelId="{CC113528-7C1A-49D2-AC12-0D753379BBFD}" type="pres">
      <dgm:prSet presAssocID="{F52526D9-30AB-4199-BDA8-1B2B39F441E5}" presName="sibTrans" presStyleCnt="0"/>
      <dgm:spPr/>
    </dgm:pt>
    <dgm:pt modelId="{C5491D35-0FAF-4E0D-83EF-9575E76B754F}" type="pres">
      <dgm:prSet presAssocID="{29DCCC46-C725-4A96-A89A-55C677DF4047}" presName="compNode" presStyleCnt="0"/>
      <dgm:spPr/>
    </dgm:pt>
    <dgm:pt modelId="{726DFB73-7142-4E2C-8810-2346FD9C6F13}" type="pres">
      <dgm:prSet presAssocID="{29DCCC46-C725-4A96-A89A-55C677DF404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ip Calendar"/>
        </a:ext>
      </dgm:extLst>
    </dgm:pt>
    <dgm:pt modelId="{04F26450-F0FB-4046-AAEE-05BE7C196399}" type="pres">
      <dgm:prSet presAssocID="{29DCCC46-C725-4A96-A89A-55C677DF4047}" presName="spaceRect" presStyleCnt="0"/>
      <dgm:spPr/>
    </dgm:pt>
    <dgm:pt modelId="{18D1EA36-7B05-482C-BA2B-18CF920190ED}" type="pres">
      <dgm:prSet presAssocID="{29DCCC46-C725-4A96-A89A-55C677DF404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9BD3D1F-1E5A-004B-A8FE-42A04755CB8C}" type="presOf" srcId="{29DCCC46-C725-4A96-A89A-55C677DF4047}" destId="{18D1EA36-7B05-482C-BA2B-18CF920190ED}" srcOrd="0" destOrd="0" presId="urn:microsoft.com/office/officeart/2018/2/layout/IconLabelList"/>
    <dgm:cxn modelId="{893B0E6D-A7E3-4E5C-B037-AD5201499C95}" srcId="{D4810FCD-1282-4B50-822D-7F67219A74F4}" destId="{3E28AC29-2D16-47F3-A134-F287AC193EF3}" srcOrd="0" destOrd="0" parTransId="{630B88BD-DD9F-4FC4-89EC-87C4510E3965}" sibTransId="{F52526D9-30AB-4199-BDA8-1B2B39F441E5}"/>
    <dgm:cxn modelId="{D6848395-328F-C04C-B1A5-3F958822A430}" type="presOf" srcId="{3E28AC29-2D16-47F3-A134-F287AC193EF3}" destId="{68B15151-80B5-481E-A860-52CF8DB4FEAC}" srcOrd="0" destOrd="0" presId="urn:microsoft.com/office/officeart/2018/2/layout/IconLabelList"/>
    <dgm:cxn modelId="{E3BEB1B2-AD4C-4DB2-B2E7-54A10B052AB7}" srcId="{D4810FCD-1282-4B50-822D-7F67219A74F4}" destId="{29DCCC46-C725-4A96-A89A-55C677DF4047}" srcOrd="1" destOrd="0" parTransId="{0F1DC8EE-4A90-43B6-93D9-9CE899C6E3AC}" sibTransId="{916D415D-790E-4850-A650-2BE6DC205AC8}"/>
    <dgm:cxn modelId="{AE16D2C1-04F8-CD47-820F-AEABF0990A33}" type="presOf" srcId="{D4810FCD-1282-4B50-822D-7F67219A74F4}" destId="{C7FC3D42-0A36-433C-AB8A-75A972442330}" srcOrd="0" destOrd="0" presId="urn:microsoft.com/office/officeart/2018/2/layout/IconLabelList"/>
    <dgm:cxn modelId="{D42904B4-35F2-E24B-B5DF-0B1510B83226}" type="presParOf" srcId="{C7FC3D42-0A36-433C-AB8A-75A972442330}" destId="{6EAC8239-DC5A-4B80-BF65-48D2D46F8726}" srcOrd="0" destOrd="0" presId="urn:microsoft.com/office/officeart/2018/2/layout/IconLabelList"/>
    <dgm:cxn modelId="{25DFB166-5285-CC4E-9F96-1E7173682557}" type="presParOf" srcId="{6EAC8239-DC5A-4B80-BF65-48D2D46F8726}" destId="{7EE92784-0731-471F-A676-5463764504D9}" srcOrd="0" destOrd="0" presId="urn:microsoft.com/office/officeart/2018/2/layout/IconLabelList"/>
    <dgm:cxn modelId="{781C11E2-CBF8-5743-A56E-7325FA917EAB}" type="presParOf" srcId="{6EAC8239-DC5A-4B80-BF65-48D2D46F8726}" destId="{681231F4-6E26-4F3C-8E19-30B6215A0500}" srcOrd="1" destOrd="0" presId="urn:microsoft.com/office/officeart/2018/2/layout/IconLabelList"/>
    <dgm:cxn modelId="{4EDE2C95-E53B-0242-ADF9-2B0EC1FE37A1}" type="presParOf" srcId="{6EAC8239-DC5A-4B80-BF65-48D2D46F8726}" destId="{68B15151-80B5-481E-A860-52CF8DB4FEAC}" srcOrd="2" destOrd="0" presId="urn:microsoft.com/office/officeart/2018/2/layout/IconLabelList"/>
    <dgm:cxn modelId="{919010BD-4228-CF43-8E87-7333D813454E}" type="presParOf" srcId="{C7FC3D42-0A36-433C-AB8A-75A972442330}" destId="{CC113528-7C1A-49D2-AC12-0D753379BBFD}" srcOrd="1" destOrd="0" presId="urn:microsoft.com/office/officeart/2018/2/layout/IconLabelList"/>
    <dgm:cxn modelId="{2BBFA2DF-0FBD-DA43-BF78-84E169B8DE33}" type="presParOf" srcId="{C7FC3D42-0A36-433C-AB8A-75A972442330}" destId="{C5491D35-0FAF-4E0D-83EF-9575E76B754F}" srcOrd="2" destOrd="0" presId="urn:microsoft.com/office/officeart/2018/2/layout/IconLabelList"/>
    <dgm:cxn modelId="{D19B61A6-C9A7-864D-B9FB-7520A6928AEF}" type="presParOf" srcId="{C5491D35-0FAF-4E0D-83EF-9575E76B754F}" destId="{726DFB73-7142-4E2C-8810-2346FD9C6F13}" srcOrd="0" destOrd="0" presId="urn:microsoft.com/office/officeart/2018/2/layout/IconLabelList"/>
    <dgm:cxn modelId="{87C995B8-D0DB-B849-8B63-3C482E4A53BF}" type="presParOf" srcId="{C5491D35-0FAF-4E0D-83EF-9575E76B754F}" destId="{04F26450-F0FB-4046-AAEE-05BE7C196399}" srcOrd="1" destOrd="0" presId="urn:microsoft.com/office/officeart/2018/2/layout/IconLabelList"/>
    <dgm:cxn modelId="{8B741A26-18E0-964E-B829-669A7607AD98}" type="presParOf" srcId="{C5491D35-0FAF-4E0D-83EF-9575E76B754F}" destId="{18D1EA36-7B05-482C-BA2B-18CF920190E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5C0B87D-5119-4FF8-9874-C692E66C096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C754609-5422-4A94-A378-ABB0430E0664}">
      <dgm:prSet/>
      <dgm:spPr/>
      <dgm:t>
        <a:bodyPr/>
        <a:lstStyle/>
        <a:p>
          <a:r>
            <a:rPr lang="en-US"/>
            <a:t>I believe integrations with monitoring and chat tools are essential for effective incident response.</a:t>
          </a:r>
        </a:p>
      </dgm:t>
    </dgm:pt>
    <dgm:pt modelId="{D5FC15C9-FE2F-47E0-8EB5-0F8CD8FB9248}" type="parTrans" cxnId="{043A7734-3209-4AD8-92BF-76662E0AC0DA}">
      <dgm:prSet/>
      <dgm:spPr/>
      <dgm:t>
        <a:bodyPr/>
        <a:lstStyle/>
        <a:p>
          <a:endParaRPr lang="en-US"/>
        </a:p>
      </dgm:t>
    </dgm:pt>
    <dgm:pt modelId="{D75CA09F-056A-4642-818B-A18CCF79A799}" type="sibTrans" cxnId="{043A7734-3209-4AD8-92BF-76662E0AC0DA}">
      <dgm:prSet/>
      <dgm:spPr/>
      <dgm:t>
        <a:bodyPr/>
        <a:lstStyle/>
        <a:p>
          <a:endParaRPr lang="en-US"/>
        </a:p>
      </dgm:t>
    </dgm:pt>
    <dgm:pt modelId="{C2C1CE0F-284D-4477-9685-188D766A9D6E}">
      <dgm:prSet/>
      <dgm:spPr/>
      <dgm:t>
        <a:bodyPr/>
        <a:lstStyle/>
        <a:p>
          <a:r>
            <a:rPr lang="en-US" dirty="0"/>
            <a:t>Tools like Slack and Microsoft Teams ( my personal favorite) allow real-time messaging and collaboration, making it easier to coordinate during critical incidents.</a:t>
          </a:r>
        </a:p>
      </dgm:t>
    </dgm:pt>
    <dgm:pt modelId="{B941D381-5281-4404-8621-F3C4C4774837}" type="parTrans" cxnId="{3CEF1851-76AD-4983-BD13-0BFD9FACF64B}">
      <dgm:prSet/>
      <dgm:spPr/>
      <dgm:t>
        <a:bodyPr/>
        <a:lstStyle/>
        <a:p>
          <a:endParaRPr lang="en-US"/>
        </a:p>
      </dgm:t>
    </dgm:pt>
    <dgm:pt modelId="{0082F718-AE43-4100-903D-E8D7452A428D}" type="sibTrans" cxnId="{3CEF1851-76AD-4983-BD13-0BFD9FACF64B}">
      <dgm:prSet/>
      <dgm:spPr/>
      <dgm:t>
        <a:bodyPr/>
        <a:lstStyle/>
        <a:p>
          <a:endParaRPr lang="en-US"/>
        </a:p>
      </dgm:t>
    </dgm:pt>
    <dgm:pt modelId="{5C2BF05A-F368-4C89-B359-BE5893C8523D}">
      <dgm:prSet/>
      <dgm:spPr/>
      <dgm:t>
        <a:bodyPr/>
        <a:lstStyle/>
        <a:p>
          <a:r>
            <a:rPr lang="en-US"/>
            <a:t>As Yogesh (2025) notes, these integrations “greatly reduce the chances of burnout and fatigue among engineers as well as reduce Mean Time To Resolution (MTTR).</a:t>
          </a:r>
        </a:p>
      </dgm:t>
    </dgm:pt>
    <dgm:pt modelId="{0C551FA3-95A2-4FDA-BD00-FD29D309D332}" type="parTrans" cxnId="{C3119EFB-606A-40AB-AEFC-1BF81D25A944}">
      <dgm:prSet/>
      <dgm:spPr/>
      <dgm:t>
        <a:bodyPr/>
        <a:lstStyle/>
        <a:p>
          <a:endParaRPr lang="en-US"/>
        </a:p>
      </dgm:t>
    </dgm:pt>
    <dgm:pt modelId="{688E9AD0-EEEA-4ECB-A61A-8F52F0E047A2}" type="sibTrans" cxnId="{C3119EFB-606A-40AB-AEFC-1BF81D25A944}">
      <dgm:prSet/>
      <dgm:spPr/>
      <dgm:t>
        <a:bodyPr/>
        <a:lstStyle/>
        <a:p>
          <a:endParaRPr lang="en-US"/>
        </a:p>
      </dgm:t>
    </dgm:pt>
    <dgm:pt modelId="{51162279-BCAB-4474-A766-D0CB54271FA0}" type="pres">
      <dgm:prSet presAssocID="{05C0B87D-5119-4FF8-9874-C692E66C096A}" presName="root" presStyleCnt="0">
        <dgm:presLayoutVars>
          <dgm:dir/>
          <dgm:resizeHandles val="exact"/>
        </dgm:presLayoutVars>
      </dgm:prSet>
      <dgm:spPr/>
    </dgm:pt>
    <dgm:pt modelId="{876BF419-55A6-4746-B612-D652194CB584}" type="pres">
      <dgm:prSet presAssocID="{9C754609-5422-4A94-A378-ABB0430E0664}" presName="compNode" presStyleCnt="0"/>
      <dgm:spPr/>
    </dgm:pt>
    <dgm:pt modelId="{8C368E85-F793-4491-9B63-6F40B0C67A70}" type="pres">
      <dgm:prSet presAssocID="{9C754609-5422-4A94-A378-ABB0430E066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B8680B97-B5B7-42E8-BCB0-E14C79A0BDCA}" type="pres">
      <dgm:prSet presAssocID="{9C754609-5422-4A94-A378-ABB0430E0664}" presName="spaceRect" presStyleCnt="0"/>
      <dgm:spPr/>
    </dgm:pt>
    <dgm:pt modelId="{CE90839B-7306-4DA1-9164-286FD2AD79F1}" type="pres">
      <dgm:prSet presAssocID="{9C754609-5422-4A94-A378-ABB0430E0664}" presName="textRect" presStyleLbl="revTx" presStyleIdx="0" presStyleCnt="3">
        <dgm:presLayoutVars>
          <dgm:chMax val="1"/>
          <dgm:chPref val="1"/>
        </dgm:presLayoutVars>
      </dgm:prSet>
      <dgm:spPr/>
    </dgm:pt>
    <dgm:pt modelId="{71EBD2BA-4B5C-4228-ADCA-9EAFBF5C9B39}" type="pres">
      <dgm:prSet presAssocID="{D75CA09F-056A-4642-818B-A18CCF79A799}" presName="sibTrans" presStyleCnt="0"/>
      <dgm:spPr/>
    </dgm:pt>
    <dgm:pt modelId="{B0EE3461-7551-4C98-B549-49ABF2B24078}" type="pres">
      <dgm:prSet presAssocID="{C2C1CE0F-284D-4477-9685-188D766A9D6E}" presName="compNode" presStyleCnt="0"/>
      <dgm:spPr/>
    </dgm:pt>
    <dgm:pt modelId="{1883D13E-480F-4344-8034-E203564A85FC}" type="pres">
      <dgm:prSet presAssocID="{C2C1CE0F-284D-4477-9685-188D766A9D6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72ACC923-91EF-407D-96F4-0C32F5486F60}" type="pres">
      <dgm:prSet presAssocID="{C2C1CE0F-284D-4477-9685-188D766A9D6E}" presName="spaceRect" presStyleCnt="0"/>
      <dgm:spPr/>
    </dgm:pt>
    <dgm:pt modelId="{99E3F988-FA29-4F54-A4D9-9F803D8667F1}" type="pres">
      <dgm:prSet presAssocID="{C2C1CE0F-284D-4477-9685-188D766A9D6E}" presName="textRect" presStyleLbl="revTx" presStyleIdx="1" presStyleCnt="3">
        <dgm:presLayoutVars>
          <dgm:chMax val="1"/>
          <dgm:chPref val="1"/>
        </dgm:presLayoutVars>
      </dgm:prSet>
      <dgm:spPr/>
    </dgm:pt>
    <dgm:pt modelId="{5C3147C0-903A-4855-8363-DCC3FF0BD013}" type="pres">
      <dgm:prSet presAssocID="{0082F718-AE43-4100-903D-E8D7452A428D}" presName="sibTrans" presStyleCnt="0"/>
      <dgm:spPr/>
    </dgm:pt>
    <dgm:pt modelId="{6F9CEC68-967E-4E05-88A5-906CA0FFEBCD}" type="pres">
      <dgm:prSet presAssocID="{5C2BF05A-F368-4C89-B359-BE5893C8523D}" presName="compNode" presStyleCnt="0"/>
      <dgm:spPr/>
    </dgm:pt>
    <dgm:pt modelId="{26B915BC-013D-43D4-A90F-00D8F5B7EDF0}" type="pres">
      <dgm:prSet presAssocID="{5C2BF05A-F368-4C89-B359-BE5893C8523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"/>
        </a:ext>
      </dgm:extLst>
    </dgm:pt>
    <dgm:pt modelId="{93356333-FE62-411D-B909-854A71EC0931}" type="pres">
      <dgm:prSet presAssocID="{5C2BF05A-F368-4C89-B359-BE5893C8523D}" presName="spaceRect" presStyleCnt="0"/>
      <dgm:spPr/>
    </dgm:pt>
    <dgm:pt modelId="{3B92BB53-B807-46BD-9B0E-C750EFD6B455}" type="pres">
      <dgm:prSet presAssocID="{5C2BF05A-F368-4C89-B359-BE5893C8523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718C919-7FEB-4DB5-BF51-09F17978DE32}" type="presOf" srcId="{5C2BF05A-F368-4C89-B359-BE5893C8523D}" destId="{3B92BB53-B807-46BD-9B0E-C750EFD6B455}" srcOrd="0" destOrd="0" presId="urn:microsoft.com/office/officeart/2018/2/layout/IconLabelList"/>
    <dgm:cxn modelId="{043A7734-3209-4AD8-92BF-76662E0AC0DA}" srcId="{05C0B87D-5119-4FF8-9874-C692E66C096A}" destId="{9C754609-5422-4A94-A378-ABB0430E0664}" srcOrd="0" destOrd="0" parTransId="{D5FC15C9-FE2F-47E0-8EB5-0F8CD8FB9248}" sibTransId="{D75CA09F-056A-4642-818B-A18CCF79A799}"/>
    <dgm:cxn modelId="{C643963B-2532-415E-820D-4C7B3A0F017F}" type="presOf" srcId="{9C754609-5422-4A94-A378-ABB0430E0664}" destId="{CE90839B-7306-4DA1-9164-286FD2AD79F1}" srcOrd="0" destOrd="0" presId="urn:microsoft.com/office/officeart/2018/2/layout/IconLabelList"/>
    <dgm:cxn modelId="{2A07D74D-A209-442F-B122-372990DECF84}" type="presOf" srcId="{C2C1CE0F-284D-4477-9685-188D766A9D6E}" destId="{99E3F988-FA29-4F54-A4D9-9F803D8667F1}" srcOrd="0" destOrd="0" presId="urn:microsoft.com/office/officeart/2018/2/layout/IconLabelList"/>
    <dgm:cxn modelId="{3CEF1851-76AD-4983-BD13-0BFD9FACF64B}" srcId="{05C0B87D-5119-4FF8-9874-C692E66C096A}" destId="{C2C1CE0F-284D-4477-9685-188D766A9D6E}" srcOrd="1" destOrd="0" parTransId="{B941D381-5281-4404-8621-F3C4C4774837}" sibTransId="{0082F718-AE43-4100-903D-E8D7452A428D}"/>
    <dgm:cxn modelId="{FDEC0E83-DEEA-4273-B55D-78ABCA327C2B}" type="presOf" srcId="{05C0B87D-5119-4FF8-9874-C692E66C096A}" destId="{51162279-BCAB-4474-A766-D0CB54271FA0}" srcOrd="0" destOrd="0" presId="urn:microsoft.com/office/officeart/2018/2/layout/IconLabelList"/>
    <dgm:cxn modelId="{C3119EFB-606A-40AB-AEFC-1BF81D25A944}" srcId="{05C0B87D-5119-4FF8-9874-C692E66C096A}" destId="{5C2BF05A-F368-4C89-B359-BE5893C8523D}" srcOrd="2" destOrd="0" parTransId="{0C551FA3-95A2-4FDA-BD00-FD29D309D332}" sibTransId="{688E9AD0-EEEA-4ECB-A61A-8F52F0E047A2}"/>
    <dgm:cxn modelId="{ACCB51C8-5B45-432E-8ABF-3C8E10DB6940}" type="presParOf" srcId="{51162279-BCAB-4474-A766-D0CB54271FA0}" destId="{876BF419-55A6-4746-B612-D652194CB584}" srcOrd="0" destOrd="0" presId="urn:microsoft.com/office/officeart/2018/2/layout/IconLabelList"/>
    <dgm:cxn modelId="{F24CDA74-1035-4CEE-9894-B9FA0BBB96A3}" type="presParOf" srcId="{876BF419-55A6-4746-B612-D652194CB584}" destId="{8C368E85-F793-4491-9B63-6F40B0C67A70}" srcOrd="0" destOrd="0" presId="urn:microsoft.com/office/officeart/2018/2/layout/IconLabelList"/>
    <dgm:cxn modelId="{5A3F2AF7-6D06-45E3-8002-7C62E34B7033}" type="presParOf" srcId="{876BF419-55A6-4746-B612-D652194CB584}" destId="{B8680B97-B5B7-42E8-BCB0-E14C79A0BDCA}" srcOrd="1" destOrd="0" presId="urn:microsoft.com/office/officeart/2018/2/layout/IconLabelList"/>
    <dgm:cxn modelId="{1393E9FD-9514-4967-9320-87CE397727B1}" type="presParOf" srcId="{876BF419-55A6-4746-B612-D652194CB584}" destId="{CE90839B-7306-4DA1-9164-286FD2AD79F1}" srcOrd="2" destOrd="0" presId="urn:microsoft.com/office/officeart/2018/2/layout/IconLabelList"/>
    <dgm:cxn modelId="{ADA0A37A-0500-4EDC-B56C-0D0992EE22F0}" type="presParOf" srcId="{51162279-BCAB-4474-A766-D0CB54271FA0}" destId="{71EBD2BA-4B5C-4228-ADCA-9EAFBF5C9B39}" srcOrd="1" destOrd="0" presId="urn:microsoft.com/office/officeart/2018/2/layout/IconLabelList"/>
    <dgm:cxn modelId="{8508BCA5-29E2-412D-847E-DC6887C8E0FC}" type="presParOf" srcId="{51162279-BCAB-4474-A766-D0CB54271FA0}" destId="{B0EE3461-7551-4C98-B549-49ABF2B24078}" srcOrd="2" destOrd="0" presId="urn:microsoft.com/office/officeart/2018/2/layout/IconLabelList"/>
    <dgm:cxn modelId="{0D103F55-D17A-4DE4-84CA-9D59A5EC7516}" type="presParOf" srcId="{B0EE3461-7551-4C98-B549-49ABF2B24078}" destId="{1883D13E-480F-4344-8034-E203564A85FC}" srcOrd="0" destOrd="0" presId="urn:microsoft.com/office/officeart/2018/2/layout/IconLabelList"/>
    <dgm:cxn modelId="{F75E4CC8-637A-4D43-88AE-CBA0947B40A6}" type="presParOf" srcId="{B0EE3461-7551-4C98-B549-49ABF2B24078}" destId="{72ACC923-91EF-407D-96F4-0C32F5486F60}" srcOrd="1" destOrd="0" presId="urn:microsoft.com/office/officeart/2018/2/layout/IconLabelList"/>
    <dgm:cxn modelId="{407E2E44-D3E9-4B8E-895D-43A9281BA511}" type="presParOf" srcId="{B0EE3461-7551-4C98-B549-49ABF2B24078}" destId="{99E3F988-FA29-4F54-A4D9-9F803D8667F1}" srcOrd="2" destOrd="0" presId="urn:microsoft.com/office/officeart/2018/2/layout/IconLabelList"/>
    <dgm:cxn modelId="{F465B0F2-204A-49D9-8E9C-E53608FC265A}" type="presParOf" srcId="{51162279-BCAB-4474-A766-D0CB54271FA0}" destId="{5C3147C0-903A-4855-8363-DCC3FF0BD013}" srcOrd="3" destOrd="0" presId="urn:microsoft.com/office/officeart/2018/2/layout/IconLabelList"/>
    <dgm:cxn modelId="{B32D80A6-E033-4B9C-8B70-61D246C160E7}" type="presParOf" srcId="{51162279-BCAB-4474-A766-D0CB54271FA0}" destId="{6F9CEC68-967E-4E05-88A5-906CA0FFEBCD}" srcOrd="4" destOrd="0" presId="urn:microsoft.com/office/officeart/2018/2/layout/IconLabelList"/>
    <dgm:cxn modelId="{3F2FC7ED-807A-4944-AE8C-5BF4B612AD99}" type="presParOf" srcId="{6F9CEC68-967E-4E05-88A5-906CA0FFEBCD}" destId="{26B915BC-013D-43D4-A90F-00D8F5B7EDF0}" srcOrd="0" destOrd="0" presId="urn:microsoft.com/office/officeart/2018/2/layout/IconLabelList"/>
    <dgm:cxn modelId="{51845A3A-2B39-4FA9-BA3D-9AAC4DB90E2F}" type="presParOf" srcId="{6F9CEC68-967E-4E05-88A5-906CA0FFEBCD}" destId="{93356333-FE62-411D-B909-854A71EC0931}" srcOrd="1" destOrd="0" presId="urn:microsoft.com/office/officeart/2018/2/layout/IconLabelList"/>
    <dgm:cxn modelId="{5FB90847-D758-4DAB-A8AF-DFF8ABBA2D93}" type="presParOf" srcId="{6F9CEC68-967E-4E05-88A5-906CA0FFEBCD}" destId="{3B92BB53-B807-46BD-9B0E-C750EFD6B45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7F35534-53C7-485B-A963-A2A9EFD165C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71A371-6842-460F-9DF7-D3E46F9A68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 my opinion, pager rotation is more than a process — it’s part of the DevOps mindset that values reliability, teamwork, and continuous improvement.</a:t>
          </a:r>
        </a:p>
      </dgm:t>
    </dgm:pt>
    <dgm:pt modelId="{A1F5B578-C726-41F8-B074-BF8C04DF8800}" type="parTrans" cxnId="{97AD5B81-B9D0-4343-A2AB-C32242353ED3}">
      <dgm:prSet/>
      <dgm:spPr/>
      <dgm:t>
        <a:bodyPr/>
        <a:lstStyle/>
        <a:p>
          <a:endParaRPr lang="en-US"/>
        </a:p>
      </dgm:t>
    </dgm:pt>
    <dgm:pt modelId="{C63B650D-102E-44C3-A60B-D6E7578E9D77}" type="sibTrans" cxnId="{97AD5B81-B9D0-4343-A2AB-C32242353ED3}">
      <dgm:prSet/>
      <dgm:spPr/>
      <dgm:t>
        <a:bodyPr/>
        <a:lstStyle/>
        <a:p>
          <a:endParaRPr lang="en-US"/>
        </a:p>
      </dgm:t>
    </dgm:pt>
    <dgm:pt modelId="{A2332A67-2559-45B6-9DCB-48EEA5E2ED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By following industry best practices, using automation, and prioritizing team health, organizations can improve incident response and service quality.</a:t>
          </a:r>
        </a:p>
      </dgm:t>
    </dgm:pt>
    <dgm:pt modelId="{4D0FB000-C4E1-4BC2-B8A6-9CE4A5C4AEF3}" type="parTrans" cxnId="{9D6CD948-5AC6-4429-99A7-152DCA30AD3D}">
      <dgm:prSet/>
      <dgm:spPr/>
      <dgm:t>
        <a:bodyPr/>
        <a:lstStyle/>
        <a:p>
          <a:endParaRPr lang="en-US"/>
        </a:p>
      </dgm:t>
    </dgm:pt>
    <dgm:pt modelId="{BD9DCEAB-B911-49C1-ABE3-E139B9EBCBEE}" type="sibTrans" cxnId="{9D6CD948-5AC6-4429-99A7-152DCA30AD3D}">
      <dgm:prSet/>
      <dgm:spPr/>
      <dgm:t>
        <a:bodyPr/>
        <a:lstStyle/>
        <a:p>
          <a:endParaRPr lang="en-US"/>
        </a:p>
      </dgm:t>
    </dgm:pt>
    <dgm:pt modelId="{B231F776-B8F3-456C-9B92-9CA1A25F3A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 feel this approach helps build stronger, happier, and more resilient DevOps teams.</a:t>
          </a:r>
        </a:p>
      </dgm:t>
    </dgm:pt>
    <dgm:pt modelId="{897EDE88-11C2-4310-9AD3-70D1291ED848}" type="parTrans" cxnId="{9331A854-B10D-4C54-BF07-5EC67254384E}">
      <dgm:prSet/>
      <dgm:spPr/>
      <dgm:t>
        <a:bodyPr/>
        <a:lstStyle/>
        <a:p>
          <a:endParaRPr lang="en-US"/>
        </a:p>
      </dgm:t>
    </dgm:pt>
    <dgm:pt modelId="{199C06BD-9271-4643-8CAB-58562780EE10}" type="sibTrans" cxnId="{9331A854-B10D-4C54-BF07-5EC67254384E}">
      <dgm:prSet/>
      <dgm:spPr/>
      <dgm:t>
        <a:bodyPr/>
        <a:lstStyle/>
        <a:p>
          <a:endParaRPr lang="en-US"/>
        </a:p>
      </dgm:t>
    </dgm:pt>
    <dgm:pt modelId="{FFC66227-14C1-4536-9101-B8C8DD836F20}" type="pres">
      <dgm:prSet presAssocID="{17F35534-53C7-485B-A963-A2A9EFD165CC}" presName="root" presStyleCnt="0">
        <dgm:presLayoutVars>
          <dgm:dir/>
          <dgm:resizeHandles val="exact"/>
        </dgm:presLayoutVars>
      </dgm:prSet>
      <dgm:spPr/>
    </dgm:pt>
    <dgm:pt modelId="{9A393126-C7F4-4D9E-8C43-4367CDA9C302}" type="pres">
      <dgm:prSet presAssocID="{2971A371-6842-460F-9DF7-D3E46F9A68D4}" presName="compNode" presStyleCnt="0"/>
      <dgm:spPr/>
    </dgm:pt>
    <dgm:pt modelId="{77651F6D-E745-42C9-9EE1-41DBFF4FA442}" type="pres">
      <dgm:prSet presAssocID="{2971A371-6842-460F-9DF7-D3E46F9A68D4}" presName="bgRect" presStyleLbl="bgShp" presStyleIdx="0" presStyleCnt="3"/>
      <dgm:spPr/>
    </dgm:pt>
    <dgm:pt modelId="{C678E35D-998D-4BA1-883E-E2F0D22EBA6A}" type="pres">
      <dgm:prSet presAssocID="{2971A371-6842-460F-9DF7-D3E46F9A68D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D3D0F11-E2BD-4A28-AE09-7BA54A462037}" type="pres">
      <dgm:prSet presAssocID="{2971A371-6842-460F-9DF7-D3E46F9A68D4}" presName="spaceRect" presStyleCnt="0"/>
      <dgm:spPr/>
    </dgm:pt>
    <dgm:pt modelId="{BDBC73B7-BB78-4F0D-9BBB-47A8F2F4293A}" type="pres">
      <dgm:prSet presAssocID="{2971A371-6842-460F-9DF7-D3E46F9A68D4}" presName="parTx" presStyleLbl="revTx" presStyleIdx="0" presStyleCnt="3">
        <dgm:presLayoutVars>
          <dgm:chMax val="0"/>
          <dgm:chPref val="0"/>
        </dgm:presLayoutVars>
      </dgm:prSet>
      <dgm:spPr/>
    </dgm:pt>
    <dgm:pt modelId="{4E890806-01BA-424E-83D5-B8F2320849F3}" type="pres">
      <dgm:prSet presAssocID="{C63B650D-102E-44C3-A60B-D6E7578E9D77}" presName="sibTrans" presStyleCnt="0"/>
      <dgm:spPr/>
    </dgm:pt>
    <dgm:pt modelId="{E526C156-9B96-4B70-BE79-74A010E4EA7A}" type="pres">
      <dgm:prSet presAssocID="{A2332A67-2559-45B6-9DCB-48EEA5E2ED35}" presName="compNode" presStyleCnt="0"/>
      <dgm:spPr/>
    </dgm:pt>
    <dgm:pt modelId="{310FCA97-A91C-4A52-BFEF-B95B26B072C0}" type="pres">
      <dgm:prSet presAssocID="{A2332A67-2559-45B6-9DCB-48EEA5E2ED35}" presName="bgRect" presStyleLbl="bgShp" presStyleIdx="1" presStyleCnt="3"/>
      <dgm:spPr/>
    </dgm:pt>
    <dgm:pt modelId="{FC328C74-8831-452B-B398-C9A34EC0AF47}" type="pres">
      <dgm:prSet presAssocID="{A2332A67-2559-45B6-9DCB-48EEA5E2ED3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8767BF27-4C1A-4D95-98A1-7ACDB3DA98C6}" type="pres">
      <dgm:prSet presAssocID="{A2332A67-2559-45B6-9DCB-48EEA5E2ED35}" presName="spaceRect" presStyleCnt="0"/>
      <dgm:spPr/>
    </dgm:pt>
    <dgm:pt modelId="{1938B575-8E9C-40CD-8151-324BAB4D951C}" type="pres">
      <dgm:prSet presAssocID="{A2332A67-2559-45B6-9DCB-48EEA5E2ED35}" presName="parTx" presStyleLbl="revTx" presStyleIdx="1" presStyleCnt="3">
        <dgm:presLayoutVars>
          <dgm:chMax val="0"/>
          <dgm:chPref val="0"/>
        </dgm:presLayoutVars>
      </dgm:prSet>
      <dgm:spPr/>
    </dgm:pt>
    <dgm:pt modelId="{13565FD6-1D35-405E-839F-22C55F7CA8C1}" type="pres">
      <dgm:prSet presAssocID="{BD9DCEAB-B911-49C1-ABE3-E139B9EBCBEE}" presName="sibTrans" presStyleCnt="0"/>
      <dgm:spPr/>
    </dgm:pt>
    <dgm:pt modelId="{542ABEC7-B121-4451-92A3-052D45ABADBB}" type="pres">
      <dgm:prSet presAssocID="{B231F776-B8F3-456C-9B92-9CA1A25F3A2D}" presName="compNode" presStyleCnt="0"/>
      <dgm:spPr/>
    </dgm:pt>
    <dgm:pt modelId="{43DC6F9C-1C44-4198-81AA-89AFFD03ABF3}" type="pres">
      <dgm:prSet presAssocID="{B231F776-B8F3-456C-9B92-9CA1A25F3A2D}" presName="bgRect" presStyleLbl="bgShp" presStyleIdx="2" presStyleCnt="3"/>
      <dgm:spPr/>
    </dgm:pt>
    <dgm:pt modelId="{8A0F6994-6DD0-4D20-949C-3E19424BBB0B}" type="pres">
      <dgm:prSet presAssocID="{B231F776-B8F3-456C-9B92-9CA1A25F3A2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3D5FEB8B-CACF-49AD-B1D8-40C9C44E6F34}" type="pres">
      <dgm:prSet presAssocID="{B231F776-B8F3-456C-9B92-9CA1A25F3A2D}" presName="spaceRect" presStyleCnt="0"/>
      <dgm:spPr/>
    </dgm:pt>
    <dgm:pt modelId="{789F6BC5-9010-4B0F-B3A8-E2F28D6DD530}" type="pres">
      <dgm:prSet presAssocID="{B231F776-B8F3-456C-9B92-9CA1A25F3A2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56B591D-7E61-4A3B-86F8-CDE57C159713}" type="presOf" srcId="{2971A371-6842-460F-9DF7-D3E46F9A68D4}" destId="{BDBC73B7-BB78-4F0D-9BBB-47A8F2F4293A}" srcOrd="0" destOrd="0" presId="urn:microsoft.com/office/officeart/2018/2/layout/IconVerticalSolidList"/>
    <dgm:cxn modelId="{5AC0882D-C1BF-4CA9-928D-90FBDF7824F3}" type="presOf" srcId="{A2332A67-2559-45B6-9DCB-48EEA5E2ED35}" destId="{1938B575-8E9C-40CD-8151-324BAB4D951C}" srcOrd="0" destOrd="0" presId="urn:microsoft.com/office/officeart/2018/2/layout/IconVerticalSolidList"/>
    <dgm:cxn modelId="{9D6CD948-5AC6-4429-99A7-152DCA30AD3D}" srcId="{17F35534-53C7-485B-A963-A2A9EFD165CC}" destId="{A2332A67-2559-45B6-9DCB-48EEA5E2ED35}" srcOrd="1" destOrd="0" parTransId="{4D0FB000-C4E1-4BC2-B8A6-9CE4A5C4AEF3}" sibTransId="{BD9DCEAB-B911-49C1-ABE3-E139B9EBCBEE}"/>
    <dgm:cxn modelId="{9331A854-B10D-4C54-BF07-5EC67254384E}" srcId="{17F35534-53C7-485B-A963-A2A9EFD165CC}" destId="{B231F776-B8F3-456C-9B92-9CA1A25F3A2D}" srcOrd="2" destOrd="0" parTransId="{897EDE88-11C2-4310-9AD3-70D1291ED848}" sibTransId="{199C06BD-9271-4643-8CAB-58562780EE10}"/>
    <dgm:cxn modelId="{97AD5B81-B9D0-4343-A2AB-C32242353ED3}" srcId="{17F35534-53C7-485B-A963-A2A9EFD165CC}" destId="{2971A371-6842-460F-9DF7-D3E46F9A68D4}" srcOrd="0" destOrd="0" parTransId="{A1F5B578-C726-41F8-B074-BF8C04DF8800}" sibTransId="{C63B650D-102E-44C3-A60B-D6E7578E9D77}"/>
    <dgm:cxn modelId="{D3967BC4-C035-4BE0-847D-7115E617E1CC}" type="presOf" srcId="{17F35534-53C7-485B-A963-A2A9EFD165CC}" destId="{FFC66227-14C1-4536-9101-B8C8DD836F20}" srcOrd="0" destOrd="0" presId="urn:microsoft.com/office/officeart/2018/2/layout/IconVerticalSolidList"/>
    <dgm:cxn modelId="{03C914C7-089A-4BC9-922E-F361777D3286}" type="presOf" srcId="{B231F776-B8F3-456C-9B92-9CA1A25F3A2D}" destId="{789F6BC5-9010-4B0F-B3A8-E2F28D6DD530}" srcOrd="0" destOrd="0" presId="urn:microsoft.com/office/officeart/2018/2/layout/IconVerticalSolidList"/>
    <dgm:cxn modelId="{56FECDE7-5B5B-4EC2-94D3-3792FB7B0EE9}" type="presParOf" srcId="{FFC66227-14C1-4536-9101-B8C8DD836F20}" destId="{9A393126-C7F4-4D9E-8C43-4367CDA9C302}" srcOrd="0" destOrd="0" presId="urn:microsoft.com/office/officeart/2018/2/layout/IconVerticalSolidList"/>
    <dgm:cxn modelId="{F32F4201-A389-4746-9877-2967D6202F3A}" type="presParOf" srcId="{9A393126-C7F4-4D9E-8C43-4367CDA9C302}" destId="{77651F6D-E745-42C9-9EE1-41DBFF4FA442}" srcOrd="0" destOrd="0" presId="urn:microsoft.com/office/officeart/2018/2/layout/IconVerticalSolidList"/>
    <dgm:cxn modelId="{DF7C3605-4BD3-4B0D-B958-4990453C88BA}" type="presParOf" srcId="{9A393126-C7F4-4D9E-8C43-4367CDA9C302}" destId="{C678E35D-998D-4BA1-883E-E2F0D22EBA6A}" srcOrd="1" destOrd="0" presId="urn:microsoft.com/office/officeart/2018/2/layout/IconVerticalSolidList"/>
    <dgm:cxn modelId="{E4635F4D-2438-40CE-A2B9-C146F383AE76}" type="presParOf" srcId="{9A393126-C7F4-4D9E-8C43-4367CDA9C302}" destId="{1D3D0F11-E2BD-4A28-AE09-7BA54A462037}" srcOrd="2" destOrd="0" presId="urn:microsoft.com/office/officeart/2018/2/layout/IconVerticalSolidList"/>
    <dgm:cxn modelId="{93A845A6-A24C-4380-885F-97E1A09BE95D}" type="presParOf" srcId="{9A393126-C7F4-4D9E-8C43-4367CDA9C302}" destId="{BDBC73B7-BB78-4F0D-9BBB-47A8F2F4293A}" srcOrd="3" destOrd="0" presId="urn:microsoft.com/office/officeart/2018/2/layout/IconVerticalSolidList"/>
    <dgm:cxn modelId="{72E1151A-F8EB-4309-A6B4-344CC9349B52}" type="presParOf" srcId="{FFC66227-14C1-4536-9101-B8C8DD836F20}" destId="{4E890806-01BA-424E-83D5-B8F2320849F3}" srcOrd="1" destOrd="0" presId="urn:microsoft.com/office/officeart/2018/2/layout/IconVerticalSolidList"/>
    <dgm:cxn modelId="{FFCAC69C-4ED5-4590-A6EB-025D6ACD4F57}" type="presParOf" srcId="{FFC66227-14C1-4536-9101-B8C8DD836F20}" destId="{E526C156-9B96-4B70-BE79-74A010E4EA7A}" srcOrd="2" destOrd="0" presId="urn:microsoft.com/office/officeart/2018/2/layout/IconVerticalSolidList"/>
    <dgm:cxn modelId="{D3AE0D69-06EC-456C-9A7E-3CFE12148965}" type="presParOf" srcId="{E526C156-9B96-4B70-BE79-74A010E4EA7A}" destId="{310FCA97-A91C-4A52-BFEF-B95B26B072C0}" srcOrd="0" destOrd="0" presId="urn:microsoft.com/office/officeart/2018/2/layout/IconVerticalSolidList"/>
    <dgm:cxn modelId="{B09C173D-BBE2-4215-9801-F2070913D551}" type="presParOf" srcId="{E526C156-9B96-4B70-BE79-74A010E4EA7A}" destId="{FC328C74-8831-452B-B398-C9A34EC0AF47}" srcOrd="1" destOrd="0" presId="urn:microsoft.com/office/officeart/2018/2/layout/IconVerticalSolidList"/>
    <dgm:cxn modelId="{59261FEF-91D0-446F-950F-FC23194BB054}" type="presParOf" srcId="{E526C156-9B96-4B70-BE79-74A010E4EA7A}" destId="{8767BF27-4C1A-4D95-98A1-7ACDB3DA98C6}" srcOrd="2" destOrd="0" presId="urn:microsoft.com/office/officeart/2018/2/layout/IconVerticalSolidList"/>
    <dgm:cxn modelId="{44FDB1FD-A21D-404E-B777-C3C7FEE711E2}" type="presParOf" srcId="{E526C156-9B96-4B70-BE79-74A010E4EA7A}" destId="{1938B575-8E9C-40CD-8151-324BAB4D951C}" srcOrd="3" destOrd="0" presId="urn:microsoft.com/office/officeart/2018/2/layout/IconVerticalSolidList"/>
    <dgm:cxn modelId="{6F5C80F8-9BB8-4421-88D5-C48C76745489}" type="presParOf" srcId="{FFC66227-14C1-4536-9101-B8C8DD836F20}" destId="{13565FD6-1D35-405E-839F-22C55F7CA8C1}" srcOrd="3" destOrd="0" presId="urn:microsoft.com/office/officeart/2018/2/layout/IconVerticalSolidList"/>
    <dgm:cxn modelId="{DB95BA61-2176-4F40-9C04-9221493D8E49}" type="presParOf" srcId="{FFC66227-14C1-4536-9101-B8C8DD836F20}" destId="{542ABEC7-B121-4451-92A3-052D45ABADBB}" srcOrd="4" destOrd="0" presId="urn:microsoft.com/office/officeart/2018/2/layout/IconVerticalSolidList"/>
    <dgm:cxn modelId="{0B896D15-2112-4B05-A459-AF9C76574438}" type="presParOf" srcId="{542ABEC7-B121-4451-92A3-052D45ABADBB}" destId="{43DC6F9C-1C44-4198-81AA-89AFFD03ABF3}" srcOrd="0" destOrd="0" presId="urn:microsoft.com/office/officeart/2018/2/layout/IconVerticalSolidList"/>
    <dgm:cxn modelId="{564C28B8-31BC-4B45-838A-F8EDBAD39CDC}" type="presParOf" srcId="{542ABEC7-B121-4451-92A3-052D45ABADBB}" destId="{8A0F6994-6DD0-4D20-949C-3E19424BBB0B}" srcOrd="1" destOrd="0" presId="urn:microsoft.com/office/officeart/2018/2/layout/IconVerticalSolidList"/>
    <dgm:cxn modelId="{01F8E00A-C9D1-4816-BA81-9F2CDC4F5E67}" type="presParOf" srcId="{542ABEC7-B121-4451-92A3-052D45ABADBB}" destId="{3D5FEB8B-CACF-49AD-B1D8-40C9C44E6F34}" srcOrd="2" destOrd="0" presId="urn:microsoft.com/office/officeart/2018/2/layout/IconVerticalSolidList"/>
    <dgm:cxn modelId="{8E8CF0EB-164F-4516-8FDC-83E0CC35C235}" type="presParOf" srcId="{542ABEC7-B121-4451-92A3-052D45ABADBB}" destId="{789F6BC5-9010-4B0F-B3A8-E2F28D6DD53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BB1953C-CF9D-40FC-9C3A-69D18E86E95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B81E98C-39A3-4D03-B1BD-CB7626053B62}">
      <dgm:prSet/>
      <dgm:spPr/>
      <dgm:t>
        <a:bodyPr/>
        <a:lstStyle/>
        <a:p>
          <a:r>
            <a:rPr lang="en-US"/>
            <a:t>Collins, Z. (2025, April 29). </a:t>
          </a:r>
          <a:r>
            <a:rPr lang="en-US" i="1"/>
            <a:t>DevOps Engineer Roles &amp; Responsibilities</a:t>
          </a:r>
          <a:r>
            <a:rPr lang="en-US"/>
            <a:t>. OnPage. </a:t>
          </a:r>
          <a:r>
            <a:rPr lang="en-US">
              <a:hlinkClick xmlns:r="http://schemas.openxmlformats.org/officeDocument/2006/relationships" r:id="rId1"/>
            </a:rPr>
            <a:t>https://www.onpage.com/devops-roles-and-responsibilities/</a:t>
          </a:r>
          <a:endParaRPr lang="en-US"/>
        </a:p>
      </dgm:t>
    </dgm:pt>
    <dgm:pt modelId="{A95C5F4F-ABA3-4417-A15E-997461B6F6F3}" type="parTrans" cxnId="{E92605B1-6E79-4B8D-AEAC-9AB1C99E160C}">
      <dgm:prSet/>
      <dgm:spPr/>
      <dgm:t>
        <a:bodyPr/>
        <a:lstStyle/>
        <a:p>
          <a:endParaRPr lang="en-US"/>
        </a:p>
      </dgm:t>
    </dgm:pt>
    <dgm:pt modelId="{138E6FBC-601D-456C-B49E-C92306410908}" type="sibTrans" cxnId="{E92605B1-6E79-4B8D-AEAC-9AB1C99E160C}">
      <dgm:prSet/>
      <dgm:spPr/>
      <dgm:t>
        <a:bodyPr/>
        <a:lstStyle/>
        <a:p>
          <a:endParaRPr lang="en-US"/>
        </a:p>
      </dgm:t>
    </dgm:pt>
    <dgm:pt modelId="{38ADAC92-BA3A-41BD-8C91-D0AAB8A1554B}">
      <dgm:prSet/>
      <dgm:spPr/>
      <dgm:t>
        <a:bodyPr/>
        <a:lstStyle/>
        <a:p>
          <a:r>
            <a:rPr lang="en-US"/>
            <a:t>Yogesh. (2025, July 3). </a:t>
          </a:r>
          <a:r>
            <a:rPr lang="en-US" i="1"/>
            <a:t>Best practices for managing on-call rotation (in 2025)</a:t>
          </a:r>
          <a:r>
            <a:rPr lang="en-US"/>
            <a:t>. AlertOps. </a:t>
          </a:r>
          <a:r>
            <a:rPr lang="en-US">
              <a:hlinkClick xmlns:r="http://schemas.openxmlformats.org/officeDocument/2006/relationships" r:id="rId2"/>
            </a:rPr>
            <a:t>https://alertops.com/on-call-rotation/</a:t>
          </a:r>
          <a:endParaRPr lang="en-US"/>
        </a:p>
      </dgm:t>
    </dgm:pt>
    <dgm:pt modelId="{3F77CD46-9BCF-4F10-BCF3-3CEA5AC7BF87}" type="parTrans" cxnId="{FEC8E05B-E329-45AE-B6C8-6109767F7C46}">
      <dgm:prSet/>
      <dgm:spPr/>
      <dgm:t>
        <a:bodyPr/>
        <a:lstStyle/>
        <a:p>
          <a:endParaRPr lang="en-US"/>
        </a:p>
      </dgm:t>
    </dgm:pt>
    <dgm:pt modelId="{DCDB0F08-0482-4DE6-BA2B-F5C95A0946B4}" type="sibTrans" cxnId="{FEC8E05B-E329-45AE-B6C8-6109767F7C46}">
      <dgm:prSet/>
      <dgm:spPr/>
      <dgm:t>
        <a:bodyPr/>
        <a:lstStyle/>
        <a:p>
          <a:endParaRPr lang="en-US"/>
        </a:p>
      </dgm:t>
    </dgm:pt>
    <dgm:pt modelId="{2D6AEFC8-93A5-3845-BA8A-952C7C9F65FF}" type="pres">
      <dgm:prSet presAssocID="{7BB1953C-CF9D-40FC-9C3A-69D18E86E959}" presName="linear" presStyleCnt="0">
        <dgm:presLayoutVars>
          <dgm:animLvl val="lvl"/>
          <dgm:resizeHandles val="exact"/>
        </dgm:presLayoutVars>
      </dgm:prSet>
      <dgm:spPr/>
    </dgm:pt>
    <dgm:pt modelId="{DD2AE266-7CD4-A447-8E47-E78C5DE5DD04}" type="pres">
      <dgm:prSet presAssocID="{4B81E98C-39A3-4D03-B1BD-CB7626053B6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5354B37-4412-C940-8CCB-10B89E5EC6E6}" type="pres">
      <dgm:prSet presAssocID="{138E6FBC-601D-456C-B49E-C92306410908}" presName="spacer" presStyleCnt="0"/>
      <dgm:spPr/>
    </dgm:pt>
    <dgm:pt modelId="{E3F24551-0C83-C843-9968-EBEFC998EB81}" type="pres">
      <dgm:prSet presAssocID="{38ADAC92-BA3A-41BD-8C91-D0AAB8A1554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EBA4112-7093-4B4D-AACD-12C8A9AC6A45}" type="presOf" srcId="{7BB1953C-CF9D-40FC-9C3A-69D18E86E959}" destId="{2D6AEFC8-93A5-3845-BA8A-952C7C9F65FF}" srcOrd="0" destOrd="0" presId="urn:microsoft.com/office/officeart/2005/8/layout/vList2"/>
    <dgm:cxn modelId="{FEC8E05B-E329-45AE-B6C8-6109767F7C46}" srcId="{7BB1953C-CF9D-40FC-9C3A-69D18E86E959}" destId="{38ADAC92-BA3A-41BD-8C91-D0AAB8A1554B}" srcOrd="1" destOrd="0" parTransId="{3F77CD46-9BCF-4F10-BCF3-3CEA5AC7BF87}" sibTransId="{DCDB0F08-0482-4DE6-BA2B-F5C95A0946B4}"/>
    <dgm:cxn modelId="{E33B8F93-5E72-F64B-B684-37EDCC121BAC}" type="presOf" srcId="{4B81E98C-39A3-4D03-B1BD-CB7626053B62}" destId="{DD2AE266-7CD4-A447-8E47-E78C5DE5DD04}" srcOrd="0" destOrd="0" presId="urn:microsoft.com/office/officeart/2005/8/layout/vList2"/>
    <dgm:cxn modelId="{E92605B1-6E79-4B8D-AEAC-9AB1C99E160C}" srcId="{7BB1953C-CF9D-40FC-9C3A-69D18E86E959}" destId="{4B81E98C-39A3-4D03-B1BD-CB7626053B62}" srcOrd="0" destOrd="0" parTransId="{A95C5F4F-ABA3-4417-A15E-997461B6F6F3}" sibTransId="{138E6FBC-601D-456C-B49E-C92306410908}"/>
    <dgm:cxn modelId="{82F261FC-C6FC-2C4B-8ABB-D98E9E98BF3D}" type="presOf" srcId="{38ADAC92-BA3A-41BD-8C91-D0AAB8A1554B}" destId="{E3F24551-0C83-C843-9968-EBEFC998EB81}" srcOrd="0" destOrd="0" presId="urn:microsoft.com/office/officeart/2005/8/layout/vList2"/>
    <dgm:cxn modelId="{A8A050C4-3D66-2D44-87C6-86BC01A02ED3}" type="presParOf" srcId="{2D6AEFC8-93A5-3845-BA8A-952C7C9F65FF}" destId="{DD2AE266-7CD4-A447-8E47-E78C5DE5DD04}" srcOrd="0" destOrd="0" presId="urn:microsoft.com/office/officeart/2005/8/layout/vList2"/>
    <dgm:cxn modelId="{A4FF489B-FE47-994D-A26B-2777FFDA34A7}" type="presParOf" srcId="{2D6AEFC8-93A5-3845-BA8A-952C7C9F65FF}" destId="{E5354B37-4412-C940-8CCB-10B89E5EC6E6}" srcOrd="1" destOrd="0" presId="urn:microsoft.com/office/officeart/2005/8/layout/vList2"/>
    <dgm:cxn modelId="{352081FF-0CBA-8F49-AA8B-8DBACBD55A33}" type="presParOf" srcId="{2D6AEFC8-93A5-3845-BA8A-952C7C9F65FF}" destId="{E3F24551-0C83-C843-9968-EBEFC998EB8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13FD37-CC46-413E-9FA8-7B06780CE089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F13224-89F8-496F-A43E-4AA68E0A32EB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Pager rotation duties are a critical part of DevOps culture and operations.</a:t>
          </a:r>
        </a:p>
      </dsp:txBody>
      <dsp:txXfrm>
        <a:off x="417971" y="2644140"/>
        <a:ext cx="2889450" cy="720000"/>
      </dsp:txXfrm>
    </dsp:sp>
    <dsp:sp modelId="{CC6445CE-8A09-4346-AB9F-7A190FEAB2CA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13ED19-0DED-4325-ADDA-E052A9D18A67}">
      <dsp:nvSpPr>
        <dsp:cNvPr id="0" name=""/>
        <dsp:cNvSpPr/>
      </dsp:nvSpPr>
      <dsp:spPr>
        <a:xfrm>
          <a:off x="3813074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 believe that well-managed on-call rotations help teams handle incidents quickly and maintain high system availability.</a:t>
          </a:r>
        </a:p>
      </dsp:txBody>
      <dsp:txXfrm>
        <a:off x="3813074" y="2644140"/>
        <a:ext cx="2889450" cy="720000"/>
      </dsp:txXfrm>
    </dsp:sp>
    <dsp:sp modelId="{6897B29A-E1D1-4A77-B4AD-E7A235C4BD15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ED9F34-A8A7-48F6-AE2A-1E4FC6485E75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Pager rotations are not just technical; they also support team well-being and prevent burnout.</a:t>
          </a:r>
        </a:p>
      </dsp:txBody>
      <dsp:txXfrm>
        <a:off x="7208178" y="2644140"/>
        <a:ext cx="28894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FE7154-D551-2A4E-BF85-5219F98C79A6}">
      <dsp:nvSpPr>
        <dsp:cNvPr id="0" name=""/>
        <dsp:cNvSpPr/>
      </dsp:nvSpPr>
      <dsp:spPr>
        <a:xfrm>
          <a:off x="0" y="88520"/>
          <a:ext cx="6666833" cy="17128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 think pager rotations ensure the right person is always available to respond to incidents, reducing downtime and protecting user experience.</a:t>
          </a:r>
        </a:p>
      </dsp:txBody>
      <dsp:txXfrm>
        <a:off x="83616" y="172136"/>
        <a:ext cx="6499601" cy="1545648"/>
      </dsp:txXfrm>
    </dsp:sp>
    <dsp:sp modelId="{C683DD53-9B2E-BE46-97C2-4CAA5E236801}">
      <dsp:nvSpPr>
        <dsp:cNvPr id="0" name=""/>
        <dsp:cNvSpPr/>
      </dsp:nvSpPr>
      <dsp:spPr>
        <a:xfrm>
          <a:off x="0" y="1870520"/>
          <a:ext cx="6666833" cy="1712880"/>
        </a:xfrm>
        <a:prstGeom prst="roundRect">
          <a:avLst/>
        </a:prstGeom>
        <a:gradFill rotWithShape="0">
          <a:gsLst>
            <a:gs pos="0">
              <a:schemeClr val="accent2">
                <a:hueOff val="3221806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6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6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When done correctly, they distribute workload evenly, keeping the team balanced and engaged.</a:t>
          </a:r>
        </a:p>
      </dsp:txBody>
      <dsp:txXfrm>
        <a:off x="83616" y="1954136"/>
        <a:ext cx="6499601" cy="1545648"/>
      </dsp:txXfrm>
    </dsp:sp>
    <dsp:sp modelId="{ADB370B7-4C0A-BF44-9CAA-10238E79344E}">
      <dsp:nvSpPr>
        <dsp:cNvPr id="0" name=""/>
        <dsp:cNvSpPr/>
      </dsp:nvSpPr>
      <dsp:spPr>
        <a:xfrm>
          <a:off x="0" y="3652520"/>
          <a:ext cx="6666833" cy="1712880"/>
        </a:xfrm>
        <a:prstGeom prst="roundRect">
          <a:avLst/>
        </a:prstGeom>
        <a:gradFill rotWithShape="0">
          <a:gsLst>
            <a:gs pos="0">
              <a:schemeClr val="accent2">
                <a:hueOff val="6443612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2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2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Pager rotations also encourage shared responsibility and continuous learning within DevOps teams.</a:t>
          </a:r>
        </a:p>
      </dsp:txBody>
      <dsp:txXfrm>
        <a:off x="83616" y="3736136"/>
        <a:ext cx="6499601" cy="15456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4F656C-3D65-754C-B6A7-62A6EC898C4D}">
      <dsp:nvSpPr>
        <dsp:cNvPr id="0" name=""/>
        <dsp:cNvSpPr/>
      </dsp:nvSpPr>
      <dsp:spPr>
        <a:xfrm>
          <a:off x="0" y="404296"/>
          <a:ext cx="6666833" cy="87837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Some best practices I have found include:</a:t>
          </a:r>
        </a:p>
      </dsp:txBody>
      <dsp:txXfrm>
        <a:off x="42879" y="447175"/>
        <a:ext cx="6581075" cy="792619"/>
      </dsp:txXfrm>
    </dsp:sp>
    <dsp:sp modelId="{7CDE4CC6-609F-3547-8D9F-AB6A50D3D412}">
      <dsp:nvSpPr>
        <dsp:cNvPr id="0" name=""/>
        <dsp:cNvSpPr/>
      </dsp:nvSpPr>
      <dsp:spPr>
        <a:xfrm>
          <a:off x="0" y="1346033"/>
          <a:ext cx="6666833" cy="878377"/>
        </a:xfrm>
        <a:prstGeom prst="roundRect">
          <a:avLst/>
        </a:prstGeom>
        <a:gradFill rotWithShape="0">
          <a:gsLst>
            <a:gs pos="0">
              <a:schemeClr val="accent2">
                <a:hueOff val="1610903"/>
                <a:satOff val="-4623"/>
                <a:lumOff val="-74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610903"/>
                <a:satOff val="-4623"/>
                <a:lumOff val="-74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610903"/>
                <a:satOff val="-4623"/>
                <a:lumOff val="-74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Automating schedules and alerts to reduce manual effort</a:t>
          </a:r>
        </a:p>
      </dsp:txBody>
      <dsp:txXfrm>
        <a:off x="42879" y="1388912"/>
        <a:ext cx="6581075" cy="792619"/>
      </dsp:txXfrm>
    </dsp:sp>
    <dsp:sp modelId="{CF5488E0-935D-FF45-A810-B2C24EC0B55D}">
      <dsp:nvSpPr>
        <dsp:cNvPr id="0" name=""/>
        <dsp:cNvSpPr/>
      </dsp:nvSpPr>
      <dsp:spPr>
        <a:xfrm>
          <a:off x="0" y="2287771"/>
          <a:ext cx="6666833" cy="878377"/>
        </a:xfrm>
        <a:prstGeom prst="roundRect">
          <a:avLst/>
        </a:prstGeom>
        <a:gradFill rotWithShape="0">
          <a:gsLst>
            <a:gs pos="0">
              <a:schemeClr val="accent2">
                <a:hueOff val="3221806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6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6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Creating fair, balanced schedules to avoid fatigue</a:t>
          </a:r>
        </a:p>
      </dsp:txBody>
      <dsp:txXfrm>
        <a:off x="42879" y="2330650"/>
        <a:ext cx="6581075" cy="792619"/>
      </dsp:txXfrm>
    </dsp:sp>
    <dsp:sp modelId="{B9EB3EEC-2497-2B4D-B18C-C9EF22B0787F}">
      <dsp:nvSpPr>
        <dsp:cNvPr id="0" name=""/>
        <dsp:cNvSpPr/>
      </dsp:nvSpPr>
      <dsp:spPr>
        <a:xfrm>
          <a:off x="0" y="3229508"/>
          <a:ext cx="6666833" cy="878377"/>
        </a:xfrm>
        <a:prstGeom prst="roundRect">
          <a:avLst/>
        </a:prstGeom>
        <a:gradFill rotWithShape="0">
          <a:gsLst>
            <a:gs pos="0">
              <a:schemeClr val="accent2">
                <a:hueOff val="4832709"/>
                <a:satOff val="-13870"/>
                <a:lumOff val="-222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832709"/>
                <a:satOff val="-13870"/>
                <a:lumOff val="-222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832709"/>
                <a:satOff val="-13870"/>
                <a:lumOff val="-222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Using clear escalation policies to make sure no alert is missed</a:t>
          </a:r>
        </a:p>
      </dsp:txBody>
      <dsp:txXfrm>
        <a:off x="42879" y="3272387"/>
        <a:ext cx="6581075" cy="792619"/>
      </dsp:txXfrm>
    </dsp:sp>
    <dsp:sp modelId="{269FA8DA-7D4C-F345-B89E-1883145D6040}">
      <dsp:nvSpPr>
        <dsp:cNvPr id="0" name=""/>
        <dsp:cNvSpPr/>
      </dsp:nvSpPr>
      <dsp:spPr>
        <a:xfrm>
          <a:off x="0" y="4171246"/>
          <a:ext cx="6666833" cy="878377"/>
        </a:xfrm>
        <a:prstGeom prst="roundRect">
          <a:avLst/>
        </a:prstGeom>
        <a:gradFill rotWithShape="0">
          <a:gsLst>
            <a:gs pos="0">
              <a:schemeClr val="accent2">
                <a:hueOff val="6443612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2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2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 feel these practices help teams stay proactive instead of reactive, creating a more reliable service.</a:t>
          </a:r>
        </a:p>
      </dsp:txBody>
      <dsp:txXfrm>
        <a:off x="42879" y="4214125"/>
        <a:ext cx="6581075" cy="7926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E92784-0731-471F-A676-5463764504D9}">
      <dsp:nvSpPr>
        <dsp:cNvPr id="0" name=""/>
        <dsp:cNvSpPr/>
      </dsp:nvSpPr>
      <dsp:spPr>
        <a:xfrm>
          <a:off x="1900200" y="8661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B15151-80B5-481E-A860-52CF8DB4FEAC}">
      <dsp:nvSpPr>
        <dsp:cNvPr id="0" name=""/>
        <dsp:cNvSpPr/>
      </dsp:nvSpPr>
      <dsp:spPr>
        <a:xfrm>
          <a:off x="712199" y="2510137"/>
          <a:ext cx="4320000" cy="121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Modern on-call rotation tools simplify complex schedules and include features like swapping shifts, holiday adjustments, and custom escalation rules.</a:t>
          </a:r>
        </a:p>
      </dsp:txBody>
      <dsp:txXfrm>
        <a:off x="712199" y="2510137"/>
        <a:ext cx="4320000" cy="1215000"/>
      </dsp:txXfrm>
    </dsp:sp>
    <dsp:sp modelId="{726DFB73-7142-4E2C-8810-2346FD9C6F13}">
      <dsp:nvSpPr>
        <dsp:cNvPr id="0" name=""/>
        <dsp:cNvSpPr/>
      </dsp:nvSpPr>
      <dsp:spPr>
        <a:xfrm>
          <a:off x="6976200" y="8661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D1EA36-7B05-482C-BA2B-18CF920190ED}">
      <dsp:nvSpPr>
        <dsp:cNvPr id="0" name=""/>
        <dsp:cNvSpPr/>
      </dsp:nvSpPr>
      <dsp:spPr>
        <a:xfrm>
          <a:off x="5788200" y="2510137"/>
          <a:ext cx="4320000" cy="121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As stated in the article by Yogesh (2025), </a:t>
          </a:r>
          <a:r>
            <a:rPr lang="en-US" sz="1100" i="1" kern="1200" dirty="0"/>
            <a:t>"A robust on-call rotation makes this possible. Scheduling helps you manage which members of a specific team are available at a given time, which teams are overlapping each other and how the escalation policies affect the different members of the teams."</a:t>
          </a:r>
          <a:br>
            <a:rPr lang="en-US" sz="1100" kern="1200" dirty="0"/>
          </a:br>
          <a:r>
            <a:rPr lang="en-US" sz="1100" kern="1200" dirty="0"/>
            <a:t>This quote highlights the importance of thoughtful scheduling in preventing fatigue and ensuring coverage.</a:t>
          </a:r>
        </a:p>
      </dsp:txBody>
      <dsp:txXfrm>
        <a:off x="5788200" y="2510137"/>
        <a:ext cx="4320000" cy="1215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368E85-F793-4491-9B63-6F40B0C67A70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90839B-7306-4DA1-9164-286FD2AD79F1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 believe integrations with monitoring and chat tools are essential for effective incident response.</a:t>
          </a:r>
        </a:p>
      </dsp:txBody>
      <dsp:txXfrm>
        <a:off x="59990" y="2654049"/>
        <a:ext cx="3226223" cy="720000"/>
      </dsp:txXfrm>
    </dsp:sp>
    <dsp:sp modelId="{1883D13E-480F-4344-8034-E203564A85FC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E3F988-FA29-4F54-A4D9-9F803D8667F1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Tools like Slack and Microsoft Teams ( my personal favorite) allow real-time messaging and collaboration, making it easier to coordinate during critical incidents.</a:t>
          </a:r>
        </a:p>
      </dsp:txBody>
      <dsp:txXfrm>
        <a:off x="3850802" y="2654049"/>
        <a:ext cx="3226223" cy="720000"/>
      </dsp:txXfrm>
    </dsp:sp>
    <dsp:sp modelId="{26B915BC-013D-43D4-A90F-00D8F5B7EDF0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92BB53-B807-46BD-9B0E-C750EFD6B455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As Yogesh (2025) notes, these integrations “greatly reduce the chances of burnout and fatigue among engineers as well as reduce Mean Time To Resolution (MTTR).</a:t>
          </a:r>
        </a:p>
      </dsp:txBody>
      <dsp:txXfrm>
        <a:off x="7641615" y="2654049"/>
        <a:ext cx="3226223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651F6D-E745-42C9-9EE1-41DBFF4FA442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78E35D-998D-4BA1-883E-E2F0D22EBA6A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BC73B7-BB78-4F0D-9BBB-47A8F2F4293A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 my opinion, pager rotation is more than a process — it’s part of the DevOps mindset that values reliability, teamwork, and continuous improvement.</a:t>
          </a:r>
        </a:p>
      </dsp:txBody>
      <dsp:txXfrm>
        <a:off x="1435590" y="531"/>
        <a:ext cx="9080009" cy="1242935"/>
      </dsp:txXfrm>
    </dsp:sp>
    <dsp:sp modelId="{310FCA97-A91C-4A52-BFEF-B95B26B072C0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328C74-8831-452B-B398-C9A34EC0AF47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38B575-8E9C-40CD-8151-324BAB4D951C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By following industry best practices, using automation, and prioritizing team health, organizations can improve incident response and service quality.</a:t>
          </a:r>
        </a:p>
      </dsp:txBody>
      <dsp:txXfrm>
        <a:off x="1435590" y="1554201"/>
        <a:ext cx="9080009" cy="1242935"/>
      </dsp:txXfrm>
    </dsp:sp>
    <dsp:sp modelId="{43DC6F9C-1C44-4198-81AA-89AFFD03ABF3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0F6994-6DD0-4D20-949C-3E19424BBB0B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9F6BC5-9010-4B0F-B3A8-E2F28D6DD530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 feel this approach helps build stronger, happier, and more resilient DevOps teams.</a:t>
          </a:r>
        </a:p>
      </dsp:txBody>
      <dsp:txXfrm>
        <a:off x="1435590" y="3107870"/>
        <a:ext cx="9080009" cy="12429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2AE266-7CD4-A447-8E47-E78C5DE5DD04}">
      <dsp:nvSpPr>
        <dsp:cNvPr id="0" name=""/>
        <dsp:cNvSpPr/>
      </dsp:nvSpPr>
      <dsp:spPr>
        <a:xfrm>
          <a:off x="0" y="482768"/>
          <a:ext cx="10515600" cy="164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Collins, Z. (2025, April 29). </a:t>
          </a:r>
          <a:r>
            <a:rPr lang="en-US" sz="3000" i="1" kern="1200"/>
            <a:t>DevOps Engineer Roles &amp; Responsibilities</a:t>
          </a:r>
          <a:r>
            <a:rPr lang="en-US" sz="3000" kern="1200"/>
            <a:t>. OnPage. </a:t>
          </a:r>
          <a:r>
            <a:rPr lang="en-US" sz="3000" kern="1200">
              <a:hlinkClick xmlns:r="http://schemas.openxmlformats.org/officeDocument/2006/relationships" r:id="rId1"/>
            </a:rPr>
            <a:t>https://www.onpage.com/devops-roles-and-responsibilities/</a:t>
          </a:r>
          <a:endParaRPr lang="en-US" sz="3000" kern="1200"/>
        </a:p>
      </dsp:txBody>
      <dsp:txXfrm>
        <a:off x="80532" y="563300"/>
        <a:ext cx="10354536" cy="1488636"/>
      </dsp:txXfrm>
    </dsp:sp>
    <dsp:sp modelId="{E3F24551-0C83-C843-9968-EBEFC998EB81}">
      <dsp:nvSpPr>
        <dsp:cNvPr id="0" name=""/>
        <dsp:cNvSpPr/>
      </dsp:nvSpPr>
      <dsp:spPr>
        <a:xfrm>
          <a:off x="0" y="2218869"/>
          <a:ext cx="10515600" cy="164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Yogesh. (2025, July 3). </a:t>
          </a:r>
          <a:r>
            <a:rPr lang="en-US" sz="3000" i="1" kern="1200"/>
            <a:t>Best practices for managing on-call rotation (in 2025)</a:t>
          </a:r>
          <a:r>
            <a:rPr lang="en-US" sz="3000" kern="1200"/>
            <a:t>. AlertOps. </a:t>
          </a:r>
          <a:r>
            <a:rPr lang="en-US" sz="3000" kern="1200">
              <a:hlinkClick xmlns:r="http://schemas.openxmlformats.org/officeDocument/2006/relationships" r:id="rId2"/>
            </a:rPr>
            <a:t>https://alertops.com/on-call-rotation/</a:t>
          </a:r>
          <a:endParaRPr lang="en-US" sz="3000" kern="1200"/>
        </a:p>
      </dsp:txBody>
      <dsp:txXfrm>
        <a:off x="80532" y="2299401"/>
        <a:ext cx="10354536" cy="14886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6AED-1A10-9BEE-CC7F-556A494EE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BCCD0-7AB5-D6AC-9FB1-BFE17166A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5A823-3CA8-652A-1BA1-5F1E5AA0B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7CF4-F15F-DF46-8152-4A79D2EF7EB2}" type="datetimeFigureOut">
              <a:rPr lang="en-US" smtClean="0"/>
              <a:t>7/6/25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142A6-8A73-132B-9E38-339878098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81B3F-4224-8B80-D860-4A2412989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A6D5-4A91-DF4E-91B6-8C729B3DC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8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AE7D9-37E8-FD70-0E9C-7F6E548C7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975B53-74E0-5DAD-921D-16DB43E26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6C745-BCBE-EE15-2E46-3FF28232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7CF4-F15F-DF46-8152-4A79D2EF7EB2}" type="datetimeFigureOut">
              <a:rPr lang="en-US" smtClean="0"/>
              <a:t>7/6/25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00D32-D19F-996F-0CB6-C95DC7C4F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A75D1-AA33-B5F1-14FD-06FDD71E8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A6D5-4A91-DF4E-91B6-8C729B3DC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6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775630-110F-22D9-A3CB-47F8F546EB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E6AEED-A346-79FC-C5B7-CFD304ED2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9485B-57C2-47E7-1A7B-2842B2914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7CF4-F15F-DF46-8152-4A79D2EF7EB2}" type="datetimeFigureOut">
              <a:rPr lang="en-US" smtClean="0"/>
              <a:t>7/6/25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1E6BF-909E-638D-DDD6-90CAC9AF1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2EB44-2A24-1D20-5E6D-58BD2A05E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A6D5-4A91-DF4E-91B6-8C729B3DC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6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7FBAE-6F78-8C6E-2F45-E84E5A873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591E0-088F-B1D8-0FF4-889FDB724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8CADC-4FAC-23B2-3F38-AC5357C99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7CF4-F15F-DF46-8152-4A79D2EF7EB2}" type="datetimeFigureOut">
              <a:rPr lang="en-US" smtClean="0"/>
              <a:t>7/6/25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A63DE-7B8E-F754-37A5-F0CFC2303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E47FA-42C6-3493-844B-7FD540191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A6D5-4A91-DF4E-91B6-8C729B3DC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80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0E6C9-116B-5503-7672-CCC9E4AA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162EB-8264-E316-4C4C-5BD616137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00CFE-C075-2A31-DEBD-6B564E7D2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7CF4-F15F-DF46-8152-4A79D2EF7EB2}" type="datetimeFigureOut">
              <a:rPr lang="en-US" smtClean="0"/>
              <a:t>7/6/25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D7281-15E0-0F63-4B91-9FE921A66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B31BD-59B4-23DE-C5D2-56B452D45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A6D5-4A91-DF4E-91B6-8C729B3DC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78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B4CDD-1E8E-4818-FA72-B4FA666EE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29275-0F71-E00E-FA6B-C54A9B1D60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6771A-FCCF-46D8-503B-1223958F8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48F9C9-0452-5F02-84D6-9BD2A5BEF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7CF4-F15F-DF46-8152-4A79D2EF7EB2}" type="datetimeFigureOut">
              <a:rPr lang="en-US" smtClean="0"/>
              <a:t>7/6/25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AC62A-E516-A327-0FB9-8BF85D848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E10F1-96F1-5D84-ADE7-ABFE35435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A6D5-4A91-DF4E-91B6-8C729B3DC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99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4CE84-9770-1E5F-F97D-F49BD981A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B7FF8-10F3-2A7B-5508-4A50DDC1B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092887-EAFA-C600-2A82-7F2A7557A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A3337F-D38A-43A8-748F-583303BC6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BEC352-9E07-CC27-7886-AD8FDE432E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D24D6-95A9-85F2-3889-7201E8D2D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7CF4-F15F-DF46-8152-4A79D2EF7EB2}" type="datetimeFigureOut">
              <a:rPr lang="en-US" smtClean="0"/>
              <a:t>7/6/25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56E9E9-A936-3006-475B-327F94984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2D4147-791B-9E72-572F-6591AC14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A6D5-4A91-DF4E-91B6-8C729B3DC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57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D6E52-63CF-7530-C557-79DB0BF23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5D8F2D-7C0D-836D-6A41-9D79BD0A3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7CF4-F15F-DF46-8152-4A79D2EF7EB2}" type="datetimeFigureOut">
              <a:rPr lang="en-US" smtClean="0"/>
              <a:t>7/6/25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205D9-862B-1517-0DAD-DE984CF0C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F3836-0EA6-6301-6C1C-E9134D4D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A6D5-4A91-DF4E-91B6-8C729B3DC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86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9D7D3D-BA03-69D6-3E5F-78089EEE0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7CF4-F15F-DF46-8152-4A79D2EF7EB2}" type="datetimeFigureOut">
              <a:rPr lang="en-US" smtClean="0"/>
              <a:t>7/6/25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EA439A-CFDC-6B9C-4897-17491136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9E7CB-70F7-E2C3-1999-860F80397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A6D5-4A91-DF4E-91B6-8C729B3DC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47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FFDCF-76F0-D2B5-16E3-01C2AE5B8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C5FB1-BCC8-2676-8042-98857EEA1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2ADD4-1EE9-EC94-279D-480785070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3E9D8-9433-080E-B1F6-52C9ED656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7CF4-F15F-DF46-8152-4A79D2EF7EB2}" type="datetimeFigureOut">
              <a:rPr lang="en-US" smtClean="0"/>
              <a:t>7/6/25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48A01-553D-F746-86E7-E6CE1A39E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ED47E-55FC-A142-66D1-629C4DD62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A6D5-4A91-DF4E-91B6-8C729B3DC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1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1C6CB-0314-B884-8489-817580132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70B175-2C21-6673-1FEB-944E19C730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358B2-A30E-B83F-EE06-D047AFAE6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E85DD-A26C-8A71-5568-A12CC5D9D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7CF4-F15F-DF46-8152-4A79D2EF7EB2}" type="datetimeFigureOut">
              <a:rPr lang="en-US" smtClean="0"/>
              <a:t>7/6/25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612EC-E5C5-9E41-1ABE-2216FA16E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14F67-B4AD-F725-E072-7E00A08C9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A6D5-4A91-DF4E-91B6-8C729B3DC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92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22A256-A39C-EF45-033A-5B9C33BF5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32016-74E3-608E-1944-AF2643516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50658-EB38-76F1-1C91-B7FCC01021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C87CF4-F15F-DF46-8152-4A79D2EF7EB2}" type="datetimeFigureOut">
              <a:rPr lang="en-US" smtClean="0"/>
              <a:t>7/6/25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C995A-AA5E-AE93-86FF-159CEC5FE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AC252-08C8-A13C-294B-8570CBED04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66A6D5-4A91-DF4E-91B6-8C729B3DC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75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lorful background with different symbols&#10;&#10;AI-generated content may be incorrect.">
            <a:extLst>
              <a:ext uri="{FF2B5EF4-FFF2-40B4-BE49-F238E27FC236}">
                <a16:creationId xmlns:a16="http://schemas.microsoft.com/office/drawing/2014/main" id="{A8FFF6EB-B9B4-DDED-B335-D511797375D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2430" r="-1" b="-1"/>
          <a:stretch>
            <a:fillRect/>
          </a:stretch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5EF6E8-71BE-2CCA-CB8D-BB0143D73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 b="1">
                <a:solidFill>
                  <a:schemeClr val="bg1"/>
                </a:solidFill>
              </a:rPr>
              <a:t>Pager Rotation Duties</a:t>
            </a:r>
            <a:endParaRPr lang="en-US" sz="66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5F407D-5487-C737-26E5-148107B39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CSD-380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Module 7.2 Assignment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Brian Preston</a:t>
            </a:r>
          </a:p>
        </p:txBody>
      </p:sp>
      <p:sp>
        <p:nvSpPr>
          <p:cNvPr id="12" name="sketchy box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127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81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44CB23-BFDA-841D-162E-A0AD9C13ED9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b="1573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9515AC-9D74-5EBF-6A37-F453F0469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Introduction to Pager Rotation Duties</a:t>
            </a:r>
            <a:br>
              <a:rPr lang="en-US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CD36A9-B016-8641-6C76-EAAA56E1E1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415925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584691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C68F04-20A8-FC4D-C7BD-A8BA3D204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</a:rPr>
              <a:t>Why Pager Rotation Matters</a:t>
            </a:r>
            <a:br>
              <a:rPr lang="en-US" sz="4000" b="1">
                <a:solidFill>
                  <a:srgbClr val="FFFFFF"/>
                </a:solidFill>
              </a:rPr>
            </a:b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C0D56F-1AD8-3284-F939-8DF859699B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5753496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031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21B770-AF92-240F-7ACE-FA4F40B15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</a:rPr>
              <a:t>Great Industry Best Practices</a:t>
            </a:r>
            <a:br>
              <a:rPr lang="en-US" sz="4000" b="1">
                <a:solidFill>
                  <a:srgbClr val="FFFFFF"/>
                </a:solidFill>
              </a:rPr>
            </a:b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58B6DD1-3A95-D069-46D4-5F845E95A6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2073955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0937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EB9922-C18D-A44E-06A4-9D326771C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pPr algn="ctr"/>
            <a:r>
              <a:rPr lang="en-US" sz="1900" b="1" dirty="0"/>
              <a:t>Automation and Scheduling Tools</a:t>
            </a:r>
            <a:br>
              <a:rPr lang="en-US" sz="1900" b="1" dirty="0"/>
            </a:br>
            <a:endParaRPr lang="en-US" sz="19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94BD7F-F6FB-DD12-80F1-B19922AAC7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5975143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3956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05DF6-1154-9524-D462-9754DD689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Integrations and Collaboration</a:t>
            </a:r>
            <a:br>
              <a:rPr lang="en-US" sz="2800" b="1" dirty="0">
                <a:solidFill>
                  <a:srgbClr val="FFFFFF"/>
                </a:solidFill>
              </a:rPr>
            </a:br>
            <a:endParaRPr lang="en-US" sz="28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CBA316-A0E0-8490-AF92-58BA91F6CB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433264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9329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B4E902-9BCC-B1DA-F5AB-F7E162DAC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Alerting and Escalation</a:t>
            </a:r>
            <a:b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</a:b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Graphic 6" descr="Laptop Secure">
            <a:extLst>
              <a:ext uri="{FF2B5EF4-FFF2-40B4-BE49-F238E27FC236}">
                <a16:creationId xmlns:a16="http://schemas.microsoft.com/office/drawing/2014/main" id="{60DD24AF-CC9B-74A1-8788-2A355F18D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63E8A-C553-DFF5-EC90-41C9CF162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Proper alerting ensures that the right person gets notified at the right time, every time.</a:t>
            </a:r>
          </a:p>
          <a:p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As Collins (2025) explains, </a:t>
            </a:r>
            <a:r>
              <a:rPr lang="en-US" sz="1800" i="1" dirty="0">
                <a:solidFill>
                  <a:schemeClr val="tx2"/>
                </a:solidFill>
              </a:rPr>
              <a:t>"On-call management solutions like </a:t>
            </a:r>
            <a:r>
              <a:rPr lang="en-US" sz="1800" i="1" dirty="0" err="1">
                <a:solidFill>
                  <a:schemeClr val="tx2"/>
                </a:solidFill>
              </a:rPr>
              <a:t>OnPage</a:t>
            </a:r>
            <a:r>
              <a:rPr lang="en-US" sz="1800" i="1" dirty="0">
                <a:solidFill>
                  <a:schemeClr val="tx2"/>
                </a:solidFill>
              </a:rPr>
              <a:t> play a critical role here by delivering high-priority alerts, automating escalation paths, and ensuring no incident goes unnoticed.”</a:t>
            </a:r>
          </a:p>
          <a:p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I think combining “automation” and real human judgment can be an important key for any effective responses.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07595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50E-2E42-8D31-8B05-841EECE54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My Takeaways</a:t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C9F782-51E7-687D-D467-DC83F32E3C2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5248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BE085-0E05-C6A8-CFA7-A22E47F45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Refrences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B244BC-D8F2-C4FE-63AF-45970991D48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4368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556</Words>
  <Application>Microsoft Macintosh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Office Theme</vt:lpstr>
      <vt:lpstr>Pager Rotation Duties</vt:lpstr>
      <vt:lpstr>Introduction to Pager Rotation Duties </vt:lpstr>
      <vt:lpstr>Why Pager Rotation Matters </vt:lpstr>
      <vt:lpstr>Great Industry Best Practices </vt:lpstr>
      <vt:lpstr>Automation and Scheduling Tools </vt:lpstr>
      <vt:lpstr>Integrations and Collaboration </vt:lpstr>
      <vt:lpstr>Alerting and Escalation </vt:lpstr>
      <vt:lpstr>My Takeaways </vt:lpstr>
      <vt:lpstr>Refrences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Brian Preston</dc:creator>
  <cp:lastModifiedBy>Brian Preston</cp:lastModifiedBy>
  <cp:revision>2</cp:revision>
  <dcterms:created xsi:type="dcterms:W3CDTF">2025-07-06T22:46:11Z</dcterms:created>
  <dcterms:modified xsi:type="dcterms:W3CDTF">2025-07-06T23:04:12Z</dcterms:modified>
</cp:coreProperties>
</file>