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8770F-ED43-39A6-D5AC-3FE6D37D4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8AD63-CBF0-7705-95C2-D4E28AC52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95E30-05E9-3CC7-9B57-4D5D4B12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1299-EB2A-DE4B-A5C3-1FB45F42FFC1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6CFFD-9EC7-AC00-AF75-EDAC04AE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B52EC-3560-5E35-68AD-9A062B3B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CB82-5C95-794A-8134-53907866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5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665A-0A2E-9D30-6D02-80089D65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D24BA-197C-CD04-6FBB-F3A73C51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A67F3-2655-0254-C986-E993EEF7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1299-EB2A-DE4B-A5C3-1FB45F42FFC1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4DBB0-1ACA-BBB9-D5E2-1E72ED43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9EABB-80B5-8489-0DFA-27C37EF8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CB82-5C95-794A-8134-53907866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1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64ED1F-103B-FF33-342D-685AB6D73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2107F-AE55-1122-BB15-06A763E2F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BD598-7070-98C6-7461-B558D34A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1299-EB2A-DE4B-A5C3-1FB45F42FFC1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B2E7A-EF72-D241-BDD3-E897B339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C4C68-D2A4-9023-D645-F3A92658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CB82-5C95-794A-8134-53907866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EB54-08BB-A061-233C-F6A6DD30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F6AFC-1EDB-8050-07E2-524F2B20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31872-38D5-0667-9BD3-D29C010E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1299-EB2A-DE4B-A5C3-1FB45F42FFC1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FBDC5-8E6B-BC46-77E6-D0FDE957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C9CD2-0EA3-C469-978E-D5EA65B0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CB82-5C95-794A-8134-53907866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B37E-F52E-E38E-6766-C28ED9A7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5136A-C305-70D5-9B52-602ED0D84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CB313-0A9D-8052-02BA-52F9DAD8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1299-EB2A-DE4B-A5C3-1FB45F42FFC1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5490F-6A4E-8AE5-1CE3-94155DBE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66FAD-EB8D-D645-B5DC-91D88169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CB82-5C95-794A-8134-53907866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8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375A-9E3A-517F-FC38-9C955223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9EF76-FD96-9BE7-479F-974CEC3B1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32C03-4646-582C-9361-41F618A23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48DAD-AEB1-3DAF-8DAA-D906341A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1299-EB2A-DE4B-A5C3-1FB45F42FFC1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5A745-A7A7-69FB-0F9A-2FE6B08A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8D197-39C3-806D-38FE-85B0E721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CB82-5C95-794A-8134-53907866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1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A17D-CDA9-3903-2A6B-7F7A8FE4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3D3D8-A8D4-C6CC-B862-C5739FD3A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71F27-F213-484C-4062-6B6D5EA81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F8F87-F4C8-0C72-19F8-263410CC3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A37E9-043D-AA70-08B8-8AE836740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4EFC8-2EB5-B6C1-242D-5D25AD2E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1299-EB2A-DE4B-A5C3-1FB45F42FFC1}" type="datetimeFigureOut">
              <a:rPr lang="en-US" smtClean="0"/>
              <a:t>7/13/25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09654-A310-E58A-6EF9-F0F18EDD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805E8D-7ACF-FF18-BEF4-21B20360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CB82-5C95-794A-8134-53907866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7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2778-A36B-3E3C-0068-83AC8B85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E5361-D5CE-2CBD-48DF-1B9F3F04D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1299-EB2A-DE4B-A5C3-1FB45F42FFC1}" type="datetimeFigureOut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323B0-4645-8E31-9916-A1A67BB8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6ADF6-9C68-3F59-F1BD-38979915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CB82-5C95-794A-8134-53907866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0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05D0B-6C77-E8DE-E918-9A07069D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1299-EB2A-DE4B-A5C3-1FB45F42FFC1}" type="datetimeFigureOut">
              <a:rPr lang="en-US" smtClean="0"/>
              <a:t>7/13/25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FAEA4-B5E4-F41C-7C02-60856FC7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5A529-2CC0-BF68-83BE-F2A64F51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CB82-5C95-794A-8134-53907866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6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AD26-F3EA-898E-2E04-3BCF7C1E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EF41A-2BEE-CB46-FBA9-2B1554822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FF469-B5BC-97E8-F7A6-913984E6E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000DE-3042-6BE8-4A47-E4A0849B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1299-EB2A-DE4B-A5C3-1FB45F42FFC1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32345-7095-D47C-BC42-009C351E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B463F-D71E-5B5D-110C-634C2D38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CB82-5C95-794A-8134-53907866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7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3997-5BD8-6993-19A1-B78F4694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BA6E2F-4482-6985-024D-C0B9F857A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E962C-CB75-0FCE-B835-537B9F19B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140F3-66D9-907A-8FE6-09902620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1299-EB2A-DE4B-A5C3-1FB45F42FFC1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C4C0E-2816-B68E-2F3B-AD12F0FB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48D11-CB24-6795-46B6-84DD2BC1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CB82-5C95-794A-8134-53907866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1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97139-3244-394A-2EBE-1B430662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AFB9D-0A3B-C0C1-F8C8-F9EEC5C02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3D6ED-90F8-0626-279F-BE3027D00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321299-EB2A-DE4B-A5C3-1FB45F42FFC1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84DAD-7CBF-0329-943A-A6BC54967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B812D-921A-F9B2-71CB-8E7F83EF7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4ECB82-5C95-794A-8134-53907866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9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manisticsystems.com/2023/10/18/why-is-it-just-so-difficult-barriers-to-just-culture-in-the-real-world/" TargetMode="External"/><Relationship Id="rId2" Type="http://schemas.openxmlformats.org/officeDocument/2006/relationships/hyperlink" Target="https://justculture.hqa.ca/overcoming-barriers-to-a-just-cultur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holding up different signs&#10;&#10;AI-generated content may be incorrect.">
            <a:extLst>
              <a:ext uri="{FF2B5EF4-FFF2-40B4-BE49-F238E27FC236}">
                <a16:creationId xmlns:a16="http://schemas.microsoft.com/office/drawing/2014/main" id="{702A21FE-1992-DCA4-F558-3A6CEC8EB6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69" r="11968" b="-1"/>
          <a:stretch>
            <a:fillRect/>
          </a:stretch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D02A2-FCF1-A50E-7F07-3C24E8D87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br>
              <a:rPr lang="en-US" sz="4400"/>
            </a:br>
            <a:r>
              <a:rPr lang="en-US" sz="4400"/>
              <a:t>Barriers to Implementing a Just Culture</a:t>
            </a:r>
            <a:br>
              <a:rPr lang="en-US" sz="4400"/>
            </a:br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7516A-0FBC-3561-9C2C-E61665A77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br>
              <a:rPr lang="en-US" sz="1000" dirty="0"/>
            </a:br>
            <a:r>
              <a:rPr lang="en-US" sz="1000" dirty="0"/>
              <a:t>Understanding the Challenges to Creating a Fair and Learning-Focused Environment</a:t>
            </a:r>
          </a:p>
          <a:p>
            <a:pPr algn="l"/>
            <a:r>
              <a:rPr lang="en-US" sz="1000" b="1" dirty="0"/>
              <a:t>Brian Preston</a:t>
            </a:r>
            <a:br>
              <a:rPr lang="en-US" sz="1000" dirty="0"/>
            </a:br>
            <a:r>
              <a:rPr lang="en-US" sz="1000" b="1" dirty="0"/>
              <a:t>CSD-380</a:t>
            </a:r>
          </a:p>
          <a:p>
            <a:pPr algn="l"/>
            <a:r>
              <a:rPr lang="en-US" sz="1000" b="1" dirty="0"/>
              <a:t>7/13/2025</a:t>
            </a:r>
            <a:endParaRPr lang="en-US" sz="1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44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8C146-943F-BEAE-E637-1E5B9905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b="1"/>
              <a:t>What Exactly Is a Just Culture?</a:t>
            </a:r>
            <a:br>
              <a:rPr lang="en-US" sz="4200" b="1"/>
            </a:br>
            <a:endParaRPr lang="en-US" sz="42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3815D-B6F1-73A9-1DB5-F8889E9CC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500"/>
              <a:t>A Just Culture focuses on learning and accountability, not blame.</a:t>
            </a:r>
          </a:p>
          <a:p>
            <a:r>
              <a:rPr lang="en-US" sz="1500"/>
              <a:t>It acknowledges that people can make mistakes but also aims to create an open environment to learn from them.</a:t>
            </a:r>
          </a:p>
          <a:p>
            <a:r>
              <a:rPr lang="en-US" sz="1500"/>
              <a:t>I believe Just Culture helps organizations improve safety and trust without punishing people for honest mistakes.</a:t>
            </a:r>
          </a:p>
          <a:p>
            <a:endParaRPr lang="en-US" sz="1500" i="1"/>
          </a:p>
          <a:p>
            <a:pPr marL="0" indent="0">
              <a:buNone/>
            </a:pPr>
            <a:r>
              <a:rPr lang="en-US" sz="1500" i="1"/>
              <a:t>"At the heart of Just Culture lies a simple acknowledgment: we all make mistakes."</a:t>
            </a:r>
            <a:r>
              <a:rPr lang="en-US" sz="1500"/>
              <a:t> — Shorrock (2024)</a:t>
            </a:r>
          </a:p>
          <a:p>
            <a:endParaRPr lang="en-US" sz="1500"/>
          </a:p>
        </p:txBody>
      </p:sp>
      <p:pic>
        <p:nvPicPr>
          <p:cNvPr id="5" name="Picture 4" descr="A group of icons with text&#10;&#10;AI-generated content may be incorrect.">
            <a:extLst>
              <a:ext uri="{FF2B5EF4-FFF2-40B4-BE49-F238E27FC236}">
                <a16:creationId xmlns:a16="http://schemas.microsoft.com/office/drawing/2014/main" id="{8A882C23-B2F4-4278-7E9B-B5E27B2AF5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99" r="2" b="2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8859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6E5FA-3877-060F-F4FE-A29BD109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Barrier 1-Blame and Outcome Bias</a:t>
            </a:r>
            <a:br>
              <a:rPr lang="en-US" b="1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37D5D-4F96-D234-B72A-ABF3C90C7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Many organizations tend to blame individuals instead of looking at system flaws.</a:t>
            </a:r>
          </a:p>
          <a:p>
            <a:r>
              <a:rPr lang="en-US" dirty="0"/>
              <a:t>I think blame often overshadows learning and improvement opportunities.</a:t>
            </a:r>
          </a:p>
          <a:p>
            <a:r>
              <a:rPr lang="en-US" dirty="0"/>
              <a:t>Outcome bias makes people judge mistakes more harshly when the consequences are severe.</a:t>
            </a:r>
          </a:p>
          <a:p>
            <a:pPr marL="0" indent="0">
              <a:buNone/>
            </a:pPr>
            <a:r>
              <a:rPr lang="en-US" i="1" dirty="0"/>
              <a:t>"Humans allow the outcome of a situation to influence the decision about what an appropriate response is for the people involved."</a:t>
            </a:r>
            <a:r>
              <a:rPr lang="en-US" dirty="0"/>
              <a:t> — Health Quality Alberta (2024)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2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B2939-BF73-020E-9BC5-3F95C739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sz="4100" b="1">
                <a:solidFill>
                  <a:srgbClr val="FFFFFF"/>
                </a:solidFill>
              </a:rPr>
              <a:t>Barrier 2 — Lack of Trust and Transparency</a:t>
            </a:r>
            <a:br>
              <a:rPr lang="en-US" sz="4100" b="1">
                <a:solidFill>
                  <a:srgbClr val="FFFFFF"/>
                </a:solidFill>
              </a:rPr>
            </a:br>
            <a:endParaRPr lang="en-US" sz="41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60BE2-5AD2-16AC-C692-839B2755F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sz="2000"/>
              <a:t>Workers may fear sharing mistakes if they don't trust leadership to respond fairly.</a:t>
            </a:r>
          </a:p>
          <a:p>
            <a:r>
              <a:rPr lang="en-US" sz="2000"/>
              <a:t>Inconsistent assessment processes create uncertainty and fear.</a:t>
            </a:r>
          </a:p>
          <a:p>
            <a:r>
              <a:rPr lang="en-US" sz="2000"/>
              <a:t>From my experience, building trust takes time but can be lost quickly with one bad incident.</a:t>
            </a:r>
          </a:p>
          <a:p>
            <a:pPr marL="0" indent="0">
              <a:buNone/>
            </a:pPr>
            <a:endParaRPr lang="en-US" sz="2000" i="1"/>
          </a:p>
          <a:p>
            <a:pPr marL="0" indent="0">
              <a:buNone/>
            </a:pPr>
            <a:r>
              <a:rPr lang="en-US" sz="2000" i="1"/>
              <a:t>"Trust is fragile. It takes a long time to develop confidence that one will not be punished for mistakes that constitute normal human variability, and this trust is rapidly eroded."</a:t>
            </a:r>
            <a:r>
              <a:rPr lang="en-US" sz="2000"/>
              <a:t> — Shorrock (2024)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4594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4C11D-7F09-A762-27EE-60B1860A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Barrier 3 — Cultural and Professional Challenges</a:t>
            </a:r>
            <a:br>
              <a:rPr lang="en-US" b="1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ED0B-28E4-84CD-CEF6-5E8FA71E3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200"/>
              <a:t>Different professions and departments often have unique expectations around what is “acceptable” conduct.</a:t>
            </a:r>
          </a:p>
          <a:p>
            <a:r>
              <a:rPr lang="en-US" sz="2200"/>
              <a:t>Deeply held professional values can make it difficult to create a shared, fair approach to mistakes and learning.</a:t>
            </a:r>
          </a:p>
          <a:p>
            <a:r>
              <a:rPr lang="en-US" sz="2200"/>
              <a:t>I feel that these cultural differences lead to misunderstandings and judgment between teams, which weakens trust.</a:t>
            </a:r>
          </a:p>
          <a:p>
            <a:r>
              <a:rPr lang="en-US" sz="2200"/>
              <a:t>Professionals often fear the judgment of their peers even more than punishment from leadership.</a:t>
            </a:r>
          </a:p>
          <a:p>
            <a:r>
              <a:rPr lang="en-US" sz="2200"/>
              <a:t>From my experience, even in well-intentioned organizations, different groups interpret policies and events differently, which can slow down progress toward a truly Just Culture.</a:t>
            </a:r>
          </a:p>
          <a:p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8167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0FB92-211B-C83B-ECDE-7B8EA1A6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Barrier 4 — Historical and Legal Influences</a:t>
            </a:r>
            <a:br>
              <a:rPr lang="en-US" b="1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0753-1297-2A54-7DFA-9E94C3154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sz="1300" dirty="0"/>
              <a:t>Past incidents and how they were handled create a lasting “organizational memory” that shapes how employees feel about reporting mistakes today.</a:t>
            </a:r>
          </a:p>
          <a:p>
            <a:r>
              <a:rPr lang="en-US" sz="1300" dirty="0"/>
              <a:t>I think employees look at how others were treated and use that to decide if it’s safe to be honest and open.</a:t>
            </a:r>
          </a:p>
          <a:p>
            <a:r>
              <a:rPr lang="en-US" sz="1300" dirty="0"/>
              <a:t>Legal systems and regulations sometimes require punishment even when mistakes are unintentional, creating additional fear and resistance.</a:t>
            </a:r>
          </a:p>
          <a:p>
            <a:r>
              <a:rPr lang="en-US" sz="1300" dirty="0"/>
              <a:t>I believe this fear can lead to underreporting or hiding errors, which goes against the spirit of continuous learning.</a:t>
            </a:r>
          </a:p>
          <a:p>
            <a:r>
              <a:rPr lang="en-US" sz="1300" dirty="0"/>
              <a:t>When someone is unfairly blamed, it can damage morale for years, like a “social oil spill” that affects new and old employees alike.</a:t>
            </a:r>
          </a:p>
          <a:p>
            <a:pPr marL="0" indent="0">
              <a:buNone/>
            </a:pPr>
            <a:r>
              <a:rPr lang="en-US" sz="1300" i="1" dirty="0"/>
              <a:t>"When someone is blamed for an ‘honest mistake,’ it is like a social oil spill. The pollution sticks around for a long time."</a:t>
            </a:r>
            <a:r>
              <a:rPr lang="en-US" sz="1300" dirty="0"/>
              <a:t> — Shorrock (2024)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52475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086F3-8E0A-0992-B759-1112E54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100" b="1"/>
              <a:t>Visualizing the Barriers</a:t>
            </a:r>
            <a:br>
              <a:rPr lang="en-US" sz="4100" b="1"/>
            </a:br>
            <a:endParaRPr lang="en-US" sz="4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A26D7-2AF0-4049-340F-2EB1C3C56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endParaRPr lang="en-US" sz="1300" dirty="0"/>
          </a:p>
          <a:p>
            <a:r>
              <a:rPr lang="en-US" sz="1300" dirty="0"/>
              <a:t>Seeing the barriers laid out visually helps us understand how complex and interconnected these challenges really are.</a:t>
            </a:r>
          </a:p>
          <a:p>
            <a:r>
              <a:rPr lang="en-US" sz="1300" dirty="0"/>
              <a:t>Each barrier (Blame, Trust &amp; Transparency, Cultural &amp; Professional Challenges, Historical &amp; Legal Influences) affects the others, creating a cycle that can be hard to break.</a:t>
            </a:r>
          </a:p>
          <a:p>
            <a:r>
              <a:rPr lang="en-US" sz="1300" dirty="0"/>
              <a:t>I feel it’s important to remember that overcoming these barriers isn’t about quick fixes — it requires commitment, patience, and a shift in mindset across all levels of an organization.</a:t>
            </a:r>
          </a:p>
          <a:p>
            <a:r>
              <a:rPr lang="en-US" sz="1300" dirty="0"/>
              <a:t>From my experience, when teams see these barriers visually, it sparks more open conversations and helps leaders and staff realize they aren’t alone in facing these challenges.</a:t>
            </a:r>
          </a:p>
          <a:p>
            <a:endParaRPr lang="en-US" sz="1300" dirty="0"/>
          </a:p>
        </p:txBody>
      </p:sp>
      <p:pic>
        <p:nvPicPr>
          <p:cNvPr id="5" name="Picture 4" descr="A diagram of different values&#10;&#10;AI-generated content may be incorrect.">
            <a:extLst>
              <a:ext uri="{FF2B5EF4-FFF2-40B4-BE49-F238E27FC236}">
                <a16:creationId xmlns:a16="http://schemas.microsoft.com/office/drawing/2014/main" id="{9704D374-CDF2-9DAD-7325-054E1092EB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47" r="2132" b="3"/>
          <a:stretch>
            <a:fillRect/>
          </a:stretch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4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36551-2A98-7DFA-C026-0D1E1D27C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Moving Forward — Building a Just Culture</a:t>
            </a:r>
            <a:br>
              <a:rPr lang="en-US" b="1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087BC-4D8F-4052-1C9C-0E5E9806F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0766" y="1526598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sz="1800" dirty="0"/>
              <a:t>I believe building a Just Culture is an ongoing journey, not a one-time initiative.</a:t>
            </a:r>
          </a:p>
          <a:p>
            <a:r>
              <a:rPr lang="en-US" sz="1800" dirty="0"/>
              <a:t>Leaders need to actively model openness and fairness, and encourage learning from mistakes without fear.</a:t>
            </a:r>
          </a:p>
          <a:p>
            <a:r>
              <a:rPr lang="en-US" sz="1800" dirty="0"/>
              <a:t>Trust must be built slowly and maintained through consistent actions and communication.</a:t>
            </a:r>
          </a:p>
          <a:p>
            <a:r>
              <a:rPr lang="en-US" sz="1800" dirty="0"/>
              <a:t>I feel it’s important to engage all levels of the organization — from frontline staff to executives — to create shared understanding and values. Small steps, like transparent communication and fair incident reviews, can make a big difference over time. Together, we can create a safer, more supportive environment where everyone feels empowered to speak up and grow.</a:t>
            </a:r>
          </a:p>
          <a:p>
            <a:endParaRPr lang="en-US" sz="18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8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7AF9F-021F-5FB0-A7B3-7BD9D2CF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3800" b="1"/>
              <a:t>References</a:t>
            </a:r>
            <a:br>
              <a:rPr lang="en-US" sz="3800" b="1"/>
            </a:br>
            <a:endParaRPr lang="en-US" sz="38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D244E-AA23-2EEB-67B5-DB57D0515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b="1"/>
          </a:p>
          <a:p>
            <a:r>
              <a:rPr lang="en-US" sz="2000"/>
              <a:t>Health Quality Alberta. (2024). Overcoming barriers to a just culture. Health Quality Alberta Just Culture. </a:t>
            </a:r>
            <a:r>
              <a:rPr lang="en-US" sz="2000">
                <a:hlinkClick r:id="rId2"/>
              </a:rPr>
              <a:t>https://justculture.hqa.ca/overcoming-barriers-to-a-just-culture/</a:t>
            </a:r>
            <a:endParaRPr lang="en-US" sz="2000"/>
          </a:p>
          <a:p>
            <a:r>
              <a:rPr lang="en-US" sz="2000"/>
              <a:t>Shorrock, S. (2024, November 2). Why is it just so difficult? barriers to “just culture” in the real world. Humanistic Systems. </a:t>
            </a:r>
            <a:r>
              <a:rPr lang="en-US" sz="2000">
                <a:hlinkClick r:id="rId3"/>
              </a:rPr>
              <a:t>https://humanisticsystems.com/2023/10/18/why-is-it-just-so-difficult-barriers-to-just-culture-in-the-real-world/</a:t>
            </a:r>
            <a:endParaRPr lang="en-US" sz="2000"/>
          </a:p>
          <a:p>
            <a:r>
              <a:rPr lang="en-US" sz="2000"/>
              <a:t>Open Resources for Nursing (Open RN). (2023). </a:t>
            </a:r>
            <a:r>
              <a:rPr lang="en-US" sz="2000" i="1"/>
              <a:t>5.4 culture of safety</a:t>
            </a:r>
            <a:r>
              <a:rPr lang="en-US" sz="2000"/>
              <a:t>. Nursing Fundamentals. https://openwa.pressbooks.pub/nursingfundamentals/chapter/5-4-culture-of-safety/ 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76193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868</Words>
  <Application>Microsoft Macintosh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 Barriers to Implementing a Just Culture </vt:lpstr>
      <vt:lpstr>What Exactly Is a Just Culture? </vt:lpstr>
      <vt:lpstr>Barrier 1-Blame and Outcome Bias </vt:lpstr>
      <vt:lpstr>Barrier 2 — Lack of Trust and Transparency </vt:lpstr>
      <vt:lpstr>Barrier 3 — Cultural and Professional Challenges </vt:lpstr>
      <vt:lpstr>Barrier 4 — Historical and Legal Influences </vt:lpstr>
      <vt:lpstr>Visualizing the Barriers </vt:lpstr>
      <vt:lpstr>Moving Forward — Building a Just Culture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Preston</dc:creator>
  <cp:lastModifiedBy>Brian Preston</cp:lastModifiedBy>
  <cp:revision>1</cp:revision>
  <dcterms:created xsi:type="dcterms:W3CDTF">2025-07-13T19:08:44Z</dcterms:created>
  <dcterms:modified xsi:type="dcterms:W3CDTF">2025-07-13T19:44:41Z</dcterms:modified>
</cp:coreProperties>
</file>