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z.io/academy/source-code-security" TargetMode="External"/><Relationship Id="rId1" Type="http://schemas.openxmlformats.org/officeDocument/2006/relationships/hyperlink" Target="https://get.assembla.com/blog/source-code-security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z.io/academy/source-code-security" TargetMode="External"/><Relationship Id="rId1" Type="http://schemas.openxmlformats.org/officeDocument/2006/relationships/hyperlink" Target="https://get.assembla.com/blog/source-code-securit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984BE-435C-4FF1-B002-9106C38ACC4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E88BC-7F5D-4B9E-A349-FC7351E40C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 believe that not everyone on a dev team needs full access to everything. That’s honestly a recipe for disaster. We should always apply “least privilege” principles—only give people access to what they absolutely need.</a:t>
          </a:r>
        </a:p>
      </dgm:t>
    </dgm:pt>
    <dgm:pt modelId="{9BB6016A-EAE1-4EDD-8723-F1E135252B75}" type="parTrans" cxnId="{3D8088C3-9429-4CA7-A68E-EEF205E4A9EE}">
      <dgm:prSet/>
      <dgm:spPr/>
      <dgm:t>
        <a:bodyPr/>
        <a:lstStyle/>
        <a:p>
          <a:endParaRPr lang="en-US"/>
        </a:p>
      </dgm:t>
    </dgm:pt>
    <dgm:pt modelId="{9D0E3B0D-04E1-46C0-9814-1461F172D070}" type="sibTrans" cxnId="{3D8088C3-9429-4CA7-A68E-EEF205E4A9EE}">
      <dgm:prSet/>
      <dgm:spPr/>
      <dgm:t>
        <a:bodyPr/>
        <a:lstStyle/>
        <a:p>
          <a:endParaRPr lang="en-US"/>
        </a:p>
      </dgm:t>
    </dgm:pt>
    <dgm:pt modelId="{B8736D11-E2CC-41B8-998D-5943D3AE8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used to think access was just about convenience, but now I understand it’s a major security layer.</a:t>
          </a:r>
        </a:p>
      </dgm:t>
    </dgm:pt>
    <dgm:pt modelId="{0862675F-3694-4677-9EFD-44BD473A5C3B}" type="parTrans" cxnId="{02B7E239-CE4D-480F-9E0B-BDEEF99EB1FE}">
      <dgm:prSet/>
      <dgm:spPr/>
      <dgm:t>
        <a:bodyPr/>
        <a:lstStyle/>
        <a:p>
          <a:endParaRPr lang="en-US"/>
        </a:p>
      </dgm:t>
    </dgm:pt>
    <dgm:pt modelId="{4428F0BF-C1EC-430D-9B0A-E5EBF6C588BA}" type="sibTrans" cxnId="{02B7E239-CE4D-480F-9E0B-BDEEF99EB1FE}">
      <dgm:prSet/>
      <dgm:spPr/>
      <dgm:t>
        <a:bodyPr/>
        <a:lstStyle/>
        <a:p>
          <a:endParaRPr lang="en-US"/>
        </a:p>
      </dgm:t>
    </dgm:pt>
    <dgm:pt modelId="{EEB6ABAB-7532-4605-BC46-64FD3AC7C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like GitHub and Assembla allow us to assign role-based access. I think that's critical, especially when collaborating with external contractors or freelancers.</a:t>
          </a:r>
        </a:p>
      </dgm:t>
    </dgm:pt>
    <dgm:pt modelId="{FAC7C743-2DBF-4B87-936D-8753102B0A87}" type="parTrans" cxnId="{08D52CC8-A13B-4C87-BA20-89043D4015A1}">
      <dgm:prSet/>
      <dgm:spPr/>
      <dgm:t>
        <a:bodyPr/>
        <a:lstStyle/>
        <a:p>
          <a:endParaRPr lang="en-US"/>
        </a:p>
      </dgm:t>
    </dgm:pt>
    <dgm:pt modelId="{49343393-281D-4D2E-928D-A99DFF4F2A25}" type="sibTrans" cxnId="{08D52CC8-A13B-4C87-BA20-89043D4015A1}">
      <dgm:prSet/>
      <dgm:spPr/>
      <dgm:t>
        <a:bodyPr/>
        <a:lstStyle/>
        <a:p>
          <a:endParaRPr lang="en-US"/>
        </a:p>
      </dgm:t>
    </dgm:pt>
    <dgm:pt modelId="{2DB35E02-A44A-4F90-A614-3E932AD0A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Two-factor authentication (2FA) adds another layer of protection. It’s simple, but powerful.</a:t>
          </a:r>
          <a:br>
            <a:rPr lang="en-US" b="0" dirty="0"/>
          </a:br>
          <a:r>
            <a:rPr lang="en-US" b="0" dirty="0"/>
            <a:t>Even if someone gets your password, they still can’t get in without your device. I feel that combining 2FA with role-based access and session timeouts makes a huge difference in securing shared repositories.</a:t>
          </a:r>
        </a:p>
      </dgm:t>
    </dgm:pt>
    <dgm:pt modelId="{992140AF-0E28-4B3D-A226-29DCAA0BAB38}" type="parTrans" cxnId="{6296E4D7-F2DF-4074-BCF6-EBEC1BDEAF3B}">
      <dgm:prSet/>
      <dgm:spPr/>
      <dgm:t>
        <a:bodyPr/>
        <a:lstStyle/>
        <a:p>
          <a:endParaRPr lang="en-US"/>
        </a:p>
      </dgm:t>
    </dgm:pt>
    <dgm:pt modelId="{0AA8C344-A139-40C0-A978-B9FCF0CE9692}" type="sibTrans" cxnId="{6296E4D7-F2DF-4074-BCF6-EBEC1BDEAF3B}">
      <dgm:prSet/>
      <dgm:spPr/>
      <dgm:t>
        <a:bodyPr/>
        <a:lstStyle/>
        <a:p>
          <a:endParaRPr lang="en-US"/>
        </a:p>
      </dgm:t>
    </dgm:pt>
    <dgm:pt modelId="{1378CA6B-EC9F-440D-BCE8-8257FC37D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remote teams, 2FA should not be optional—it’s essential.</a:t>
          </a:r>
        </a:p>
      </dgm:t>
    </dgm:pt>
    <dgm:pt modelId="{9327A75B-82C4-4078-89E9-A8FDB54D4F4F}" type="parTrans" cxnId="{D822618D-1C2F-4FDF-B050-758E6C350BC3}">
      <dgm:prSet/>
      <dgm:spPr/>
      <dgm:t>
        <a:bodyPr/>
        <a:lstStyle/>
        <a:p>
          <a:endParaRPr lang="en-US"/>
        </a:p>
      </dgm:t>
    </dgm:pt>
    <dgm:pt modelId="{0F4F1BC2-E293-4364-B9C9-7276CADD22C7}" type="sibTrans" cxnId="{D822618D-1C2F-4FDF-B050-758E6C350BC3}">
      <dgm:prSet/>
      <dgm:spPr/>
      <dgm:t>
        <a:bodyPr/>
        <a:lstStyle/>
        <a:p>
          <a:endParaRPr lang="en-US"/>
        </a:p>
      </dgm:t>
    </dgm:pt>
    <dgm:pt modelId="{F57C46EC-D4FA-4EC2-B9F3-3A60CEF0F6DD}" type="pres">
      <dgm:prSet presAssocID="{6A0984BE-435C-4FF1-B002-9106C38ACC48}" presName="root" presStyleCnt="0">
        <dgm:presLayoutVars>
          <dgm:dir/>
          <dgm:resizeHandles val="exact"/>
        </dgm:presLayoutVars>
      </dgm:prSet>
      <dgm:spPr/>
    </dgm:pt>
    <dgm:pt modelId="{284B1588-2D2C-4039-8A7F-BEE4A5013139}" type="pres">
      <dgm:prSet presAssocID="{B83E88BC-7F5D-4B9E-A349-FC7351E40C66}" presName="compNode" presStyleCnt="0"/>
      <dgm:spPr/>
    </dgm:pt>
    <dgm:pt modelId="{54E73733-F39D-42F1-A1E8-63219257B977}" type="pres">
      <dgm:prSet presAssocID="{B83E88BC-7F5D-4B9E-A349-FC7351E40C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1EC7C904-EDD8-4A87-B36D-5CFFDCD8E3FD}" type="pres">
      <dgm:prSet presAssocID="{B83E88BC-7F5D-4B9E-A349-FC7351E40C66}" presName="spaceRect" presStyleCnt="0"/>
      <dgm:spPr/>
    </dgm:pt>
    <dgm:pt modelId="{3DD41602-9058-4E37-9897-9C47E94DCDA4}" type="pres">
      <dgm:prSet presAssocID="{B83E88BC-7F5D-4B9E-A349-FC7351E40C66}" presName="textRect" presStyleLbl="revTx" presStyleIdx="0" presStyleCnt="5">
        <dgm:presLayoutVars>
          <dgm:chMax val="1"/>
          <dgm:chPref val="1"/>
        </dgm:presLayoutVars>
      </dgm:prSet>
      <dgm:spPr/>
    </dgm:pt>
    <dgm:pt modelId="{263ADFC1-59C2-40FD-8F88-3E0B19F0808D}" type="pres">
      <dgm:prSet presAssocID="{9D0E3B0D-04E1-46C0-9814-1461F172D070}" presName="sibTrans" presStyleCnt="0"/>
      <dgm:spPr/>
    </dgm:pt>
    <dgm:pt modelId="{615DDF48-3ED1-4922-AA28-BF5A139A7BAA}" type="pres">
      <dgm:prSet presAssocID="{B8736D11-E2CC-41B8-998D-5943D3AE8E00}" presName="compNode" presStyleCnt="0"/>
      <dgm:spPr/>
    </dgm:pt>
    <dgm:pt modelId="{BF4472EE-01BC-48C7-93A2-A35264FA45EF}" type="pres">
      <dgm:prSet presAssocID="{B8736D11-E2CC-41B8-998D-5943D3AE8E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F7D29F-4951-4A90-8061-CF213B91F206}" type="pres">
      <dgm:prSet presAssocID="{B8736D11-E2CC-41B8-998D-5943D3AE8E00}" presName="spaceRect" presStyleCnt="0"/>
      <dgm:spPr/>
    </dgm:pt>
    <dgm:pt modelId="{503A8291-4FD4-44DF-BCE1-55F815ECBE87}" type="pres">
      <dgm:prSet presAssocID="{B8736D11-E2CC-41B8-998D-5943D3AE8E00}" presName="textRect" presStyleLbl="revTx" presStyleIdx="1" presStyleCnt="5">
        <dgm:presLayoutVars>
          <dgm:chMax val="1"/>
          <dgm:chPref val="1"/>
        </dgm:presLayoutVars>
      </dgm:prSet>
      <dgm:spPr/>
    </dgm:pt>
    <dgm:pt modelId="{3E50E4E0-42CD-4E8E-94CB-F7FC8EADEB20}" type="pres">
      <dgm:prSet presAssocID="{4428F0BF-C1EC-430D-9B0A-E5EBF6C588BA}" presName="sibTrans" presStyleCnt="0"/>
      <dgm:spPr/>
    </dgm:pt>
    <dgm:pt modelId="{A583F236-2C9C-45ED-8078-511274CDD9CC}" type="pres">
      <dgm:prSet presAssocID="{EEB6ABAB-7532-4605-BC46-64FD3AC7CCCF}" presName="compNode" presStyleCnt="0"/>
      <dgm:spPr/>
    </dgm:pt>
    <dgm:pt modelId="{0F2CE923-36F7-4CA1-AB87-DC7025EED06E}" type="pres">
      <dgm:prSet presAssocID="{EEB6ABAB-7532-4605-BC46-64FD3AC7CC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0AEFFA4-A7CF-4EB4-A4B6-FF20134886F4}" type="pres">
      <dgm:prSet presAssocID="{EEB6ABAB-7532-4605-BC46-64FD3AC7CCCF}" presName="spaceRect" presStyleCnt="0"/>
      <dgm:spPr/>
    </dgm:pt>
    <dgm:pt modelId="{6C55BB87-003C-4AF0-8AEB-EB08C8F15D86}" type="pres">
      <dgm:prSet presAssocID="{EEB6ABAB-7532-4605-BC46-64FD3AC7CCCF}" presName="textRect" presStyleLbl="revTx" presStyleIdx="2" presStyleCnt="5">
        <dgm:presLayoutVars>
          <dgm:chMax val="1"/>
          <dgm:chPref val="1"/>
        </dgm:presLayoutVars>
      </dgm:prSet>
      <dgm:spPr/>
    </dgm:pt>
    <dgm:pt modelId="{3F160795-DE45-44D9-995D-E811747B7FE6}" type="pres">
      <dgm:prSet presAssocID="{49343393-281D-4D2E-928D-A99DFF4F2A25}" presName="sibTrans" presStyleCnt="0"/>
      <dgm:spPr/>
    </dgm:pt>
    <dgm:pt modelId="{7E0DAF66-E03F-4C53-B326-205D05E2A035}" type="pres">
      <dgm:prSet presAssocID="{2DB35E02-A44A-4F90-A614-3E932AD0A1A0}" presName="compNode" presStyleCnt="0"/>
      <dgm:spPr/>
    </dgm:pt>
    <dgm:pt modelId="{0DD55139-2FA1-485D-8334-6DF75B5681DA}" type="pres">
      <dgm:prSet presAssocID="{2DB35E02-A44A-4F90-A614-3E932AD0A1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DB0C7C7-0022-49CF-8ADB-E1CE00AAED94}" type="pres">
      <dgm:prSet presAssocID="{2DB35E02-A44A-4F90-A614-3E932AD0A1A0}" presName="spaceRect" presStyleCnt="0"/>
      <dgm:spPr/>
    </dgm:pt>
    <dgm:pt modelId="{2F4B960B-54B6-471F-8E6A-0B5CB8134FFC}" type="pres">
      <dgm:prSet presAssocID="{2DB35E02-A44A-4F90-A614-3E932AD0A1A0}" presName="textRect" presStyleLbl="revTx" presStyleIdx="3" presStyleCnt="5">
        <dgm:presLayoutVars>
          <dgm:chMax val="1"/>
          <dgm:chPref val="1"/>
        </dgm:presLayoutVars>
      </dgm:prSet>
      <dgm:spPr/>
    </dgm:pt>
    <dgm:pt modelId="{57995B14-5E3D-4A9B-AC03-ABCD9AA5A686}" type="pres">
      <dgm:prSet presAssocID="{0AA8C344-A139-40C0-A978-B9FCF0CE9692}" presName="sibTrans" presStyleCnt="0"/>
      <dgm:spPr/>
    </dgm:pt>
    <dgm:pt modelId="{17F952B4-3B20-425B-B3C5-12CC3D490A5B}" type="pres">
      <dgm:prSet presAssocID="{1378CA6B-EC9F-440D-BCE8-8257FC37DA2A}" presName="compNode" presStyleCnt="0"/>
      <dgm:spPr/>
    </dgm:pt>
    <dgm:pt modelId="{3DC1AA06-2BAB-460C-A803-D8991452C560}" type="pres">
      <dgm:prSet presAssocID="{1378CA6B-EC9F-440D-BCE8-8257FC37DA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D8937720-FE4C-4FFC-AC44-050482B93C85}" type="pres">
      <dgm:prSet presAssocID="{1378CA6B-EC9F-440D-BCE8-8257FC37DA2A}" presName="spaceRect" presStyleCnt="0"/>
      <dgm:spPr/>
    </dgm:pt>
    <dgm:pt modelId="{B8F765C2-E02B-4A87-9EB3-2CDC831F203F}" type="pres">
      <dgm:prSet presAssocID="{1378CA6B-EC9F-440D-BCE8-8257FC37DA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5E8703-16E7-4925-94FA-4BB8F00C9F64}" type="presOf" srcId="{B83E88BC-7F5D-4B9E-A349-FC7351E40C66}" destId="{3DD41602-9058-4E37-9897-9C47E94DCDA4}" srcOrd="0" destOrd="0" presId="urn:microsoft.com/office/officeart/2018/2/layout/IconLabelList"/>
    <dgm:cxn modelId="{78D2180C-2461-4D5E-BE18-12B1E37D9B13}" type="presOf" srcId="{EEB6ABAB-7532-4605-BC46-64FD3AC7CCCF}" destId="{6C55BB87-003C-4AF0-8AEB-EB08C8F15D86}" srcOrd="0" destOrd="0" presId="urn:microsoft.com/office/officeart/2018/2/layout/IconLabelList"/>
    <dgm:cxn modelId="{02B7E239-CE4D-480F-9E0B-BDEEF99EB1FE}" srcId="{6A0984BE-435C-4FF1-B002-9106C38ACC48}" destId="{B8736D11-E2CC-41B8-998D-5943D3AE8E00}" srcOrd="1" destOrd="0" parTransId="{0862675F-3694-4677-9EFD-44BD473A5C3B}" sibTransId="{4428F0BF-C1EC-430D-9B0A-E5EBF6C588BA}"/>
    <dgm:cxn modelId="{38A37D83-2A4E-4C62-8B28-A62865FD97AE}" type="presOf" srcId="{2DB35E02-A44A-4F90-A614-3E932AD0A1A0}" destId="{2F4B960B-54B6-471F-8E6A-0B5CB8134FFC}" srcOrd="0" destOrd="0" presId="urn:microsoft.com/office/officeart/2018/2/layout/IconLabelList"/>
    <dgm:cxn modelId="{D822618D-1C2F-4FDF-B050-758E6C350BC3}" srcId="{6A0984BE-435C-4FF1-B002-9106C38ACC48}" destId="{1378CA6B-EC9F-440D-BCE8-8257FC37DA2A}" srcOrd="4" destOrd="0" parTransId="{9327A75B-82C4-4078-89E9-A8FDB54D4F4F}" sibTransId="{0F4F1BC2-E293-4364-B9C9-7276CADD22C7}"/>
    <dgm:cxn modelId="{198413AC-C893-4CDA-8F1D-876CBE265CB5}" type="presOf" srcId="{1378CA6B-EC9F-440D-BCE8-8257FC37DA2A}" destId="{B8F765C2-E02B-4A87-9EB3-2CDC831F203F}" srcOrd="0" destOrd="0" presId="urn:microsoft.com/office/officeart/2018/2/layout/IconLabelList"/>
    <dgm:cxn modelId="{3D8088C3-9429-4CA7-A68E-EEF205E4A9EE}" srcId="{6A0984BE-435C-4FF1-B002-9106C38ACC48}" destId="{B83E88BC-7F5D-4B9E-A349-FC7351E40C66}" srcOrd="0" destOrd="0" parTransId="{9BB6016A-EAE1-4EDD-8723-F1E135252B75}" sibTransId="{9D0E3B0D-04E1-46C0-9814-1461F172D070}"/>
    <dgm:cxn modelId="{08D52CC8-A13B-4C87-BA20-89043D4015A1}" srcId="{6A0984BE-435C-4FF1-B002-9106C38ACC48}" destId="{EEB6ABAB-7532-4605-BC46-64FD3AC7CCCF}" srcOrd="2" destOrd="0" parTransId="{FAC7C743-2DBF-4B87-936D-8753102B0A87}" sibTransId="{49343393-281D-4D2E-928D-A99DFF4F2A25}"/>
    <dgm:cxn modelId="{6296E4D7-F2DF-4074-BCF6-EBEC1BDEAF3B}" srcId="{6A0984BE-435C-4FF1-B002-9106C38ACC48}" destId="{2DB35E02-A44A-4F90-A614-3E932AD0A1A0}" srcOrd="3" destOrd="0" parTransId="{992140AF-0E28-4B3D-A226-29DCAA0BAB38}" sibTransId="{0AA8C344-A139-40C0-A978-B9FCF0CE9692}"/>
    <dgm:cxn modelId="{D36CCCF2-7D37-42D2-9E12-166AA40578EB}" type="presOf" srcId="{6A0984BE-435C-4FF1-B002-9106C38ACC48}" destId="{F57C46EC-D4FA-4EC2-B9F3-3A60CEF0F6DD}" srcOrd="0" destOrd="0" presId="urn:microsoft.com/office/officeart/2018/2/layout/IconLabelList"/>
    <dgm:cxn modelId="{0D8768F4-66F9-4BF8-909F-53FCF25420CA}" type="presOf" srcId="{B8736D11-E2CC-41B8-998D-5943D3AE8E00}" destId="{503A8291-4FD4-44DF-BCE1-55F815ECBE87}" srcOrd="0" destOrd="0" presId="urn:microsoft.com/office/officeart/2018/2/layout/IconLabelList"/>
    <dgm:cxn modelId="{73BEE2E2-1378-4979-ADF6-8164A68B5E6F}" type="presParOf" srcId="{F57C46EC-D4FA-4EC2-B9F3-3A60CEF0F6DD}" destId="{284B1588-2D2C-4039-8A7F-BEE4A5013139}" srcOrd="0" destOrd="0" presId="urn:microsoft.com/office/officeart/2018/2/layout/IconLabelList"/>
    <dgm:cxn modelId="{B05E99D1-FEF3-42EA-8105-03A013713A32}" type="presParOf" srcId="{284B1588-2D2C-4039-8A7F-BEE4A5013139}" destId="{54E73733-F39D-42F1-A1E8-63219257B977}" srcOrd="0" destOrd="0" presId="urn:microsoft.com/office/officeart/2018/2/layout/IconLabelList"/>
    <dgm:cxn modelId="{5CA675C4-CD16-435C-B240-6F07826BFD8E}" type="presParOf" srcId="{284B1588-2D2C-4039-8A7F-BEE4A5013139}" destId="{1EC7C904-EDD8-4A87-B36D-5CFFDCD8E3FD}" srcOrd="1" destOrd="0" presId="urn:microsoft.com/office/officeart/2018/2/layout/IconLabelList"/>
    <dgm:cxn modelId="{B1E1F6EE-7AFF-4798-A2CC-DBD486A25576}" type="presParOf" srcId="{284B1588-2D2C-4039-8A7F-BEE4A5013139}" destId="{3DD41602-9058-4E37-9897-9C47E94DCDA4}" srcOrd="2" destOrd="0" presId="urn:microsoft.com/office/officeart/2018/2/layout/IconLabelList"/>
    <dgm:cxn modelId="{C9D1ABCE-7CF6-4A5E-80FB-A2FC79D82DE2}" type="presParOf" srcId="{F57C46EC-D4FA-4EC2-B9F3-3A60CEF0F6DD}" destId="{263ADFC1-59C2-40FD-8F88-3E0B19F0808D}" srcOrd="1" destOrd="0" presId="urn:microsoft.com/office/officeart/2018/2/layout/IconLabelList"/>
    <dgm:cxn modelId="{BA84F709-FEC8-4369-AC8D-FE31FE9FE01C}" type="presParOf" srcId="{F57C46EC-D4FA-4EC2-B9F3-3A60CEF0F6DD}" destId="{615DDF48-3ED1-4922-AA28-BF5A139A7BAA}" srcOrd="2" destOrd="0" presId="urn:microsoft.com/office/officeart/2018/2/layout/IconLabelList"/>
    <dgm:cxn modelId="{96B278A7-934C-4009-8B01-58A1E57B9265}" type="presParOf" srcId="{615DDF48-3ED1-4922-AA28-BF5A139A7BAA}" destId="{BF4472EE-01BC-48C7-93A2-A35264FA45EF}" srcOrd="0" destOrd="0" presId="urn:microsoft.com/office/officeart/2018/2/layout/IconLabelList"/>
    <dgm:cxn modelId="{306458E7-387E-4D90-924B-B78AE4F61E31}" type="presParOf" srcId="{615DDF48-3ED1-4922-AA28-BF5A139A7BAA}" destId="{73F7D29F-4951-4A90-8061-CF213B91F206}" srcOrd="1" destOrd="0" presId="urn:microsoft.com/office/officeart/2018/2/layout/IconLabelList"/>
    <dgm:cxn modelId="{D90EFFDF-C9E8-4CF4-8038-7ABDD5A6AF2D}" type="presParOf" srcId="{615DDF48-3ED1-4922-AA28-BF5A139A7BAA}" destId="{503A8291-4FD4-44DF-BCE1-55F815ECBE87}" srcOrd="2" destOrd="0" presId="urn:microsoft.com/office/officeart/2018/2/layout/IconLabelList"/>
    <dgm:cxn modelId="{3E7FD7FE-AFFD-465E-853E-0EAD422B59F7}" type="presParOf" srcId="{F57C46EC-D4FA-4EC2-B9F3-3A60CEF0F6DD}" destId="{3E50E4E0-42CD-4E8E-94CB-F7FC8EADEB20}" srcOrd="3" destOrd="0" presId="urn:microsoft.com/office/officeart/2018/2/layout/IconLabelList"/>
    <dgm:cxn modelId="{26DC4425-F696-48CC-B582-4B67EE21719C}" type="presParOf" srcId="{F57C46EC-D4FA-4EC2-B9F3-3A60CEF0F6DD}" destId="{A583F236-2C9C-45ED-8078-511274CDD9CC}" srcOrd="4" destOrd="0" presId="urn:microsoft.com/office/officeart/2018/2/layout/IconLabelList"/>
    <dgm:cxn modelId="{B0C0B0C6-1ADD-41F5-A1B8-9185456A89B7}" type="presParOf" srcId="{A583F236-2C9C-45ED-8078-511274CDD9CC}" destId="{0F2CE923-36F7-4CA1-AB87-DC7025EED06E}" srcOrd="0" destOrd="0" presId="urn:microsoft.com/office/officeart/2018/2/layout/IconLabelList"/>
    <dgm:cxn modelId="{269129F5-6338-4777-AEA8-8BD432A21861}" type="presParOf" srcId="{A583F236-2C9C-45ED-8078-511274CDD9CC}" destId="{80AEFFA4-A7CF-4EB4-A4B6-FF20134886F4}" srcOrd="1" destOrd="0" presId="urn:microsoft.com/office/officeart/2018/2/layout/IconLabelList"/>
    <dgm:cxn modelId="{6AB81D8F-8F11-42AE-96D5-A70656363405}" type="presParOf" srcId="{A583F236-2C9C-45ED-8078-511274CDD9CC}" destId="{6C55BB87-003C-4AF0-8AEB-EB08C8F15D86}" srcOrd="2" destOrd="0" presId="urn:microsoft.com/office/officeart/2018/2/layout/IconLabelList"/>
    <dgm:cxn modelId="{34E16A2C-6C37-4F84-A838-11095DCA18C5}" type="presParOf" srcId="{F57C46EC-D4FA-4EC2-B9F3-3A60CEF0F6DD}" destId="{3F160795-DE45-44D9-995D-E811747B7FE6}" srcOrd="5" destOrd="0" presId="urn:microsoft.com/office/officeart/2018/2/layout/IconLabelList"/>
    <dgm:cxn modelId="{DD663403-7BA7-4C3B-9478-C9D92C69D119}" type="presParOf" srcId="{F57C46EC-D4FA-4EC2-B9F3-3A60CEF0F6DD}" destId="{7E0DAF66-E03F-4C53-B326-205D05E2A035}" srcOrd="6" destOrd="0" presId="urn:microsoft.com/office/officeart/2018/2/layout/IconLabelList"/>
    <dgm:cxn modelId="{37BCB0F5-A99C-4F10-BC13-267DDA7BB90A}" type="presParOf" srcId="{7E0DAF66-E03F-4C53-B326-205D05E2A035}" destId="{0DD55139-2FA1-485D-8334-6DF75B5681DA}" srcOrd="0" destOrd="0" presId="urn:microsoft.com/office/officeart/2018/2/layout/IconLabelList"/>
    <dgm:cxn modelId="{52C1BDCE-3428-4DF4-9535-76FD12903754}" type="presParOf" srcId="{7E0DAF66-E03F-4C53-B326-205D05E2A035}" destId="{FDB0C7C7-0022-49CF-8ADB-E1CE00AAED94}" srcOrd="1" destOrd="0" presId="urn:microsoft.com/office/officeart/2018/2/layout/IconLabelList"/>
    <dgm:cxn modelId="{7BC4CA85-ABA9-4F04-8B99-F144A1FBE84A}" type="presParOf" srcId="{7E0DAF66-E03F-4C53-B326-205D05E2A035}" destId="{2F4B960B-54B6-471F-8E6A-0B5CB8134FFC}" srcOrd="2" destOrd="0" presId="urn:microsoft.com/office/officeart/2018/2/layout/IconLabelList"/>
    <dgm:cxn modelId="{7906FB3D-4DA8-4F9D-8C40-F41BB1C04847}" type="presParOf" srcId="{F57C46EC-D4FA-4EC2-B9F3-3A60CEF0F6DD}" destId="{57995B14-5E3D-4A9B-AC03-ABCD9AA5A686}" srcOrd="7" destOrd="0" presId="urn:microsoft.com/office/officeart/2018/2/layout/IconLabelList"/>
    <dgm:cxn modelId="{F1216435-2D3B-44D3-A8E8-A19AA6EB4E00}" type="presParOf" srcId="{F57C46EC-D4FA-4EC2-B9F3-3A60CEF0F6DD}" destId="{17F952B4-3B20-425B-B3C5-12CC3D490A5B}" srcOrd="8" destOrd="0" presId="urn:microsoft.com/office/officeart/2018/2/layout/IconLabelList"/>
    <dgm:cxn modelId="{83855936-55B3-4CF4-BD11-DEF846882483}" type="presParOf" srcId="{17F952B4-3B20-425B-B3C5-12CC3D490A5B}" destId="{3DC1AA06-2BAB-460C-A803-D8991452C560}" srcOrd="0" destOrd="0" presId="urn:microsoft.com/office/officeart/2018/2/layout/IconLabelList"/>
    <dgm:cxn modelId="{BCD912AF-01BB-40C1-88E4-8027DD90C518}" type="presParOf" srcId="{17F952B4-3B20-425B-B3C5-12CC3D490A5B}" destId="{D8937720-FE4C-4FFC-AC44-050482B93C85}" srcOrd="1" destOrd="0" presId="urn:microsoft.com/office/officeart/2018/2/layout/IconLabelList"/>
    <dgm:cxn modelId="{66F61F70-811A-4EDE-9F37-CC0AF5F82F7A}" type="presParOf" srcId="{17F952B4-3B20-425B-B3C5-12CC3D490A5B}" destId="{B8F765C2-E02B-4A87-9EB3-2CDC831F20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352B1-0663-4F68-A28D-3B556D7113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9387E-542E-47FC-8968-705BC5965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Working in the cosmetics industry, I collaborate with remote teams all the time—and I know how easily things can slip through the cracks.</a:t>
          </a:r>
        </a:p>
      </dgm:t>
    </dgm:pt>
    <dgm:pt modelId="{C6BB4DF6-12C9-41D0-9D5D-B68E22E6C60F}" type="parTrans" cxnId="{1435F0F4-BE71-474F-86F5-1EC1979311C5}">
      <dgm:prSet/>
      <dgm:spPr/>
      <dgm:t>
        <a:bodyPr/>
        <a:lstStyle/>
        <a:p>
          <a:endParaRPr lang="en-US"/>
        </a:p>
      </dgm:t>
    </dgm:pt>
    <dgm:pt modelId="{8F4E5125-A19F-4FE4-B611-82CA4849FD83}" type="sibTrans" cxnId="{1435F0F4-BE71-474F-86F5-1EC1979311C5}">
      <dgm:prSet/>
      <dgm:spPr/>
      <dgm:t>
        <a:bodyPr/>
        <a:lstStyle/>
        <a:p>
          <a:endParaRPr lang="en-US"/>
        </a:p>
      </dgm:t>
    </dgm:pt>
    <dgm:pt modelId="{CD0696A5-F802-44B8-84EF-DB7B271D1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think remote development is amazing for flexibility, but it also increases risk: unsecured Wi-Fi, weak passwords, or outdated software can open doors for attacks.</a:t>
          </a:r>
        </a:p>
      </dgm:t>
    </dgm:pt>
    <dgm:pt modelId="{6FEA8110-29A2-4592-95AC-A295D2516519}" type="parTrans" cxnId="{14E9399C-B154-4671-9624-6B86AA680403}">
      <dgm:prSet/>
      <dgm:spPr/>
      <dgm:t>
        <a:bodyPr/>
        <a:lstStyle/>
        <a:p>
          <a:endParaRPr lang="en-US"/>
        </a:p>
      </dgm:t>
    </dgm:pt>
    <dgm:pt modelId="{261689C3-43B6-47DD-ADCC-2E1898337C1E}" type="sibTrans" cxnId="{14E9399C-B154-4671-9624-6B86AA680403}">
      <dgm:prSet/>
      <dgm:spPr/>
      <dgm:t>
        <a:bodyPr/>
        <a:lstStyle/>
        <a:p>
          <a:endParaRPr lang="en-US"/>
        </a:p>
      </dgm:t>
    </dgm:pt>
    <dgm:pt modelId="{6A5D70B0-2E6D-4BB1-B1D1-AE8F04BE0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feel like the more distributed your team is, the more disciplined your security practices need to be.</a:t>
          </a:r>
        </a:p>
      </dgm:t>
    </dgm:pt>
    <dgm:pt modelId="{7906853B-9B50-494E-9DA7-B06B7241FE0A}" type="parTrans" cxnId="{4B1328ED-CD15-456C-9B24-12DA8A6B8434}">
      <dgm:prSet/>
      <dgm:spPr/>
      <dgm:t>
        <a:bodyPr/>
        <a:lstStyle/>
        <a:p>
          <a:endParaRPr lang="en-US"/>
        </a:p>
      </dgm:t>
    </dgm:pt>
    <dgm:pt modelId="{F61ACB32-8BE4-4A96-BC87-976D94C7D7C1}" type="sibTrans" cxnId="{4B1328ED-CD15-456C-9B24-12DA8A6B8434}">
      <dgm:prSet/>
      <dgm:spPr/>
      <dgm:t>
        <a:bodyPr/>
        <a:lstStyle/>
        <a:p>
          <a:endParaRPr lang="en-US"/>
        </a:p>
      </dgm:t>
    </dgm:pt>
    <dgm:pt modelId="{872040D6-C3F0-4DE5-A082-A4DB8D151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the article I found from Fernandes, remote devices can expose your IP, assets, and sensitive data—that’s a scary thought.</a:t>
          </a:r>
        </a:p>
      </dgm:t>
    </dgm:pt>
    <dgm:pt modelId="{F031E330-5CF2-40ED-A94C-3471994ED51F}" type="parTrans" cxnId="{D92F354B-32E2-492A-90EB-22D590AB2AB8}">
      <dgm:prSet/>
      <dgm:spPr/>
      <dgm:t>
        <a:bodyPr/>
        <a:lstStyle/>
        <a:p>
          <a:endParaRPr lang="en-US"/>
        </a:p>
      </dgm:t>
    </dgm:pt>
    <dgm:pt modelId="{04766760-B838-43FD-92FA-58B550D01804}" type="sibTrans" cxnId="{D92F354B-32E2-492A-90EB-22D590AB2AB8}">
      <dgm:prSet/>
      <dgm:spPr/>
      <dgm:t>
        <a:bodyPr/>
        <a:lstStyle/>
        <a:p>
          <a:endParaRPr lang="en-US"/>
        </a:p>
      </dgm:t>
    </dgm:pt>
    <dgm:pt modelId="{5FAF95E5-1293-4360-9733-2A62BDE2A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has made me rethink how companies onboard developers. I believe remote </a:t>
          </a:r>
          <a:r>
            <a:rPr lang="en-US" dirty="0" err="1"/>
            <a:t>devs</a:t>
          </a:r>
          <a:r>
            <a:rPr lang="en-US" dirty="0"/>
            <a:t> should get training on endpoint security, VPN use, and stronger passwords.</a:t>
          </a:r>
        </a:p>
      </dgm:t>
    </dgm:pt>
    <dgm:pt modelId="{60580F33-DDFD-4510-B53A-4F316DE25D37}" type="parTrans" cxnId="{5898C705-910E-46A7-969D-44EBA1CFA784}">
      <dgm:prSet/>
      <dgm:spPr/>
      <dgm:t>
        <a:bodyPr/>
        <a:lstStyle/>
        <a:p>
          <a:endParaRPr lang="en-US"/>
        </a:p>
      </dgm:t>
    </dgm:pt>
    <dgm:pt modelId="{BFD77CAB-3820-4F96-A3EA-CF935FBA9668}" type="sibTrans" cxnId="{5898C705-910E-46A7-969D-44EBA1CFA784}">
      <dgm:prSet/>
      <dgm:spPr/>
      <dgm:t>
        <a:bodyPr/>
        <a:lstStyle/>
        <a:p>
          <a:endParaRPr lang="en-US"/>
        </a:p>
      </dgm:t>
    </dgm:pt>
    <dgm:pt modelId="{1C853EBC-2858-4EE2-B87A-B19C4A3D8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tools like location-based restrictions, endpoint detection, and device verification helps keep remote access locked down.</a:t>
          </a:r>
        </a:p>
      </dgm:t>
    </dgm:pt>
    <dgm:pt modelId="{80A98FDB-C375-42DC-BD68-F031244CB50B}" type="parTrans" cxnId="{CCF3D9B4-67FB-4EB0-B94F-7921D28C95C4}">
      <dgm:prSet/>
      <dgm:spPr/>
      <dgm:t>
        <a:bodyPr/>
        <a:lstStyle/>
        <a:p>
          <a:endParaRPr lang="en-US"/>
        </a:p>
      </dgm:t>
    </dgm:pt>
    <dgm:pt modelId="{C9617F32-BA26-4A0C-A3CD-B6C2EF9639B2}" type="sibTrans" cxnId="{CCF3D9B4-67FB-4EB0-B94F-7921D28C95C4}">
      <dgm:prSet/>
      <dgm:spPr/>
      <dgm:t>
        <a:bodyPr/>
        <a:lstStyle/>
        <a:p>
          <a:endParaRPr lang="en-US"/>
        </a:p>
      </dgm:t>
    </dgm:pt>
    <dgm:pt modelId="{5B9B21F0-DF3E-490B-AAA7-2CF9EE0E1818}" type="pres">
      <dgm:prSet presAssocID="{D88352B1-0663-4F68-A28D-3B556D7113B0}" presName="root" presStyleCnt="0">
        <dgm:presLayoutVars>
          <dgm:dir/>
          <dgm:resizeHandles val="exact"/>
        </dgm:presLayoutVars>
      </dgm:prSet>
      <dgm:spPr/>
    </dgm:pt>
    <dgm:pt modelId="{7A74E972-31E1-4C68-9686-A179961FC28A}" type="pres">
      <dgm:prSet presAssocID="{6FD9387E-542E-47FC-8968-705BC59653A2}" presName="compNode" presStyleCnt="0"/>
      <dgm:spPr/>
    </dgm:pt>
    <dgm:pt modelId="{AD6D1CC8-A919-4A94-ABDC-262A34596650}" type="pres">
      <dgm:prSet presAssocID="{6FD9387E-542E-47FC-8968-705BC59653A2}" presName="bgRect" presStyleLbl="bgShp" presStyleIdx="0" presStyleCnt="6"/>
      <dgm:spPr/>
    </dgm:pt>
    <dgm:pt modelId="{2E18FC7C-0F5F-4135-A3E9-4ECB8A3B05D4}" type="pres">
      <dgm:prSet presAssocID="{6FD9387E-542E-47FC-8968-705BC59653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35E970A-D6A3-40FE-8980-77EB2A985898}" type="pres">
      <dgm:prSet presAssocID="{6FD9387E-542E-47FC-8968-705BC59653A2}" presName="spaceRect" presStyleCnt="0"/>
      <dgm:spPr/>
    </dgm:pt>
    <dgm:pt modelId="{388808A9-43AD-493A-AE23-0D8138BAA1EB}" type="pres">
      <dgm:prSet presAssocID="{6FD9387E-542E-47FC-8968-705BC59653A2}" presName="parTx" presStyleLbl="revTx" presStyleIdx="0" presStyleCnt="6">
        <dgm:presLayoutVars>
          <dgm:chMax val="0"/>
          <dgm:chPref val="0"/>
        </dgm:presLayoutVars>
      </dgm:prSet>
      <dgm:spPr/>
    </dgm:pt>
    <dgm:pt modelId="{E078A7B7-284D-4BAA-AB0D-8E6DE134CCBC}" type="pres">
      <dgm:prSet presAssocID="{8F4E5125-A19F-4FE4-B611-82CA4849FD83}" presName="sibTrans" presStyleCnt="0"/>
      <dgm:spPr/>
    </dgm:pt>
    <dgm:pt modelId="{B0DACAE3-CCBF-4F32-BBE9-8CBF1E3D40C1}" type="pres">
      <dgm:prSet presAssocID="{CD0696A5-F802-44B8-84EF-DB7B271D1D8F}" presName="compNode" presStyleCnt="0"/>
      <dgm:spPr/>
    </dgm:pt>
    <dgm:pt modelId="{22BBD01E-32ED-4BD7-95A5-AF5FF07D91EE}" type="pres">
      <dgm:prSet presAssocID="{CD0696A5-F802-44B8-84EF-DB7B271D1D8F}" presName="bgRect" presStyleLbl="bgShp" presStyleIdx="1" presStyleCnt="6"/>
      <dgm:spPr/>
    </dgm:pt>
    <dgm:pt modelId="{5B488D8C-8FBA-41D1-99EF-F750F48F6A07}" type="pres">
      <dgm:prSet presAssocID="{CD0696A5-F802-44B8-84EF-DB7B271D1D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6371038D-3D5D-4B15-906F-805A696C3A47}" type="pres">
      <dgm:prSet presAssocID="{CD0696A5-F802-44B8-84EF-DB7B271D1D8F}" presName="spaceRect" presStyleCnt="0"/>
      <dgm:spPr/>
    </dgm:pt>
    <dgm:pt modelId="{5855A158-D92A-46CC-A249-5B6E9742CEB6}" type="pres">
      <dgm:prSet presAssocID="{CD0696A5-F802-44B8-84EF-DB7B271D1D8F}" presName="parTx" presStyleLbl="revTx" presStyleIdx="1" presStyleCnt="6">
        <dgm:presLayoutVars>
          <dgm:chMax val="0"/>
          <dgm:chPref val="0"/>
        </dgm:presLayoutVars>
      </dgm:prSet>
      <dgm:spPr/>
    </dgm:pt>
    <dgm:pt modelId="{9E0BAD54-9D2E-42FB-A146-8CEF553B723C}" type="pres">
      <dgm:prSet presAssocID="{261689C3-43B6-47DD-ADCC-2E1898337C1E}" presName="sibTrans" presStyleCnt="0"/>
      <dgm:spPr/>
    </dgm:pt>
    <dgm:pt modelId="{4C00E380-3A3A-4076-B4C9-F220E4E412D5}" type="pres">
      <dgm:prSet presAssocID="{6A5D70B0-2E6D-4BB1-B1D1-AE8F04BE0C76}" presName="compNode" presStyleCnt="0"/>
      <dgm:spPr/>
    </dgm:pt>
    <dgm:pt modelId="{6D98D6C9-AC26-4BAA-98C8-8AD7D46650E5}" type="pres">
      <dgm:prSet presAssocID="{6A5D70B0-2E6D-4BB1-B1D1-AE8F04BE0C76}" presName="bgRect" presStyleLbl="bgShp" presStyleIdx="2" presStyleCnt="6"/>
      <dgm:spPr/>
    </dgm:pt>
    <dgm:pt modelId="{3063F292-1827-47AE-939F-D2FA896B1F56}" type="pres">
      <dgm:prSet presAssocID="{6A5D70B0-2E6D-4BB1-B1D1-AE8F04BE0C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321F75B-ABD0-4757-8E79-892DC28A7EAA}" type="pres">
      <dgm:prSet presAssocID="{6A5D70B0-2E6D-4BB1-B1D1-AE8F04BE0C76}" presName="spaceRect" presStyleCnt="0"/>
      <dgm:spPr/>
    </dgm:pt>
    <dgm:pt modelId="{2D8B53C4-FEB0-4A5F-94AB-33E52F42EACC}" type="pres">
      <dgm:prSet presAssocID="{6A5D70B0-2E6D-4BB1-B1D1-AE8F04BE0C76}" presName="parTx" presStyleLbl="revTx" presStyleIdx="2" presStyleCnt="6">
        <dgm:presLayoutVars>
          <dgm:chMax val="0"/>
          <dgm:chPref val="0"/>
        </dgm:presLayoutVars>
      </dgm:prSet>
      <dgm:spPr/>
    </dgm:pt>
    <dgm:pt modelId="{097A8DCB-B643-45AD-8B1B-7085E0BDD9FE}" type="pres">
      <dgm:prSet presAssocID="{F61ACB32-8BE4-4A96-BC87-976D94C7D7C1}" presName="sibTrans" presStyleCnt="0"/>
      <dgm:spPr/>
    </dgm:pt>
    <dgm:pt modelId="{E698C0DA-EFCD-402A-A08B-83C0F438E0A0}" type="pres">
      <dgm:prSet presAssocID="{872040D6-C3F0-4DE5-A082-A4DB8D15132D}" presName="compNode" presStyleCnt="0"/>
      <dgm:spPr/>
    </dgm:pt>
    <dgm:pt modelId="{A6775FC9-8E18-4B18-B248-9141F6DCB4B5}" type="pres">
      <dgm:prSet presAssocID="{872040D6-C3F0-4DE5-A082-A4DB8D15132D}" presName="bgRect" presStyleLbl="bgShp" presStyleIdx="3" presStyleCnt="6"/>
      <dgm:spPr/>
    </dgm:pt>
    <dgm:pt modelId="{AB2C7FA0-599C-4DAD-9B4F-89FE1382E7D3}" type="pres">
      <dgm:prSet presAssocID="{872040D6-C3F0-4DE5-A082-A4DB8D1513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38A692A2-FEB5-49E5-BE37-D0C9E4C53641}" type="pres">
      <dgm:prSet presAssocID="{872040D6-C3F0-4DE5-A082-A4DB8D15132D}" presName="spaceRect" presStyleCnt="0"/>
      <dgm:spPr/>
    </dgm:pt>
    <dgm:pt modelId="{3A087ADD-C713-4A4A-8B12-D7A79DFA1F0F}" type="pres">
      <dgm:prSet presAssocID="{872040D6-C3F0-4DE5-A082-A4DB8D15132D}" presName="parTx" presStyleLbl="revTx" presStyleIdx="3" presStyleCnt="6">
        <dgm:presLayoutVars>
          <dgm:chMax val="0"/>
          <dgm:chPref val="0"/>
        </dgm:presLayoutVars>
      </dgm:prSet>
      <dgm:spPr/>
    </dgm:pt>
    <dgm:pt modelId="{137912CE-0188-48AE-B3DB-5F433DC9C09F}" type="pres">
      <dgm:prSet presAssocID="{04766760-B838-43FD-92FA-58B550D01804}" presName="sibTrans" presStyleCnt="0"/>
      <dgm:spPr/>
    </dgm:pt>
    <dgm:pt modelId="{6B3F9AEF-4D9B-4F69-8826-BA93A6D3A2AE}" type="pres">
      <dgm:prSet presAssocID="{5FAF95E5-1293-4360-9733-2A62BDE2A5FA}" presName="compNode" presStyleCnt="0"/>
      <dgm:spPr/>
    </dgm:pt>
    <dgm:pt modelId="{48991B30-80CD-4F8A-9BEA-43CEFD021C64}" type="pres">
      <dgm:prSet presAssocID="{5FAF95E5-1293-4360-9733-2A62BDE2A5FA}" presName="bgRect" presStyleLbl="bgShp" presStyleIdx="4" presStyleCnt="6"/>
      <dgm:spPr/>
    </dgm:pt>
    <dgm:pt modelId="{D7BDC8A2-6D09-42DB-90DA-69C38E8BFA27}" type="pres">
      <dgm:prSet presAssocID="{5FAF95E5-1293-4360-9733-2A62BDE2A5F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198DF4F-0D76-4023-A1FF-2E05BD3BD710}" type="pres">
      <dgm:prSet presAssocID="{5FAF95E5-1293-4360-9733-2A62BDE2A5FA}" presName="spaceRect" presStyleCnt="0"/>
      <dgm:spPr/>
    </dgm:pt>
    <dgm:pt modelId="{1F2EF4F8-D3BC-43E1-9227-170D50BF0EFF}" type="pres">
      <dgm:prSet presAssocID="{5FAF95E5-1293-4360-9733-2A62BDE2A5FA}" presName="parTx" presStyleLbl="revTx" presStyleIdx="4" presStyleCnt="6">
        <dgm:presLayoutVars>
          <dgm:chMax val="0"/>
          <dgm:chPref val="0"/>
        </dgm:presLayoutVars>
      </dgm:prSet>
      <dgm:spPr/>
    </dgm:pt>
    <dgm:pt modelId="{126A8955-0BD8-49AD-9D46-E6C4F9D4EA89}" type="pres">
      <dgm:prSet presAssocID="{BFD77CAB-3820-4F96-A3EA-CF935FBA9668}" presName="sibTrans" presStyleCnt="0"/>
      <dgm:spPr/>
    </dgm:pt>
    <dgm:pt modelId="{CB6CAC14-0407-4DDD-88D5-FA00914B2F98}" type="pres">
      <dgm:prSet presAssocID="{1C853EBC-2858-4EE2-B87A-B19C4A3D8D63}" presName="compNode" presStyleCnt="0"/>
      <dgm:spPr/>
    </dgm:pt>
    <dgm:pt modelId="{24BE03E7-B66B-4414-B1D2-F4351733AF95}" type="pres">
      <dgm:prSet presAssocID="{1C853EBC-2858-4EE2-B87A-B19C4A3D8D63}" presName="bgRect" presStyleLbl="bgShp" presStyleIdx="5" presStyleCnt="6"/>
      <dgm:spPr/>
    </dgm:pt>
    <dgm:pt modelId="{FC7D8E91-79DB-44B0-8FC7-4ADDE4CADCC8}" type="pres">
      <dgm:prSet presAssocID="{1C853EBC-2858-4EE2-B87A-B19C4A3D8D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5C46D3D-8602-4DCE-A5F6-77893C25B1E7}" type="pres">
      <dgm:prSet presAssocID="{1C853EBC-2858-4EE2-B87A-B19C4A3D8D63}" presName="spaceRect" presStyleCnt="0"/>
      <dgm:spPr/>
    </dgm:pt>
    <dgm:pt modelId="{B9AA51AA-278F-477A-8298-282919B67501}" type="pres">
      <dgm:prSet presAssocID="{1C853EBC-2858-4EE2-B87A-B19C4A3D8D6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898C705-910E-46A7-969D-44EBA1CFA784}" srcId="{D88352B1-0663-4F68-A28D-3B556D7113B0}" destId="{5FAF95E5-1293-4360-9733-2A62BDE2A5FA}" srcOrd="4" destOrd="0" parTransId="{60580F33-DDFD-4510-B53A-4F316DE25D37}" sibTransId="{BFD77CAB-3820-4F96-A3EA-CF935FBA9668}"/>
    <dgm:cxn modelId="{B87DBD43-6686-4373-866A-C05A03134C4A}" type="presOf" srcId="{872040D6-C3F0-4DE5-A082-A4DB8D15132D}" destId="{3A087ADD-C713-4A4A-8B12-D7A79DFA1F0F}" srcOrd="0" destOrd="0" presId="urn:microsoft.com/office/officeart/2018/2/layout/IconVerticalSolidList"/>
    <dgm:cxn modelId="{09370046-4562-4259-ACA8-E487F6EE9E53}" type="presOf" srcId="{CD0696A5-F802-44B8-84EF-DB7B271D1D8F}" destId="{5855A158-D92A-46CC-A249-5B6E9742CEB6}" srcOrd="0" destOrd="0" presId="urn:microsoft.com/office/officeart/2018/2/layout/IconVerticalSolidList"/>
    <dgm:cxn modelId="{4A15E747-227B-4DC1-96BB-9EC52B16EAE7}" type="presOf" srcId="{6A5D70B0-2E6D-4BB1-B1D1-AE8F04BE0C76}" destId="{2D8B53C4-FEB0-4A5F-94AB-33E52F42EACC}" srcOrd="0" destOrd="0" presId="urn:microsoft.com/office/officeart/2018/2/layout/IconVerticalSolidList"/>
    <dgm:cxn modelId="{D92F354B-32E2-492A-90EB-22D590AB2AB8}" srcId="{D88352B1-0663-4F68-A28D-3B556D7113B0}" destId="{872040D6-C3F0-4DE5-A082-A4DB8D15132D}" srcOrd="3" destOrd="0" parTransId="{F031E330-5CF2-40ED-A94C-3471994ED51F}" sibTransId="{04766760-B838-43FD-92FA-58B550D01804}"/>
    <dgm:cxn modelId="{14DA926B-C659-4E6E-BCCD-EE9B2AB6F16C}" type="presOf" srcId="{1C853EBC-2858-4EE2-B87A-B19C4A3D8D63}" destId="{B9AA51AA-278F-477A-8298-282919B67501}" srcOrd="0" destOrd="0" presId="urn:microsoft.com/office/officeart/2018/2/layout/IconVerticalSolidList"/>
    <dgm:cxn modelId="{DF4D1B95-0EB8-4951-9DEF-41059898FDDB}" type="presOf" srcId="{6FD9387E-542E-47FC-8968-705BC59653A2}" destId="{388808A9-43AD-493A-AE23-0D8138BAA1EB}" srcOrd="0" destOrd="0" presId="urn:microsoft.com/office/officeart/2018/2/layout/IconVerticalSolidList"/>
    <dgm:cxn modelId="{D150DF97-1712-4D34-8C7C-FC528F701076}" type="presOf" srcId="{D88352B1-0663-4F68-A28D-3B556D7113B0}" destId="{5B9B21F0-DF3E-490B-AAA7-2CF9EE0E1818}" srcOrd="0" destOrd="0" presId="urn:microsoft.com/office/officeart/2018/2/layout/IconVerticalSolidList"/>
    <dgm:cxn modelId="{14E9399C-B154-4671-9624-6B86AA680403}" srcId="{D88352B1-0663-4F68-A28D-3B556D7113B0}" destId="{CD0696A5-F802-44B8-84EF-DB7B271D1D8F}" srcOrd="1" destOrd="0" parTransId="{6FEA8110-29A2-4592-95AC-A295D2516519}" sibTransId="{261689C3-43B6-47DD-ADCC-2E1898337C1E}"/>
    <dgm:cxn modelId="{E068E9A7-02B1-4651-B91E-2A759F7DAF25}" type="presOf" srcId="{5FAF95E5-1293-4360-9733-2A62BDE2A5FA}" destId="{1F2EF4F8-D3BC-43E1-9227-170D50BF0EFF}" srcOrd="0" destOrd="0" presId="urn:microsoft.com/office/officeart/2018/2/layout/IconVerticalSolidList"/>
    <dgm:cxn modelId="{CCF3D9B4-67FB-4EB0-B94F-7921D28C95C4}" srcId="{D88352B1-0663-4F68-A28D-3B556D7113B0}" destId="{1C853EBC-2858-4EE2-B87A-B19C4A3D8D63}" srcOrd="5" destOrd="0" parTransId="{80A98FDB-C375-42DC-BD68-F031244CB50B}" sibTransId="{C9617F32-BA26-4A0C-A3CD-B6C2EF9639B2}"/>
    <dgm:cxn modelId="{4B1328ED-CD15-456C-9B24-12DA8A6B8434}" srcId="{D88352B1-0663-4F68-A28D-3B556D7113B0}" destId="{6A5D70B0-2E6D-4BB1-B1D1-AE8F04BE0C76}" srcOrd="2" destOrd="0" parTransId="{7906853B-9B50-494E-9DA7-B06B7241FE0A}" sibTransId="{F61ACB32-8BE4-4A96-BC87-976D94C7D7C1}"/>
    <dgm:cxn modelId="{1435F0F4-BE71-474F-86F5-1EC1979311C5}" srcId="{D88352B1-0663-4F68-A28D-3B556D7113B0}" destId="{6FD9387E-542E-47FC-8968-705BC59653A2}" srcOrd="0" destOrd="0" parTransId="{C6BB4DF6-12C9-41D0-9D5D-B68E22E6C60F}" sibTransId="{8F4E5125-A19F-4FE4-B611-82CA4849FD83}"/>
    <dgm:cxn modelId="{C235F20C-3E4B-40CC-BB99-657ADE32D947}" type="presParOf" srcId="{5B9B21F0-DF3E-490B-AAA7-2CF9EE0E1818}" destId="{7A74E972-31E1-4C68-9686-A179961FC28A}" srcOrd="0" destOrd="0" presId="urn:microsoft.com/office/officeart/2018/2/layout/IconVerticalSolidList"/>
    <dgm:cxn modelId="{0E7A8F31-895D-4AE8-8324-BA0DDC9E931F}" type="presParOf" srcId="{7A74E972-31E1-4C68-9686-A179961FC28A}" destId="{AD6D1CC8-A919-4A94-ABDC-262A34596650}" srcOrd="0" destOrd="0" presId="urn:microsoft.com/office/officeart/2018/2/layout/IconVerticalSolidList"/>
    <dgm:cxn modelId="{CEB8CBB7-0C94-4AE8-86D1-973CDBAB5078}" type="presParOf" srcId="{7A74E972-31E1-4C68-9686-A179961FC28A}" destId="{2E18FC7C-0F5F-4135-A3E9-4ECB8A3B05D4}" srcOrd="1" destOrd="0" presId="urn:microsoft.com/office/officeart/2018/2/layout/IconVerticalSolidList"/>
    <dgm:cxn modelId="{6B4F454E-AD33-4C3A-9523-543DB50430E4}" type="presParOf" srcId="{7A74E972-31E1-4C68-9686-A179961FC28A}" destId="{D35E970A-D6A3-40FE-8980-77EB2A985898}" srcOrd="2" destOrd="0" presId="urn:microsoft.com/office/officeart/2018/2/layout/IconVerticalSolidList"/>
    <dgm:cxn modelId="{A6A76131-DB52-413D-8397-F821F7DA9C3F}" type="presParOf" srcId="{7A74E972-31E1-4C68-9686-A179961FC28A}" destId="{388808A9-43AD-493A-AE23-0D8138BAA1EB}" srcOrd="3" destOrd="0" presId="urn:microsoft.com/office/officeart/2018/2/layout/IconVerticalSolidList"/>
    <dgm:cxn modelId="{51543B1D-A8E5-4C21-A7C6-BFC39DB21248}" type="presParOf" srcId="{5B9B21F0-DF3E-490B-AAA7-2CF9EE0E1818}" destId="{E078A7B7-284D-4BAA-AB0D-8E6DE134CCBC}" srcOrd="1" destOrd="0" presId="urn:microsoft.com/office/officeart/2018/2/layout/IconVerticalSolidList"/>
    <dgm:cxn modelId="{9D81C6B3-70BE-4F52-994E-899CAD366994}" type="presParOf" srcId="{5B9B21F0-DF3E-490B-AAA7-2CF9EE0E1818}" destId="{B0DACAE3-CCBF-4F32-BBE9-8CBF1E3D40C1}" srcOrd="2" destOrd="0" presId="urn:microsoft.com/office/officeart/2018/2/layout/IconVerticalSolidList"/>
    <dgm:cxn modelId="{825E6A2C-81F6-43F3-9F78-A56258757117}" type="presParOf" srcId="{B0DACAE3-CCBF-4F32-BBE9-8CBF1E3D40C1}" destId="{22BBD01E-32ED-4BD7-95A5-AF5FF07D91EE}" srcOrd="0" destOrd="0" presId="urn:microsoft.com/office/officeart/2018/2/layout/IconVerticalSolidList"/>
    <dgm:cxn modelId="{9690BB25-8727-455C-93D4-BB50D3430E63}" type="presParOf" srcId="{B0DACAE3-CCBF-4F32-BBE9-8CBF1E3D40C1}" destId="{5B488D8C-8FBA-41D1-99EF-F750F48F6A07}" srcOrd="1" destOrd="0" presId="urn:microsoft.com/office/officeart/2018/2/layout/IconVerticalSolidList"/>
    <dgm:cxn modelId="{74BE3E1A-0608-4BDE-AB0D-EF2B2BFD850E}" type="presParOf" srcId="{B0DACAE3-CCBF-4F32-BBE9-8CBF1E3D40C1}" destId="{6371038D-3D5D-4B15-906F-805A696C3A47}" srcOrd="2" destOrd="0" presId="urn:microsoft.com/office/officeart/2018/2/layout/IconVerticalSolidList"/>
    <dgm:cxn modelId="{E5BF80AC-FBF5-4FF3-923B-E5F774B7A344}" type="presParOf" srcId="{B0DACAE3-CCBF-4F32-BBE9-8CBF1E3D40C1}" destId="{5855A158-D92A-46CC-A249-5B6E9742CEB6}" srcOrd="3" destOrd="0" presId="urn:microsoft.com/office/officeart/2018/2/layout/IconVerticalSolidList"/>
    <dgm:cxn modelId="{780963EF-D808-404F-966C-549C95DEC7CD}" type="presParOf" srcId="{5B9B21F0-DF3E-490B-AAA7-2CF9EE0E1818}" destId="{9E0BAD54-9D2E-42FB-A146-8CEF553B723C}" srcOrd="3" destOrd="0" presId="urn:microsoft.com/office/officeart/2018/2/layout/IconVerticalSolidList"/>
    <dgm:cxn modelId="{6F1C1CDD-293B-40A6-B9EB-0D708C769271}" type="presParOf" srcId="{5B9B21F0-DF3E-490B-AAA7-2CF9EE0E1818}" destId="{4C00E380-3A3A-4076-B4C9-F220E4E412D5}" srcOrd="4" destOrd="0" presId="urn:microsoft.com/office/officeart/2018/2/layout/IconVerticalSolidList"/>
    <dgm:cxn modelId="{73A8FAC1-773D-4D10-9AC2-6D6F0A234297}" type="presParOf" srcId="{4C00E380-3A3A-4076-B4C9-F220E4E412D5}" destId="{6D98D6C9-AC26-4BAA-98C8-8AD7D46650E5}" srcOrd="0" destOrd="0" presId="urn:microsoft.com/office/officeart/2018/2/layout/IconVerticalSolidList"/>
    <dgm:cxn modelId="{D64A6E40-6840-4250-86BA-F6B3C5564156}" type="presParOf" srcId="{4C00E380-3A3A-4076-B4C9-F220E4E412D5}" destId="{3063F292-1827-47AE-939F-D2FA896B1F56}" srcOrd="1" destOrd="0" presId="urn:microsoft.com/office/officeart/2018/2/layout/IconVerticalSolidList"/>
    <dgm:cxn modelId="{08BCD6C5-F164-43AF-9162-BA26DD49461E}" type="presParOf" srcId="{4C00E380-3A3A-4076-B4C9-F220E4E412D5}" destId="{B321F75B-ABD0-4757-8E79-892DC28A7EAA}" srcOrd="2" destOrd="0" presId="urn:microsoft.com/office/officeart/2018/2/layout/IconVerticalSolidList"/>
    <dgm:cxn modelId="{94463F77-4380-49CA-B428-BCD4A5617D1B}" type="presParOf" srcId="{4C00E380-3A3A-4076-B4C9-F220E4E412D5}" destId="{2D8B53C4-FEB0-4A5F-94AB-33E52F42EACC}" srcOrd="3" destOrd="0" presId="urn:microsoft.com/office/officeart/2018/2/layout/IconVerticalSolidList"/>
    <dgm:cxn modelId="{4B4C86F5-F1C2-4DDB-9A6F-F291EEE2DE49}" type="presParOf" srcId="{5B9B21F0-DF3E-490B-AAA7-2CF9EE0E1818}" destId="{097A8DCB-B643-45AD-8B1B-7085E0BDD9FE}" srcOrd="5" destOrd="0" presId="urn:microsoft.com/office/officeart/2018/2/layout/IconVerticalSolidList"/>
    <dgm:cxn modelId="{BF3794AC-DA10-4AB0-BCC7-027D2DA63205}" type="presParOf" srcId="{5B9B21F0-DF3E-490B-AAA7-2CF9EE0E1818}" destId="{E698C0DA-EFCD-402A-A08B-83C0F438E0A0}" srcOrd="6" destOrd="0" presId="urn:microsoft.com/office/officeart/2018/2/layout/IconVerticalSolidList"/>
    <dgm:cxn modelId="{8DE97E95-2AD4-4A4B-8B4A-C003B3CB03E4}" type="presParOf" srcId="{E698C0DA-EFCD-402A-A08B-83C0F438E0A0}" destId="{A6775FC9-8E18-4B18-B248-9141F6DCB4B5}" srcOrd="0" destOrd="0" presId="urn:microsoft.com/office/officeart/2018/2/layout/IconVerticalSolidList"/>
    <dgm:cxn modelId="{0FCBC5C1-9DA8-4680-B327-76DC1CE4C2B3}" type="presParOf" srcId="{E698C0DA-EFCD-402A-A08B-83C0F438E0A0}" destId="{AB2C7FA0-599C-4DAD-9B4F-89FE1382E7D3}" srcOrd="1" destOrd="0" presId="urn:microsoft.com/office/officeart/2018/2/layout/IconVerticalSolidList"/>
    <dgm:cxn modelId="{EB70C01A-3B04-49B3-ACC8-66DCEC652C0B}" type="presParOf" srcId="{E698C0DA-EFCD-402A-A08B-83C0F438E0A0}" destId="{38A692A2-FEB5-49E5-BE37-D0C9E4C53641}" srcOrd="2" destOrd="0" presId="urn:microsoft.com/office/officeart/2018/2/layout/IconVerticalSolidList"/>
    <dgm:cxn modelId="{B0BFD762-2C1A-4BB5-8557-3FD906A43D97}" type="presParOf" srcId="{E698C0DA-EFCD-402A-A08B-83C0F438E0A0}" destId="{3A087ADD-C713-4A4A-8B12-D7A79DFA1F0F}" srcOrd="3" destOrd="0" presId="urn:microsoft.com/office/officeart/2018/2/layout/IconVerticalSolidList"/>
    <dgm:cxn modelId="{113F4EB7-C494-4028-8BBB-9CFF9DC0FE54}" type="presParOf" srcId="{5B9B21F0-DF3E-490B-AAA7-2CF9EE0E1818}" destId="{137912CE-0188-48AE-B3DB-5F433DC9C09F}" srcOrd="7" destOrd="0" presId="urn:microsoft.com/office/officeart/2018/2/layout/IconVerticalSolidList"/>
    <dgm:cxn modelId="{2A039073-ADE4-47BA-B9D5-153DBFE29725}" type="presParOf" srcId="{5B9B21F0-DF3E-490B-AAA7-2CF9EE0E1818}" destId="{6B3F9AEF-4D9B-4F69-8826-BA93A6D3A2AE}" srcOrd="8" destOrd="0" presId="urn:microsoft.com/office/officeart/2018/2/layout/IconVerticalSolidList"/>
    <dgm:cxn modelId="{09723B2B-DB41-4217-A8C2-1B3E9C3EC0DC}" type="presParOf" srcId="{6B3F9AEF-4D9B-4F69-8826-BA93A6D3A2AE}" destId="{48991B30-80CD-4F8A-9BEA-43CEFD021C64}" srcOrd="0" destOrd="0" presId="urn:microsoft.com/office/officeart/2018/2/layout/IconVerticalSolidList"/>
    <dgm:cxn modelId="{0DFBE44C-8E32-4BBD-8257-2C585C5864C9}" type="presParOf" srcId="{6B3F9AEF-4D9B-4F69-8826-BA93A6D3A2AE}" destId="{D7BDC8A2-6D09-42DB-90DA-69C38E8BFA27}" srcOrd="1" destOrd="0" presId="urn:microsoft.com/office/officeart/2018/2/layout/IconVerticalSolidList"/>
    <dgm:cxn modelId="{0A4B4C56-9C0F-4517-B58A-8D04FE47C825}" type="presParOf" srcId="{6B3F9AEF-4D9B-4F69-8826-BA93A6D3A2AE}" destId="{4198DF4F-0D76-4023-A1FF-2E05BD3BD710}" srcOrd="2" destOrd="0" presId="urn:microsoft.com/office/officeart/2018/2/layout/IconVerticalSolidList"/>
    <dgm:cxn modelId="{2ACEDD8F-E133-4875-B776-CBE780EDBFDF}" type="presParOf" srcId="{6B3F9AEF-4D9B-4F69-8826-BA93A6D3A2AE}" destId="{1F2EF4F8-D3BC-43E1-9227-170D50BF0EFF}" srcOrd="3" destOrd="0" presId="urn:microsoft.com/office/officeart/2018/2/layout/IconVerticalSolidList"/>
    <dgm:cxn modelId="{247F68AF-32C4-43AC-BD2A-0245EE59B0EF}" type="presParOf" srcId="{5B9B21F0-DF3E-490B-AAA7-2CF9EE0E1818}" destId="{126A8955-0BD8-49AD-9D46-E6C4F9D4EA89}" srcOrd="9" destOrd="0" presId="urn:microsoft.com/office/officeart/2018/2/layout/IconVerticalSolidList"/>
    <dgm:cxn modelId="{8FBF3C9E-E16C-409C-B67D-27FEE4FA76A0}" type="presParOf" srcId="{5B9B21F0-DF3E-490B-AAA7-2CF9EE0E1818}" destId="{CB6CAC14-0407-4DDD-88D5-FA00914B2F98}" srcOrd="10" destOrd="0" presId="urn:microsoft.com/office/officeart/2018/2/layout/IconVerticalSolidList"/>
    <dgm:cxn modelId="{0D77C24E-9871-4BC1-86D6-E2CC2B077306}" type="presParOf" srcId="{CB6CAC14-0407-4DDD-88D5-FA00914B2F98}" destId="{24BE03E7-B66B-4414-B1D2-F4351733AF95}" srcOrd="0" destOrd="0" presId="urn:microsoft.com/office/officeart/2018/2/layout/IconVerticalSolidList"/>
    <dgm:cxn modelId="{5F3BC714-7809-4961-A71D-8B7616C78CD5}" type="presParOf" srcId="{CB6CAC14-0407-4DDD-88D5-FA00914B2F98}" destId="{FC7D8E91-79DB-44B0-8FC7-4ADDE4CADCC8}" srcOrd="1" destOrd="0" presId="urn:microsoft.com/office/officeart/2018/2/layout/IconVerticalSolidList"/>
    <dgm:cxn modelId="{0B97D1A1-CC9F-4304-ACE3-C3A8F90D6C2D}" type="presParOf" srcId="{CB6CAC14-0407-4DDD-88D5-FA00914B2F98}" destId="{15C46D3D-8602-4DCE-A5F6-77893C25B1E7}" srcOrd="2" destOrd="0" presId="urn:microsoft.com/office/officeart/2018/2/layout/IconVerticalSolidList"/>
    <dgm:cxn modelId="{93FBF9F2-3634-4CDD-BD04-1AE709E020CF}" type="presParOf" srcId="{CB6CAC14-0407-4DDD-88D5-FA00914B2F98}" destId="{B9AA51AA-278F-477A-8298-282919B67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7F9AE-6F72-4275-B14A-F702E1D1069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2885548-649B-4E47-86D9-AA5BFF9CE3B8}">
      <dgm:prSet/>
      <dgm:spPr/>
      <dgm:t>
        <a:bodyPr/>
        <a:lstStyle/>
        <a:p>
          <a:r>
            <a:rPr lang="en-US"/>
            <a:t>Fernandes, C. (2025, June 24). </a:t>
          </a:r>
          <a:r>
            <a:rPr lang="en-US" i="1"/>
            <a:t>Source code security best practices: A complete guide</a:t>
          </a:r>
          <a:r>
            <a:rPr lang="en-US"/>
            <a:t>. Assembla. </a:t>
          </a:r>
          <a:r>
            <a:rPr lang="en-US">
              <a:hlinkClick xmlns:r="http://schemas.openxmlformats.org/officeDocument/2006/relationships" r:id="rId1"/>
            </a:rPr>
            <a:t>https://get.assembla.com/blog/source-code-security/</a:t>
          </a:r>
          <a:endParaRPr lang="en-US"/>
        </a:p>
      </dgm:t>
    </dgm:pt>
    <dgm:pt modelId="{428E4A33-41A3-4215-B19E-F2ED5535AE68}" type="parTrans" cxnId="{020265F7-2680-4DE6-8104-63C996291985}">
      <dgm:prSet/>
      <dgm:spPr/>
      <dgm:t>
        <a:bodyPr/>
        <a:lstStyle/>
        <a:p>
          <a:endParaRPr lang="en-US"/>
        </a:p>
      </dgm:t>
    </dgm:pt>
    <dgm:pt modelId="{6AEF6AEB-7026-48ED-99BA-D306946A65C7}" type="sibTrans" cxnId="{020265F7-2680-4DE6-8104-63C996291985}">
      <dgm:prSet/>
      <dgm:spPr/>
      <dgm:t>
        <a:bodyPr/>
        <a:lstStyle/>
        <a:p>
          <a:endParaRPr lang="en-US"/>
        </a:p>
      </dgm:t>
    </dgm:pt>
    <dgm:pt modelId="{3A95C9ED-FF44-4DF0-B882-6BC605AD2E15}">
      <dgm:prSet/>
      <dgm:spPr/>
      <dgm:t>
        <a:bodyPr/>
        <a:lstStyle/>
        <a:p>
          <a:r>
            <a:rPr lang="en-US"/>
            <a:t>Ghalleb, Z. (2024, October 31). </a:t>
          </a:r>
          <a:r>
            <a:rPr lang="en-US" i="1"/>
            <a:t>Source code security: Basics and best practices</a:t>
          </a:r>
          <a:r>
            <a:rPr lang="en-US"/>
            <a:t>. Wiz. </a:t>
          </a:r>
          <a:r>
            <a:rPr lang="en-US">
              <a:hlinkClick xmlns:r="http://schemas.openxmlformats.org/officeDocument/2006/relationships" r:id="rId2"/>
            </a:rPr>
            <a:t>https://www.wiz.io/academy/source-code-security</a:t>
          </a:r>
          <a:endParaRPr lang="en-US"/>
        </a:p>
      </dgm:t>
    </dgm:pt>
    <dgm:pt modelId="{CC8D8A6A-DBE5-4887-8778-64DEF02B3421}" type="parTrans" cxnId="{5C826F0E-4394-4B5E-A7E1-A10C76B0F66B}">
      <dgm:prSet/>
      <dgm:spPr/>
      <dgm:t>
        <a:bodyPr/>
        <a:lstStyle/>
        <a:p>
          <a:endParaRPr lang="en-US"/>
        </a:p>
      </dgm:t>
    </dgm:pt>
    <dgm:pt modelId="{D3E7CF1F-6158-464C-A2D9-5F1C3BD61765}" type="sibTrans" cxnId="{5C826F0E-4394-4B5E-A7E1-A10C76B0F66B}">
      <dgm:prSet/>
      <dgm:spPr/>
      <dgm:t>
        <a:bodyPr/>
        <a:lstStyle/>
        <a:p>
          <a:endParaRPr lang="en-US"/>
        </a:p>
      </dgm:t>
    </dgm:pt>
    <dgm:pt modelId="{4CDB97BF-50A8-9E4F-A3FC-F832231AECA3}" type="pres">
      <dgm:prSet presAssocID="{8797F9AE-6F72-4275-B14A-F702E1D1069B}" presName="vert0" presStyleCnt="0">
        <dgm:presLayoutVars>
          <dgm:dir/>
          <dgm:animOne val="branch"/>
          <dgm:animLvl val="lvl"/>
        </dgm:presLayoutVars>
      </dgm:prSet>
      <dgm:spPr/>
    </dgm:pt>
    <dgm:pt modelId="{24B6B0A5-73C0-7C4C-B8F2-24C650253AB7}" type="pres">
      <dgm:prSet presAssocID="{F2885548-649B-4E47-86D9-AA5BFF9CE3B8}" presName="thickLine" presStyleLbl="alignNode1" presStyleIdx="0" presStyleCnt="2"/>
      <dgm:spPr/>
    </dgm:pt>
    <dgm:pt modelId="{31CC4F47-4E95-7249-BD7C-B40D66270C09}" type="pres">
      <dgm:prSet presAssocID="{F2885548-649B-4E47-86D9-AA5BFF9CE3B8}" presName="horz1" presStyleCnt="0"/>
      <dgm:spPr/>
    </dgm:pt>
    <dgm:pt modelId="{4347934A-B0B4-774B-8B9B-AAC8D251AB05}" type="pres">
      <dgm:prSet presAssocID="{F2885548-649B-4E47-86D9-AA5BFF9CE3B8}" presName="tx1" presStyleLbl="revTx" presStyleIdx="0" presStyleCnt="2"/>
      <dgm:spPr/>
    </dgm:pt>
    <dgm:pt modelId="{78A0565D-B4B8-A843-9EF4-45B7DED9E655}" type="pres">
      <dgm:prSet presAssocID="{F2885548-649B-4E47-86D9-AA5BFF9CE3B8}" presName="vert1" presStyleCnt="0"/>
      <dgm:spPr/>
    </dgm:pt>
    <dgm:pt modelId="{386B449D-398D-F641-A4D2-5925A22500A3}" type="pres">
      <dgm:prSet presAssocID="{3A95C9ED-FF44-4DF0-B882-6BC605AD2E15}" presName="thickLine" presStyleLbl="alignNode1" presStyleIdx="1" presStyleCnt="2"/>
      <dgm:spPr/>
    </dgm:pt>
    <dgm:pt modelId="{36247E75-92D2-914B-9E70-887947340C57}" type="pres">
      <dgm:prSet presAssocID="{3A95C9ED-FF44-4DF0-B882-6BC605AD2E15}" presName="horz1" presStyleCnt="0"/>
      <dgm:spPr/>
    </dgm:pt>
    <dgm:pt modelId="{2B4025D3-1945-4843-ADB0-98CB694EEAB8}" type="pres">
      <dgm:prSet presAssocID="{3A95C9ED-FF44-4DF0-B882-6BC605AD2E15}" presName="tx1" presStyleLbl="revTx" presStyleIdx="1" presStyleCnt="2"/>
      <dgm:spPr/>
    </dgm:pt>
    <dgm:pt modelId="{1B50D389-57B6-CB4F-9D6F-89382A1EE71F}" type="pres">
      <dgm:prSet presAssocID="{3A95C9ED-FF44-4DF0-B882-6BC605AD2E15}" presName="vert1" presStyleCnt="0"/>
      <dgm:spPr/>
    </dgm:pt>
  </dgm:ptLst>
  <dgm:cxnLst>
    <dgm:cxn modelId="{5DA96503-35B6-F949-8C84-BC2302C9981D}" type="presOf" srcId="{3A95C9ED-FF44-4DF0-B882-6BC605AD2E15}" destId="{2B4025D3-1945-4843-ADB0-98CB694EEAB8}" srcOrd="0" destOrd="0" presId="urn:microsoft.com/office/officeart/2008/layout/LinedList"/>
    <dgm:cxn modelId="{5C826F0E-4394-4B5E-A7E1-A10C76B0F66B}" srcId="{8797F9AE-6F72-4275-B14A-F702E1D1069B}" destId="{3A95C9ED-FF44-4DF0-B882-6BC605AD2E15}" srcOrd="1" destOrd="0" parTransId="{CC8D8A6A-DBE5-4887-8778-64DEF02B3421}" sibTransId="{D3E7CF1F-6158-464C-A2D9-5F1C3BD61765}"/>
    <dgm:cxn modelId="{1156CD20-A302-B64E-B0A3-558AC87F8DE3}" type="presOf" srcId="{F2885548-649B-4E47-86D9-AA5BFF9CE3B8}" destId="{4347934A-B0B4-774B-8B9B-AAC8D251AB05}" srcOrd="0" destOrd="0" presId="urn:microsoft.com/office/officeart/2008/layout/LinedList"/>
    <dgm:cxn modelId="{44377079-43A6-6E45-9179-7EE5ADC981BA}" type="presOf" srcId="{8797F9AE-6F72-4275-B14A-F702E1D1069B}" destId="{4CDB97BF-50A8-9E4F-A3FC-F832231AECA3}" srcOrd="0" destOrd="0" presId="urn:microsoft.com/office/officeart/2008/layout/LinedList"/>
    <dgm:cxn modelId="{020265F7-2680-4DE6-8104-63C996291985}" srcId="{8797F9AE-6F72-4275-B14A-F702E1D1069B}" destId="{F2885548-649B-4E47-86D9-AA5BFF9CE3B8}" srcOrd="0" destOrd="0" parTransId="{428E4A33-41A3-4215-B19E-F2ED5535AE68}" sibTransId="{6AEF6AEB-7026-48ED-99BA-D306946A65C7}"/>
    <dgm:cxn modelId="{9F22501F-4C2D-4943-8E80-223FE3F62B02}" type="presParOf" srcId="{4CDB97BF-50A8-9E4F-A3FC-F832231AECA3}" destId="{24B6B0A5-73C0-7C4C-B8F2-24C650253AB7}" srcOrd="0" destOrd="0" presId="urn:microsoft.com/office/officeart/2008/layout/LinedList"/>
    <dgm:cxn modelId="{F11F3CF2-DBCE-0649-909D-914A82B7563D}" type="presParOf" srcId="{4CDB97BF-50A8-9E4F-A3FC-F832231AECA3}" destId="{31CC4F47-4E95-7249-BD7C-B40D66270C09}" srcOrd="1" destOrd="0" presId="urn:microsoft.com/office/officeart/2008/layout/LinedList"/>
    <dgm:cxn modelId="{3A07548E-6DE9-6A48-9F00-EC0CB75B0C8C}" type="presParOf" srcId="{31CC4F47-4E95-7249-BD7C-B40D66270C09}" destId="{4347934A-B0B4-774B-8B9B-AAC8D251AB05}" srcOrd="0" destOrd="0" presId="urn:microsoft.com/office/officeart/2008/layout/LinedList"/>
    <dgm:cxn modelId="{48B65A27-131F-2D43-BD63-5EFA4B5BAD12}" type="presParOf" srcId="{31CC4F47-4E95-7249-BD7C-B40D66270C09}" destId="{78A0565D-B4B8-A843-9EF4-45B7DED9E655}" srcOrd="1" destOrd="0" presId="urn:microsoft.com/office/officeart/2008/layout/LinedList"/>
    <dgm:cxn modelId="{7D4B412A-3C1C-0B43-ADE3-5458C23F20C1}" type="presParOf" srcId="{4CDB97BF-50A8-9E4F-A3FC-F832231AECA3}" destId="{386B449D-398D-F641-A4D2-5925A22500A3}" srcOrd="2" destOrd="0" presId="urn:microsoft.com/office/officeart/2008/layout/LinedList"/>
    <dgm:cxn modelId="{72F0A2F3-0128-AD44-A253-41048A4A0A60}" type="presParOf" srcId="{4CDB97BF-50A8-9E4F-A3FC-F832231AECA3}" destId="{36247E75-92D2-914B-9E70-887947340C57}" srcOrd="3" destOrd="0" presId="urn:microsoft.com/office/officeart/2008/layout/LinedList"/>
    <dgm:cxn modelId="{5DDC28CD-B39B-354C-BF08-73155E022EA7}" type="presParOf" srcId="{36247E75-92D2-914B-9E70-887947340C57}" destId="{2B4025D3-1945-4843-ADB0-98CB694EEAB8}" srcOrd="0" destOrd="0" presId="urn:microsoft.com/office/officeart/2008/layout/LinedList"/>
    <dgm:cxn modelId="{BBE95F90-1E71-6B42-A143-21689E876F75}" type="presParOf" srcId="{36247E75-92D2-914B-9E70-887947340C57}" destId="{1B50D389-57B6-CB4F-9D6F-89382A1EE7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73733-F39D-42F1-A1E8-63219257B977}">
      <dsp:nvSpPr>
        <dsp:cNvPr id="0" name=""/>
        <dsp:cNvSpPr/>
      </dsp:nvSpPr>
      <dsp:spPr>
        <a:xfrm>
          <a:off x="622800" y="48809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41602-9058-4E37-9897-9C47E94DCDA4}">
      <dsp:nvSpPr>
        <dsp:cNvPr id="0" name=""/>
        <dsp:cNvSpPr/>
      </dsp:nvSpPr>
      <dsp:spPr>
        <a:xfrm>
          <a:off x="127800" y="1804488"/>
          <a:ext cx="1800000" cy="205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I believe that not everyone on a dev team needs full access to everything. That’s honestly a recipe for disaster. We should always apply “least privilege” principles—only give people access to what they absolutely need.</a:t>
          </a:r>
        </a:p>
      </dsp:txBody>
      <dsp:txXfrm>
        <a:off x="127800" y="1804488"/>
        <a:ext cx="1800000" cy="2058750"/>
      </dsp:txXfrm>
    </dsp:sp>
    <dsp:sp modelId="{BF4472EE-01BC-48C7-93A2-A35264FA45EF}">
      <dsp:nvSpPr>
        <dsp:cNvPr id="0" name=""/>
        <dsp:cNvSpPr/>
      </dsp:nvSpPr>
      <dsp:spPr>
        <a:xfrm>
          <a:off x="2737800" y="48809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A8291-4FD4-44DF-BCE1-55F815ECBE87}">
      <dsp:nvSpPr>
        <dsp:cNvPr id="0" name=""/>
        <dsp:cNvSpPr/>
      </dsp:nvSpPr>
      <dsp:spPr>
        <a:xfrm>
          <a:off x="2242800" y="1804488"/>
          <a:ext cx="1800000" cy="205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used to think access was just about convenience, but now I understand it’s a major security layer.</a:t>
          </a:r>
        </a:p>
      </dsp:txBody>
      <dsp:txXfrm>
        <a:off x="2242800" y="1804488"/>
        <a:ext cx="1800000" cy="2058750"/>
      </dsp:txXfrm>
    </dsp:sp>
    <dsp:sp modelId="{0F2CE923-36F7-4CA1-AB87-DC7025EED06E}">
      <dsp:nvSpPr>
        <dsp:cNvPr id="0" name=""/>
        <dsp:cNvSpPr/>
      </dsp:nvSpPr>
      <dsp:spPr>
        <a:xfrm>
          <a:off x="4852800" y="48809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BB87-003C-4AF0-8AEB-EB08C8F15D86}">
      <dsp:nvSpPr>
        <dsp:cNvPr id="0" name=""/>
        <dsp:cNvSpPr/>
      </dsp:nvSpPr>
      <dsp:spPr>
        <a:xfrm>
          <a:off x="4357800" y="1804488"/>
          <a:ext cx="1800000" cy="205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Tools like GitHub and Assembla allow us to assign role-based access. I think that's critical, especially when collaborating with external contractors or freelancers.</a:t>
          </a:r>
        </a:p>
      </dsp:txBody>
      <dsp:txXfrm>
        <a:off x="4357800" y="1804488"/>
        <a:ext cx="1800000" cy="2058750"/>
      </dsp:txXfrm>
    </dsp:sp>
    <dsp:sp modelId="{0DD55139-2FA1-485D-8334-6DF75B5681DA}">
      <dsp:nvSpPr>
        <dsp:cNvPr id="0" name=""/>
        <dsp:cNvSpPr/>
      </dsp:nvSpPr>
      <dsp:spPr>
        <a:xfrm>
          <a:off x="6967800" y="48809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B960B-54B6-471F-8E6A-0B5CB8134FFC}">
      <dsp:nvSpPr>
        <dsp:cNvPr id="0" name=""/>
        <dsp:cNvSpPr/>
      </dsp:nvSpPr>
      <dsp:spPr>
        <a:xfrm>
          <a:off x="6472800" y="1804488"/>
          <a:ext cx="1800000" cy="205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Two-factor authentication (2FA) adds another layer of protection. It’s simple, but powerful.</a:t>
          </a:r>
          <a:br>
            <a:rPr lang="en-US" sz="1100" b="0" kern="1200" dirty="0"/>
          </a:br>
          <a:r>
            <a:rPr lang="en-US" sz="1100" b="0" kern="1200" dirty="0"/>
            <a:t>Even if someone gets your password, they still can’t get in without your device. I feel that combining 2FA with role-based access and session timeouts makes a huge difference in securing shared repositories.</a:t>
          </a:r>
        </a:p>
      </dsp:txBody>
      <dsp:txXfrm>
        <a:off x="6472800" y="1804488"/>
        <a:ext cx="1800000" cy="2058750"/>
      </dsp:txXfrm>
    </dsp:sp>
    <dsp:sp modelId="{3DC1AA06-2BAB-460C-A803-D8991452C560}">
      <dsp:nvSpPr>
        <dsp:cNvPr id="0" name=""/>
        <dsp:cNvSpPr/>
      </dsp:nvSpPr>
      <dsp:spPr>
        <a:xfrm>
          <a:off x="9082800" y="48809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65C2-E02B-4A87-9EB3-2CDC831F203F}">
      <dsp:nvSpPr>
        <dsp:cNvPr id="0" name=""/>
        <dsp:cNvSpPr/>
      </dsp:nvSpPr>
      <dsp:spPr>
        <a:xfrm>
          <a:off x="8587800" y="1804488"/>
          <a:ext cx="1800000" cy="205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remote teams, 2FA should not be optional—it’s essential.</a:t>
          </a:r>
        </a:p>
      </dsp:txBody>
      <dsp:txXfrm>
        <a:off x="8587800" y="1804488"/>
        <a:ext cx="1800000" cy="20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1CC8-A919-4A94-ABDC-262A34596650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8FC7C-0F5F-4135-A3E9-4ECB8A3B05D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808A9-43AD-493A-AE23-0D8138BAA1EB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Working in the cosmetics industry, I collaborate with remote teams all the time—and I know how easily things can slip through the cracks.</a:t>
          </a:r>
        </a:p>
      </dsp:txBody>
      <dsp:txXfrm>
        <a:off x="692764" y="1407"/>
        <a:ext cx="9822835" cy="599796"/>
      </dsp:txXfrm>
    </dsp:sp>
    <dsp:sp modelId="{22BBD01E-32ED-4BD7-95A5-AF5FF07D91EE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88D8C-8FBA-41D1-99EF-F750F48F6A07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5A158-D92A-46CC-A249-5B6E9742CEB6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think remote development is amazing for flexibility, but it also increases risk: unsecured Wi-Fi, weak passwords, or outdated software can open doors for attacks.</a:t>
          </a:r>
        </a:p>
      </dsp:txBody>
      <dsp:txXfrm>
        <a:off x="692764" y="751152"/>
        <a:ext cx="9822835" cy="599796"/>
      </dsp:txXfrm>
    </dsp:sp>
    <dsp:sp modelId="{6D98D6C9-AC26-4BAA-98C8-8AD7D46650E5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3F292-1827-47AE-939F-D2FA896B1F56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B53C4-FEB0-4A5F-94AB-33E52F42EACC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feel like the more distributed your team is, the more disciplined your security practices need to be.</a:t>
          </a:r>
        </a:p>
      </dsp:txBody>
      <dsp:txXfrm>
        <a:off x="692764" y="1500898"/>
        <a:ext cx="9822835" cy="599796"/>
      </dsp:txXfrm>
    </dsp:sp>
    <dsp:sp modelId="{A6775FC9-8E18-4B18-B248-9141F6DCB4B5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C7FA0-599C-4DAD-9B4F-89FE1382E7D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7ADD-C713-4A4A-8B12-D7A79DFA1F0F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According to the article I found from Fernandes, remote devices can expose your IP, assets, and sensitive data—that’s a scary thought.</a:t>
          </a:r>
        </a:p>
      </dsp:txBody>
      <dsp:txXfrm>
        <a:off x="692764" y="2250643"/>
        <a:ext cx="9822835" cy="599796"/>
      </dsp:txXfrm>
    </dsp:sp>
    <dsp:sp modelId="{48991B30-80CD-4F8A-9BEA-43CEFD021C64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C8A2-6D09-42DB-90DA-69C38E8BFA2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EF4F8-D3BC-43E1-9227-170D50BF0EFF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has made me rethink how companies onboard developers. I believe remote </a:t>
          </a:r>
          <a:r>
            <a:rPr lang="en-US" sz="1500" kern="1200" dirty="0" err="1"/>
            <a:t>devs</a:t>
          </a:r>
          <a:r>
            <a:rPr lang="en-US" sz="1500" kern="1200" dirty="0"/>
            <a:t> should get training on endpoint security, VPN use, and stronger passwords.</a:t>
          </a:r>
        </a:p>
      </dsp:txBody>
      <dsp:txXfrm>
        <a:off x="692764" y="3000388"/>
        <a:ext cx="9822835" cy="599796"/>
      </dsp:txXfrm>
    </dsp:sp>
    <dsp:sp modelId="{24BE03E7-B66B-4414-B1D2-F4351733AF9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D8E91-79DB-44B0-8FC7-4ADDE4CADCC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51AA-278F-477A-8298-282919B67501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tools like location-based restrictions, endpoint detection, and device verification helps keep remote access locked down.</a:t>
          </a:r>
        </a:p>
      </dsp:txBody>
      <dsp:txXfrm>
        <a:off x="692764" y="3750134"/>
        <a:ext cx="9822835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B0A5-73C0-7C4C-B8F2-24C650253AB7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7934A-B0B4-774B-8B9B-AAC8D251AB05}">
      <dsp:nvSpPr>
        <dsp:cNvPr id="0" name=""/>
        <dsp:cNvSpPr/>
      </dsp:nvSpPr>
      <dsp:spPr>
        <a:xfrm>
          <a:off x="0" y="0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Fernandes, C. (2025, June 24). </a:t>
          </a:r>
          <a:r>
            <a:rPr lang="en-US" sz="1800" i="1" kern="1200"/>
            <a:t>Source code security best practices: A complete guide</a:t>
          </a:r>
          <a:r>
            <a:rPr lang="en-US" sz="1800" kern="1200"/>
            <a:t>. Assembla. </a:t>
          </a:r>
          <a:r>
            <a:rPr lang="en-US" sz="1800" kern="1200">
              <a:hlinkClick xmlns:r="http://schemas.openxmlformats.org/officeDocument/2006/relationships" r:id="rId1"/>
            </a:rPr>
            <a:t>https://get.assembla.com/blog/source-code-security/</a:t>
          </a:r>
          <a:endParaRPr lang="en-US" sz="1800" kern="1200"/>
        </a:p>
      </dsp:txBody>
      <dsp:txXfrm>
        <a:off x="0" y="0"/>
        <a:ext cx="5324475" cy="1959768"/>
      </dsp:txXfrm>
    </dsp:sp>
    <dsp:sp modelId="{386B449D-398D-F641-A4D2-5925A22500A3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25D3-1945-4843-ADB0-98CB694EEAB8}">
      <dsp:nvSpPr>
        <dsp:cNvPr id="0" name=""/>
        <dsp:cNvSpPr/>
      </dsp:nvSpPr>
      <dsp:spPr>
        <a:xfrm>
          <a:off x="0" y="1959768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Ghalleb, Z. (2024, October 31). </a:t>
          </a:r>
          <a:r>
            <a:rPr lang="en-US" sz="1800" i="1" kern="1200"/>
            <a:t>Source code security: Basics and best practices</a:t>
          </a:r>
          <a:r>
            <a:rPr lang="en-US" sz="1800" kern="1200"/>
            <a:t>. Wiz. </a:t>
          </a:r>
          <a:r>
            <a:rPr lang="en-US" sz="1800" kern="1200">
              <a:hlinkClick xmlns:r="http://schemas.openxmlformats.org/officeDocument/2006/relationships" r:id="rId2"/>
            </a:rPr>
            <a:t>https://www.wiz.io/academy/source-code-security</a:t>
          </a:r>
          <a:endParaRPr lang="en-US" sz="1800" kern="1200"/>
        </a:p>
      </dsp:txBody>
      <dsp:txXfrm>
        <a:off x="0" y="1959768"/>
        <a:ext cx="5324475" cy="195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8BC-360A-19AD-A2A3-D2B0892C7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3A5B5-ABF4-AB31-749E-C591570D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D2C8-744F-D4DC-0A16-D09B1F9A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7BCB-179E-71EE-EC3C-72159B0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1FE1-51EA-72C3-71C3-204B8291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D192-B0BD-FCD2-FC92-03F62B1E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04642-8808-EE4A-606F-F147A8EE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7A32-6100-1CE7-A01E-78B8A8E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8E7E-6939-CEC9-F67E-94028AA0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6F2A-59F5-254C-52DC-641C9679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849C8-3900-C384-BCA1-5BFEB53D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FE05A-2C91-CA92-2F14-37BC85E2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A396-53B0-02CC-28F1-75E19E69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E31E-F721-68C3-F7F5-096A04C5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18C6-BF6D-A9E1-6752-43BAD559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91B-542A-088D-F851-A25AA32B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1EF-5AB9-E6CC-80BB-40F3BC82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A8D7-C400-CB2C-72A2-883A21B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1F8D-D227-3C8D-7AF8-379D543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EB75-E837-2BAC-D850-62C6AF3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EC5D-0784-AE92-D69C-AEE8EDE8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94EA-C261-984D-F890-837786F4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11C-D808-8768-D471-BF97B83D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4EE8-51D8-83A3-0D9C-14E762FF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38DB-40D8-20FE-CDBF-16CB2450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F3A-9675-5345-4000-A0D9DFE6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9956-055A-10A3-30B4-4DF9D78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CBDB4-E6E5-FF4B-E74F-892F9548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4649-1D67-EDB2-7BE8-AF7E2BF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379AE-E619-68F5-F68E-54E27A84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9D89F-1795-0F57-4C36-775FA6E2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9363-6446-6EC8-284B-C923BAEE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7A-2F20-D92D-F769-7F05289E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8BC1-5253-AF6E-6404-2E77D0E7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C367-D7F3-2651-8EAE-D1C14D94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9F741-1084-B925-4D28-CC1E37636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6CA03-A272-AD74-9257-0CAF0680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80A1B-1857-F206-009F-EB4F55EE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2DC0-AA14-A7C4-C24F-1FDFF63C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A5C-8A73-EF46-D80D-AEEB608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4B7F6-2BCA-A6B2-1E76-46530ED7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E245C-F01D-ABD5-0BC1-47EE1C4A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BC820-3CD1-DC66-F85C-3201A13B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816EF-80CE-B893-0DA4-E431C062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636CA-59A6-38BC-1CD7-624568EA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49098-B05A-8E07-3569-95F267E5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8D64-E490-5845-6D01-81A14A2F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1AB8-0E21-BCA9-4CAE-60BB68F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1CB2-AA53-2C7A-9674-5A4F95BD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FAD8-F5E0-2C12-CFB6-BA89D2DC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828E-6B1F-CE38-37B4-699F05E3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86CC5-F49C-D28B-60C9-55C2F06D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211-0FDB-E4CC-3214-47CBC7E4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FF348-D603-C8B8-ACF2-287E288FE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045B-FE56-4079-8DE6-AF87524F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B6A3-0F11-AFD0-78C4-6C27A520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62D4-A114-85F6-997C-F351D781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3049-4157-C1F4-1F72-EE1DA18E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E06F2-1F07-C475-8397-9469B720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55B6-DE37-3C7B-030D-0ACB39AD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2C2A-94DE-0DC8-8583-D285E4203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E7C7B-1EE4-C94A-96ED-BE19CC78E27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43D6-4C82-22D8-2C23-6F3084EB9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E422-DB21-0D25-153F-C1C4FAF8C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C65FB-BA99-BA4B-B522-37672FC5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jyhh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anarchy-anonymous-code-computer-dark-hack-hacker-hacking-wallpaper-uruii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grammer&amp;page=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8/02/14/energy-efficient-encryption-for-the-internet-of-things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dissemination.eu/why-automation-and-flexible-jobs-could-lead-to-more-meaningful-work/14133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lockchain-block-chain-technology-3019120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lobe and a lock&#10;&#10;AI-generated content may be incorrect.">
            <a:extLst>
              <a:ext uri="{FF2B5EF4-FFF2-40B4-BE49-F238E27FC236}">
                <a16:creationId xmlns:a16="http://schemas.microsoft.com/office/drawing/2014/main" id="{30B079AA-B745-3B07-E3B9-48650511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85" b="5458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CA286-854E-FAD7-6198-594CB85E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Security Controls in Shared Source Code Repositories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C8AB-922A-8D1B-02E0-69B1F504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By Brian Preston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CSD 380 | July 20 2025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8C135-8A10-824A-0FC5-E870DCB1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4100" b="1"/>
              <a:t>Why Code Security Is a Must</a:t>
            </a:r>
            <a:br>
              <a:rPr lang="en-US" sz="4100" b="1"/>
            </a:b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2835-09EF-E5DB-4EF0-BFF941D7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900" dirty="0"/>
              <a:t>I believe source code is the core of any application, so protecting it should be a top priority.</a:t>
            </a:r>
          </a:p>
          <a:p>
            <a:r>
              <a:rPr lang="en-US" sz="1900" dirty="0"/>
              <a:t>Many </a:t>
            </a:r>
            <a:r>
              <a:rPr lang="en-US" sz="1900" dirty="0" err="1"/>
              <a:t>belice</a:t>
            </a:r>
            <a:r>
              <a:rPr lang="en-US" sz="1900" dirty="0"/>
              <a:t> only larger companies were targets, but now I understand that small teams are just as vulnerable. The rise in attacks shows we all need to take this seriously, no matter the project size.</a:t>
            </a:r>
          </a:p>
          <a:p>
            <a:pPr marL="0" indent="0">
              <a:buNone/>
            </a:pPr>
            <a:r>
              <a:rPr lang="en-US" sz="1900" dirty="0"/>
              <a:t>“Source code leaks threaten your intellectual property, expose sensitive data, damage your public reputation, and destroy customer trust.” (Fernandes, 2025):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5" name="Picture 4" descr="A circuit board with a lock&#10;&#10;AI-generated content may be incorrect.">
            <a:extLst>
              <a:ext uri="{FF2B5EF4-FFF2-40B4-BE49-F238E27FC236}">
                <a16:creationId xmlns:a16="http://schemas.microsoft.com/office/drawing/2014/main" id="{18CD14FE-5411-8D2D-AA82-0C98CF9D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47" r="19591" b="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721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with a screen on&#10;&#10;AI-generated content may be incorrect.">
            <a:extLst>
              <a:ext uri="{FF2B5EF4-FFF2-40B4-BE49-F238E27FC236}">
                <a16:creationId xmlns:a16="http://schemas.microsoft.com/office/drawing/2014/main" id="{F86CE0A2-B40C-A143-25B8-346BEB8E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345" b="1138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63A7C-D375-70EF-116E-F62F4FC4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Common Vulnerabilities 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4546-C6E8-D0F4-5F8F-87CBB06D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Common Vulnerabilities I Didn’t Expect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When I first started learning about source code security, I honestly didn’t realize how </a:t>
            </a:r>
            <a:r>
              <a:rPr lang="en-US" sz="1500" i="1" dirty="0">
                <a:solidFill>
                  <a:srgbClr val="FFFFFF"/>
                </a:solidFill>
              </a:rPr>
              <a:t>basic</a:t>
            </a:r>
            <a:r>
              <a:rPr lang="en-US" sz="1500" dirty="0">
                <a:solidFill>
                  <a:srgbClr val="FFFFFF"/>
                </a:solidFill>
              </a:rPr>
              <a:t> mistakes could open huge doors for attackers. I think one of the most eye-opening things for me was learning how simple user input can lead to major attacks like SQL injection or Cross-Site Scripting (XSS).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SQL injection happens when developers don’t sanitize input, and an attacker sneaks malicious SQL commands into the system.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For example, someone could input "Jim'; DROP TABLE users" and it could literally delete your user database.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XSS (Cross-site scripting) is another one that caught my attention. Instead of attacking the system directly, XSS injects code into a website that then runs in the browser of other users. That blew my mind — it turns your own app against your users.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Buffer overflows are low-level, but they still scare me. Especially in C/C++ programs, a simple unchecked input can crash your system or let someone run their own code.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I feel like if these types of attacks were better understood early on, developers could prevent a lot of them by simply validating and sanitizing inputs from the beginning.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“Injection attacks… allow an attacker to add SQL commands to input strings. Without proper sanitation, they can execute harmful code in your system.” (</a:t>
            </a:r>
            <a:r>
              <a:rPr lang="en-US" sz="1500" dirty="0" err="1">
                <a:solidFill>
                  <a:srgbClr val="FFFFFF"/>
                </a:solidFill>
              </a:rPr>
              <a:t>Ghalleb</a:t>
            </a:r>
            <a:r>
              <a:rPr lang="en-US" sz="1500" dirty="0">
                <a:solidFill>
                  <a:srgbClr val="FFFFFF"/>
                </a:solidFill>
              </a:rPr>
              <a:t>, 2024):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7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F34-C893-396D-2A2F-2BD0C19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Access Control + Authentication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D4150E4-2354-AAFA-1437-A01251186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730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42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B45F-5D56-0EA0-A4FC-5BF80D93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Teams = Greater Risk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3C32C2-9661-A4A1-9889-4D4ECC93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327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9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F390E-B013-5D02-E0B8-070907E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Encryption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1A97-4901-AEE0-0828-82E375A5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used to think encryption was just for large enterprise systems, but now I know it’s something that every project—big or small—should use.</a:t>
            </a:r>
          </a:p>
          <a:p>
            <a:r>
              <a:rPr lang="en-US" sz="1400" dirty="0"/>
              <a:t>Encryption at rest protects data stored in your system, and encryption in transit protects data as it moves between devices. Both are equally important.</a:t>
            </a:r>
          </a:p>
          <a:p>
            <a:r>
              <a:rPr lang="en-US" sz="1400" dirty="0"/>
              <a:t>I think hardcoded secrets are one of the easiest but most dangerous mistakes developers </a:t>
            </a:r>
            <a:r>
              <a:rPr lang="en-US" sz="1400" dirty="0" err="1"/>
              <a:t>make.Copy</a:t>
            </a:r>
            <a:r>
              <a:rPr lang="en-US" sz="1400" dirty="0"/>
              <a:t>/pasting API keys or passwords into your code might seem harmless during testing, but if that code ends up in a public repo... it’s game over.</a:t>
            </a:r>
          </a:p>
          <a:p>
            <a:r>
              <a:rPr lang="en-US" sz="1400" dirty="0"/>
              <a:t>I feel that using tools like </a:t>
            </a:r>
            <a:r>
              <a:rPr lang="en-US" sz="1400" dirty="0" err="1"/>
              <a:t>HashiCorp</a:t>
            </a:r>
            <a:r>
              <a:rPr lang="en-US" sz="1400" dirty="0"/>
              <a:t> Vault or environment-based secret managers should be a standard practice in every CI/CD workflow.</a:t>
            </a:r>
          </a:p>
          <a:p>
            <a:r>
              <a:rPr lang="en-US" sz="1400" dirty="0"/>
              <a:t>GitHub has made it easier to detect secrets, but I believe education is just as important as automation.</a:t>
            </a:r>
          </a:p>
          <a:p>
            <a:r>
              <a:rPr lang="en-US" sz="1400" dirty="0"/>
              <a:t>Encryption also makes me feel more confident that even if something gets intercepted, it won’t be readable to outsiders.</a:t>
            </a:r>
          </a:p>
          <a:p>
            <a:endParaRPr lang="en-US" sz="1400" dirty="0"/>
          </a:p>
        </p:txBody>
      </p:sp>
      <p:pic>
        <p:nvPicPr>
          <p:cNvPr id="5" name="Picture 4" descr="A circuit board with a lock symbol&#10;&#10;AI-generated content may be incorrect.">
            <a:extLst>
              <a:ext uri="{FF2B5EF4-FFF2-40B4-BE49-F238E27FC236}">
                <a16:creationId xmlns:a16="http://schemas.microsoft.com/office/drawing/2014/main" id="{55FC05C7-E785-4386-785F-D9D1116F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36" r="35170" b="-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CFBFE-8077-C3AD-ED3E-A0ECEF8422FE}"/>
              </a:ext>
            </a:extLst>
          </p:cNvPr>
          <p:cNvSpPr txBox="1"/>
          <p:nvPr/>
        </p:nvSpPr>
        <p:spPr>
          <a:xfrm>
            <a:off x="9581990" y="6657945"/>
            <a:ext cx="26100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jpralves.net/post/2018/02/14/energy-efficient-encryption-for-the-internet-of-thing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EE3A-E6A2-1358-A0EE-FDB97F8E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4100" b="1"/>
              <a:t>The Power of Automation</a:t>
            </a:r>
            <a:br>
              <a:rPr lang="en-US" sz="4100" b="1"/>
            </a:b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CD86-231B-731C-62E9-D009B18F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/>
              <a:t>I believe automation is one of the most effective ways to secure source code without slowing down developers.</a:t>
            </a:r>
          </a:p>
          <a:p>
            <a:r>
              <a:rPr lang="en-US" sz="1100"/>
              <a:t>With so many people working on a single repo, it’s impossible to manually review everything.</a:t>
            </a:r>
          </a:p>
          <a:p>
            <a:r>
              <a:rPr lang="en-US" sz="1100"/>
              <a:t>SAST (Static Application Security Testing) tools like SonarQube and Checkmarx can scan your code every time a new commit is made.</a:t>
            </a:r>
            <a:br>
              <a:rPr lang="en-US" sz="1100"/>
            </a:br>
            <a:r>
              <a:rPr lang="en-US" sz="1100"/>
              <a:t>That means you catch problems before they ever get deployed.</a:t>
            </a:r>
          </a:p>
          <a:p>
            <a:r>
              <a:rPr lang="en-US" sz="1100"/>
              <a:t>What I love about this is that it makes security feel more proactive rather than reactive.</a:t>
            </a:r>
          </a:p>
          <a:p>
            <a:r>
              <a:rPr lang="en-US" sz="1100"/>
              <a:t>Ghalleb explained how integrating these scans into your CI/CD pipeline creates a stronger safety net.</a:t>
            </a:r>
          </a:p>
          <a:p>
            <a:r>
              <a:rPr lang="en-US" sz="1100"/>
              <a:t>Personally, I like that this takes the pressure off individual developers to catch every issue. Instead, we build a safety system around them.I think all modern teams should treat code scanning like they treat spell check—always on, always running in the background.</a:t>
            </a:r>
          </a:p>
          <a:p>
            <a:r>
              <a:rPr lang="en-US" sz="1100"/>
              <a:t>“With static application security testing (SAST) as part of your CI/CD pipeline, you can be sure that nothing slips through the cracks.” (Ghalleb, 2024):</a:t>
            </a:r>
          </a:p>
          <a:p>
            <a:endParaRPr lang="en-US" sz="1100"/>
          </a:p>
          <a:p>
            <a:endParaRPr lang="en-US" sz="1100"/>
          </a:p>
        </p:txBody>
      </p:sp>
      <p:pic>
        <p:nvPicPr>
          <p:cNvPr id="5" name="Picture 4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DDC60224-8A4F-481A-F12B-83542BFA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5658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18633-2365-8525-D54E-7E73FDC12BDD}"/>
              </a:ext>
            </a:extLst>
          </p:cNvPr>
          <p:cNvSpPr txBox="1"/>
          <p:nvPr/>
        </p:nvSpPr>
        <p:spPr>
          <a:xfrm>
            <a:off x="9581991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europeandissemination.eu/why-automation-and-flexible-jobs-could-lead-to-more-meaningful-work/141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2D57-21BB-83BA-36AA-59FA0D99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/>
              <a:t>My Final Thoughts </a:t>
            </a:r>
            <a:br>
              <a:rPr lang="en-US" b="1"/>
            </a:b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945E2-F413-CF3E-0A7B-864668ED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I feel like this topic really changed how I view software development—not just as building things, but protecting them too.</a:t>
            </a:r>
          </a:p>
          <a:p>
            <a:r>
              <a:rPr lang="en-US" sz="1300"/>
              <a:t>Before diving into this research, I never realized how many layers go into securing source code: access control, encryption, scanning, remote policies—it all matters.</a:t>
            </a:r>
          </a:p>
          <a:p>
            <a:r>
              <a:rPr lang="en-US" sz="1300"/>
              <a:t>I think the biggest mindset shift for me was understanding that security is everyone’s job, not just the security team’s.</a:t>
            </a:r>
          </a:p>
          <a:p>
            <a:r>
              <a:rPr lang="en-US" sz="1300"/>
              <a:t>Whether it’s the first line of code or a last-minute commit, every developer has the power to either open a door or close it.</a:t>
            </a:r>
          </a:p>
          <a:p>
            <a:pPr marL="0" indent="0">
              <a:buNone/>
            </a:pPr>
            <a:r>
              <a:rPr lang="en-US" sz="1300"/>
              <a:t>I now understand that a truly secure repository is built by combining tools, policies, training, and awareness. In the end, I believe the most powerful security tool is a well-informed and proactive team.</a:t>
            </a:r>
          </a:p>
          <a:p>
            <a:pPr marL="0" indent="0">
              <a:buNone/>
            </a:pPr>
            <a:r>
              <a:rPr lang="en-US" sz="1300"/>
              <a:t>“Securing your source code is paramount to ensuring the integrity and security of your software.” (Fernandes, 2025):</a:t>
            </a:r>
          </a:p>
          <a:p>
            <a:endParaRPr lang="en-US" sz="1300"/>
          </a:p>
          <a:p>
            <a:endParaRPr lang="en-US" sz="1300"/>
          </a:p>
        </p:txBody>
      </p:sp>
      <p:pic>
        <p:nvPicPr>
          <p:cNvPr id="6" name="Picture 5" descr="A network of laptops and cell phones&#10;&#10;AI-generated content may be incorrect.">
            <a:extLst>
              <a:ext uri="{FF2B5EF4-FFF2-40B4-BE49-F238E27FC236}">
                <a16:creationId xmlns:a16="http://schemas.microsoft.com/office/drawing/2014/main" id="{ACBED61F-8D38-9DB4-5A78-8B1C4CD6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776" r="20015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807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B6B-9235-5F54-FD79-658CD452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en-US" sz="3600"/>
              <a:t>References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686F51-6D55-43B7-F6CC-B3AB571A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06" r="25884" b="-2"/>
          <a:stretch>
            <a:fillRect/>
          </a:stretch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D14ADF0-EC94-8365-852F-ED79A50F4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62454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78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1307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Security Controls in Shared Source Code Repositories </vt:lpstr>
      <vt:lpstr>Why Code Security Is a Must </vt:lpstr>
      <vt:lpstr>Common Vulnerabilities  </vt:lpstr>
      <vt:lpstr>Access Control + Authentication </vt:lpstr>
      <vt:lpstr>Remote Teams = Greater Risk </vt:lpstr>
      <vt:lpstr>Encryption </vt:lpstr>
      <vt:lpstr>The Power of Automation </vt:lpstr>
      <vt:lpstr>My Final Thoughts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Preston</dc:creator>
  <cp:lastModifiedBy>Brian Preston</cp:lastModifiedBy>
  <cp:revision>2</cp:revision>
  <dcterms:created xsi:type="dcterms:W3CDTF">2025-07-20T20:08:17Z</dcterms:created>
  <dcterms:modified xsi:type="dcterms:W3CDTF">2025-07-20T20:37:50Z</dcterms:modified>
</cp:coreProperties>
</file>