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9" r:id="rId6"/>
    <p:sldId id="259" r:id="rId7"/>
    <p:sldId id="260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352"/>
  </p:normalViewPr>
  <p:slideViewPr>
    <p:cSldViewPr snapToGrid="0" snapToObjects="1">
      <p:cViewPr>
        <p:scale>
          <a:sx n="103" d="100"/>
          <a:sy n="103" d="100"/>
        </p:scale>
        <p:origin x="108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F1C4-AA54-914B-8332-2534DB61DE22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A521A-6802-E54D-BCA4-2F65B16AC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equation was for a single predictor variable, however, in real-world applications, there are more than one predictor variables and for a classification problem, there is more than one output class. The bayes equation becomes complex as the number of predictor variables grow. In fact, to compute the posterior probability for a response variable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and a data set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 would require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probabilities computed.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equation was for a single predictor variable, however, in real-world applications, there are more than one predictor variables and for a classification problem, there is more than one output class. The bayes equation becomes complex as the number of predictor variables grow. In fact, to compute the posterior probability for a response variable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and a data set with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 would require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m^p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probabilities computed.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521A-6802-E54D-BCA4-2F65B16AC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5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9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7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2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-r.github.io/naive_bayes" TargetMode="External"/><Relationship Id="rId7" Type="http://schemas.openxmlformats.org/officeDocument/2006/relationships/hyperlink" Target="https://hastie.su.domains/ISLR2/ISLRv2_website.pdf" TargetMode="External"/><Relationship Id="rId2" Type="http://schemas.openxmlformats.org/officeDocument/2006/relationships/hyperlink" Target="https://www.geeksforgeeks.org/naive-bayes-classifi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reka.co/blog/naive-bayes-in-r/#Practical%20Implementation%20of%20Naive%20Bayes%20In%20R" TargetMode="External"/><Relationship Id="rId5" Type="http://schemas.openxmlformats.org/officeDocument/2006/relationships/hyperlink" Target="https://scikit-learn.org/stable/modules/naive_bayes.html" TargetMode="External"/><Relationship Id="rId4" Type="http://schemas.openxmlformats.org/officeDocument/2006/relationships/hyperlink" Target="https://en.wikipedia.org/wiki/Naive_Bayes_classifi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epo.github.io/caret/index.html" TargetMode="External"/><Relationship Id="rId2" Type="http://schemas.openxmlformats.org/officeDocument/2006/relationships/hyperlink" Target="https://github.com/bprudil/INFO-523-Final-Projec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uciml/adult-census-income?search=adul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ngled lines in different colors">
            <a:extLst>
              <a:ext uri="{FF2B5EF4-FFF2-40B4-BE49-F238E27FC236}">
                <a16:creationId xmlns:a16="http://schemas.microsoft.com/office/drawing/2014/main" id="{B07E5595-559D-A9AD-41EC-6E6B4AC4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7" b="9253"/>
          <a:stretch/>
        </p:blipFill>
        <p:spPr>
          <a:xfrm>
            <a:off x="20" y="-1"/>
            <a:ext cx="12188952" cy="685629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607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36-DAB6-C916-6DA4-EABBB91B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395" y="1064632"/>
            <a:ext cx="5361830" cy="16467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Bayes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E5E6-2A74-5AC9-31A0-8F1B2963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39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Bryan Prudil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226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24230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28486"/>
          </a:xfrm>
        </p:spPr>
        <p:txBody>
          <a:bodyPr anchor="t">
            <a:normAutofit/>
          </a:bodyPr>
          <a:lstStyle/>
          <a:p>
            <a:r>
              <a:rPr lang="en-US" sz="1600" b="0" dirty="0"/>
              <a:t>[1] </a:t>
            </a:r>
            <a:r>
              <a:rPr lang="en-US" sz="1600" b="0" dirty="0">
                <a:hlinkClick r:id="rId2"/>
              </a:rPr>
              <a:t>https://www.geeksforgeeks.org/naive-bayes-classifiers/</a:t>
            </a:r>
            <a:endParaRPr lang="en-US" sz="1600" b="0" dirty="0"/>
          </a:p>
          <a:p>
            <a:r>
              <a:rPr lang="en-US" sz="1600" b="0" dirty="0"/>
              <a:t>[2] </a:t>
            </a:r>
            <a:r>
              <a:rPr lang="en-US" sz="1600" b="0" dirty="0">
                <a:hlinkClick r:id="rId3"/>
              </a:rPr>
              <a:t>https://uc-r.github.io/naive_bayes</a:t>
            </a:r>
            <a:endParaRPr lang="en-US" sz="1600" b="0" dirty="0"/>
          </a:p>
          <a:p>
            <a:r>
              <a:rPr lang="en-US" sz="1600" b="0" dirty="0"/>
              <a:t>[3] </a:t>
            </a:r>
            <a:r>
              <a:rPr lang="en-US" sz="1600" b="0" dirty="0">
                <a:hlinkClick r:id="rId4"/>
              </a:rPr>
              <a:t>https://en.wikipedia.org/wiki/Naive_Bayes_classifier</a:t>
            </a:r>
            <a:endParaRPr lang="en-US" sz="1600" b="0" dirty="0"/>
          </a:p>
          <a:p>
            <a:r>
              <a:rPr lang="en-US" sz="1600" b="0" dirty="0"/>
              <a:t>[4] </a:t>
            </a:r>
            <a:r>
              <a:rPr lang="en-US" sz="1600" b="0" dirty="0">
                <a:hlinkClick r:id="rId5"/>
              </a:rPr>
              <a:t>https://scikit-learn.org/stable/modules/naive_bayes.html</a:t>
            </a:r>
            <a:endParaRPr lang="en-US" sz="1600" b="0" dirty="0"/>
          </a:p>
          <a:p>
            <a:r>
              <a:rPr lang="en-US" sz="1600" b="0" dirty="0"/>
              <a:t>[5] </a:t>
            </a:r>
            <a:r>
              <a:rPr lang="en-US" sz="1600" b="0" dirty="0">
                <a:hlinkClick r:id="rId6"/>
              </a:rPr>
              <a:t>https://www.edureka.co/blog/naive-bayes-in-   r/#Practical%20Implementation%20of%20Naive%20Bayes%20In%20R</a:t>
            </a:r>
            <a:endParaRPr lang="en-US" sz="1600" b="0" dirty="0"/>
          </a:p>
          <a:p>
            <a:r>
              <a:rPr lang="en-US" sz="1600" b="0" dirty="0"/>
              <a:t>[6] </a:t>
            </a:r>
            <a:r>
              <a:rPr lang="en-US" sz="1600" b="0" dirty="0">
                <a:hlinkClick r:id="rId7"/>
              </a:rPr>
              <a:t>https://</a:t>
            </a:r>
            <a:r>
              <a:rPr lang="en-US" sz="1600" b="0" dirty="0" err="1">
                <a:hlinkClick r:id="rId7"/>
              </a:rPr>
              <a:t>hastie.su.domains</a:t>
            </a:r>
            <a:r>
              <a:rPr lang="en-US" sz="1600" b="0" dirty="0">
                <a:hlinkClick r:id="rId7"/>
              </a:rPr>
              <a:t>/ISLR2/ISLRv2_website.pdf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27493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 descr="Angled lines in different colors">
            <a:extLst>
              <a:ext uri="{FF2B5EF4-FFF2-40B4-BE49-F238E27FC236}">
                <a16:creationId xmlns:a16="http://schemas.microsoft.com/office/drawing/2014/main" id="{B07E5595-559D-A9AD-41EC-6E6B4AC4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97" b="9253"/>
          <a:stretch/>
        </p:blipFill>
        <p:spPr>
          <a:xfrm>
            <a:off x="20" y="294288"/>
            <a:ext cx="12191980" cy="685800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36-DAB6-C916-6DA4-EABBB91B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DA014-0156-8117-2940-CF34EC5B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81FC-5D5F-3A76-E594-51DB65E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Background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Applicability to INFO 523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Real World Applications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Worked Example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Conclusion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References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796" y="2391770"/>
                <a:ext cx="10862573" cy="4265061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classifiers</a:t>
                </a:r>
              </a:p>
              <a:p>
                <a:pPr lvl="1"/>
                <a:r>
                  <a:rPr lang="en-US" dirty="0"/>
                  <a:t>	- Supervised learning method </a:t>
                </a:r>
              </a:p>
              <a:p>
                <a:pPr lvl="1"/>
                <a:r>
                  <a:rPr lang="en-US" dirty="0"/>
                  <a:t>		&gt; Trained using labeled data </a:t>
                </a:r>
              </a:p>
              <a:p>
                <a:pPr lvl="1"/>
                <a:r>
                  <a:rPr lang="en-US" sz="1600" i="0" dirty="0"/>
                  <a:t>	- Assigns a class label for a given set of input data</a:t>
                </a:r>
              </a:p>
              <a:p>
                <a:pPr lvl="1"/>
                <a:r>
                  <a:rPr lang="en-US" dirty="0"/>
                  <a:t> 		&gt; Probabilistic classification</a:t>
                </a:r>
                <a:endParaRPr lang="en-US" sz="1600" dirty="0"/>
              </a:p>
              <a:p>
                <a:pPr lvl="1"/>
                <a:r>
                  <a:rPr lang="en-US" dirty="0"/>
                  <a:t>	- Based on Bayes Theorem: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796" y="2391770"/>
                <a:ext cx="10862573" cy="4265061"/>
              </a:xfrm>
              <a:blipFill>
                <a:blip r:embed="rId3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3292A14-74A6-B400-8D31-91FC2FE4154C}"/>
              </a:ext>
            </a:extLst>
          </p:cNvPr>
          <p:cNvSpPr txBox="1"/>
          <p:nvPr/>
        </p:nvSpPr>
        <p:spPr>
          <a:xfrm>
            <a:off x="4139444" y="5282327"/>
            <a:ext cx="7985928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P(A|B): Conditional probability of event A occurring, given the event B (posterior)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P(A): Probability of event A occurring (prior)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P(B): Probability of event B occurring (prior)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P(B|A): Conditional probability of event B occurring, given the event A (likelihood)</a:t>
            </a:r>
          </a:p>
        </p:txBody>
      </p:sp>
    </p:spTree>
    <p:extLst>
      <p:ext uri="{BB962C8B-B14F-4D97-AF65-F5344CB8AC3E}">
        <p14:creationId xmlns:p14="http://schemas.microsoft.com/office/powerpoint/2010/main" val="29898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7648" y="2391770"/>
                <a:ext cx="10466352" cy="4301638"/>
              </a:xfrm>
            </p:spPr>
            <p:txBody>
              <a:bodyPr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…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sz="1800" dirty="0"/>
              </a:p>
              <a:p>
                <a:br>
                  <a:rPr lang="en-US" b="0" dirty="0"/>
                </a:br>
                <a:endParaRPr lang="en-US" b="0" dirty="0"/>
              </a:p>
              <a:p>
                <a:pPr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7648" y="2391770"/>
                <a:ext cx="10466352" cy="43016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404F70-851F-6C23-38EC-A9D14202A679}"/>
              </a:ext>
            </a:extLst>
          </p:cNvPr>
          <p:cNvCxnSpPr>
            <a:cxnSpLocks/>
          </p:cNvCxnSpPr>
          <p:nvPr/>
        </p:nvCxnSpPr>
        <p:spPr>
          <a:xfrm>
            <a:off x="1582544" y="2501827"/>
            <a:ext cx="120828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0AA6DF-EB84-A5A6-1B6B-A8718D94EB30}"/>
              </a:ext>
            </a:extLst>
          </p:cNvPr>
          <p:cNvCxnSpPr>
            <a:cxnSpLocks/>
          </p:cNvCxnSpPr>
          <p:nvPr/>
        </p:nvCxnSpPr>
        <p:spPr>
          <a:xfrm flipH="1">
            <a:off x="5923685" y="2574032"/>
            <a:ext cx="344629" cy="35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0C53D4-3C43-7B28-EFE1-1C74988C07BB}"/>
              </a:ext>
            </a:extLst>
          </p:cNvPr>
          <p:cNvSpPr txBox="1"/>
          <p:nvPr/>
        </p:nvSpPr>
        <p:spPr>
          <a:xfrm>
            <a:off x="1217648" y="2252141"/>
            <a:ext cx="115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Class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4A070-A8ED-24A2-B773-296C8F63E026}"/>
              </a:ext>
            </a:extLst>
          </p:cNvPr>
          <p:cNvSpPr txBox="1"/>
          <p:nvPr/>
        </p:nvSpPr>
        <p:spPr>
          <a:xfrm>
            <a:off x="5334606" y="2243606"/>
            <a:ext cx="181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Predictor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81311-0472-3A23-A011-D56BA4C29793}"/>
              </a:ext>
            </a:extLst>
          </p:cNvPr>
          <p:cNvSpPr txBox="1"/>
          <p:nvPr/>
        </p:nvSpPr>
        <p:spPr>
          <a:xfrm>
            <a:off x="787400" y="134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8990-17CD-C3B4-3F91-73B2EAA2F192}"/>
              </a:ext>
            </a:extLst>
          </p:cNvPr>
          <p:cNvSpPr txBox="1"/>
          <p:nvPr/>
        </p:nvSpPr>
        <p:spPr>
          <a:xfrm>
            <a:off x="457200" y="151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54C83-0A89-E791-34B0-90A22C48B306}"/>
                  </a:ext>
                </a:extLst>
              </p:cNvPr>
              <p:cNvSpPr txBox="1"/>
              <p:nvPr/>
            </p:nvSpPr>
            <p:spPr>
              <a:xfrm>
                <a:off x="9826422" y="4905632"/>
                <a:ext cx="2209059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probabilities!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54C83-0A89-E791-34B0-90A22C48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422" y="4905632"/>
                <a:ext cx="2209059" cy="369332"/>
              </a:xfrm>
              <a:prstGeom prst="rect">
                <a:avLst/>
              </a:prstGeom>
              <a:blipFill>
                <a:blip r:embed="rId4"/>
                <a:stretch>
                  <a:fillRect t="-3226" b="-225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B1074B-BA9B-FAAB-CEC7-9F0E79345F19}"/>
              </a:ext>
            </a:extLst>
          </p:cNvPr>
          <p:cNvCxnSpPr>
            <a:cxnSpLocks/>
          </p:cNvCxnSpPr>
          <p:nvPr/>
        </p:nvCxnSpPr>
        <p:spPr>
          <a:xfrm flipH="1">
            <a:off x="10438020" y="5287071"/>
            <a:ext cx="344629" cy="35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0794" y="2391770"/>
                <a:ext cx="10240147" cy="4466230"/>
              </a:xfrm>
            </p:spPr>
            <p:txBody>
              <a:bodyPr anchor="t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Naïve Bayes</a:t>
                </a:r>
              </a:p>
              <a:p>
                <a:pPr lvl="1"/>
                <a:r>
                  <a:rPr lang="en-US" dirty="0"/>
                  <a:t>	- Special case of Bayes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b="0" dirty="0"/>
                  <a:t>	- Naive Bayes assumes is that each feature is independent from every 	  other feature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	</a:t>
                </a:r>
              </a:p>
              <a:p>
                <a:pPr/>
                <a:r>
                  <a:rPr lang="en-US" b="0" dirty="0"/>
                  <a:t>Decision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𝒂𝒓𝒈𝒎𝒂𝒙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pPr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0C80-DC6D-9D1C-F85E-F57BCE032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794" y="2391770"/>
                <a:ext cx="10240147" cy="4466230"/>
              </a:xfrm>
              <a:blipFill>
                <a:blip r:embed="rId3"/>
                <a:stretch>
                  <a:fillRect l="-2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B81311-0472-3A23-A011-D56BA4C29793}"/>
              </a:ext>
            </a:extLst>
          </p:cNvPr>
          <p:cNvSpPr txBox="1"/>
          <p:nvPr/>
        </p:nvSpPr>
        <p:spPr>
          <a:xfrm>
            <a:off x="787400" y="134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98990-17CD-C3B4-3F91-73B2EAA2F192}"/>
              </a:ext>
            </a:extLst>
          </p:cNvPr>
          <p:cNvSpPr txBox="1"/>
          <p:nvPr/>
        </p:nvSpPr>
        <p:spPr>
          <a:xfrm>
            <a:off x="457200" y="151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343D1-6A31-EA80-8297-8D317AA4BEB2}"/>
                  </a:ext>
                </a:extLst>
              </p:cNvPr>
              <p:cNvSpPr txBox="1"/>
              <p:nvPr/>
            </p:nvSpPr>
            <p:spPr>
              <a:xfrm>
                <a:off x="5526857" y="5313405"/>
                <a:ext cx="257917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probabilities!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343D1-6A31-EA80-8297-8D317AA4B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57" y="5313405"/>
                <a:ext cx="2579175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3EC477-59FD-883E-EDDB-98825AF10B48}"/>
              </a:ext>
            </a:extLst>
          </p:cNvPr>
          <p:cNvCxnSpPr>
            <a:cxnSpLocks/>
          </p:cNvCxnSpPr>
          <p:nvPr/>
        </p:nvCxnSpPr>
        <p:spPr>
          <a:xfrm flipH="1">
            <a:off x="4930346" y="5458913"/>
            <a:ext cx="580509" cy="1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8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APPLICABILITY TO INFO 523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9" y="2391770"/>
            <a:ext cx="10247054" cy="3736645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classification algorithm</a:t>
            </a:r>
          </a:p>
          <a:p>
            <a:pPr lvl="1"/>
            <a:r>
              <a:rPr lang="en-US" dirty="0"/>
              <a:t>	-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viable option to discover useful patterns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16752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simple and straightforward to deploy</a:t>
            </a:r>
          </a:p>
          <a:p>
            <a:pPr lvl="1"/>
            <a:r>
              <a:rPr lang="en-US" dirty="0"/>
              <a:t>	- Efficient with small and large datasets (linear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deployed in: </a:t>
            </a:r>
          </a:p>
          <a:p>
            <a:r>
              <a:rPr lang="en-US" sz="1600" b="0" dirty="0"/>
              <a:t>	- Email filtering</a:t>
            </a:r>
          </a:p>
          <a:p>
            <a:r>
              <a:rPr lang="en-US" sz="1600" b="0" dirty="0"/>
              <a:t>	- Spam detection</a:t>
            </a:r>
          </a:p>
          <a:p>
            <a:r>
              <a:rPr lang="en-US" sz="1600" b="0" dirty="0"/>
              <a:t>	- Document/text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32220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WORKED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3736645"/>
          </a:xfrm>
        </p:spPr>
        <p:txBody>
          <a:bodyPr anchor="t">
            <a:normAutofit/>
          </a:bodyPr>
          <a:lstStyle/>
          <a:p>
            <a:r>
              <a:rPr lang="en-US" sz="1600" b="0" dirty="0"/>
              <a:t>See my </a:t>
            </a:r>
            <a:r>
              <a:rPr lang="en-US" sz="1600" b="0" dirty="0">
                <a:hlinkClick r:id="rId2"/>
              </a:rPr>
              <a:t>GitHub repository </a:t>
            </a:r>
            <a:r>
              <a:rPr lang="en-US" sz="1600" b="0" dirty="0"/>
              <a:t>for all applicable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 income level based on age, education, occupation, etc.</a:t>
            </a:r>
          </a:p>
          <a:p>
            <a:r>
              <a:rPr lang="en-US" sz="1600" b="0" dirty="0"/>
              <a:t>	- Using Naïve Bayes</a:t>
            </a:r>
          </a:p>
          <a:p>
            <a:r>
              <a:rPr lang="en-US" sz="1600" b="0" dirty="0"/>
              <a:t>	- Using the </a:t>
            </a:r>
            <a:r>
              <a:rPr lang="en-US" sz="1600" b="0" dirty="0">
                <a:hlinkClick r:id="rId3"/>
              </a:rPr>
              <a:t>caret</a:t>
            </a:r>
            <a:r>
              <a:rPr lang="en-US" sz="1600" b="0" dirty="0"/>
              <a:t> package </a:t>
            </a:r>
          </a:p>
          <a:p>
            <a:r>
              <a:rPr lang="en-US" sz="1600" b="0" dirty="0"/>
              <a:t>	- Using the </a:t>
            </a:r>
            <a:r>
              <a:rPr lang="en-US" sz="1600" b="0" dirty="0">
                <a:hlinkClick r:id="rId4"/>
              </a:rPr>
              <a:t>Adult Census Income </a:t>
            </a:r>
            <a:r>
              <a:rPr lang="en-US" sz="1600" b="0" dirty="0"/>
              <a:t>data set from Kaggle (see link)</a:t>
            </a:r>
          </a:p>
        </p:txBody>
      </p:sp>
    </p:spTree>
    <p:extLst>
      <p:ext uri="{BB962C8B-B14F-4D97-AF65-F5344CB8AC3E}">
        <p14:creationId xmlns:p14="http://schemas.microsoft.com/office/powerpoint/2010/main" val="7480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F05-CC76-3A07-B5B6-6B63CBD3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0C80-DC6D-9D1C-F85E-F57BCE03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3747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got ~81% accuracy on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Categorizing numerical features resulted in less 0 probabilities</a:t>
            </a:r>
          </a:p>
          <a:p>
            <a:pPr lvl="1"/>
            <a:r>
              <a:rPr lang="en-US" dirty="0"/>
              <a:t>	- Probably due to reducing the number of possible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</a:t>
            </a:r>
          </a:p>
          <a:p>
            <a:r>
              <a:rPr lang="en-US" sz="1600" b="0" dirty="0"/>
              <a:t>	- Regular Bayes classification vs Naïve Bayes performance</a:t>
            </a:r>
          </a:p>
          <a:p>
            <a:r>
              <a:rPr lang="en-US" sz="1600" b="0" dirty="0"/>
              <a:t>	- Continuous data</a:t>
            </a:r>
          </a:p>
          <a:p>
            <a:r>
              <a:rPr lang="en-US" sz="1600" b="0" dirty="0"/>
              <a:t>	- Different types of Naïve Bayes (Gaussian, Multinomial, Bernoulli, etc.)</a:t>
            </a:r>
          </a:p>
          <a:p>
            <a:r>
              <a:rPr lang="en-US" sz="1600" b="0" dirty="0"/>
              <a:t>	- Play with hyperparameters (Laplace smoothing)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544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B3026"/>
      </a:dk2>
      <a:lt2>
        <a:srgbClr val="F0F2F3"/>
      </a:lt2>
      <a:accent1>
        <a:srgbClr val="D96C37"/>
      </a:accent1>
      <a:accent2>
        <a:srgbClr val="C72533"/>
      </a:accent2>
      <a:accent3>
        <a:srgbClr val="D93789"/>
      </a:accent3>
      <a:accent4>
        <a:srgbClr val="C725BB"/>
      </a:accent4>
      <a:accent5>
        <a:srgbClr val="A237D9"/>
      </a:accent5>
      <a:accent6>
        <a:srgbClr val="603DCD"/>
      </a:accent6>
      <a:hlink>
        <a:srgbClr val="3E93B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{6E3D5B9A-78D9-CD46-BE1E-89AB81A9F663}tf10001071</Template>
  <TotalTime>6551</TotalTime>
  <Words>763</Words>
  <Application>Microsoft Macintosh PowerPoint</Application>
  <PresentationFormat>Widescreen</PresentationFormat>
  <Paragraphs>82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Cambria Math</vt:lpstr>
      <vt:lpstr>Corbel</vt:lpstr>
      <vt:lpstr>ShojiVTI</vt:lpstr>
      <vt:lpstr>Bayes Classification</vt:lpstr>
      <vt:lpstr>AGENDA</vt:lpstr>
      <vt:lpstr>BACKGROUND</vt:lpstr>
      <vt:lpstr>BACKGROUND</vt:lpstr>
      <vt:lpstr>BACKGROUND</vt:lpstr>
      <vt:lpstr>APPLICABILITY TO INFO 523</vt:lpstr>
      <vt:lpstr>APPLICATIONS</vt:lpstr>
      <vt:lpstr>WORKED EXAMPLE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523 Final project</dc:title>
  <dc:creator>Prudil, Bryan Martin - (bprudil)</dc:creator>
  <cp:lastModifiedBy>Prudil, Bryan Martin - (bprudil)</cp:lastModifiedBy>
  <cp:revision>29</cp:revision>
  <dcterms:created xsi:type="dcterms:W3CDTF">2022-08-08T20:25:20Z</dcterms:created>
  <dcterms:modified xsi:type="dcterms:W3CDTF">2022-08-14T23:42:57Z</dcterms:modified>
</cp:coreProperties>
</file>