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57" r:id="rId3"/>
    <p:sldId id="258" r:id="rId4"/>
    <p:sldId id="266" r:id="rId5"/>
    <p:sldId id="267" r:id="rId6"/>
    <p:sldId id="259" r:id="rId7"/>
    <p:sldId id="260" r:id="rId8"/>
    <p:sldId id="261" r:id="rId9"/>
    <p:sldId id="262"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94"/>
  </p:normalViewPr>
  <p:slideViewPr>
    <p:cSldViewPr snapToGrid="0" snapToObjects="1">
      <p:cViewPr varScale="1">
        <p:scale>
          <a:sx n="121" d="100"/>
          <a:sy n="121"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0F1C4-AA54-914B-8332-2534DB61DE22}" type="datetimeFigureOut">
              <a:rPr lang="en-US" smtClean="0"/>
              <a:t>8/11/22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A521A-6802-E54D-BCA4-2F65B16AC132}" type="slidenum">
              <a:rPr lang="en-US" smtClean="0"/>
              <a:t>‹#›</a:t>
            </a:fld>
            <a:endParaRPr lang="en-US"/>
          </a:p>
        </p:txBody>
      </p:sp>
    </p:spTree>
    <p:extLst>
      <p:ext uri="{BB962C8B-B14F-4D97-AF65-F5344CB8AC3E}">
        <p14:creationId xmlns:p14="http://schemas.microsoft.com/office/powerpoint/2010/main" val="130592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Bayesian classifiers use Bayes’ theorem in the classifier’s decision rule. Naïve Bayes Classifier uses the Bayes’ theorem to predict membership probabilities for each class such as the probability that given record or data point belongs to a particular class. The class with the highest probability is considered as the most likely class. This is also known as the </a:t>
            </a:r>
            <a:r>
              <a:rPr lang="en-US" sz="1200" b="1" i="0" u="none" strike="noStrike" kern="1200" dirty="0">
                <a:solidFill>
                  <a:schemeClr val="tx1"/>
                </a:solidFill>
                <a:effectLst/>
                <a:latin typeface="+mn-lt"/>
                <a:ea typeface="+mn-ea"/>
                <a:cs typeface="+mn-cs"/>
              </a:rPr>
              <a:t>Maximum A Posteriori (MAP)</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6A521A-6802-E54D-BCA4-2F65B16AC132}" type="slidenum">
              <a:rPr lang="en-US" smtClean="0"/>
              <a:t>3</a:t>
            </a:fld>
            <a:endParaRPr lang="en-US"/>
          </a:p>
        </p:txBody>
      </p:sp>
    </p:spTree>
    <p:extLst>
      <p:ext uri="{BB962C8B-B14F-4D97-AF65-F5344CB8AC3E}">
        <p14:creationId xmlns:p14="http://schemas.microsoft.com/office/powerpoint/2010/main" val="297185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8/8/22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2950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8/8/22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95435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8/8/22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49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8/8/22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1983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8/8/22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37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8/8/22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237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8/8/22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832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8/8/22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2855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8/8/22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6502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8/8/22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2952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8/8/22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5051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8/8/22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62449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pdf/0908.3817.pdf?fbclid=IwAR3onB3mMa5UdHPfBh" TargetMode="External"/><Relationship Id="rId2" Type="http://schemas.openxmlformats.org/officeDocument/2006/relationships/hyperlink" Target="https://www.geeksforgeeks.org/naive-bayes-classifiers/" TargetMode="External"/><Relationship Id="rId1" Type="http://schemas.openxmlformats.org/officeDocument/2006/relationships/slideLayout" Target="../slideLayouts/slideLayout2.xml"/><Relationship Id="rId6" Type="http://schemas.openxmlformats.org/officeDocument/2006/relationships/hyperlink" Target="https://www.edureka.co/blog/naive-bayes-in-r/#Practical%20Implementation%20of%20Naive%20Bayes%20In%20R" TargetMode="External"/><Relationship Id="rId5" Type="http://schemas.openxmlformats.org/officeDocument/2006/relationships/hyperlink" Target="https://www.bnlearn.com/about/teaching/slides-bnshort.pdf" TargetMode="External"/><Relationship Id="rId4" Type="http://schemas.openxmlformats.org/officeDocument/2006/relationships/hyperlink" Target="https://www.r-bloggers.com/2015/02/bayesian-network-in-r-introduc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3" descr="Angled lines in different colors">
            <a:extLst>
              <a:ext uri="{FF2B5EF4-FFF2-40B4-BE49-F238E27FC236}">
                <a16:creationId xmlns:a16="http://schemas.microsoft.com/office/drawing/2014/main" id="{B07E5595-559D-A9AD-41EC-6E6B4AC4FFDA}"/>
              </a:ext>
            </a:extLst>
          </p:cNvPr>
          <p:cNvPicPr>
            <a:picLocks noChangeAspect="1"/>
          </p:cNvPicPr>
          <p:nvPr/>
        </p:nvPicPr>
        <p:blipFill rotWithShape="1">
          <a:blip r:embed="rId2"/>
          <a:srcRect t="34497" b="9253"/>
          <a:stretch/>
        </p:blipFill>
        <p:spPr>
          <a:xfrm>
            <a:off x="20" y="-1"/>
            <a:ext cx="12188952" cy="6856299"/>
          </a:xfrm>
          <a:prstGeom prst="rect">
            <a:avLst/>
          </a:prstGeom>
        </p:spPr>
      </p:pic>
      <p:sp>
        <p:nvSpPr>
          <p:cNvPr id="42" name="Rectangle 41">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607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7F136-DAB6-C916-6DA4-EABBB91B3D1C}"/>
              </a:ext>
            </a:extLst>
          </p:cNvPr>
          <p:cNvSpPr>
            <a:spLocks noGrp="1"/>
          </p:cNvSpPr>
          <p:nvPr>
            <p:ph type="ctrTitle"/>
          </p:nvPr>
        </p:nvSpPr>
        <p:spPr>
          <a:xfrm>
            <a:off x="5759395" y="1064632"/>
            <a:ext cx="5361830" cy="1646763"/>
          </a:xfrm>
        </p:spPr>
        <p:txBody>
          <a:bodyPr anchor="b">
            <a:normAutofit/>
          </a:bodyPr>
          <a:lstStyle/>
          <a:p>
            <a:r>
              <a:rPr lang="en-US" sz="3600" dirty="0">
                <a:solidFill>
                  <a:schemeClr val="bg1"/>
                </a:solidFill>
              </a:rPr>
              <a:t>Bayes Classification</a:t>
            </a:r>
          </a:p>
        </p:txBody>
      </p:sp>
      <p:sp>
        <p:nvSpPr>
          <p:cNvPr id="3" name="Subtitle 2">
            <a:extLst>
              <a:ext uri="{FF2B5EF4-FFF2-40B4-BE49-F238E27FC236}">
                <a16:creationId xmlns:a16="http://schemas.microsoft.com/office/drawing/2014/main" id="{B716E5E6-2A74-5AC9-31A0-8F1B2963A672}"/>
              </a:ext>
            </a:extLst>
          </p:cNvPr>
          <p:cNvSpPr>
            <a:spLocks noGrp="1"/>
          </p:cNvSpPr>
          <p:nvPr>
            <p:ph type="subTitle" idx="1"/>
          </p:nvPr>
        </p:nvSpPr>
        <p:spPr>
          <a:xfrm>
            <a:off x="5759394" y="2639833"/>
            <a:ext cx="4797502" cy="652651"/>
          </a:xfrm>
        </p:spPr>
        <p:txBody>
          <a:bodyPr anchor="t">
            <a:normAutofit/>
          </a:bodyPr>
          <a:lstStyle/>
          <a:p>
            <a:r>
              <a:rPr lang="en-US" sz="2000">
                <a:solidFill>
                  <a:schemeClr val="bg1"/>
                </a:solidFill>
              </a:rPr>
              <a:t>Bryan Prudil</a:t>
            </a:r>
          </a:p>
        </p:txBody>
      </p:sp>
      <p:sp>
        <p:nvSpPr>
          <p:cNvPr id="44" name="Rectangle 43">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21226"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24230"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24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REFERENCES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0F0C80-DC6D-9D1C-F85E-F57BCE032DAE}"/>
              </a:ext>
            </a:extLst>
          </p:cNvPr>
          <p:cNvSpPr>
            <a:spLocks noGrp="1"/>
          </p:cNvSpPr>
          <p:nvPr>
            <p:ph idx="1"/>
          </p:nvPr>
        </p:nvSpPr>
        <p:spPr>
          <a:xfrm>
            <a:off x="1535371" y="2702257"/>
            <a:ext cx="9935571" cy="3426158"/>
          </a:xfrm>
        </p:spPr>
        <p:txBody>
          <a:bodyPr anchor="t">
            <a:normAutofit/>
          </a:bodyPr>
          <a:lstStyle/>
          <a:p>
            <a:r>
              <a:rPr lang="en-US" sz="1600" b="0" dirty="0"/>
              <a:t>[1] </a:t>
            </a:r>
            <a:r>
              <a:rPr lang="en-US" sz="1600" b="0" dirty="0">
                <a:hlinkClick r:id="rId2"/>
              </a:rPr>
              <a:t>https://www.geeksforgeeks.org/naive-bayes-classifiers/</a:t>
            </a:r>
            <a:endParaRPr lang="en-US" sz="1600" b="0" dirty="0"/>
          </a:p>
          <a:p>
            <a:r>
              <a:rPr lang="en-US" sz="1600" b="0" dirty="0"/>
              <a:t>[2] </a:t>
            </a:r>
            <a:r>
              <a:rPr lang="en-US" sz="1600" b="0" dirty="0">
                <a:hlinkClick r:id="rId3"/>
              </a:rPr>
              <a:t>https://arxiv.org/pdf/0908.3817.pdf?fbclid=IwAR3onB3mMa5UdHPfBh</a:t>
            </a:r>
            <a:endParaRPr lang="en-US" sz="1600" b="0" dirty="0"/>
          </a:p>
          <a:p>
            <a:r>
              <a:rPr lang="en-US" sz="1600" b="0" dirty="0"/>
              <a:t>[3] </a:t>
            </a:r>
            <a:r>
              <a:rPr lang="en-US" sz="1600" b="0" dirty="0">
                <a:hlinkClick r:id="rId4"/>
              </a:rPr>
              <a:t>https://www.r-bloggers.com/2015/02/bayesian-network-in-r-introduction/</a:t>
            </a:r>
            <a:endParaRPr lang="en-US" sz="1600" b="0" dirty="0"/>
          </a:p>
          <a:p>
            <a:r>
              <a:rPr lang="en-US" sz="1600" b="0" dirty="0"/>
              <a:t>[4] </a:t>
            </a:r>
            <a:r>
              <a:rPr lang="en-US" sz="1600" b="0" dirty="0">
                <a:hlinkClick r:id="rId5"/>
              </a:rPr>
              <a:t>https://www.bnlearn.com/about/teaching/slides-bnshort.pdf</a:t>
            </a:r>
            <a:endParaRPr lang="en-US" sz="1600" b="0" dirty="0"/>
          </a:p>
          <a:p>
            <a:r>
              <a:rPr lang="en-US" sz="1600" b="0" dirty="0"/>
              <a:t>[5] </a:t>
            </a:r>
            <a:r>
              <a:rPr lang="en-US" sz="1600" b="0" dirty="0">
                <a:hlinkClick r:id="rId6"/>
              </a:rPr>
              <a:t>https://www.edureka.co/blog/naive-bayes-in-  r/#Practical%20Implementation%20of%20Naive%20Bayes%20In%20R</a:t>
            </a:r>
            <a:endParaRPr lang="en-US" sz="1600" b="0" dirty="0"/>
          </a:p>
        </p:txBody>
      </p:sp>
    </p:spTree>
    <p:extLst>
      <p:ext uri="{BB962C8B-B14F-4D97-AF65-F5344CB8AC3E}">
        <p14:creationId xmlns:p14="http://schemas.microsoft.com/office/powerpoint/2010/main" val="327493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3" descr="Angled lines in different colors">
            <a:extLst>
              <a:ext uri="{FF2B5EF4-FFF2-40B4-BE49-F238E27FC236}">
                <a16:creationId xmlns:a16="http://schemas.microsoft.com/office/drawing/2014/main" id="{B07E5595-559D-A9AD-41EC-6E6B4AC4FFDA}"/>
              </a:ext>
            </a:extLst>
          </p:cNvPr>
          <p:cNvPicPr>
            <a:picLocks noChangeAspect="1"/>
          </p:cNvPicPr>
          <p:nvPr/>
        </p:nvPicPr>
        <p:blipFill rotWithShape="1">
          <a:blip r:embed="rId2"/>
          <a:srcRect t="34497" b="9253"/>
          <a:stretch/>
        </p:blipFill>
        <p:spPr>
          <a:xfrm>
            <a:off x="20" y="294288"/>
            <a:ext cx="12191980" cy="6858002"/>
          </a:xfrm>
          <a:prstGeom prst="rect">
            <a:avLst/>
          </a:prstGeom>
        </p:spPr>
      </p:pic>
      <p:sp>
        <p:nvSpPr>
          <p:cNvPr id="27" name="Rectangle 26">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7F136-DAB6-C916-6DA4-EABBB91B3D1C}"/>
              </a:ext>
            </a:extLst>
          </p:cNvPr>
          <p:cNvSpPr>
            <a:spLocks noGrp="1"/>
          </p:cNvSpPr>
          <p:nvPr>
            <p:ph type="ctrTitle"/>
          </p:nvPr>
        </p:nvSpPr>
        <p:spPr>
          <a:xfrm>
            <a:off x="1635103" y="1064632"/>
            <a:ext cx="4797502" cy="1646763"/>
          </a:xfrm>
        </p:spPr>
        <p:txBody>
          <a:bodyPr anchor="b">
            <a:normAutofit/>
          </a:bodyPr>
          <a:lstStyle/>
          <a:p>
            <a:r>
              <a:rPr lang="en-US" sz="3600" dirty="0">
                <a:solidFill>
                  <a:schemeClr val="bg1"/>
                </a:solidFill>
              </a:rPr>
              <a:t>THANK YOU</a:t>
            </a:r>
          </a:p>
        </p:txBody>
      </p:sp>
      <p:sp>
        <p:nvSpPr>
          <p:cNvPr id="29" name="Rectangle 28">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69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DA014-0156-8117-2940-CF34EC5B335F}"/>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AGENDA</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0181FC-5D5F-3A76-E594-51DB65ECFDB2}"/>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hlinkClick r:id="rId2" action="ppaction://hlinksldjump"/>
              </a:rPr>
              <a:t>Background</a:t>
            </a:r>
            <a:endParaRPr lang="en-US" dirty="0"/>
          </a:p>
          <a:p>
            <a:pPr marL="285750" indent="-285750">
              <a:buFont typeface="Arial" panose="020B0604020202020204" pitchFamily="34" charset="0"/>
              <a:buChar char="•"/>
            </a:pPr>
            <a:r>
              <a:rPr lang="en-US" dirty="0">
                <a:hlinkClick r:id="rId3" action="ppaction://hlinksldjump"/>
              </a:rPr>
              <a:t>Applicability to INFO 523</a:t>
            </a:r>
            <a:endParaRPr lang="en-US" dirty="0"/>
          </a:p>
          <a:p>
            <a:pPr marL="285750" indent="-285750">
              <a:buFont typeface="Arial" panose="020B0604020202020204" pitchFamily="34" charset="0"/>
              <a:buChar char="•"/>
            </a:pPr>
            <a:r>
              <a:rPr lang="en-US" dirty="0">
                <a:hlinkClick r:id="rId4" action="ppaction://hlinksldjump"/>
              </a:rPr>
              <a:t>Real World Applications </a:t>
            </a:r>
            <a:endParaRPr lang="en-US" dirty="0"/>
          </a:p>
          <a:p>
            <a:pPr marL="285750" indent="-285750">
              <a:buFont typeface="Arial" panose="020B0604020202020204" pitchFamily="34" charset="0"/>
              <a:buChar char="•"/>
            </a:pPr>
            <a:r>
              <a:rPr lang="en-US" dirty="0">
                <a:hlinkClick r:id="rId5" action="ppaction://hlinksldjump"/>
              </a:rPr>
              <a:t>Worked Example</a:t>
            </a:r>
            <a:endParaRPr lang="en-US" dirty="0"/>
          </a:p>
          <a:p>
            <a:pPr marL="285750" indent="-285750">
              <a:buFont typeface="Arial" panose="020B0604020202020204" pitchFamily="34" charset="0"/>
              <a:buChar char="•"/>
            </a:pPr>
            <a:r>
              <a:rPr lang="en-US" dirty="0">
                <a:hlinkClick r:id="rId6" action="ppaction://hlinksldjump"/>
              </a:rPr>
              <a:t>Conclusion</a:t>
            </a:r>
            <a:endParaRPr lang="en-US" dirty="0"/>
          </a:p>
          <a:p>
            <a:pPr marL="285750" indent="-285750">
              <a:buFont typeface="Arial" panose="020B0604020202020204" pitchFamily="34" charset="0"/>
              <a:buChar char="•"/>
            </a:pPr>
            <a:r>
              <a:rPr lang="en-US" dirty="0">
                <a:hlinkClick r:id="rId7" action="ppaction://hlinksldjump"/>
              </a:rPr>
              <a:t>References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6670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BACKGROUND</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0F0C80-DC6D-9D1C-F85E-F57BCE032DAE}"/>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t>Bayesian classifiers</a:t>
                </a:r>
              </a:p>
              <a:p>
                <a:pPr lvl="1"/>
                <a:r>
                  <a:rPr lang="en-US" dirty="0"/>
                  <a:t>	- Under the umbrella of supervised learning algorithms (classification) </a:t>
                </a:r>
              </a:p>
              <a:p>
                <a:pPr lvl="1"/>
                <a:r>
                  <a:rPr lang="en-US" dirty="0"/>
                  <a:t>	- Trained using labeled data</a:t>
                </a:r>
              </a:p>
              <a:p>
                <a:pPr lvl="2" indent="0">
                  <a:buNone/>
                </a:pPr>
                <a:r>
                  <a:rPr lang="en-US" sz="1600" i="0" dirty="0"/>
                  <a:t>	- Class label is predicted for a given example of input data</a:t>
                </a:r>
                <a:endParaRPr lang="en-US" sz="1600" dirty="0"/>
              </a:p>
              <a:p>
                <a:pPr lvl="1"/>
                <a:r>
                  <a:rPr lang="en-US" dirty="0"/>
                  <a:t>	- Based on Bayes Theorem </a:t>
                </a:r>
              </a:p>
              <a:p>
                <a:pPr lvl="1"/>
                <a:r>
                  <a:rPr lang="en-US" b="0"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𝑦</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r>
                  <a:rPr lang="en-US" dirty="0"/>
                  <a:t> </a:t>
                </a:r>
              </a:p>
            </p:txBody>
          </p:sp>
        </mc:Choice>
        <mc:Fallback>
          <p:sp>
            <p:nvSpPr>
              <p:cNvPr id="3" name="Content Placeholder 2">
                <a:extLst>
                  <a:ext uri="{FF2B5EF4-FFF2-40B4-BE49-F238E27FC236}">
                    <a16:creationId xmlns:a16="http://schemas.microsoft.com/office/drawing/2014/main" id="{D10F0C80-DC6D-9D1C-F85E-F57BCE032DAE}"/>
                  </a:ext>
                </a:extLst>
              </p:cNvPr>
              <p:cNvSpPr>
                <a:spLocks noGrp="1" noRot="1" noChangeAspect="1" noMove="1" noResize="1" noEditPoints="1" noAdjustHandles="1" noChangeArrowheads="1" noChangeShapeType="1" noTextEdit="1"/>
              </p:cNvSpPr>
              <p:nvPr>
                <p:ph idx="1"/>
              </p:nvPr>
            </p:nvSpPr>
            <p:spPr>
              <a:xfrm>
                <a:off x="1535371" y="2702257"/>
                <a:ext cx="9935571" cy="3426158"/>
              </a:xfrm>
              <a:blipFill>
                <a:blip r:embed="rId3"/>
                <a:stretch>
                  <a:fillRect l="-1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84E1C54-6F8B-4050-A565-545CA6948C75}"/>
              </a:ext>
            </a:extLst>
          </p:cNvPr>
          <p:cNvPicPr>
            <a:picLocks noChangeAspect="1"/>
          </p:cNvPicPr>
          <p:nvPr/>
        </p:nvPicPr>
        <p:blipFill>
          <a:blip r:embed="rId4"/>
          <a:stretch>
            <a:fillRect/>
          </a:stretch>
        </p:blipFill>
        <p:spPr>
          <a:xfrm>
            <a:off x="7131992" y="4824769"/>
            <a:ext cx="4265332" cy="989177"/>
          </a:xfrm>
          <a:prstGeom prst="rect">
            <a:avLst/>
          </a:prstGeom>
        </p:spPr>
      </p:pic>
    </p:spTree>
    <p:extLst>
      <p:ext uri="{BB962C8B-B14F-4D97-AF65-F5344CB8AC3E}">
        <p14:creationId xmlns:p14="http://schemas.microsoft.com/office/powerpoint/2010/main" val="298983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BACKGROUND</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0F0C80-DC6D-9D1C-F85E-F57BCE032DAE}"/>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t>Bayes vs Naïve Bayes Classification</a:t>
            </a:r>
          </a:p>
          <a:p>
            <a:pPr lvl="1"/>
            <a:r>
              <a:rPr lang="en-US" dirty="0"/>
              <a:t>	- Special case of Bayes</a:t>
            </a:r>
          </a:p>
          <a:p>
            <a:pPr lvl="1"/>
            <a:r>
              <a:rPr lang="en-US" b="0" dirty="0"/>
              <a:t>	- Naive Bayes assumes is that each feature makes an </a:t>
            </a:r>
            <a:r>
              <a:rPr lang="en-US" b="1" dirty="0"/>
              <a:t>independent</a:t>
            </a:r>
            <a:r>
              <a:rPr lang="en-US" b="0" dirty="0"/>
              <a:t> and 	  </a:t>
            </a:r>
            <a:r>
              <a:rPr lang="en-US" dirty="0"/>
              <a:t>equal</a:t>
            </a:r>
            <a:r>
              <a:rPr lang="en-US" b="0" dirty="0"/>
              <a:t> contribution to the outcome</a:t>
            </a:r>
          </a:p>
          <a:p>
            <a:br>
              <a:rPr lang="en-US" sz="1600" dirty="0"/>
            </a:br>
            <a:endParaRPr lang="en-US" sz="1600" b="0" dirty="0"/>
          </a:p>
          <a:p>
            <a:pPr lvl="2" indent="0">
              <a:buNone/>
            </a:pPr>
            <a:endParaRPr lang="en-US" dirty="0"/>
          </a:p>
        </p:txBody>
      </p:sp>
    </p:spTree>
    <p:extLst>
      <p:ext uri="{BB962C8B-B14F-4D97-AF65-F5344CB8AC3E}">
        <p14:creationId xmlns:p14="http://schemas.microsoft.com/office/powerpoint/2010/main" val="191302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BACKGROUND</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8D4F725-0CAE-12BA-63CA-447BB031086E}"/>
              </a:ext>
            </a:extLst>
          </p:cNvPr>
          <p:cNvPicPr>
            <a:picLocks noGrp="1" noChangeAspect="1"/>
          </p:cNvPicPr>
          <p:nvPr>
            <p:ph idx="1"/>
          </p:nvPr>
        </p:nvPicPr>
        <p:blipFill>
          <a:blip r:embed="rId2"/>
          <a:stretch>
            <a:fillRect/>
          </a:stretch>
        </p:blipFill>
        <p:spPr>
          <a:xfrm>
            <a:off x="4776892" y="2781196"/>
            <a:ext cx="4943405" cy="3425825"/>
          </a:xfrm>
          <a:prstGeom prst="rect">
            <a:avLst/>
          </a:prstGeom>
        </p:spPr>
      </p:pic>
    </p:spTree>
    <p:extLst>
      <p:ext uri="{BB962C8B-B14F-4D97-AF65-F5344CB8AC3E}">
        <p14:creationId xmlns:p14="http://schemas.microsoft.com/office/powerpoint/2010/main" val="370980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APPLICABILITY TO INFO 523</a:t>
            </a:r>
          </a:p>
        </p:txBody>
      </p:sp>
      <p:sp>
        <p:nvSpPr>
          <p:cNvPr id="29"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0F0C80-DC6D-9D1C-F85E-F57BCE032DAE}"/>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t>A classification algorithm</a:t>
            </a:r>
          </a:p>
          <a:p>
            <a:pPr lvl="1"/>
            <a:r>
              <a:rPr lang="en-US" dirty="0"/>
              <a:t>	- Supervised learning</a:t>
            </a:r>
          </a:p>
          <a:p>
            <a:pPr marL="285750" indent="-285750">
              <a:buFont typeface="Arial" panose="020B0604020202020204" pitchFamily="34" charset="0"/>
              <a:buChar char="•"/>
            </a:pPr>
            <a:r>
              <a:rPr lang="en-US" dirty="0"/>
              <a:t>A viable option to discover useful patterns and information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485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APPLICATIONS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0F0C80-DC6D-9D1C-F85E-F57BCE032DAE}"/>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t>Relatively simple and straightforward to deploy</a:t>
            </a:r>
          </a:p>
          <a:p>
            <a:pPr lvl="1"/>
            <a:r>
              <a:rPr lang="en-US" dirty="0"/>
              <a:t>	- Able to handle large datasets </a:t>
            </a:r>
          </a:p>
          <a:p>
            <a:pPr marL="285750" indent="-285750">
              <a:buFont typeface="Arial" panose="020B0604020202020204" pitchFamily="34" charset="0"/>
              <a:buChar char="•"/>
            </a:pPr>
            <a:r>
              <a:rPr lang="en-US" dirty="0"/>
              <a:t>Successfully deployed in: </a:t>
            </a:r>
          </a:p>
          <a:p>
            <a:r>
              <a:rPr lang="en-US" sz="1600" b="0" dirty="0"/>
              <a:t>	- Email filtering</a:t>
            </a:r>
          </a:p>
          <a:p>
            <a:r>
              <a:rPr lang="en-US" sz="1600" b="0" dirty="0"/>
              <a:t>	- Spam detection</a:t>
            </a:r>
          </a:p>
          <a:p>
            <a:r>
              <a:rPr lang="en-US" sz="1600" b="0" dirty="0"/>
              <a:t>	- Document</a:t>
            </a:r>
            <a:r>
              <a:rPr lang="en-US" sz="1600" b="0"/>
              <a:t>/text </a:t>
            </a:r>
            <a:r>
              <a:rPr lang="en-US" sz="1600" b="0" dirty="0"/>
              <a:t>categorization</a:t>
            </a:r>
          </a:p>
        </p:txBody>
      </p:sp>
    </p:spTree>
    <p:extLst>
      <p:ext uri="{BB962C8B-B14F-4D97-AF65-F5344CB8AC3E}">
        <p14:creationId xmlns:p14="http://schemas.microsoft.com/office/powerpoint/2010/main" val="322200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WORKED EXAMPLE</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0F0C80-DC6D-9D1C-F85E-F57BCE032DAE}"/>
              </a:ext>
            </a:extLst>
          </p:cNvPr>
          <p:cNvSpPr>
            <a:spLocks noGrp="1"/>
          </p:cNvSpPr>
          <p:nvPr>
            <p:ph idx="1"/>
          </p:nvPr>
        </p:nvSpPr>
        <p:spPr>
          <a:xfrm>
            <a:off x="1535371" y="2702257"/>
            <a:ext cx="9935571" cy="3426158"/>
          </a:xfrm>
        </p:spPr>
        <p:txBody>
          <a:bodyPr anchor="t">
            <a:normAutofit/>
          </a:bodyPr>
          <a:lstStyle/>
          <a:p>
            <a:r>
              <a:rPr lang="en-US" dirty="0"/>
              <a:t>See my GitHub repository for all applicable code </a:t>
            </a:r>
          </a:p>
        </p:txBody>
      </p:sp>
    </p:spTree>
    <p:extLst>
      <p:ext uri="{BB962C8B-B14F-4D97-AF65-F5344CB8AC3E}">
        <p14:creationId xmlns:p14="http://schemas.microsoft.com/office/powerpoint/2010/main" val="74806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EF05-CC76-3A07-B5B6-6B63CBD312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CONCLUSION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0F0C80-DC6D-9D1C-F85E-F57BCE032DAE}"/>
              </a:ext>
            </a:extLst>
          </p:cNvPr>
          <p:cNvSpPr>
            <a:spLocks noGrp="1"/>
          </p:cNvSpPr>
          <p:nvPr>
            <p:ph idx="1"/>
          </p:nvPr>
        </p:nvSpPr>
        <p:spPr>
          <a:xfrm>
            <a:off x="1535371" y="2702257"/>
            <a:ext cx="9935571" cy="3426158"/>
          </a:xfrm>
        </p:spPr>
        <p:txBody>
          <a:bodyPr anchor="t">
            <a:normAutofit/>
          </a:bodyPr>
          <a:lstStyle/>
          <a:p>
            <a:r>
              <a:rPr lang="en-US" dirty="0"/>
              <a:t>Recommendations:</a:t>
            </a:r>
          </a:p>
          <a:p>
            <a:r>
              <a:rPr lang="en-US" dirty="0"/>
              <a:t>Future Work:</a:t>
            </a:r>
          </a:p>
        </p:txBody>
      </p:sp>
    </p:spTree>
    <p:extLst>
      <p:ext uri="{BB962C8B-B14F-4D97-AF65-F5344CB8AC3E}">
        <p14:creationId xmlns:p14="http://schemas.microsoft.com/office/powerpoint/2010/main" val="2814205445"/>
      </p:ext>
    </p:extLst>
  </p:cSld>
  <p:clrMapOvr>
    <a:masterClrMapping/>
  </p:clrMapOvr>
</p:sld>
</file>

<file path=ppt/theme/theme1.xml><?xml version="1.0" encoding="utf-8"?>
<a:theme xmlns:a="http://schemas.openxmlformats.org/drawingml/2006/main" name="ShojiVTI">
  <a:themeElements>
    <a:clrScheme name="AnalogousFromRegularSeedLeftStep">
      <a:dk1>
        <a:srgbClr val="000000"/>
      </a:dk1>
      <a:lt1>
        <a:srgbClr val="FFFFFF"/>
      </a:lt1>
      <a:dk2>
        <a:srgbClr val="1B3026"/>
      </a:dk2>
      <a:lt2>
        <a:srgbClr val="F0F2F3"/>
      </a:lt2>
      <a:accent1>
        <a:srgbClr val="D96C37"/>
      </a:accent1>
      <a:accent2>
        <a:srgbClr val="C72533"/>
      </a:accent2>
      <a:accent3>
        <a:srgbClr val="D93789"/>
      </a:accent3>
      <a:accent4>
        <a:srgbClr val="C725BB"/>
      </a:accent4>
      <a:accent5>
        <a:srgbClr val="A237D9"/>
      </a:accent5>
      <a:accent6>
        <a:srgbClr val="603DCD"/>
      </a:accent6>
      <a:hlink>
        <a:srgbClr val="3E93B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4929</TotalTime>
  <Words>332</Words>
  <Application>Microsoft Macintosh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Meiryo</vt:lpstr>
      <vt:lpstr>Arial</vt:lpstr>
      <vt:lpstr>Calibri</vt:lpstr>
      <vt:lpstr>Cambria Math</vt:lpstr>
      <vt:lpstr>Corbel</vt:lpstr>
      <vt:lpstr>ShojiVTI</vt:lpstr>
      <vt:lpstr>Bayes Classification</vt:lpstr>
      <vt:lpstr>AGENDA</vt:lpstr>
      <vt:lpstr>BACKGROUND</vt:lpstr>
      <vt:lpstr>BACKGROUND</vt:lpstr>
      <vt:lpstr>BACKGROUND</vt:lpstr>
      <vt:lpstr>APPLICABILITY TO INFO 523</vt:lpstr>
      <vt:lpstr>APPLICATIONS</vt:lpstr>
      <vt:lpstr>WORKED EXAMPLE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523 Final project</dc:title>
  <dc:creator>Prudil, Bryan Martin - (bprudil)</dc:creator>
  <cp:lastModifiedBy>Prudil, Bryan Martin - (bprudil)</cp:lastModifiedBy>
  <cp:revision>12</cp:revision>
  <dcterms:created xsi:type="dcterms:W3CDTF">2022-08-08T20:25:20Z</dcterms:created>
  <dcterms:modified xsi:type="dcterms:W3CDTF">2022-08-12T06:34:24Z</dcterms:modified>
</cp:coreProperties>
</file>