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9" r:id="rId6"/>
    <p:sldId id="268" r:id="rId7"/>
    <p:sldId id="259" r:id="rId8"/>
    <p:sldId id="260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375"/>
  </p:normalViewPr>
  <p:slideViewPr>
    <p:cSldViewPr snapToGrid="0" snapToObjects="1">
      <p:cViewPr>
        <p:scale>
          <a:sx n="100" d="100"/>
          <a:sy n="100" d="100"/>
        </p:scale>
        <p:origin x="1192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F1C4-AA54-914B-8332-2534DB61DE22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521A-6802-E54D-BCA4-2F65B16A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-r.github.io/naive_bayes" TargetMode="External"/><Relationship Id="rId2" Type="http://schemas.openxmlformats.org/officeDocument/2006/relationships/hyperlink" Target="https://www.geeksforgeeks.org/naive-bayes-classifi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naive-bayes-in-r/#Practical%20Implementation%20of%20Naive%20Bayes%20In%20R" TargetMode="External"/><Relationship Id="rId5" Type="http://schemas.openxmlformats.org/officeDocument/2006/relationships/hyperlink" Target="https://www.bnlearn.com/about/teaching/slides-bnshort.pdf" TargetMode="External"/><Relationship Id="rId4" Type="http://schemas.openxmlformats.org/officeDocument/2006/relationships/hyperlink" Target="https://www.r-bloggers.com/2015/02/bayesian-network-in-r-introduc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rudil/INFO-523-Final-Project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-1"/>
            <a:ext cx="12188952" cy="68562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5361830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E5E6-2A74-5AC9-31A0-8F1B2963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Bryan Prudil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3747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</a:t>
            </a:r>
          </a:p>
          <a:p>
            <a:r>
              <a:rPr lang="en-US" sz="1600" b="0" dirty="0"/>
              <a:t>	- Regular Bayes classification and comparing it to Naïve Bayes </a:t>
            </a:r>
          </a:p>
          <a:p>
            <a:r>
              <a:rPr lang="en-US" sz="1600" b="0" dirty="0"/>
              <a:t>	- Classification using Bayesian Networks </a:t>
            </a:r>
          </a:p>
          <a:p>
            <a:r>
              <a:rPr lang="en-US" sz="1600" b="0" dirty="0"/>
              <a:t>	- Different types of Naïve Bayes (Gaussian, Multinomial, Bernoulli,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28486"/>
          </a:xfrm>
        </p:spPr>
        <p:txBody>
          <a:bodyPr anchor="t">
            <a:normAutofit/>
          </a:bodyPr>
          <a:lstStyle/>
          <a:p>
            <a:r>
              <a:rPr lang="en-US" sz="1600" b="0" dirty="0"/>
              <a:t>[1] </a:t>
            </a:r>
            <a:r>
              <a:rPr lang="en-US" sz="1600" b="0" dirty="0">
                <a:hlinkClick r:id="rId2"/>
              </a:rPr>
              <a:t>https://www.geeksforgeeks.org/naive-bayes-classifiers/</a:t>
            </a:r>
            <a:endParaRPr lang="en-US" sz="1600" b="0" dirty="0"/>
          </a:p>
          <a:p>
            <a:r>
              <a:rPr lang="en-US" sz="1600" b="0" dirty="0"/>
              <a:t>[2] </a:t>
            </a:r>
            <a:r>
              <a:rPr lang="en-US" sz="1600" b="0" dirty="0">
                <a:hlinkClick r:id="rId3"/>
              </a:rPr>
              <a:t>https://uc-r.github.io/naive_bayes</a:t>
            </a:r>
            <a:endParaRPr lang="en-US" sz="1600" b="0" dirty="0"/>
          </a:p>
          <a:p>
            <a:r>
              <a:rPr lang="en-US" sz="1600" b="0" dirty="0"/>
              <a:t>[3] </a:t>
            </a:r>
            <a:r>
              <a:rPr lang="en-US" sz="1600" b="0" dirty="0">
                <a:hlinkClick r:id="rId4"/>
              </a:rPr>
              <a:t>https://www.r-bloggers.com/2015/02/bayesian-network-in-r-introduction/</a:t>
            </a:r>
            <a:endParaRPr lang="en-US" sz="1600" b="0" dirty="0"/>
          </a:p>
          <a:p>
            <a:r>
              <a:rPr lang="en-US" sz="1600" b="0" dirty="0"/>
              <a:t>[4] </a:t>
            </a:r>
            <a:r>
              <a:rPr lang="en-US" sz="1600" b="0" dirty="0">
                <a:hlinkClick r:id="rId5"/>
              </a:rPr>
              <a:t>https://www.bnlearn.com/about/teaching/slides-bnshort.pdf</a:t>
            </a:r>
            <a:endParaRPr lang="en-US" sz="1600" b="0" dirty="0"/>
          </a:p>
          <a:p>
            <a:r>
              <a:rPr lang="en-US" sz="1600" b="0" dirty="0"/>
              <a:t>[5] </a:t>
            </a:r>
            <a:r>
              <a:rPr lang="en-US" sz="1600" b="0" dirty="0">
                <a:hlinkClick r:id="rId6"/>
              </a:rPr>
              <a:t>https://www.edureka.co/blog/naive-bayes-in-  r/#Practical%20Implementation%20of%20Naive%20Bayes%20In%20R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7493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294288"/>
            <a:ext cx="12191980" cy="68580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DA014-0156-8117-2940-CF34EC5B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81FC-5D5F-3A76-E594-51DB65E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Background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Applicability to INFO 523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Real World Applications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Worked 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Conclusion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classifiers</a:t>
                </a:r>
              </a:p>
              <a:p>
                <a:pPr lvl="1"/>
                <a:r>
                  <a:rPr lang="en-US" dirty="0"/>
                  <a:t>	- Supervised learning algorithm </a:t>
                </a:r>
              </a:p>
              <a:p>
                <a:pPr lvl="1"/>
                <a:r>
                  <a:rPr lang="en-US" dirty="0"/>
                  <a:t>		- Trained using labeled data </a:t>
                </a:r>
              </a:p>
              <a:p>
                <a:pPr lvl="1"/>
                <a:r>
                  <a:rPr lang="en-US" sz="1600" i="0" dirty="0"/>
                  <a:t>	- Assigns a class label for a given set of input data</a:t>
                </a:r>
              </a:p>
              <a:p>
                <a:pPr lvl="1"/>
                <a:r>
                  <a:rPr lang="en-US" dirty="0"/>
                  <a:t> 		- Probabilistic classification</a:t>
                </a:r>
                <a:endParaRPr lang="en-US" sz="1600" dirty="0"/>
              </a:p>
              <a:p>
                <a:pPr lvl="1"/>
                <a:r>
                  <a:rPr lang="en-US" dirty="0"/>
                  <a:t>	- Based on Bayes Theorem:</a:t>
                </a:r>
              </a:p>
              <a:p>
                <a:pPr lvl="1"/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  <a:blipFill>
                <a:blip r:embed="rId3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3292A14-74A6-B400-8D31-91FC2FE4154C}"/>
              </a:ext>
            </a:extLst>
          </p:cNvPr>
          <p:cNvSpPr txBox="1"/>
          <p:nvPr/>
        </p:nvSpPr>
        <p:spPr>
          <a:xfrm>
            <a:off x="5596168" y="5326255"/>
            <a:ext cx="6332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P(A|B): Conditional probability of event A occurring, given the event B</a:t>
            </a:r>
          </a:p>
          <a:p>
            <a:r>
              <a:rPr lang="en-US" sz="1400" dirty="0"/>
              <a:t>P(A): Probability of event A occurring</a:t>
            </a:r>
          </a:p>
          <a:p>
            <a:r>
              <a:rPr lang="en-US" sz="1400" dirty="0"/>
              <a:t>P(B): Probability of event B occurring</a:t>
            </a:r>
          </a:p>
          <a:p>
            <a:r>
              <a:rPr lang="en-US" sz="1400" dirty="0"/>
              <a:t>P(B|A): Conditional probability of event B occurring, given the event A</a:t>
            </a:r>
          </a:p>
        </p:txBody>
      </p:sp>
    </p:spTree>
    <p:extLst>
      <p:ext uri="{BB962C8B-B14F-4D97-AF65-F5344CB8AC3E}">
        <p14:creationId xmlns:p14="http://schemas.microsoft.com/office/powerpoint/2010/main" val="29898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0" y="2391770"/>
                <a:ext cx="10148629" cy="4301638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…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sz="1800" dirty="0"/>
              </a:p>
              <a:p>
                <a:br>
                  <a:rPr lang="en-US" b="0" dirty="0"/>
                </a:br>
                <a:endParaRPr lang="en-US" b="0" dirty="0"/>
              </a:p>
              <a:p>
                <a:pPr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0" y="2391770"/>
                <a:ext cx="10148629" cy="43016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404F70-851F-6C23-38EC-A9D14202A679}"/>
              </a:ext>
            </a:extLst>
          </p:cNvPr>
          <p:cNvCxnSpPr>
            <a:cxnSpLocks/>
          </p:cNvCxnSpPr>
          <p:nvPr/>
        </p:nvCxnSpPr>
        <p:spPr>
          <a:xfrm>
            <a:off x="1911955" y="2501827"/>
            <a:ext cx="120828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0AA6DF-EB84-A5A6-1B6B-A8718D94EB30}"/>
              </a:ext>
            </a:extLst>
          </p:cNvPr>
          <p:cNvCxnSpPr>
            <a:cxnSpLocks/>
          </p:cNvCxnSpPr>
          <p:nvPr/>
        </p:nvCxnSpPr>
        <p:spPr>
          <a:xfrm flipH="1">
            <a:off x="6707275" y="2574029"/>
            <a:ext cx="344629" cy="3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0C53D4-3C43-7B28-EFE1-1C74988C07BB}"/>
              </a:ext>
            </a:extLst>
          </p:cNvPr>
          <p:cNvSpPr txBox="1"/>
          <p:nvPr/>
        </p:nvSpPr>
        <p:spPr>
          <a:xfrm>
            <a:off x="1217648" y="2252141"/>
            <a:ext cx="115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Class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4A070-A8ED-24A2-B773-296C8F63E026}"/>
              </a:ext>
            </a:extLst>
          </p:cNvPr>
          <p:cNvSpPr txBox="1"/>
          <p:nvPr/>
        </p:nvSpPr>
        <p:spPr>
          <a:xfrm>
            <a:off x="6014227" y="2279757"/>
            <a:ext cx="181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Predictor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94" y="2391770"/>
            <a:ext cx="10240147" cy="4301638"/>
          </a:xfrm>
        </p:spPr>
        <p:txBody>
          <a:bodyPr anchor="t">
            <a:normAutofit/>
          </a:bodyPr>
          <a:lstStyle/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Naïve Bayes</a:t>
            </a:r>
          </a:p>
          <a:p>
            <a:pPr lvl="1"/>
            <a:r>
              <a:rPr lang="en-US" sz="1900" dirty="0"/>
              <a:t>	</a:t>
            </a:r>
            <a:r>
              <a:rPr lang="en-US" sz="2100" dirty="0"/>
              <a:t>- Special case of Bayes</a:t>
            </a:r>
          </a:p>
          <a:p>
            <a:pPr lvl="1"/>
            <a:r>
              <a:rPr lang="en-US" sz="2100" b="0" dirty="0"/>
              <a:t>	- Naive Bayes assumes is that each feature is </a:t>
            </a:r>
            <a:r>
              <a:rPr lang="en-US" sz="2100" b="0"/>
              <a:t>independent 	  from </a:t>
            </a:r>
            <a:r>
              <a:rPr lang="en-US" sz="2100" b="0" dirty="0"/>
              <a:t>every </a:t>
            </a:r>
            <a:r>
              <a:rPr lang="en-US" sz="2100" b="0"/>
              <a:t>other feature</a:t>
            </a:r>
            <a:endParaRPr lang="en-US" sz="2100" b="0" dirty="0"/>
          </a:p>
          <a:p>
            <a:pPr lvl="1"/>
            <a:endParaRPr lang="en-US" b="0" dirty="0"/>
          </a:p>
          <a:p>
            <a:br>
              <a:rPr lang="en-US" sz="1600" dirty="0"/>
            </a:br>
            <a:endParaRPr lang="en-US" sz="1600" b="0" dirty="0"/>
          </a:p>
          <a:p>
            <a:pPr lvl="2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8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94" y="2391770"/>
            <a:ext cx="10240147" cy="4301638"/>
          </a:xfrm>
        </p:spPr>
        <p:txBody>
          <a:bodyPr anchor="t">
            <a:normAutofit/>
          </a:bodyPr>
          <a:lstStyle/>
          <a:p>
            <a:pPr lvl="1"/>
            <a:endParaRPr lang="en-US" b="0" dirty="0"/>
          </a:p>
          <a:p>
            <a:br>
              <a:rPr lang="en-US" sz="1600" dirty="0"/>
            </a:br>
            <a:endParaRPr lang="en-US" sz="1600" b="0" dirty="0"/>
          </a:p>
          <a:p>
            <a:pPr lvl="2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APPLICABILITY TO INFO 523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391770"/>
            <a:ext cx="10247054" cy="373664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classification algorithm</a:t>
            </a:r>
          </a:p>
          <a:p>
            <a:pPr lvl="1"/>
            <a:r>
              <a:rPr lang="en-US" dirty="0"/>
              <a:t>	-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viable option to discover useful patterns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16752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simple and straightforward to deploy</a:t>
            </a:r>
          </a:p>
          <a:p>
            <a:pPr lvl="1"/>
            <a:r>
              <a:rPr lang="en-US" dirty="0"/>
              <a:t>	- Efficient with small and large datasets (linear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deployed in: </a:t>
            </a:r>
          </a:p>
          <a:p>
            <a:r>
              <a:rPr lang="en-US" sz="1600" b="0" dirty="0"/>
              <a:t>	- Email filtering</a:t>
            </a:r>
          </a:p>
          <a:p>
            <a:r>
              <a:rPr lang="en-US" sz="1600" b="0" dirty="0"/>
              <a:t>	- Spam detection</a:t>
            </a:r>
          </a:p>
          <a:p>
            <a:r>
              <a:rPr lang="en-US" sz="1600" b="0" dirty="0"/>
              <a:t>	- Document/text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2220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3736645"/>
          </a:xfrm>
        </p:spPr>
        <p:txBody>
          <a:bodyPr anchor="t">
            <a:normAutofit/>
          </a:bodyPr>
          <a:lstStyle/>
          <a:p>
            <a:r>
              <a:rPr lang="en-US" b="0" dirty="0"/>
              <a:t>See my </a:t>
            </a:r>
            <a:r>
              <a:rPr lang="en-US" b="0" dirty="0">
                <a:hlinkClick r:id="rId2"/>
              </a:rPr>
              <a:t>GitHub repository </a:t>
            </a:r>
            <a:r>
              <a:rPr lang="en-US" b="0" dirty="0"/>
              <a:t>for all applicable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income level based on age, education, etc.</a:t>
            </a:r>
          </a:p>
          <a:p>
            <a:r>
              <a:rPr lang="en-US" sz="1600" b="0" dirty="0"/>
              <a:t>	- Using Naïve Bayes  </a:t>
            </a:r>
          </a:p>
          <a:p>
            <a:r>
              <a:rPr lang="en-US" sz="1600" b="0" dirty="0"/>
              <a:t>	- Using the caret package </a:t>
            </a:r>
          </a:p>
        </p:txBody>
      </p:sp>
    </p:spTree>
    <p:extLst>
      <p:ext uri="{BB962C8B-B14F-4D97-AF65-F5344CB8AC3E}">
        <p14:creationId xmlns:p14="http://schemas.microsoft.com/office/powerpoint/2010/main" val="74806225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B3026"/>
      </a:dk2>
      <a:lt2>
        <a:srgbClr val="F0F2F3"/>
      </a:lt2>
      <a:accent1>
        <a:srgbClr val="D96C37"/>
      </a:accent1>
      <a:accent2>
        <a:srgbClr val="C72533"/>
      </a:accent2>
      <a:accent3>
        <a:srgbClr val="D93789"/>
      </a:accent3>
      <a:accent4>
        <a:srgbClr val="C725BB"/>
      </a:accent4>
      <a:accent5>
        <a:srgbClr val="A237D9"/>
      </a:accent5>
      <a:accent6>
        <a:srgbClr val="603DCD"/>
      </a:accent6>
      <a:hlink>
        <a:srgbClr val="3E93B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{6E3D5B9A-78D9-CD46-BE1E-89AB81A9F663}tf10001071</Template>
  <TotalTime>5553</TotalTime>
  <Words>735</Words>
  <Application>Microsoft Macintosh PowerPoint</Application>
  <PresentationFormat>Widescreen</PresentationFormat>
  <Paragraphs>80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Arial</vt:lpstr>
      <vt:lpstr>Calibri</vt:lpstr>
      <vt:lpstr>Cambria Math</vt:lpstr>
      <vt:lpstr>Corbel</vt:lpstr>
      <vt:lpstr>ShojiVTI</vt:lpstr>
      <vt:lpstr>Bayes Classification</vt:lpstr>
      <vt:lpstr>AGENDA</vt:lpstr>
      <vt:lpstr>BACKGROUND</vt:lpstr>
      <vt:lpstr>BACKGROUND</vt:lpstr>
      <vt:lpstr>BACKGROUND</vt:lpstr>
      <vt:lpstr>BACKGROUND</vt:lpstr>
      <vt:lpstr>APPLICABILITY TO INFO 523</vt:lpstr>
      <vt:lpstr>APPLICATIONS</vt:lpstr>
      <vt:lpstr>WORKED EXAMPLE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523 Final project</dc:title>
  <dc:creator>Prudil, Bryan Martin - (bprudil)</dc:creator>
  <cp:lastModifiedBy>Prudil, Bryan Martin - (bprudil)</cp:lastModifiedBy>
  <cp:revision>24</cp:revision>
  <dcterms:created xsi:type="dcterms:W3CDTF">2022-08-08T20:25:20Z</dcterms:created>
  <dcterms:modified xsi:type="dcterms:W3CDTF">2022-08-14T07:04:20Z</dcterms:modified>
</cp:coreProperties>
</file>