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438900" cx="11430000"/>
  <p:notesSz cx="11430000" cy="6438900"/>
  <p:embeddedFontLst>
    <p:embeddedFont>
      <p:font typeface="Quattrocent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000000"/>
          </p15:clr>
        </p15:guide>
        <p15:guide id="2" pos="2448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244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ttrocento-bold.fntdata"/><Relationship Id="rId16" Type="http://schemas.openxmlformats.org/officeDocument/2006/relationships/font" Target="fonts/Quattrocen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1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0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0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3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8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1143000" y="3058475"/>
            <a:ext cx="9144000" cy="28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905375" y="482900"/>
            <a:ext cx="7620375" cy="24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/>
            </a:lvl1pPr>
            <a:lvl2pPr indent="0" lvl="1" algn="r">
              <a:spcBef>
                <a:spcPts val="0"/>
              </a:spcBef>
              <a:buNone/>
              <a:defRPr/>
            </a:lvl2pPr>
            <a:lvl3pPr indent="0" lvl="2" algn="r">
              <a:spcBef>
                <a:spcPts val="0"/>
              </a:spcBef>
              <a:buNone/>
              <a:defRPr/>
            </a:lvl3pPr>
            <a:lvl4pPr indent="0" lvl="3" algn="r">
              <a:spcBef>
                <a:spcPts val="0"/>
              </a:spcBef>
              <a:buNone/>
              <a:defRPr/>
            </a:lvl4pPr>
            <a:lvl5pPr indent="0" lvl="4" algn="r">
              <a:spcBef>
                <a:spcPts val="0"/>
              </a:spcBef>
              <a:buNone/>
              <a:defRPr/>
            </a:lvl5pPr>
            <a:lvl6pPr indent="0" lvl="5" algn="r">
              <a:spcBef>
                <a:spcPts val="0"/>
              </a:spcBef>
              <a:buNone/>
              <a:defRPr/>
            </a:lvl6pPr>
            <a:lvl7pPr indent="0" lvl="6" algn="r">
              <a:spcBef>
                <a:spcPts val="0"/>
              </a:spcBef>
              <a:buNone/>
              <a:defRPr/>
            </a:lvl7pPr>
            <a:lvl8pPr indent="0" lvl="7" algn="r">
              <a:spcBef>
                <a:spcPts val="0"/>
              </a:spcBef>
              <a:buNone/>
              <a:defRPr/>
            </a:lvl8pPr>
            <a:lvl9pPr indent="0" lvl="8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3"/>
          <p:cNvSpPr txBox="1"/>
          <p:nvPr/>
        </p:nvSpPr>
        <p:spPr>
          <a:xfrm>
            <a:off x="4923828" y="1282827"/>
            <a:ext cx="5293328" cy="15893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EPLQ: Efficient Privacy-</a:t>
            </a:r>
            <a:endParaRPr/>
          </a:p>
          <a:p>
            <a:pPr indent="0" lvl="0" marL="0" marR="0" rtl="0" algn="l">
              <a:lnSpc>
                <a:spcPct val="111611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Preserving Location-Based</a:t>
            </a:r>
            <a:endParaRPr/>
          </a:p>
          <a:p>
            <a:pPr indent="0" lvl="0" marL="0" marR="0" rtl="0" algn="l">
              <a:lnSpc>
                <a:spcPct val="111611"/>
              </a:lnSpc>
              <a:spcBef>
                <a:spcPts val="585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Query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923828" y="3177790"/>
            <a:ext cx="5825067" cy="19829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This presentation reports on EPLQ, an efficient privacy-preserving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location-based query system. EPLQ enhances public safety and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8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location-based services (LBS) by focusing on secure spatial data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handling. It leverages advanced encryption protocols and spatial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indexing techniques to minimize privacy risks. This project addresses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8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critical challenges in protecting user location data while maintaining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efficient service delivery.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2"/>
          <p:cNvSpPr txBox="1"/>
          <p:nvPr/>
        </p:nvSpPr>
        <p:spPr>
          <a:xfrm>
            <a:off x="4923828" y="2111502"/>
            <a:ext cx="5736526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Conclusion and Future Work</a:t>
            </a: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4923827" y="2930140"/>
            <a:ext cx="5871606" cy="14019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EPLQ significantly advances privacy-preserving location queries. It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offers a solution to protect user location data. It maintains service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6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efficiency. Future work includes extending encryption techniques.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Further work includes investigating performance optimizations. It can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explore cross-platform implementation strategies.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637579" y="1692402"/>
            <a:ext cx="4690253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Project Overview: EPLQ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637579" y="2664714"/>
            <a:ext cx="1295114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Project Title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4179684" y="2664714"/>
            <a:ext cx="1654087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Project Domain</a:t>
            </a:r>
            <a:endParaRPr/>
          </a:p>
        </p:txBody>
      </p:sp>
      <p:sp>
        <p:nvSpPr>
          <p:cNvPr id="32" name="Google Shape;32;p4"/>
          <p:cNvSpPr txBox="1"/>
          <p:nvPr/>
        </p:nvSpPr>
        <p:spPr>
          <a:xfrm>
            <a:off x="7721803" y="2664714"/>
            <a:ext cx="1829609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Technology Stack</a:t>
            </a:r>
            <a:endParaRPr/>
          </a:p>
        </p:txBody>
      </p:sp>
      <p:sp>
        <p:nvSpPr>
          <p:cNvPr id="33" name="Google Shape;33;p4"/>
          <p:cNvSpPr txBox="1"/>
          <p:nvPr/>
        </p:nvSpPr>
        <p:spPr>
          <a:xfrm>
            <a:off x="637579" y="3149215"/>
            <a:ext cx="3148787" cy="8209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EPLQ: Efficient Privacy-Preserving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Location-Based Query for Encrypted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8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Data.</a:t>
            </a:r>
            <a:endParaRPr/>
          </a:p>
        </p:txBody>
      </p:sp>
      <p:sp>
        <p:nvSpPr>
          <p:cNvPr id="34" name="Google Shape;34;p4"/>
          <p:cNvSpPr txBox="1"/>
          <p:nvPr/>
        </p:nvSpPr>
        <p:spPr>
          <a:xfrm>
            <a:off x="4179684" y="3149215"/>
            <a:ext cx="2872514" cy="525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Public Safety and Location-Based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Services (LBS).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7721803" y="3149215"/>
            <a:ext cx="2836455" cy="687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Frontend: HTML, CSS, JavaScript.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19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Backend: Firebase.</a:t>
            </a:r>
            <a:endParaRPr/>
          </a:p>
        </p:txBody>
      </p:sp>
      <p:sp>
        <p:nvSpPr>
          <p:cNvPr id="36" name="Google Shape;36;p4"/>
          <p:cNvSpPr txBox="1"/>
          <p:nvPr/>
        </p:nvSpPr>
        <p:spPr>
          <a:xfrm>
            <a:off x="7721803" y="4054090"/>
            <a:ext cx="2508643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Encryption Protocols, Spatial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Indexing.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"/>
          <p:cNvSpPr txBox="1"/>
          <p:nvPr/>
        </p:nvSpPr>
        <p:spPr>
          <a:xfrm>
            <a:off x="4923828" y="1597152"/>
            <a:ext cx="4826983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Motivation and Problem</a:t>
            </a:r>
            <a:endParaRPr/>
          </a:p>
        </p:txBody>
      </p:sp>
      <p:sp>
        <p:nvSpPr>
          <p:cNvPr id="43" name="Google Shape;43;p5"/>
          <p:cNvSpPr txBox="1"/>
          <p:nvPr/>
        </p:nvSpPr>
        <p:spPr>
          <a:xfrm>
            <a:off x="5515436" y="2588514"/>
            <a:ext cx="1509854" cy="5422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427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Increased LBS</a:t>
            </a:r>
            <a:endParaRPr/>
          </a:p>
          <a:p>
            <a:pPr indent="0" lvl="0" marL="0" marR="0" rtl="0" algn="l">
              <a:lnSpc>
                <a:spcPct val="109941"/>
              </a:lnSpc>
              <a:spcBef>
                <a:spcPts val="23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Adoption</a:t>
            </a:r>
            <a:endParaRPr/>
          </a:p>
        </p:txBody>
      </p:sp>
      <p:sp>
        <p:nvSpPr>
          <p:cNvPr id="44" name="Google Shape;44;p5"/>
          <p:cNvSpPr txBox="1"/>
          <p:nvPr/>
        </p:nvSpPr>
        <p:spPr>
          <a:xfrm>
            <a:off x="8541245" y="2588514"/>
            <a:ext cx="1394126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Privacy Risks</a:t>
            </a:r>
            <a:endParaRPr/>
          </a:p>
        </p:txBody>
      </p:sp>
      <p:sp>
        <p:nvSpPr>
          <p:cNvPr id="45" name="Google Shape;45;p5"/>
          <p:cNvSpPr txBox="1"/>
          <p:nvPr/>
        </p:nvSpPr>
        <p:spPr>
          <a:xfrm>
            <a:off x="8541245" y="2996815"/>
            <a:ext cx="2384439" cy="5351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LBS exposes user locations,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raising privacy concerns.</a:t>
            </a:r>
            <a:endParaRPr/>
          </a:p>
        </p:txBody>
      </p:sp>
      <p:sp>
        <p:nvSpPr>
          <p:cNvPr id="46" name="Google Shape;46;p5"/>
          <p:cNvSpPr txBox="1"/>
          <p:nvPr/>
        </p:nvSpPr>
        <p:spPr>
          <a:xfrm>
            <a:off x="5515864" y="3263515"/>
            <a:ext cx="2394091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Smartphones have boosted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location-based services.</a:t>
            </a:r>
            <a:endParaRPr/>
          </a:p>
        </p:txBody>
      </p:sp>
      <p:sp>
        <p:nvSpPr>
          <p:cNvPr id="47" name="Google Shape;47;p5"/>
          <p:cNvSpPr txBox="1"/>
          <p:nvPr/>
        </p:nvSpPr>
        <p:spPr>
          <a:xfrm>
            <a:off x="5515864" y="4207764"/>
            <a:ext cx="1894760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Lack of Protection</a:t>
            </a:r>
            <a:endParaRPr/>
          </a:p>
        </p:txBody>
      </p:sp>
      <p:sp>
        <p:nvSpPr>
          <p:cNvPr id="48" name="Google Shape;48;p5"/>
          <p:cNvSpPr txBox="1"/>
          <p:nvPr/>
        </p:nvSpPr>
        <p:spPr>
          <a:xfrm>
            <a:off x="5515864" y="4616065"/>
            <a:ext cx="4702544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Existing systems lack comprehensive privacy measures.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"/>
          <p:cNvSpPr txBox="1"/>
          <p:nvPr/>
        </p:nvSpPr>
        <p:spPr>
          <a:xfrm>
            <a:off x="637579" y="1025652"/>
            <a:ext cx="4874990" cy="1046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Research Objectives and</a:t>
            </a:r>
            <a:endParaRPr/>
          </a:p>
          <a:p>
            <a:pPr indent="0" lvl="0" marL="0" marR="0" rtl="0" algn="l">
              <a:lnSpc>
                <a:spcPct val="111611"/>
              </a:lnSpc>
              <a:spcBef>
                <a:spcPts val="46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Innovations</a:t>
            </a:r>
            <a:endParaRPr/>
          </a:p>
        </p:txBody>
      </p:sp>
      <p:sp>
        <p:nvSpPr>
          <p:cNvPr id="55" name="Google Shape;55;p6"/>
          <p:cNvSpPr txBox="1"/>
          <p:nvPr/>
        </p:nvSpPr>
        <p:spPr>
          <a:xfrm>
            <a:off x="1275156" y="2350389"/>
            <a:ext cx="852558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Privacy</a:t>
            </a:r>
            <a:endParaRPr/>
          </a:p>
        </p:txBody>
      </p:sp>
      <p:sp>
        <p:nvSpPr>
          <p:cNvPr id="56" name="Google Shape;56;p6"/>
          <p:cNvSpPr txBox="1"/>
          <p:nvPr/>
        </p:nvSpPr>
        <p:spPr>
          <a:xfrm>
            <a:off x="1275156" y="2758690"/>
            <a:ext cx="4211445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Develop privacy-preserving spatial range queries.</a:t>
            </a:r>
            <a:endParaRPr/>
          </a:p>
        </p:txBody>
      </p:sp>
      <p:sp>
        <p:nvSpPr>
          <p:cNvPr id="57" name="Google Shape;57;p6"/>
          <p:cNvSpPr txBox="1"/>
          <p:nvPr/>
        </p:nvSpPr>
        <p:spPr>
          <a:xfrm>
            <a:off x="1275156" y="3569589"/>
            <a:ext cx="1224605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Encryption</a:t>
            </a:r>
            <a:endParaRPr/>
          </a:p>
        </p:txBody>
      </p:sp>
      <p:sp>
        <p:nvSpPr>
          <p:cNvPr id="58" name="Google Shape;58;p6"/>
          <p:cNvSpPr txBox="1"/>
          <p:nvPr/>
        </p:nvSpPr>
        <p:spPr>
          <a:xfrm>
            <a:off x="1275156" y="3968365"/>
            <a:ext cx="4187588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Create efficient location-based query encryption.</a:t>
            </a:r>
            <a:endParaRPr/>
          </a:p>
        </p:txBody>
      </p:sp>
      <p:sp>
        <p:nvSpPr>
          <p:cNvPr id="59" name="Google Shape;59;p6"/>
          <p:cNvSpPr txBox="1"/>
          <p:nvPr/>
        </p:nvSpPr>
        <p:spPr>
          <a:xfrm>
            <a:off x="1275156" y="4779264"/>
            <a:ext cx="1616583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Minimize Risks</a:t>
            </a:r>
            <a:endParaRPr/>
          </a:p>
        </p:txBody>
      </p:sp>
      <p:sp>
        <p:nvSpPr>
          <p:cNvPr id="60" name="Google Shape;60;p6"/>
          <p:cNvSpPr txBox="1"/>
          <p:nvPr/>
        </p:nvSpPr>
        <p:spPr>
          <a:xfrm>
            <a:off x="1275156" y="5187565"/>
            <a:ext cx="3140046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Reduce location data exposure risks.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637579" y="1016127"/>
            <a:ext cx="6858668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Technical Architecture: Encryption</a:t>
            </a:r>
            <a:endParaRPr/>
          </a:p>
        </p:txBody>
      </p:sp>
      <p:sp>
        <p:nvSpPr>
          <p:cNvPr id="67" name="Google Shape;67;p7"/>
          <p:cNvSpPr txBox="1"/>
          <p:nvPr/>
        </p:nvSpPr>
        <p:spPr>
          <a:xfrm>
            <a:off x="7491998" y="2236085"/>
            <a:ext cx="2762940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Circular Area Identification</a:t>
            </a:r>
            <a:endParaRPr/>
          </a:p>
        </p:txBody>
      </p:sp>
      <p:sp>
        <p:nvSpPr>
          <p:cNvPr id="68" name="Google Shape;68;p7"/>
          <p:cNvSpPr txBox="1"/>
          <p:nvPr/>
        </p:nvSpPr>
        <p:spPr>
          <a:xfrm>
            <a:off x="7491998" y="2644386"/>
            <a:ext cx="3085409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Identifies locations within a specific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circular area.</a:t>
            </a:r>
            <a:endParaRPr/>
          </a:p>
        </p:txBody>
      </p:sp>
      <p:sp>
        <p:nvSpPr>
          <p:cNvPr id="69" name="Google Shape;69;p7"/>
          <p:cNvSpPr txBox="1"/>
          <p:nvPr/>
        </p:nvSpPr>
        <p:spPr>
          <a:xfrm>
            <a:off x="6103734" y="2725394"/>
            <a:ext cx="289684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endParaRPr/>
          </a:p>
        </p:txBody>
      </p:sp>
      <p:sp>
        <p:nvSpPr>
          <p:cNvPr id="70" name="Google Shape;70;p7"/>
          <p:cNvSpPr txBox="1"/>
          <p:nvPr/>
        </p:nvSpPr>
        <p:spPr>
          <a:xfrm>
            <a:off x="990892" y="3198110"/>
            <a:ext cx="2735080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Predicate-Only Encryption</a:t>
            </a:r>
            <a:endParaRPr/>
          </a:p>
        </p:txBody>
      </p:sp>
      <p:sp>
        <p:nvSpPr>
          <p:cNvPr id="71" name="Google Shape;71;p7"/>
          <p:cNvSpPr txBox="1"/>
          <p:nvPr/>
        </p:nvSpPr>
        <p:spPr>
          <a:xfrm>
            <a:off x="4754308" y="3525494"/>
            <a:ext cx="243069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endParaRPr/>
          </a:p>
        </p:txBody>
      </p:sp>
      <p:sp>
        <p:nvSpPr>
          <p:cNvPr id="72" name="Google Shape;72;p7"/>
          <p:cNvSpPr txBox="1"/>
          <p:nvPr/>
        </p:nvSpPr>
        <p:spPr>
          <a:xfrm>
            <a:off x="680734" y="3596886"/>
            <a:ext cx="3046437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Novel approach to encrypt location</a:t>
            </a:r>
            <a:endParaRPr/>
          </a:p>
          <a:p>
            <a:pPr indent="0" lvl="0" marL="2504325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data.</a:t>
            </a:r>
            <a:endParaRPr/>
          </a:p>
        </p:txBody>
      </p:sp>
      <p:sp>
        <p:nvSpPr>
          <p:cNvPr id="73" name="Google Shape;73;p7"/>
          <p:cNvSpPr txBox="1"/>
          <p:nvPr/>
        </p:nvSpPr>
        <p:spPr>
          <a:xfrm>
            <a:off x="7491998" y="4150610"/>
            <a:ext cx="1647443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Data Protection</a:t>
            </a:r>
            <a:endParaRPr/>
          </a:p>
        </p:txBody>
      </p:sp>
      <p:sp>
        <p:nvSpPr>
          <p:cNvPr id="74" name="Google Shape;74;p7"/>
          <p:cNvSpPr txBox="1"/>
          <p:nvPr/>
        </p:nvSpPr>
        <p:spPr>
          <a:xfrm>
            <a:off x="6102693" y="4316069"/>
            <a:ext cx="291733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endParaRPr/>
          </a:p>
        </p:txBody>
      </p:sp>
      <p:sp>
        <p:nvSpPr>
          <p:cNvPr id="75" name="Google Shape;75;p7"/>
          <p:cNvSpPr txBox="1"/>
          <p:nvPr/>
        </p:nvSpPr>
        <p:spPr>
          <a:xfrm>
            <a:off x="7491998" y="4558911"/>
            <a:ext cx="2378065" cy="525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Protects user location from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611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unauthorized access.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 txBox="1"/>
          <p:nvPr/>
        </p:nvSpPr>
        <p:spPr>
          <a:xfrm>
            <a:off x="4923828" y="1197102"/>
            <a:ext cx="5925550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Privacy-Preserving Tree Index</a:t>
            </a:r>
            <a:endParaRPr/>
          </a:p>
        </p:txBody>
      </p:sp>
      <p:sp>
        <p:nvSpPr>
          <p:cNvPr id="82" name="Google Shape;82;p8"/>
          <p:cNvSpPr txBox="1"/>
          <p:nvPr/>
        </p:nvSpPr>
        <p:spPr>
          <a:xfrm>
            <a:off x="6107907" y="2169414"/>
            <a:ext cx="2429470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Improve Query Latency</a:t>
            </a:r>
            <a:endParaRPr/>
          </a:p>
        </p:txBody>
      </p:sp>
      <p:sp>
        <p:nvSpPr>
          <p:cNvPr id="83" name="Google Shape;83;p8"/>
          <p:cNvSpPr txBox="1"/>
          <p:nvPr/>
        </p:nvSpPr>
        <p:spPr>
          <a:xfrm>
            <a:off x="5330876" y="2367147"/>
            <a:ext cx="249104" cy="340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8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6107907" y="3264789"/>
            <a:ext cx="2553771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Efficient Spatial Retrieval</a:t>
            </a:r>
            <a:endParaRPr/>
          </a:p>
        </p:txBody>
      </p:sp>
      <p:sp>
        <p:nvSpPr>
          <p:cNvPr id="85" name="Google Shape;85;p8"/>
          <p:cNvSpPr txBox="1"/>
          <p:nvPr/>
        </p:nvSpPr>
        <p:spPr>
          <a:xfrm>
            <a:off x="5306022" y="3462522"/>
            <a:ext cx="298822" cy="340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8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endParaRPr/>
          </a:p>
        </p:txBody>
      </p:sp>
      <p:sp>
        <p:nvSpPr>
          <p:cNvPr id="86" name="Google Shape;86;p8"/>
          <p:cNvSpPr txBox="1"/>
          <p:nvPr/>
        </p:nvSpPr>
        <p:spPr>
          <a:xfrm>
            <a:off x="6107905" y="4360164"/>
            <a:ext cx="2067711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Minimize Overhead</a:t>
            </a:r>
            <a:endParaRPr/>
          </a:p>
        </p:txBody>
      </p:sp>
      <p:sp>
        <p:nvSpPr>
          <p:cNvPr id="87" name="Google Shape;87;p8"/>
          <p:cNvSpPr txBox="1"/>
          <p:nvPr/>
        </p:nvSpPr>
        <p:spPr>
          <a:xfrm>
            <a:off x="5304828" y="4557897"/>
            <a:ext cx="301008" cy="340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8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 txBox="1"/>
          <p:nvPr/>
        </p:nvSpPr>
        <p:spPr>
          <a:xfrm>
            <a:off x="4923828" y="978027"/>
            <a:ext cx="5620368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Performance Characteristics</a:t>
            </a:r>
            <a:endParaRPr/>
          </a:p>
        </p:txBody>
      </p:sp>
      <p:sp>
        <p:nvSpPr>
          <p:cNvPr id="94" name="Google Shape;94;p9"/>
          <p:cNvSpPr txBox="1"/>
          <p:nvPr/>
        </p:nvSpPr>
        <p:spPr>
          <a:xfrm>
            <a:off x="7308354" y="1822349"/>
            <a:ext cx="1262072" cy="704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0.9s</a:t>
            </a:r>
            <a:endParaRPr/>
          </a:p>
        </p:txBody>
      </p:sp>
      <p:sp>
        <p:nvSpPr>
          <p:cNvPr id="95" name="Google Shape;95;p9"/>
          <p:cNvSpPr txBox="1"/>
          <p:nvPr/>
        </p:nvSpPr>
        <p:spPr>
          <a:xfrm>
            <a:off x="6991947" y="2693289"/>
            <a:ext cx="1885116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Query Generation</a:t>
            </a:r>
            <a:endParaRPr/>
          </a:p>
        </p:txBody>
      </p:sp>
      <p:sp>
        <p:nvSpPr>
          <p:cNvPr id="96" name="Google Shape;96;p9"/>
          <p:cNvSpPr txBox="1"/>
          <p:nvPr/>
        </p:nvSpPr>
        <p:spPr>
          <a:xfrm>
            <a:off x="6898483" y="3092065"/>
            <a:ext cx="2072287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Time on mobile device.</a:t>
            </a:r>
            <a:endParaRPr/>
          </a:p>
        </p:txBody>
      </p:sp>
      <p:sp>
        <p:nvSpPr>
          <p:cNvPr id="97" name="Google Shape;97;p9"/>
          <p:cNvSpPr txBox="1"/>
          <p:nvPr/>
        </p:nvSpPr>
        <p:spPr>
          <a:xfrm>
            <a:off x="6713486" y="3955948"/>
            <a:ext cx="2445683" cy="704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3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Seconds</a:t>
            </a:r>
            <a:endParaRPr/>
          </a:p>
        </p:txBody>
      </p:sp>
      <p:sp>
        <p:nvSpPr>
          <p:cNvPr id="98" name="Google Shape;98;p9"/>
          <p:cNvSpPr txBox="1"/>
          <p:nvPr/>
        </p:nvSpPr>
        <p:spPr>
          <a:xfrm>
            <a:off x="7326808" y="4826889"/>
            <a:ext cx="1215175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POI Search</a:t>
            </a:r>
            <a:endParaRPr/>
          </a:p>
        </p:txBody>
      </p:sp>
      <p:sp>
        <p:nvSpPr>
          <p:cNvPr id="99" name="Google Shape;99;p9"/>
          <p:cNvSpPr txBox="1"/>
          <p:nvPr/>
        </p:nvSpPr>
        <p:spPr>
          <a:xfrm>
            <a:off x="6719142" y="5225665"/>
            <a:ext cx="2431607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Time on workstation/cloud.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0" y="0"/>
            <a:ext cx="11430000" cy="643737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 txBox="1"/>
          <p:nvPr/>
        </p:nvSpPr>
        <p:spPr>
          <a:xfrm>
            <a:off x="637579" y="1359027"/>
            <a:ext cx="6047708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Security Analysis and Qualities</a:t>
            </a:r>
            <a:endParaRPr/>
          </a:p>
        </p:txBody>
      </p:sp>
      <p:sp>
        <p:nvSpPr>
          <p:cNvPr id="106" name="Google Shape;106;p10"/>
          <p:cNvSpPr txBox="1"/>
          <p:nvPr/>
        </p:nvSpPr>
        <p:spPr>
          <a:xfrm>
            <a:off x="2512222" y="2417064"/>
            <a:ext cx="1618297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Predicate-Only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1438427" y="2600680"/>
            <a:ext cx="243069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1</a:t>
            </a:r>
            <a:endParaRPr/>
          </a:p>
        </p:txBody>
      </p:sp>
      <p:sp>
        <p:nvSpPr>
          <p:cNvPr id="108" name="Google Shape;108;p10"/>
          <p:cNvSpPr txBox="1"/>
          <p:nvPr/>
        </p:nvSpPr>
        <p:spPr>
          <a:xfrm>
            <a:off x="2512222" y="2825365"/>
            <a:ext cx="2668360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Encryption prevents exposure.</a:t>
            </a:r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4204690" y="3541014"/>
            <a:ext cx="2184082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Unauthorized Access</a:t>
            </a:r>
            <a:endParaRPr/>
          </a:p>
        </p:txBody>
      </p:sp>
      <p:sp>
        <p:nvSpPr>
          <p:cNvPr id="110" name="Google Shape;110;p10"/>
          <p:cNvSpPr txBox="1"/>
          <p:nvPr/>
        </p:nvSpPr>
        <p:spPr>
          <a:xfrm>
            <a:off x="2261298" y="3724630"/>
            <a:ext cx="289684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2</a:t>
            </a:r>
            <a:endParaRPr/>
          </a:p>
        </p:txBody>
      </p:sp>
      <p:sp>
        <p:nvSpPr>
          <p:cNvPr id="111" name="Google Shape;111;p10"/>
          <p:cNvSpPr txBox="1"/>
          <p:nvPr/>
        </p:nvSpPr>
        <p:spPr>
          <a:xfrm>
            <a:off x="4204690" y="3949315"/>
            <a:ext cx="1823150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Protects spatial data.</a:t>
            </a:r>
            <a:endParaRPr/>
          </a:p>
        </p:txBody>
      </p:sp>
      <p:sp>
        <p:nvSpPr>
          <p:cNvPr id="112" name="Google Shape;112;p10"/>
          <p:cNvSpPr txBox="1"/>
          <p:nvPr/>
        </p:nvSpPr>
        <p:spPr>
          <a:xfrm>
            <a:off x="3106483" y="4648555"/>
            <a:ext cx="291733" cy="3218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3</a:t>
            </a:r>
            <a:endParaRPr/>
          </a:p>
        </p:txBody>
      </p:sp>
      <p:sp>
        <p:nvSpPr>
          <p:cNvPr id="113" name="Google Shape;113;p10"/>
          <p:cNvSpPr txBox="1"/>
          <p:nvPr/>
        </p:nvSpPr>
        <p:spPr>
          <a:xfrm>
            <a:off x="5897156" y="4664964"/>
            <a:ext cx="1959697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Encrypted Queries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1"/>
          <p:cNvSpPr/>
          <p:nvPr/>
        </p:nvSpPr>
        <p:spPr>
          <a:xfrm>
            <a:off x="0" y="0"/>
            <a:ext cx="11430000" cy="64374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1"/>
          <p:cNvSpPr txBox="1"/>
          <p:nvPr/>
        </p:nvSpPr>
        <p:spPr>
          <a:xfrm>
            <a:off x="637579" y="3321177"/>
            <a:ext cx="7358443" cy="5130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50">
                <a:solidFill>
                  <a:srgbClr val="FFD9BE"/>
                </a:solidFill>
                <a:latin typeface="Quattrocento"/>
                <a:ea typeface="Quattrocento"/>
                <a:cs typeface="Quattrocento"/>
                <a:sym typeface="Quattrocento"/>
              </a:rPr>
              <a:t>Experimental Validation and Findings</a:t>
            </a:r>
            <a:endParaRPr/>
          </a:p>
        </p:txBody>
      </p:sp>
      <p:sp>
        <p:nvSpPr>
          <p:cNvPr id="120" name="Google Shape;120;p11"/>
          <p:cNvSpPr txBox="1"/>
          <p:nvPr/>
        </p:nvSpPr>
        <p:spPr>
          <a:xfrm>
            <a:off x="819745" y="4293489"/>
            <a:ext cx="1422201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Effectiveness</a:t>
            </a:r>
            <a:endParaRPr/>
          </a:p>
        </p:txBody>
      </p:sp>
      <p:sp>
        <p:nvSpPr>
          <p:cNvPr id="121" name="Google Shape;121;p11"/>
          <p:cNvSpPr txBox="1"/>
          <p:nvPr/>
        </p:nvSpPr>
        <p:spPr>
          <a:xfrm>
            <a:off x="4265409" y="4293489"/>
            <a:ext cx="2792515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Successful Implementation</a:t>
            </a:r>
            <a:endParaRPr/>
          </a:p>
        </p:txBody>
      </p:sp>
      <p:sp>
        <p:nvSpPr>
          <p:cNvPr id="122" name="Google Shape;122;p11"/>
          <p:cNvSpPr txBox="1"/>
          <p:nvPr/>
        </p:nvSpPr>
        <p:spPr>
          <a:xfrm>
            <a:off x="7711084" y="4293489"/>
            <a:ext cx="1955839" cy="275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94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Minimal Overhead</a:t>
            </a:r>
            <a:endParaRPr/>
          </a:p>
        </p:txBody>
      </p:sp>
      <p:sp>
        <p:nvSpPr>
          <p:cNvPr id="123" name="Google Shape;123;p11"/>
          <p:cNvSpPr txBox="1"/>
          <p:nvPr/>
        </p:nvSpPr>
        <p:spPr>
          <a:xfrm>
            <a:off x="819745" y="4692265"/>
            <a:ext cx="2295746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Demonstrated in privacy-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preserving spatial queries.</a:t>
            </a:r>
            <a:endParaRPr/>
          </a:p>
        </p:txBody>
      </p:sp>
      <p:sp>
        <p:nvSpPr>
          <p:cNvPr id="124" name="Google Shape;124;p11"/>
          <p:cNvSpPr txBox="1"/>
          <p:nvPr/>
        </p:nvSpPr>
        <p:spPr>
          <a:xfrm>
            <a:off x="4265409" y="4692265"/>
            <a:ext cx="2512649" cy="5351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Of encrypted location-based</a:t>
            </a:r>
            <a:endParaRPr/>
          </a:p>
          <a:p>
            <a:pPr indent="0" lvl="0" marL="0" marR="0" rtl="0" algn="l">
              <a:lnSpc>
                <a:spcPct val="109517"/>
              </a:lnSpc>
              <a:spcBef>
                <a:spcPts val="736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services.</a:t>
            </a:r>
            <a:endParaRPr/>
          </a:p>
        </p:txBody>
      </p:sp>
      <p:sp>
        <p:nvSpPr>
          <p:cNvPr id="125" name="Google Shape;125;p11"/>
          <p:cNvSpPr txBox="1"/>
          <p:nvPr/>
        </p:nvSpPr>
        <p:spPr>
          <a:xfrm>
            <a:off x="7711084" y="4692265"/>
            <a:ext cx="2773806" cy="23988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95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50">
                <a:solidFill>
                  <a:srgbClr val="F9EEE7"/>
                </a:solidFill>
                <a:latin typeface="Quattrocento"/>
                <a:ea typeface="Quattrocento"/>
                <a:cs typeface="Quattrocento"/>
                <a:sym typeface="Quattrocento"/>
              </a:rPr>
              <a:t>Performance impact is minimal.</a:t>
            </a:r>
            <a:endParaRPr/>
          </a:p>
        </p:txBody>
      </p:sp>
      <p:pic>
        <p:nvPicPr>
          <p:cNvPr id="126" name="Google Shape;126;p11" title="Screenshot 2025-03-24 0357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11430001" cy="31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 Office">
  <a:themeElements>
    <a:clrScheme name="Standard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