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438900" cx="11430000"/>
  <p:notesSz cx="11430000" cy="6438900"/>
  <p:embeddedFontLst>
    <p:embeddedFont>
      <p:font typeface="Nunito SemiBold"/>
      <p:regular r:id="rId14"/>
      <p:bold r:id="rId15"/>
      <p:italic r:id="rId16"/>
      <p:boldItalic r:id="rId17"/>
    </p:embeddedFont>
    <p:embeddedFont>
      <p:font typeface="PT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000000"/>
          </p15:clr>
        </p15:guide>
        <p15:guide id="2" pos="244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PT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SemiBold-bold.fntdata"/><Relationship Id="rId14" Type="http://schemas.openxmlformats.org/officeDocument/2006/relationships/font" Target="fonts/NunitoSemiBold-regular.fntdata"/><Relationship Id="rId17" Type="http://schemas.openxmlformats.org/officeDocument/2006/relationships/font" Target="fonts/NunitoSemiBold-boldItalic.fntdata"/><Relationship Id="rId16" Type="http://schemas.openxmlformats.org/officeDocument/2006/relationships/font" Target="fonts/NunitoSemiBold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TSans-bold.fntdata"/><Relationship Id="rId6" Type="http://schemas.openxmlformats.org/officeDocument/2006/relationships/slide" Target="slides/slide1.xml"/><Relationship Id="rId18" Type="http://schemas.openxmlformats.org/officeDocument/2006/relationships/font" Target="fonts/PT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905375" y="482900"/>
            <a:ext cx="7620375" cy="24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143000" y="3058475"/>
            <a:ext cx="9144000" cy="28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1143000" y="3058475"/>
            <a:ext cx="9144000" cy="2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:notes"/>
          <p:cNvSpPr/>
          <p:nvPr>
            <p:ph idx="2" type="sldImg"/>
          </p:nvPr>
        </p:nvSpPr>
        <p:spPr>
          <a:xfrm>
            <a:off x="1905375" y="482900"/>
            <a:ext cx="7620375" cy="24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/>
          <p:nvPr>
            <p:ph idx="1" type="body"/>
          </p:nvPr>
        </p:nvSpPr>
        <p:spPr>
          <a:xfrm>
            <a:off x="1143000" y="3058475"/>
            <a:ext cx="9144000" cy="2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:notes"/>
          <p:cNvSpPr/>
          <p:nvPr>
            <p:ph idx="2" type="sldImg"/>
          </p:nvPr>
        </p:nvSpPr>
        <p:spPr>
          <a:xfrm>
            <a:off x="1905375" y="482900"/>
            <a:ext cx="7620375" cy="24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:notes"/>
          <p:cNvSpPr txBox="1"/>
          <p:nvPr>
            <p:ph idx="1" type="body"/>
          </p:nvPr>
        </p:nvSpPr>
        <p:spPr>
          <a:xfrm>
            <a:off x="1143000" y="3058475"/>
            <a:ext cx="9144000" cy="2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:notes"/>
          <p:cNvSpPr/>
          <p:nvPr>
            <p:ph idx="2" type="sldImg"/>
          </p:nvPr>
        </p:nvSpPr>
        <p:spPr>
          <a:xfrm>
            <a:off x="1905375" y="482900"/>
            <a:ext cx="7620375" cy="24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 txBox="1"/>
          <p:nvPr>
            <p:ph idx="1" type="body"/>
          </p:nvPr>
        </p:nvSpPr>
        <p:spPr>
          <a:xfrm>
            <a:off x="1143000" y="3058475"/>
            <a:ext cx="9144000" cy="2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:notes"/>
          <p:cNvSpPr/>
          <p:nvPr>
            <p:ph idx="2" type="sldImg"/>
          </p:nvPr>
        </p:nvSpPr>
        <p:spPr>
          <a:xfrm>
            <a:off x="1905375" y="482900"/>
            <a:ext cx="7620375" cy="24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:notes"/>
          <p:cNvSpPr txBox="1"/>
          <p:nvPr>
            <p:ph idx="1" type="body"/>
          </p:nvPr>
        </p:nvSpPr>
        <p:spPr>
          <a:xfrm>
            <a:off x="1143000" y="3058475"/>
            <a:ext cx="9144000" cy="2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:notes"/>
          <p:cNvSpPr/>
          <p:nvPr>
            <p:ph idx="2" type="sldImg"/>
          </p:nvPr>
        </p:nvSpPr>
        <p:spPr>
          <a:xfrm>
            <a:off x="1905375" y="482900"/>
            <a:ext cx="7620375" cy="24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/>
          <p:nvPr>
            <p:ph idx="1" type="body"/>
          </p:nvPr>
        </p:nvSpPr>
        <p:spPr>
          <a:xfrm>
            <a:off x="1143000" y="3058475"/>
            <a:ext cx="9144000" cy="2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6:notes"/>
          <p:cNvSpPr/>
          <p:nvPr>
            <p:ph idx="2" type="sldImg"/>
          </p:nvPr>
        </p:nvSpPr>
        <p:spPr>
          <a:xfrm>
            <a:off x="1905375" y="482900"/>
            <a:ext cx="7620375" cy="24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1143000" y="3058475"/>
            <a:ext cx="9144000" cy="2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7:notes"/>
          <p:cNvSpPr/>
          <p:nvPr>
            <p:ph idx="2" type="sldImg"/>
          </p:nvPr>
        </p:nvSpPr>
        <p:spPr>
          <a:xfrm>
            <a:off x="1905375" y="482900"/>
            <a:ext cx="7620375" cy="24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1143000" y="3058475"/>
            <a:ext cx="9144000" cy="2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:notes"/>
          <p:cNvSpPr/>
          <p:nvPr>
            <p:ph idx="2" type="sldImg"/>
          </p:nvPr>
        </p:nvSpPr>
        <p:spPr>
          <a:xfrm>
            <a:off x="1905375" y="482900"/>
            <a:ext cx="7620375" cy="24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/>
            </a:lvl1pPr>
            <a:lvl2pPr indent="0" lvl="1" algn="r">
              <a:spcBef>
                <a:spcPts val="0"/>
              </a:spcBef>
              <a:buNone/>
              <a:defRPr/>
            </a:lvl2pPr>
            <a:lvl3pPr indent="0" lvl="2" algn="r">
              <a:spcBef>
                <a:spcPts val="0"/>
              </a:spcBef>
              <a:buNone/>
              <a:defRPr/>
            </a:lvl3pPr>
            <a:lvl4pPr indent="0" lvl="3" algn="r">
              <a:spcBef>
                <a:spcPts val="0"/>
              </a:spcBef>
              <a:buNone/>
              <a:defRPr/>
            </a:lvl4pPr>
            <a:lvl5pPr indent="0" lvl="4" algn="r">
              <a:spcBef>
                <a:spcPts val="0"/>
              </a:spcBef>
              <a:buNone/>
              <a:defRPr/>
            </a:lvl5pPr>
            <a:lvl6pPr indent="0" lvl="5" algn="r">
              <a:spcBef>
                <a:spcPts val="0"/>
              </a:spcBef>
              <a:buNone/>
              <a:defRPr/>
            </a:lvl6pPr>
            <a:lvl7pPr indent="0" lvl="6" algn="r">
              <a:spcBef>
                <a:spcPts val="0"/>
              </a:spcBef>
              <a:buNone/>
              <a:defRPr/>
            </a:lvl7pPr>
            <a:lvl8pPr indent="0" lvl="7" algn="r">
              <a:spcBef>
                <a:spcPts val="0"/>
              </a:spcBef>
              <a:buNone/>
              <a:defRPr/>
            </a:lvl8pPr>
            <a:lvl9pPr indent="0" lvl="8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11430000" cy="64383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/>
        </p:nvSpPr>
        <p:spPr>
          <a:xfrm>
            <a:off x="637579" y="1346311"/>
            <a:ext cx="59448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4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solidFill>
                  <a:srgbClr val="00002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Personal Portfolio Website</a:t>
            </a:r>
            <a:endParaRPr/>
          </a:p>
        </p:txBody>
      </p:sp>
      <p:sp>
        <p:nvSpPr>
          <p:cNvPr id="23" name="Google Shape;23;p3"/>
          <p:cNvSpPr txBox="1"/>
          <p:nvPr/>
        </p:nvSpPr>
        <p:spPr>
          <a:xfrm>
            <a:off x="637579" y="2746780"/>
            <a:ext cx="6021985" cy="2312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9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This report details the journey of creating a personal portfolio website</a:t>
            </a:r>
            <a:endParaRPr/>
          </a:p>
          <a:p>
            <a:pPr indent="0" lvl="0" marL="0" marR="0" rtl="0" algn="l">
              <a:lnSpc>
                <a:spcPct val="127931"/>
              </a:lnSpc>
              <a:spcBef>
                <a:spcPts val="419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using HTML, CSS, and JavaScript. The primary goal was to develop an online</a:t>
            </a:r>
            <a:endParaRPr/>
          </a:p>
          <a:p>
            <a:pPr indent="0" lvl="0" marL="0" marR="0" rtl="0" algn="l">
              <a:lnSpc>
                <a:spcPct val="127931"/>
              </a:lnSpc>
              <a:spcBef>
                <a:spcPts val="344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platform that effectively showcases skills, projects, and contact information</a:t>
            </a:r>
            <a:endParaRPr/>
          </a:p>
          <a:p>
            <a:pPr indent="0" lvl="0" marL="0" marR="0" rtl="0" algn="l">
              <a:lnSpc>
                <a:spcPct val="127931"/>
              </a:lnSpc>
              <a:spcBef>
                <a:spcPts val="469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in a professional and engaging manner. The development process, features,</a:t>
            </a:r>
            <a:endParaRPr/>
          </a:p>
          <a:p>
            <a:pPr indent="0" lvl="0" marL="0" marR="0" rtl="0" algn="l">
              <a:lnSpc>
                <a:spcPct val="127931"/>
              </a:lnSpc>
              <a:spcBef>
                <a:spcPts val="419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challenges, and key learnings are outlined, providing a comprehensive</a:t>
            </a:r>
            <a:endParaRPr/>
          </a:p>
          <a:p>
            <a:pPr indent="0" lvl="0" marL="0" marR="0" rtl="0" algn="l">
              <a:lnSpc>
                <a:spcPct val="127931"/>
              </a:lnSpc>
              <a:spcBef>
                <a:spcPts val="344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overview of the project from inception to completion. The portfolio serves</a:t>
            </a:r>
            <a:endParaRPr/>
          </a:p>
          <a:p>
            <a:pPr indent="0" lvl="0" marL="0" marR="0" rtl="0" algn="l">
              <a:lnSpc>
                <a:spcPct val="127931"/>
              </a:lnSpc>
              <a:spcBef>
                <a:spcPts val="469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as a dynamic online resume, designed to evolve with ongoing professional</a:t>
            </a:r>
            <a:endParaRPr/>
          </a:p>
          <a:p>
            <a:pPr indent="0" lvl="0" marL="0" marR="0" rtl="0" algn="l">
              <a:lnSpc>
                <a:spcPct val="127931"/>
              </a:lnSpc>
              <a:spcBef>
                <a:spcPts val="344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growth.</a:t>
            </a:r>
            <a:endParaRPr/>
          </a:p>
        </p:txBody>
      </p:sp>
      <p:pic>
        <p:nvPicPr>
          <p:cNvPr id="24" name="Google Shape;24;p3" title="Screenshot 2025-03-24 05453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0800" y="0"/>
            <a:ext cx="4659199" cy="64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0" y="0"/>
            <a:ext cx="11430000" cy="64383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637579" y="793861"/>
            <a:ext cx="5368766" cy="622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4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solidFill>
                  <a:srgbClr val="00002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Key Features Implemented</a:t>
            </a:r>
            <a:endParaRPr/>
          </a:p>
        </p:txBody>
      </p:sp>
      <p:sp>
        <p:nvSpPr>
          <p:cNvPr id="31" name="Google Shape;31;p4"/>
          <p:cNvSpPr txBox="1"/>
          <p:nvPr/>
        </p:nvSpPr>
        <p:spPr>
          <a:xfrm>
            <a:off x="1229617" y="1829681"/>
            <a:ext cx="1490353" cy="3304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2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Core Sections</a:t>
            </a:r>
            <a:endParaRPr/>
          </a:p>
        </p:txBody>
      </p:sp>
      <p:sp>
        <p:nvSpPr>
          <p:cNvPr id="32" name="Google Shape;32;p4"/>
          <p:cNvSpPr txBox="1"/>
          <p:nvPr/>
        </p:nvSpPr>
        <p:spPr>
          <a:xfrm>
            <a:off x="4254995" y="1829681"/>
            <a:ext cx="2145292" cy="3304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2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Interactive Elements</a:t>
            </a:r>
            <a:endParaRPr/>
          </a:p>
        </p:txBody>
      </p:sp>
      <p:sp>
        <p:nvSpPr>
          <p:cNvPr id="33" name="Google Shape;33;p4"/>
          <p:cNvSpPr txBox="1"/>
          <p:nvPr/>
        </p:nvSpPr>
        <p:spPr>
          <a:xfrm>
            <a:off x="1229617" y="2241955"/>
            <a:ext cx="2293379" cy="2312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9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Implemented essential</a:t>
            </a:r>
            <a:endParaRPr/>
          </a:p>
          <a:p>
            <a:pPr indent="0" lvl="0" marL="0" marR="0" rtl="0" algn="l">
              <a:lnSpc>
                <a:spcPct val="127931"/>
              </a:lnSpc>
              <a:spcBef>
                <a:spcPts val="419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sections including a</a:t>
            </a:r>
            <a:endParaRPr/>
          </a:p>
          <a:p>
            <a:pPr indent="0" lvl="0" marL="0" marR="0" rtl="0" algn="l">
              <a:lnSpc>
                <a:spcPct val="127931"/>
              </a:lnSpc>
              <a:spcBef>
                <a:spcPts val="344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Home/Hero area, About Me,</a:t>
            </a:r>
            <a:endParaRPr/>
          </a:p>
          <a:p>
            <a:pPr indent="0" lvl="0" marL="0" marR="0" rtl="0" algn="l">
              <a:lnSpc>
                <a:spcPct val="127931"/>
              </a:lnSpc>
              <a:spcBef>
                <a:spcPts val="469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Projects, Resume, and</a:t>
            </a:r>
            <a:endParaRPr/>
          </a:p>
          <a:p>
            <a:pPr indent="0" lvl="0" marL="0" marR="0" rtl="0" algn="l">
              <a:lnSpc>
                <a:spcPct val="127931"/>
              </a:lnSpc>
              <a:spcBef>
                <a:spcPts val="419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Contact Form. Each section</a:t>
            </a:r>
            <a:endParaRPr/>
          </a:p>
          <a:p>
            <a:pPr indent="0" lvl="0" marL="0" marR="0" rtl="0" algn="l">
              <a:lnSpc>
                <a:spcPct val="127931"/>
              </a:lnSpc>
              <a:spcBef>
                <a:spcPts val="344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is designed for clear</a:t>
            </a:r>
            <a:endParaRPr/>
          </a:p>
          <a:p>
            <a:pPr indent="0" lvl="0" marL="0" marR="0" rtl="0" algn="l">
              <a:lnSpc>
                <a:spcPct val="127931"/>
              </a:lnSpc>
              <a:spcBef>
                <a:spcPts val="469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communication and easy</a:t>
            </a:r>
            <a:endParaRPr/>
          </a:p>
          <a:p>
            <a:pPr indent="0" lvl="0" marL="0" marR="0" rtl="0" algn="l">
              <a:lnSpc>
                <a:spcPct val="127931"/>
              </a:lnSpc>
              <a:spcBef>
                <a:spcPts val="344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navigation.</a:t>
            </a:r>
            <a:endParaRPr/>
          </a:p>
        </p:txBody>
      </p:sp>
      <p:sp>
        <p:nvSpPr>
          <p:cNvPr id="34" name="Google Shape;34;p4"/>
          <p:cNvSpPr txBox="1"/>
          <p:nvPr/>
        </p:nvSpPr>
        <p:spPr>
          <a:xfrm>
            <a:off x="4254995" y="2241955"/>
            <a:ext cx="2183380" cy="17310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9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Enhancements with a</a:t>
            </a:r>
            <a:endParaRPr/>
          </a:p>
          <a:p>
            <a:pPr indent="0" lvl="0" marL="0" marR="0" rtl="0" algn="l">
              <a:lnSpc>
                <a:spcPct val="127931"/>
              </a:lnSpc>
              <a:spcBef>
                <a:spcPts val="419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responsive navigation bar,</a:t>
            </a:r>
            <a:endParaRPr/>
          </a:p>
          <a:p>
            <a:pPr indent="0" lvl="0" marL="0" marR="0" rtl="0" algn="l">
              <a:lnSpc>
                <a:spcPct val="127931"/>
              </a:lnSpc>
              <a:spcBef>
                <a:spcPts val="344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smooth scrolling, and</a:t>
            </a:r>
            <a:endParaRPr/>
          </a:p>
          <a:p>
            <a:pPr indent="0" lvl="0" marL="0" marR="0" rtl="0" algn="l">
              <a:lnSpc>
                <a:spcPct val="127931"/>
              </a:lnSpc>
              <a:spcBef>
                <a:spcPts val="469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optional dark/light mode</a:t>
            </a:r>
            <a:endParaRPr/>
          </a:p>
          <a:p>
            <a:pPr indent="0" lvl="0" marL="0" marR="0" rtl="0" algn="l">
              <a:lnSpc>
                <a:spcPct val="127931"/>
              </a:lnSpc>
              <a:spcBef>
                <a:spcPts val="419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toggle improve user</a:t>
            </a:r>
            <a:endParaRPr/>
          </a:p>
          <a:p>
            <a:pPr indent="0" lvl="0" marL="0" marR="0" rtl="0" algn="l">
              <a:lnSpc>
                <a:spcPct val="127931"/>
              </a:lnSpc>
              <a:spcBef>
                <a:spcPts val="344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engagement.</a:t>
            </a:r>
            <a:endParaRPr/>
          </a:p>
        </p:txBody>
      </p:sp>
      <p:sp>
        <p:nvSpPr>
          <p:cNvPr id="35" name="Google Shape;35;p4"/>
          <p:cNvSpPr txBox="1"/>
          <p:nvPr/>
        </p:nvSpPr>
        <p:spPr>
          <a:xfrm>
            <a:off x="1229617" y="4925306"/>
            <a:ext cx="1800463" cy="3304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2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Fully Responsive</a:t>
            </a:r>
            <a:endParaRPr/>
          </a:p>
        </p:txBody>
      </p:sp>
      <p:sp>
        <p:nvSpPr>
          <p:cNvPr id="36" name="Google Shape;36;p4"/>
          <p:cNvSpPr txBox="1"/>
          <p:nvPr/>
        </p:nvSpPr>
        <p:spPr>
          <a:xfrm>
            <a:off x="1229617" y="5337580"/>
            <a:ext cx="4433817" cy="273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9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Built to function on all devices from desktop to mobile.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0" y="0"/>
            <a:ext cx="11430000" cy="64383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 txBox="1"/>
          <p:nvPr/>
        </p:nvSpPr>
        <p:spPr>
          <a:xfrm>
            <a:off x="636724" y="1403461"/>
            <a:ext cx="4776835" cy="622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4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solidFill>
                  <a:srgbClr val="00002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Technologies Employed</a:t>
            </a:r>
            <a:endParaRPr/>
          </a:p>
        </p:txBody>
      </p:sp>
      <p:sp>
        <p:nvSpPr>
          <p:cNvPr id="43" name="Google Shape;43;p5"/>
          <p:cNvSpPr txBox="1"/>
          <p:nvPr/>
        </p:nvSpPr>
        <p:spPr>
          <a:xfrm>
            <a:off x="637579" y="2410706"/>
            <a:ext cx="879133" cy="3304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2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HTML5</a:t>
            </a:r>
            <a:endParaRPr/>
          </a:p>
        </p:txBody>
      </p:sp>
      <p:sp>
        <p:nvSpPr>
          <p:cNvPr id="44" name="Google Shape;44;p5"/>
          <p:cNvSpPr txBox="1"/>
          <p:nvPr/>
        </p:nvSpPr>
        <p:spPr>
          <a:xfrm>
            <a:off x="4179686" y="2410706"/>
            <a:ext cx="692467" cy="3304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2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CSS3</a:t>
            </a:r>
            <a:endParaRPr/>
          </a:p>
        </p:txBody>
      </p:sp>
      <p:sp>
        <p:nvSpPr>
          <p:cNvPr id="45" name="Google Shape;45;p5"/>
          <p:cNvSpPr txBox="1"/>
          <p:nvPr/>
        </p:nvSpPr>
        <p:spPr>
          <a:xfrm>
            <a:off x="7721361" y="2410706"/>
            <a:ext cx="1136737" cy="3304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2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JavaScript</a:t>
            </a:r>
            <a:endParaRPr/>
          </a:p>
        </p:txBody>
      </p:sp>
      <p:sp>
        <p:nvSpPr>
          <p:cNvPr id="46" name="Google Shape;46;p5"/>
          <p:cNvSpPr txBox="1"/>
          <p:nvPr/>
        </p:nvSpPr>
        <p:spPr>
          <a:xfrm>
            <a:off x="637579" y="2908705"/>
            <a:ext cx="3206883" cy="559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9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HTML5 structured the page to organize</a:t>
            </a:r>
            <a:endParaRPr/>
          </a:p>
          <a:p>
            <a:pPr indent="0" lvl="0" marL="0" marR="0" rtl="0" algn="l">
              <a:lnSpc>
                <a:spcPct val="127931"/>
              </a:lnSpc>
              <a:spcBef>
                <a:spcPts val="344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content.</a:t>
            </a:r>
            <a:endParaRPr/>
          </a:p>
        </p:txBody>
      </p:sp>
      <p:sp>
        <p:nvSpPr>
          <p:cNvPr id="47" name="Google Shape;47;p5"/>
          <p:cNvSpPr txBox="1"/>
          <p:nvPr/>
        </p:nvSpPr>
        <p:spPr>
          <a:xfrm>
            <a:off x="4179686" y="2908705"/>
            <a:ext cx="2484602" cy="559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9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CSS3 was used for styling and</a:t>
            </a:r>
            <a:endParaRPr/>
          </a:p>
          <a:p>
            <a:pPr indent="0" lvl="0" marL="0" marR="0" rtl="0" algn="l">
              <a:lnSpc>
                <a:spcPct val="127931"/>
              </a:lnSpc>
              <a:spcBef>
                <a:spcPts val="344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animation.</a:t>
            </a:r>
            <a:endParaRPr/>
          </a:p>
        </p:txBody>
      </p:sp>
      <p:sp>
        <p:nvSpPr>
          <p:cNvPr id="48" name="Google Shape;48;p5"/>
          <p:cNvSpPr txBox="1"/>
          <p:nvPr/>
        </p:nvSpPr>
        <p:spPr>
          <a:xfrm>
            <a:off x="7721428" y="2908705"/>
            <a:ext cx="2504636" cy="559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9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JavaScript provides interactive</a:t>
            </a:r>
            <a:endParaRPr/>
          </a:p>
          <a:p>
            <a:pPr indent="0" lvl="0" marL="365" marR="0" rtl="0" algn="l">
              <a:lnSpc>
                <a:spcPct val="127931"/>
              </a:lnSpc>
              <a:spcBef>
                <a:spcPts val="344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elements.</a:t>
            </a:r>
            <a:endParaRPr/>
          </a:p>
        </p:txBody>
      </p:sp>
      <p:sp>
        <p:nvSpPr>
          <p:cNvPr id="49" name="Google Shape;49;p5"/>
          <p:cNvSpPr txBox="1"/>
          <p:nvPr/>
        </p:nvSpPr>
        <p:spPr>
          <a:xfrm>
            <a:off x="637568" y="3851680"/>
            <a:ext cx="9970870" cy="1150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9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The project leverages core web technologies to create a robust and visually appealing portfolio. HTML5 provides the structure,</a:t>
            </a:r>
            <a:endParaRPr/>
          </a:p>
          <a:p>
            <a:pPr indent="0" lvl="0" marL="12" marR="0" rtl="0" algn="l">
              <a:lnSpc>
                <a:spcPct val="127931"/>
              </a:lnSpc>
              <a:spcBef>
                <a:spcPts val="419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CSS3 handles the styling and animations, and JavaScript adds interactive elements. Flexbox and Grid were crucial for layout</a:t>
            </a:r>
            <a:endParaRPr/>
          </a:p>
          <a:p>
            <a:pPr indent="0" lvl="0" marL="12" marR="0" rtl="0" algn="l">
              <a:lnSpc>
                <a:spcPct val="127931"/>
              </a:lnSpc>
              <a:spcBef>
                <a:spcPts val="419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organization, while Google Fonts and Font Awesome enhanced typography and provided icons, improving the overall design</a:t>
            </a:r>
            <a:endParaRPr/>
          </a:p>
          <a:p>
            <a:pPr indent="0" lvl="0" marL="11" marR="0" rtl="0" algn="l">
              <a:lnSpc>
                <a:spcPct val="127931"/>
              </a:lnSpc>
              <a:spcBef>
                <a:spcPts val="394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aesthetic.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0" y="0"/>
            <a:ext cx="11430000" cy="64383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 txBox="1"/>
          <p:nvPr/>
        </p:nvSpPr>
        <p:spPr>
          <a:xfrm>
            <a:off x="637579" y="1022461"/>
            <a:ext cx="4405217" cy="622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4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solidFill>
                  <a:srgbClr val="00002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Development Process</a:t>
            </a:r>
            <a:endParaRPr/>
          </a:p>
        </p:txBody>
      </p:sp>
      <p:sp>
        <p:nvSpPr>
          <p:cNvPr id="56" name="Google Shape;56;p6"/>
          <p:cNvSpPr txBox="1"/>
          <p:nvPr/>
        </p:nvSpPr>
        <p:spPr>
          <a:xfrm>
            <a:off x="1821656" y="2029706"/>
            <a:ext cx="1713452" cy="3304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2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HTML Structure</a:t>
            </a:r>
            <a:endParaRPr/>
          </a:p>
        </p:txBody>
      </p:sp>
      <p:sp>
        <p:nvSpPr>
          <p:cNvPr id="57" name="Google Shape;57;p6"/>
          <p:cNvSpPr txBox="1"/>
          <p:nvPr/>
        </p:nvSpPr>
        <p:spPr>
          <a:xfrm>
            <a:off x="1010989" y="2332144"/>
            <a:ext cx="316306" cy="410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64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rgbClr val="00002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1</a:t>
            </a:r>
            <a:endParaRPr/>
          </a:p>
        </p:txBody>
      </p:sp>
      <p:sp>
        <p:nvSpPr>
          <p:cNvPr id="58" name="Google Shape;58;p6"/>
          <p:cNvSpPr txBox="1"/>
          <p:nvPr/>
        </p:nvSpPr>
        <p:spPr>
          <a:xfrm>
            <a:off x="1821656" y="2451505"/>
            <a:ext cx="4679795" cy="273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9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Utilized semantic HTML5 tags to improve accessibility and</a:t>
            </a:r>
            <a:endParaRPr/>
          </a:p>
        </p:txBody>
      </p:sp>
      <p:sp>
        <p:nvSpPr>
          <p:cNvPr id="59" name="Google Shape;59;p6"/>
          <p:cNvSpPr txBox="1"/>
          <p:nvPr/>
        </p:nvSpPr>
        <p:spPr>
          <a:xfrm>
            <a:off x="1821656" y="2746780"/>
            <a:ext cx="510261" cy="273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9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SEO.</a:t>
            </a:r>
            <a:endParaRPr/>
          </a:p>
        </p:txBody>
      </p:sp>
      <p:sp>
        <p:nvSpPr>
          <p:cNvPr id="60" name="Google Shape;60;p6"/>
          <p:cNvSpPr txBox="1"/>
          <p:nvPr/>
        </p:nvSpPr>
        <p:spPr>
          <a:xfrm>
            <a:off x="1821656" y="3353681"/>
            <a:ext cx="1309473" cy="3304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2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CSS Styling</a:t>
            </a:r>
            <a:endParaRPr/>
          </a:p>
        </p:txBody>
      </p:sp>
      <p:sp>
        <p:nvSpPr>
          <p:cNvPr id="61" name="Google Shape;61;p6"/>
          <p:cNvSpPr txBox="1"/>
          <p:nvPr/>
        </p:nvSpPr>
        <p:spPr>
          <a:xfrm>
            <a:off x="1010989" y="3541819"/>
            <a:ext cx="316306" cy="1506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64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rgbClr val="00002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2</a:t>
            </a:r>
            <a:endParaRPr/>
          </a:p>
          <a:p>
            <a:pPr indent="0" lvl="0" marL="0" marR="0" rtl="0" algn="l">
              <a:lnSpc>
                <a:spcPct val="136418"/>
              </a:lnSpc>
              <a:spcBef>
                <a:spcPts val="5741"/>
              </a:spcBef>
              <a:spcAft>
                <a:spcPts val="0"/>
              </a:spcAft>
              <a:buNone/>
            </a:pPr>
            <a:r>
              <a:rPr lang="en-US" sz="2150">
                <a:solidFill>
                  <a:srgbClr val="00002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3</a:t>
            </a:r>
            <a:endParaRPr/>
          </a:p>
        </p:txBody>
      </p:sp>
      <p:sp>
        <p:nvSpPr>
          <p:cNvPr id="62" name="Google Shape;62;p6"/>
          <p:cNvSpPr txBox="1"/>
          <p:nvPr/>
        </p:nvSpPr>
        <p:spPr>
          <a:xfrm>
            <a:off x="1821656" y="3775480"/>
            <a:ext cx="4822198" cy="273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9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Employed a mobile-first approach to ensure responsiveness.</a:t>
            </a:r>
            <a:endParaRPr/>
          </a:p>
        </p:txBody>
      </p:sp>
      <p:sp>
        <p:nvSpPr>
          <p:cNvPr id="63" name="Google Shape;63;p6"/>
          <p:cNvSpPr txBox="1"/>
          <p:nvPr/>
        </p:nvSpPr>
        <p:spPr>
          <a:xfrm>
            <a:off x="1821656" y="4449056"/>
            <a:ext cx="922210" cy="3304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2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Layouts</a:t>
            </a:r>
            <a:endParaRPr/>
          </a:p>
        </p:txBody>
      </p:sp>
      <p:sp>
        <p:nvSpPr>
          <p:cNvPr id="64" name="Google Shape;64;p6"/>
          <p:cNvSpPr txBox="1"/>
          <p:nvPr/>
        </p:nvSpPr>
        <p:spPr>
          <a:xfrm>
            <a:off x="1821656" y="4870855"/>
            <a:ext cx="4210536" cy="273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9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Flexbox and Grid provide modern layout techniques.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/>
          <p:nvPr/>
        </p:nvSpPr>
        <p:spPr>
          <a:xfrm>
            <a:off x="0" y="0"/>
            <a:ext cx="11430000" cy="6642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 txBox="1"/>
          <p:nvPr/>
        </p:nvSpPr>
        <p:spPr>
          <a:xfrm>
            <a:off x="637579" y="459850"/>
            <a:ext cx="4916567" cy="622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4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solidFill>
                  <a:srgbClr val="00002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Challenges Encountered</a:t>
            </a:r>
            <a:endParaRPr/>
          </a:p>
        </p:txBody>
      </p:sp>
      <p:sp>
        <p:nvSpPr>
          <p:cNvPr id="71" name="Google Shape;71;p7"/>
          <p:cNvSpPr txBox="1"/>
          <p:nvPr/>
        </p:nvSpPr>
        <p:spPr>
          <a:xfrm>
            <a:off x="838795" y="1486145"/>
            <a:ext cx="2004702" cy="3304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2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Responsive Design</a:t>
            </a:r>
            <a:endParaRPr/>
          </a:p>
        </p:txBody>
      </p:sp>
      <p:sp>
        <p:nvSpPr>
          <p:cNvPr id="72" name="Google Shape;72;p7"/>
          <p:cNvSpPr txBox="1"/>
          <p:nvPr/>
        </p:nvSpPr>
        <p:spPr>
          <a:xfrm>
            <a:off x="3864178" y="1486145"/>
            <a:ext cx="1624941" cy="5971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2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Cross-Browser</a:t>
            </a:r>
            <a:endParaRPr/>
          </a:p>
          <a:p>
            <a:pPr indent="0" lvl="0" marL="0" marR="0" rtl="0" algn="l">
              <a:lnSpc>
                <a:spcPct val="1235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2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Compatibility</a:t>
            </a:r>
            <a:endParaRPr/>
          </a:p>
        </p:txBody>
      </p:sp>
      <p:sp>
        <p:nvSpPr>
          <p:cNvPr id="73" name="Google Shape;73;p7"/>
          <p:cNvSpPr txBox="1"/>
          <p:nvPr/>
        </p:nvSpPr>
        <p:spPr>
          <a:xfrm>
            <a:off x="838795" y="1898419"/>
            <a:ext cx="2526854" cy="854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9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Adapting the layout across</a:t>
            </a:r>
            <a:endParaRPr/>
          </a:p>
          <a:p>
            <a:pPr indent="0" lvl="0" marL="0" marR="0" rtl="0" algn="l">
              <a:lnSpc>
                <a:spcPct val="127931"/>
              </a:lnSpc>
              <a:spcBef>
                <a:spcPts val="419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various devices was a complex</a:t>
            </a:r>
            <a:endParaRPr/>
          </a:p>
          <a:p>
            <a:pPr indent="0" lvl="0" marL="0" marR="0" rtl="0" algn="l">
              <a:lnSpc>
                <a:spcPct val="127931"/>
              </a:lnSpc>
              <a:spcBef>
                <a:spcPts val="344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task.</a:t>
            </a:r>
            <a:endParaRPr/>
          </a:p>
        </p:txBody>
      </p:sp>
      <p:sp>
        <p:nvSpPr>
          <p:cNvPr id="74" name="Google Shape;74;p7"/>
          <p:cNvSpPr txBox="1"/>
          <p:nvPr/>
        </p:nvSpPr>
        <p:spPr>
          <a:xfrm>
            <a:off x="3864178" y="2165119"/>
            <a:ext cx="2473495" cy="864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9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Ensuring consistent rendering</a:t>
            </a:r>
            <a:endParaRPr/>
          </a:p>
          <a:p>
            <a:pPr indent="0" lvl="0" marL="0" marR="0" rtl="0" algn="l">
              <a:lnSpc>
                <a:spcPct val="127931"/>
              </a:lnSpc>
              <a:spcBef>
                <a:spcPts val="419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across different browsers</a:t>
            </a:r>
            <a:endParaRPr/>
          </a:p>
          <a:p>
            <a:pPr indent="0" lvl="0" marL="0" marR="0" rtl="0" algn="l">
              <a:lnSpc>
                <a:spcPct val="127931"/>
              </a:lnSpc>
              <a:spcBef>
                <a:spcPts val="419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required fallbacks.</a:t>
            </a:r>
            <a:endParaRPr/>
          </a:p>
        </p:txBody>
      </p:sp>
      <p:sp>
        <p:nvSpPr>
          <p:cNvPr id="75" name="Google Shape;75;p7"/>
          <p:cNvSpPr txBox="1"/>
          <p:nvPr/>
        </p:nvSpPr>
        <p:spPr>
          <a:xfrm>
            <a:off x="838795" y="3591171"/>
            <a:ext cx="1608224" cy="3304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2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Form Handling</a:t>
            </a:r>
            <a:endParaRPr/>
          </a:p>
        </p:txBody>
      </p:sp>
      <p:sp>
        <p:nvSpPr>
          <p:cNvPr id="76" name="Google Shape;76;p7"/>
          <p:cNvSpPr txBox="1"/>
          <p:nvPr/>
        </p:nvSpPr>
        <p:spPr>
          <a:xfrm>
            <a:off x="838795" y="4003445"/>
            <a:ext cx="5232158" cy="569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9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Implementing client-side validation without a backend presented</a:t>
            </a:r>
            <a:endParaRPr/>
          </a:p>
          <a:p>
            <a:pPr indent="0" lvl="0" marL="0" marR="0" rtl="0" algn="l">
              <a:lnSpc>
                <a:spcPct val="127931"/>
              </a:lnSpc>
              <a:spcBef>
                <a:spcPts val="419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difficulties.</a:t>
            </a:r>
            <a:endParaRPr/>
          </a:p>
        </p:txBody>
      </p:sp>
      <p:sp>
        <p:nvSpPr>
          <p:cNvPr id="77" name="Google Shape;77;p7"/>
          <p:cNvSpPr txBox="1"/>
          <p:nvPr/>
        </p:nvSpPr>
        <p:spPr>
          <a:xfrm>
            <a:off x="637579" y="4994045"/>
            <a:ext cx="5929791" cy="1150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9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Several challenges were faced during development, including ensuring</a:t>
            </a:r>
            <a:endParaRPr/>
          </a:p>
          <a:p>
            <a:pPr indent="0" lvl="0" marL="0" marR="0" rtl="0" algn="l">
              <a:lnSpc>
                <a:spcPct val="127931"/>
              </a:lnSpc>
              <a:spcBef>
                <a:spcPts val="419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responsive design, maintaining cross-browser compatibility, and</a:t>
            </a:r>
            <a:endParaRPr/>
          </a:p>
          <a:p>
            <a:pPr indent="0" lvl="0" marL="0" marR="0" rtl="0" algn="l">
              <a:lnSpc>
                <a:spcPct val="127931"/>
              </a:lnSpc>
              <a:spcBef>
                <a:spcPts val="344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implementing form handling. These challenges required creative problem-</a:t>
            </a:r>
            <a:endParaRPr/>
          </a:p>
          <a:p>
            <a:pPr indent="0" lvl="0" marL="0" marR="0" rtl="0" algn="l">
              <a:lnSpc>
                <a:spcPct val="127931"/>
              </a:lnSpc>
              <a:spcBef>
                <a:spcPts val="469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solving and a deep understanding of web development best practices.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/>
          <p:nvPr/>
        </p:nvSpPr>
        <p:spPr>
          <a:xfrm>
            <a:off x="0" y="0"/>
            <a:ext cx="11430000" cy="64383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8"/>
          <p:cNvSpPr txBox="1"/>
          <p:nvPr/>
        </p:nvSpPr>
        <p:spPr>
          <a:xfrm>
            <a:off x="4923828" y="1546336"/>
            <a:ext cx="5397056" cy="622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4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solidFill>
                  <a:srgbClr val="00002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Key Learnings and Insights</a:t>
            </a:r>
            <a:endParaRPr/>
          </a:p>
        </p:txBody>
      </p:sp>
      <p:sp>
        <p:nvSpPr>
          <p:cNvPr id="84" name="Google Shape;84;p8"/>
          <p:cNvSpPr txBox="1"/>
          <p:nvPr/>
        </p:nvSpPr>
        <p:spPr>
          <a:xfrm>
            <a:off x="4923828" y="3001256"/>
            <a:ext cx="1711737" cy="3304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2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Semantic HTML</a:t>
            </a:r>
            <a:endParaRPr/>
          </a:p>
        </p:txBody>
      </p:sp>
      <p:sp>
        <p:nvSpPr>
          <p:cNvPr id="85" name="Google Shape;85;p8"/>
          <p:cNvSpPr txBox="1"/>
          <p:nvPr/>
        </p:nvSpPr>
        <p:spPr>
          <a:xfrm>
            <a:off x="6971106" y="3001256"/>
            <a:ext cx="3890386" cy="3304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2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CSS Grid/Flexbox JavaScript Events</a:t>
            </a:r>
            <a:endParaRPr/>
          </a:p>
        </p:txBody>
      </p:sp>
      <p:sp>
        <p:nvSpPr>
          <p:cNvPr id="86" name="Google Shape;86;p8"/>
          <p:cNvSpPr txBox="1"/>
          <p:nvPr/>
        </p:nvSpPr>
        <p:spPr>
          <a:xfrm>
            <a:off x="4923828" y="3423055"/>
            <a:ext cx="889613" cy="273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9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Improved</a:t>
            </a:r>
            <a:endParaRPr/>
          </a:p>
        </p:txBody>
      </p:sp>
      <p:sp>
        <p:nvSpPr>
          <p:cNvPr id="87" name="Google Shape;87;p8"/>
          <p:cNvSpPr txBox="1"/>
          <p:nvPr/>
        </p:nvSpPr>
        <p:spPr>
          <a:xfrm>
            <a:off x="6971106" y="3423055"/>
            <a:ext cx="1514277" cy="273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9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Mastered modern</a:t>
            </a:r>
            <a:endParaRPr/>
          </a:p>
        </p:txBody>
      </p:sp>
      <p:sp>
        <p:nvSpPr>
          <p:cNvPr id="88" name="Google Shape;88;p8"/>
          <p:cNvSpPr txBox="1"/>
          <p:nvPr/>
        </p:nvSpPr>
        <p:spPr>
          <a:xfrm>
            <a:off x="9018381" y="3423055"/>
            <a:ext cx="1691661" cy="854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9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Enhanced skills in</a:t>
            </a:r>
            <a:endParaRPr/>
          </a:p>
          <a:p>
            <a:pPr indent="0" lvl="0" marL="0" marR="0" rtl="0" algn="l">
              <a:lnSpc>
                <a:spcPct val="127931"/>
              </a:lnSpc>
              <a:spcBef>
                <a:spcPts val="344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DOM manipulation</a:t>
            </a:r>
            <a:endParaRPr/>
          </a:p>
          <a:p>
            <a:pPr indent="0" lvl="0" marL="0" marR="0" rtl="0" algn="l">
              <a:lnSpc>
                <a:spcPct val="127931"/>
              </a:lnSpc>
              <a:spcBef>
                <a:spcPts val="419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and event handling.</a:t>
            </a:r>
            <a:endParaRPr/>
          </a:p>
        </p:txBody>
      </p:sp>
      <p:sp>
        <p:nvSpPr>
          <p:cNvPr id="89" name="Google Shape;89;p8"/>
          <p:cNvSpPr txBox="1"/>
          <p:nvPr/>
        </p:nvSpPr>
        <p:spPr>
          <a:xfrm>
            <a:off x="4923828" y="3708805"/>
            <a:ext cx="1786544" cy="1150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9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understanding of</a:t>
            </a:r>
            <a:endParaRPr/>
          </a:p>
          <a:p>
            <a:pPr indent="0" lvl="0" marL="0" marR="0" rtl="0" algn="l">
              <a:lnSpc>
                <a:spcPct val="127931"/>
              </a:lnSpc>
              <a:spcBef>
                <a:spcPts val="419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accessibility and SEO</a:t>
            </a:r>
            <a:endParaRPr/>
          </a:p>
          <a:p>
            <a:pPr indent="0" lvl="0" marL="0" marR="0" rtl="0" algn="l">
              <a:lnSpc>
                <a:spcPct val="127931"/>
              </a:lnSpc>
              <a:spcBef>
                <a:spcPts val="344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through semantic</a:t>
            </a:r>
            <a:endParaRPr/>
          </a:p>
          <a:p>
            <a:pPr indent="0" lvl="0" marL="0" marR="0" rtl="0" algn="l">
              <a:lnSpc>
                <a:spcPct val="127931"/>
              </a:lnSpc>
              <a:spcBef>
                <a:spcPts val="469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HTML.</a:t>
            </a:r>
            <a:endParaRPr/>
          </a:p>
        </p:txBody>
      </p:sp>
      <p:sp>
        <p:nvSpPr>
          <p:cNvPr id="90" name="Google Shape;90;p8"/>
          <p:cNvSpPr txBox="1"/>
          <p:nvPr/>
        </p:nvSpPr>
        <p:spPr>
          <a:xfrm>
            <a:off x="6971106" y="3708805"/>
            <a:ext cx="1794740" cy="569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9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layout techniques for</a:t>
            </a:r>
            <a:endParaRPr/>
          </a:p>
          <a:p>
            <a:pPr indent="0" lvl="0" marL="0" marR="0" rtl="0" algn="l">
              <a:lnSpc>
                <a:spcPct val="127931"/>
              </a:lnSpc>
              <a:spcBef>
                <a:spcPts val="419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responsive designs.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/>
          <p:nvPr/>
        </p:nvSpPr>
        <p:spPr>
          <a:xfrm>
            <a:off x="0" y="0"/>
            <a:ext cx="11430000" cy="64383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9"/>
          <p:cNvSpPr txBox="1"/>
          <p:nvPr/>
        </p:nvSpPr>
        <p:spPr>
          <a:xfrm>
            <a:off x="637579" y="555736"/>
            <a:ext cx="4391073" cy="622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4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solidFill>
                  <a:srgbClr val="00002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Future Enhancements</a:t>
            </a:r>
            <a:endParaRPr/>
          </a:p>
        </p:txBody>
      </p:sp>
      <p:sp>
        <p:nvSpPr>
          <p:cNvPr id="97" name="Google Shape;97;p9"/>
          <p:cNvSpPr txBox="1"/>
          <p:nvPr/>
        </p:nvSpPr>
        <p:spPr>
          <a:xfrm>
            <a:off x="2512214" y="1658231"/>
            <a:ext cx="2115074" cy="3304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2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Backend Integration</a:t>
            </a:r>
            <a:endParaRPr/>
          </a:p>
        </p:txBody>
      </p:sp>
      <p:sp>
        <p:nvSpPr>
          <p:cNvPr id="98" name="Google Shape;98;p9"/>
          <p:cNvSpPr txBox="1"/>
          <p:nvPr/>
        </p:nvSpPr>
        <p:spPr>
          <a:xfrm>
            <a:off x="1406867" y="1825506"/>
            <a:ext cx="306076" cy="3874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2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1</a:t>
            </a:r>
            <a:endParaRPr/>
          </a:p>
        </p:txBody>
      </p:sp>
      <p:sp>
        <p:nvSpPr>
          <p:cNvPr id="99" name="Google Shape;99;p9"/>
          <p:cNvSpPr txBox="1"/>
          <p:nvPr/>
        </p:nvSpPr>
        <p:spPr>
          <a:xfrm>
            <a:off x="2512214" y="2070505"/>
            <a:ext cx="3008557" cy="273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9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Connect the contact form to a server.</a:t>
            </a:r>
            <a:endParaRPr/>
          </a:p>
        </p:txBody>
      </p:sp>
      <p:sp>
        <p:nvSpPr>
          <p:cNvPr id="100" name="Google Shape;100;p9"/>
          <p:cNvSpPr txBox="1"/>
          <p:nvPr/>
        </p:nvSpPr>
        <p:spPr>
          <a:xfrm>
            <a:off x="4204690" y="2782181"/>
            <a:ext cx="1393698" cy="3304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2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Blog Section</a:t>
            </a:r>
            <a:endParaRPr/>
          </a:p>
        </p:txBody>
      </p:sp>
      <p:sp>
        <p:nvSpPr>
          <p:cNvPr id="101" name="Google Shape;101;p9"/>
          <p:cNvSpPr txBox="1"/>
          <p:nvPr/>
        </p:nvSpPr>
        <p:spPr>
          <a:xfrm>
            <a:off x="2253107" y="2949456"/>
            <a:ext cx="306076" cy="3874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2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2</a:t>
            </a:r>
            <a:endParaRPr/>
          </a:p>
        </p:txBody>
      </p:sp>
      <p:sp>
        <p:nvSpPr>
          <p:cNvPr id="102" name="Google Shape;102;p9"/>
          <p:cNvSpPr txBox="1"/>
          <p:nvPr/>
        </p:nvSpPr>
        <p:spPr>
          <a:xfrm>
            <a:off x="4204690" y="3194455"/>
            <a:ext cx="3755241" cy="273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9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Add a dynamic blog using a CMS like Sanity.io.</a:t>
            </a:r>
            <a:endParaRPr/>
          </a:p>
        </p:txBody>
      </p:sp>
      <p:sp>
        <p:nvSpPr>
          <p:cNvPr id="103" name="Google Shape;103;p9"/>
          <p:cNvSpPr txBox="1"/>
          <p:nvPr/>
        </p:nvSpPr>
        <p:spPr>
          <a:xfrm>
            <a:off x="5897168" y="3906131"/>
            <a:ext cx="2294453" cy="3304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5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2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Advanced Animations</a:t>
            </a:r>
            <a:endParaRPr/>
          </a:p>
        </p:txBody>
      </p:sp>
      <p:sp>
        <p:nvSpPr>
          <p:cNvPr id="104" name="Google Shape;104;p9"/>
          <p:cNvSpPr txBox="1"/>
          <p:nvPr/>
        </p:nvSpPr>
        <p:spPr>
          <a:xfrm>
            <a:off x="3099346" y="4073406"/>
            <a:ext cx="306076" cy="3874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2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3</a:t>
            </a:r>
            <a:endParaRPr/>
          </a:p>
        </p:txBody>
      </p:sp>
      <p:sp>
        <p:nvSpPr>
          <p:cNvPr id="105" name="Google Shape;105;p9"/>
          <p:cNvSpPr txBox="1"/>
          <p:nvPr/>
        </p:nvSpPr>
        <p:spPr>
          <a:xfrm>
            <a:off x="5897168" y="4318405"/>
            <a:ext cx="4089974" cy="273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9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Incorporate GSAP or ScrollReveal.js for animations.</a:t>
            </a:r>
            <a:endParaRPr/>
          </a:p>
        </p:txBody>
      </p:sp>
      <p:sp>
        <p:nvSpPr>
          <p:cNvPr id="106" name="Google Shape;106;p9"/>
          <p:cNvSpPr txBox="1"/>
          <p:nvPr/>
        </p:nvSpPr>
        <p:spPr>
          <a:xfrm>
            <a:off x="637578" y="4994680"/>
            <a:ext cx="10271372" cy="864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9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Future enhancements include backend integration to handle form submissions, adding a dynamic blog section using a CMS for</a:t>
            </a:r>
            <a:endParaRPr/>
          </a:p>
          <a:p>
            <a:pPr indent="0" lvl="0" marL="0" marR="0" rtl="0" algn="l">
              <a:lnSpc>
                <a:spcPct val="127931"/>
              </a:lnSpc>
              <a:spcBef>
                <a:spcPts val="419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content management, and incorporating advanced animations using GSAP or ScrollReveal.js to enhance the user experience. These</a:t>
            </a:r>
            <a:endParaRPr/>
          </a:p>
          <a:p>
            <a:pPr indent="0" lvl="0" marL="0" marR="0" rtl="0" algn="l">
              <a:lnSpc>
                <a:spcPct val="127931"/>
              </a:lnSpc>
              <a:spcBef>
                <a:spcPts val="419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updates will further improve the functionality and design of the portfolio.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/>
          <p:nvPr/>
        </p:nvSpPr>
        <p:spPr>
          <a:xfrm>
            <a:off x="0" y="0"/>
            <a:ext cx="11430000" cy="64383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0"/>
          <p:cNvSpPr txBox="1"/>
          <p:nvPr/>
        </p:nvSpPr>
        <p:spPr>
          <a:xfrm>
            <a:off x="637579" y="3337036"/>
            <a:ext cx="2307098" cy="622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4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solidFill>
                  <a:srgbClr val="00002E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Conclusion</a:t>
            </a:r>
            <a:endParaRPr/>
          </a:p>
        </p:txBody>
      </p:sp>
      <p:sp>
        <p:nvSpPr>
          <p:cNvPr id="113" name="Google Shape;113;p10"/>
          <p:cNvSpPr txBox="1"/>
          <p:nvPr/>
        </p:nvSpPr>
        <p:spPr>
          <a:xfrm>
            <a:off x="637579" y="4204105"/>
            <a:ext cx="10245666" cy="1150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79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This project successfully delivered a fully responsive personal portfolio, demonstrating proficiency in front-end development and</a:t>
            </a:r>
            <a:endParaRPr/>
          </a:p>
          <a:p>
            <a:pPr indent="0" lvl="0" marL="12" marR="0" rtl="0" algn="l">
              <a:lnSpc>
                <a:spcPct val="127931"/>
              </a:lnSpc>
              <a:spcBef>
                <a:spcPts val="344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providing a professional online presence. The portfolio effectively showcases skills and projects, offering a platform for career</a:t>
            </a:r>
            <a:endParaRPr/>
          </a:p>
          <a:p>
            <a:pPr indent="0" lvl="0" marL="0" marR="0" rtl="0" algn="l">
              <a:lnSpc>
                <a:spcPct val="127931"/>
              </a:lnSpc>
              <a:spcBef>
                <a:spcPts val="419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advancement. With future updates, the functionality and design can be further enhanced. The project serves as a valuable learning</a:t>
            </a:r>
            <a:endParaRPr/>
          </a:p>
          <a:p>
            <a:pPr indent="0" lvl="0" marL="0" marR="0" rtl="0" algn="l">
              <a:lnSpc>
                <a:spcPct val="127931"/>
              </a:lnSpc>
              <a:spcBef>
                <a:spcPts val="469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00002E"/>
                </a:solidFill>
                <a:latin typeface="PT Sans"/>
                <a:ea typeface="PT Sans"/>
                <a:cs typeface="PT Sans"/>
                <a:sym typeface="PT Sans"/>
              </a:rPr>
              <a:t>experience and a solid foundation for future web development endeavors.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