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é Campolina"/>
  <p:cmAuthor clrIdx="1" id="1" initials="" lastIdx="1" name="rettor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D9654A-136C-4325-86A4-6551AE56BB22}">
  <a:tblStyle styleId="{D1D9654A-136C-4325-86A4-6551AE56B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6-10-23T22:39:27.253">
    <p:pos x="6000" y="0"/>
    <p:text>o segundo topico é confuso
o terceiro tem 3 níveis, isso não é legal</p:text>
  </p:cm>
  <p:cm authorId="1" idx="1" dt="2016-10-23T22:39:27.253">
    <p:pos x="6000" y="0"/>
    <p:text>Esta semana trabalhamos nisso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a09d1aab_8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a09d1aab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a09d1aab_8_1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a09d1aab_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a09d1aab_8_1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a09d1aab_8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a09d1aab_8_1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a09d1aab_8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a263cfa0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a263cf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a09d1aab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a09d1a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a09d1aab_0_7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a09d1a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Just for mentions the amounts of sensors and highlight the sensors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a09d1aab_0_20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a09d1aa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 for mentions the amounts of sensors and highlight the sensors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a09d1aab_0_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a09d1a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a263cfa0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a263cf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a263cfa0_0_19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a263cfa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a09d1aab_0_1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a09d1a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a09d1aab_0_1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a09d1aa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a263cfa0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a263cf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a09d1aab_0_1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a09d1a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a263cfa0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a263cf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a09d1aab_0_1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a09d1a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a263cfa0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a263cf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a09d1aab_0_1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a09d1a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a263cfa0_0_1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a263cf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a263cfa0_0_1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a263cfa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a09d1aab_7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a09d1aa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a09d1aab_0_15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7a09d1aa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7a09d1aab_0_1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7a09d1aa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7a263cfa0_0_1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7a263cfa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7a09d1aab_0_1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7a09d1aa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7a09d1aab_0_18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7a09d1aa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a263cfa0_0_1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7a263cfa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7a09d1aab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7a09d1a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a09d1aab_0_1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a09d1aa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a09d1aab_7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a09d1aab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a09d1aab_8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a09d1aab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09d1aab_8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09d1aab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a09d1aab_8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a09d1aab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a09d1aab_1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a09d1a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09d1aab_8_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09d1aab_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Towards Intra-Vehicular Sensor Data Fusion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Paulo H. L. Rettore, Bruno P. Santos, André B. Campolina,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Leandro A. Villas, and Antonio A. F. Loureiro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25622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2"/>
          <p:cNvGrpSpPr/>
          <p:nvPr/>
        </p:nvGrpSpPr>
        <p:grpSpPr>
          <a:xfrm>
            <a:off x="5693690" y="1356948"/>
            <a:ext cx="2743897" cy="4644868"/>
            <a:chOff x="3779550" y="1041875"/>
            <a:chExt cx="3999850" cy="4774250"/>
          </a:xfrm>
        </p:grpSpPr>
        <p:sp>
          <p:nvSpPr>
            <p:cNvPr id="138" name="Google Shape;138;p22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/>
                <a:t>ITS</a:t>
              </a:r>
              <a:endParaRPr b="1" sz="3000"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ATMS</a:t>
              </a:r>
              <a:endParaRPr b="1" sz="2000"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779550" y="466862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AID</a:t>
              </a:r>
              <a:endParaRPr b="1" sz="2000"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6194500" y="28552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ATIS</a:t>
              </a:r>
              <a:endParaRPr b="1" sz="2000"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 rot="10800000">
              <a:off x="4418100" y="4040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 rot="5400000">
              <a:off x="5625575" y="32228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852800"/>
            <a:ext cx="5289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pt-BR" sz="1800"/>
              <a:t>Automatic Incident Detection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To automatically detect incidents as soon as possible to increase safety and reduce users perception of traffic disruption</a:t>
            </a:r>
            <a:endParaRPr sz="1800"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Subsystems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037035" y="1356948"/>
            <a:ext cx="4400553" cy="4644868"/>
            <a:chOff x="1364600" y="1041875"/>
            <a:chExt cx="6414800" cy="4774250"/>
          </a:xfrm>
        </p:grpSpPr>
        <p:sp>
          <p:nvSpPr>
            <p:cNvPr id="152" name="Google Shape;152;p23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/>
                <a:t>ITS</a:t>
              </a:r>
              <a:endParaRPr b="1" sz="3000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ATMS</a:t>
              </a:r>
              <a:endParaRPr b="1" sz="2000"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779550" y="466862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AID</a:t>
              </a:r>
              <a:endParaRPr b="1" sz="2000"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194500" y="28552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ATIS</a:t>
              </a:r>
              <a:endParaRPr b="1" sz="2000"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364600" y="29146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ADAS</a:t>
              </a:r>
              <a:endParaRPr b="1" sz="2000"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10800000">
              <a:off x="4418100" y="4040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rot="5400000">
              <a:off x="5625575" y="32228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3210625" y="3163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852800"/>
            <a:ext cx="37254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Advanced Driver Assistance Systems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Apply technologies intended to improve driver experience and safety of the users</a:t>
            </a:r>
            <a:endParaRPr sz="1800"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Subsystems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4"/>
          <p:cNvGrpSpPr/>
          <p:nvPr/>
        </p:nvGrpSpPr>
        <p:grpSpPr>
          <a:xfrm>
            <a:off x="6178392" y="382699"/>
            <a:ext cx="2780816" cy="3497138"/>
            <a:chOff x="1364600" y="1041875"/>
            <a:chExt cx="6414800" cy="4774250"/>
          </a:xfrm>
        </p:grpSpPr>
        <p:sp>
          <p:nvSpPr>
            <p:cNvPr id="168" name="Google Shape;168;p24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ITS</a:t>
              </a:r>
              <a:endParaRPr b="1" sz="1200"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ATMS</a:t>
              </a:r>
              <a:endParaRPr b="1" sz="1200"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779550" y="466862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AID</a:t>
              </a:r>
              <a:endParaRPr b="1" sz="1200"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6194500" y="28552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ATIS</a:t>
              </a:r>
              <a:endParaRPr b="1" sz="1200"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364600" y="29146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ADAS</a:t>
              </a:r>
              <a:endParaRPr b="1" sz="1200"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4" name="Google Shape;174;p24"/>
            <p:cNvSpPr/>
            <p:nvPr/>
          </p:nvSpPr>
          <p:spPr>
            <a:xfrm rot="10800000">
              <a:off x="4418100" y="4040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5" name="Google Shape;175;p24"/>
            <p:cNvSpPr/>
            <p:nvPr/>
          </p:nvSpPr>
          <p:spPr>
            <a:xfrm rot="5400000">
              <a:off x="5625575" y="32228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6" name="Google Shape;176;p24"/>
            <p:cNvSpPr/>
            <p:nvPr/>
          </p:nvSpPr>
          <p:spPr>
            <a:xfrm rot="-5400000">
              <a:off x="3210625" y="3163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852800"/>
            <a:ext cx="64824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ITS are powered by data as much as possible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Traditional traffic sensors are ineffective for ITS requirements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Fortunately, There are available other data sources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Cameras, GPS, Smartphones, vehicles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Probe vehicles, Social Media ...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These sensors provides timely and precise information about traffic status</a:t>
            </a:r>
            <a:endParaRPr sz="1800"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Data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5"/>
          <p:cNvGrpSpPr/>
          <p:nvPr/>
        </p:nvGrpSpPr>
        <p:grpSpPr>
          <a:xfrm>
            <a:off x="6178392" y="382699"/>
            <a:ext cx="2780816" cy="3497138"/>
            <a:chOff x="1364600" y="1041875"/>
            <a:chExt cx="6414800" cy="4774250"/>
          </a:xfrm>
        </p:grpSpPr>
        <p:sp>
          <p:nvSpPr>
            <p:cNvPr id="184" name="Google Shape;184;p25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ITS</a:t>
              </a:r>
              <a:endParaRPr b="1" sz="1200"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ATMS</a:t>
              </a:r>
              <a:endParaRPr b="1" sz="1200"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3779550" y="466862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AID</a:t>
              </a:r>
              <a:endParaRPr b="1" sz="1200"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194500" y="28552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ATIS</a:t>
              </a:r>
              <a:endParaRPr b="1" sz="120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364600" y="29146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ADAS</a:t>
              </a:r>
              <a:endParaRPr b="1" sz="120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0" name="Google Shape;190;p25"/>
            <p:cNvSpPr/>
            <p:nvPr/>
          </p:nvSpPr>
          <p:spPr>
            <a:xfrm rot="10800000">
              <a:off x="4418100" y="4040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1" name="Google Shape;191;p25"/>
            <p:cNvSpPr/>
            <p:nvPr/>
          </p:nvSpPr>
          <p:spPr>
            <a:xfrm rot="5400000">
              <a:off x="5625575" y="32228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2" name="Google Shape;192;p25"/>
            <p:cNvSpPr/>
            <p:nvPr/>
          </p:nvSpPr>
          <p:spPr>
            <a:xfrm rot="-5400000">
              <a:off x="3210625" y="3163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852800"/>
            <a:ext cx="58008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Data information is the heart of ITS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Usually the data is heterogeneous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Heterogeneous data fusion techniques are suitable in such situation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pt-BR" sz="1800">
                <a:solidFill>
                  <a:srgbClr val="FF0000"/>
                </a:solidFill>
              </a:rPr>
              <a:t>Inference, Estimation, Classification, Aggregation ...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Data Fusion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6"/>
          <p:cNvGrpSpPr/>
          <p:nvPr/>
        </p:nvGrpSpPr>
        <p:grpSpPr>
          <a:xfrm>
            <a:off x="6178392" y="382699"/>
            <a:ext cx="2780816" cy="3497138"/>
            <a:chOff x="1364600" y="1041875"/>
            <a:chExt cx="6414800" cy="4774250"/>
          </a:xfrm>
        </p:grpSpPr>
        <p:sp>
          <p:nvSpPr>
            <p:cNvPr id="200" name="Google Shape;200;p26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ITS</a:t>
              </a:r>
              <a:endParaRPr b="1" sz="120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ATMS</a:t>
              </a:r>
              <a:endParaRPr b="1" sz="12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779550" y="466862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AID</a:t>
              </a:r>
              <a:endParaRPr b="1" sz="12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94500" y="28552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ATIS</a:t>
              </a:r>
              <a:endParaRPr b="1" sz="12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364600" y="29146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ADAS</a:t>
              </a:r>
              <a:endParaRPr b="1" sz="12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6" name="Google Shape;206;p26"/>
            <p:cNvSpPr/>
            <p:nvPr/>
          </p:nvSpPr>
          <p:spPr>
            <a:xfrm rot="10800000">
              <a:off x="4418100" y="4040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7" name="Google Shape;207;p26"/>
            <p:cNvSpPr/>
            <p:nvPr/>
          </p:nvSpPr>
          <p:spPr>
            <a:xfrm rot="5400000">
              <a:off x="5625575" y="32228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8" name="Google Shape;208;p26"/>
            <p:cNvSpPr/>
            <p:nvPr/>
          </p:nvSpPr>
          <p:spPr>
            <a:xfrm rot="-5400000">
              <a:off x="3210625" y="31634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852800"/>
            <a:ext cx="6036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Can we use directly data catch from sensors to ITS subsystems?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pt-BR" sz="1800">
                <a:solidFill>
                  <a:srgbClr val="FF0000"/>
                </a:solidFill>
              </a:rPr>
              <a:t>In general, NO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>
                <a:solidFill>
                  <a:srgbClr val="FF0000"/>
                </a:solidFill>
              </a:rPr>
              <a:t>Data aspects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/>
              <a:t>make DF process a challenging task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Imperfection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Uncertainty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Outliers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Ambiguity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...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Data Fusion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Vehicular Data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536633"/>
            <a:ext cx="5263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sensors on a car, communicate with the Engine Control Unit (</a:t>
            </a:r>
            <a:r>
              <a:rPr b="1" lang="pt-BR"/>
              <a:t>ECU</a:t>
            </a:r>
            <a:r>
              <a:rPr lang="pt-BR"/>
              <a:t>)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data they output is accessible using the On-Board-Diagnostics (</a:t>
            </a:r>
            <a:r>
              <a:rPr b="1" lang="pt-BR"/>
              <a:t>OBD</a:t>
            </a:r>
            <a:r>
              <a:rPr lang="pt-BR"/>
              <a:t>) interface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information is collected from different </a:t>
            </a:r>
            <a:br>
              <a:rPr lang="pt-BR"/>
            </a:br>
            <a:r>
              <a:rPr lang="pt-BR"/>
              <a:t>sensors spread across different parts of the vehicle’s body in different measuring units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 can be considered </a:t>
            </a:r>
            <a:r>
              <a:rPr b="1" lang="pt-BR"/>
              <a:t>Heterogeneous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5867371" y="1638297"/>
            <a:ext cx="2679850" cy="3128763"/>
            <a:chOff x="2076450" y="1152475"/>
            <a:chExt cx="4032275" cy="3615813"/>
          </a:xfrm>
        </p:grpSpPr>
        <p:pic>
          <p:nvPicPr>
            <p:cNvPr descr="obd.jpg" id="218" name="Google Shape;21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1552" y="1505437"/>
              <a:ext cx="1140697" cy="89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3588" y="2587063"/>
              <a:ext cx="2905125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7"/>
            <p:cNvSpPr/>
            <p:nvPr/>
          </p:nvSpPr>
          <p:spPr>
            <a:xfrm>
              <a:off x="2076450" y="1226688"/>
              <a:ext cx="1650900" cy="1456800"/>
            </a:xfrm>
            <a:prstGeom prst="wedgeEllipseCallout">
              <a:avLst>
                <a:gd fmla="val 82599" name="adj1"/>
                <a:gd fmla="val 9244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1" name="Google Shape;221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51925" y="1152475"/>
              <a:ext cx="1456800" cy="145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7"/>
            <p:cNvSpPr/>
            <p:nvPr/>
          </p:nvSpPr>
          <p:spPr>
            <a:xfrm>
              <a:off x="3915125" y="1633375"/>
              <a:ext cx="1040700" cy="3111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3D85C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Vehicular Data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4667"/>
            <a:ext cx="7636526" cy="3287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8"/>
          <p:cNvGrpSpPr/>
          <p:nvPr/>
        </p:nvGrpSpPr>
        <p:grpSpPr>
          <a:xfrm>
            <a:off x="7326077" y="1231752"/>
            <a:ext cx="1526216" cy="1735952"/>
            <a:chOff x="2076450" y="1152475"/>
            <a:chExt cx="4032275" cy="3615813"/>
          </a:xfrm>
        </p:grpSpPr>
        <p:pic>
          <p:nvPicPr>
            <p:cNvPr descr="obd.jpg" id="230" name="Google Shape;23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1552" y="1505437"/>
              <a:ext cx="1140697" cy="89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03588" y="2587063"/>
              <a:ext cx="2905125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8"/>
            <p:cNvSpPr/>
            <p:nvPr/>
          </p:nvSpPr>
          <p:spPr>
            <a:xfrm>
              <a:off x="2076450" y="1226688"/>
              <a:ext cx="1650900" cy="1456800"/>
            </a:xfrm>
            <a:prstGeom prst="wedgeEllipseCallout">
              <a:avLst>
                <a:gd fmla="val 82599" name="adj1"/>
                <a:gd fmla="val 9244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3" name="Google Shape;23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51925" y="1152475"/>
              <a:ext cx="1456800" cy="145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8"/>
            <p:cNvSpPr/>
            <p:nvPr/>
          </p:nvSpPr>
          <p:spPr>
            <a:xfrm>
              <a:off x="3915125" y="1633375"/>
              <a:ext cx="1040700" cy="3111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3D85C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Vehicular Data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4667"/>
            <a:ext cx="7636526" cy="3287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9"/>
          <p:cNvGrpSpPr/>
          <p:nvPr/>
        </p:nvGrpSpPr>
        <p:grpSpPr>
          <a:xfrm>
            <a:off x="7326077" y="1231752"/>
            <a:ext cx="1526216" cy="1735952"/>
            <a:chOff x="2076450" y="1152475"/>
            <a:chExt cx="4032275" cy="3615813"/>
          </a:xfrm>
        </p:grpSpPr>
        <p:pic>
          <p:nvPicPr>
            <p:cNvPr descr="obd.jpg" id="242" name="Google Shape;24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1552" y="1505437"/>
              <a:ext cx="1140697" cy="89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03588" y="2587063"/>
              <a:ext cx="2905125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9"/>
            <p:cNvSpPr/>
            <p:nvPr/>
          </p:nvSpPr>
          <p:spPr>
            <a:xfrm>
              <a:off x="2076450" y="1226688"/>
              <a:ext cx="1650900" cy="1456800"/>
            </a:xfrm>
            <a:prstGeom prst="wedgeEllipseCallout">
              <a:avLst>
                <a:gd fmla="val 82599" name="adj1"/>
                <a:gd fmla="val 9244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5" name="Google Shape;24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51925" y="1152475"/>
              <a:ext cx="1456800" cy="145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9"/>
            <p:cNvSpPr/>
            <p:nvPr/>
          </p:nvSpPr>
          <p:spPr>
            <a:xfrm>
              <a:off x="3915125" y="1633375"/>
              <a:ext cx="1040700" cy="3111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3D85C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9"/>
          <p:cNvSpPr/>
          <p:nvPr/>
        </p:nvSpPr>
        <p:spPr>
          <a:xfrm>
            <a:off x="25575" y="2213400"/>
            <a:ext cx="2207400" cy="3058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Problems</a:t>
            </a:r>
            <a:r>
              <a:rPr lang="pt-BR"/>
              <a:t> of </a:t>
            </a:r>
            <a:r>
              <a:rPr b="1" lang="pt-BR"/>
              <a:t>heterogeneous </a:t>
            </a:r>
            <a:r>
              <a:rPr lang="pt-BR"/>
              <a:t>data fusion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practical and comprehensive data analyses in vehicular sensor data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 used an </a:t>
            </a:r>
            <a:r>
              <a:rPr b="1" lang="pt-BR"/>
              <a:t>OBD </a:t>
            </a:r>
            <a:r>
              <a:rPr lang="pt-BR"/>
              <a:t>Bluetooth adapter to collect data from a car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logs of these vehicles consist of</a:t>
            </a:r>
            <a:r>
              <a:rPr b="1" lang="pt-BR"/>
              <a:t> 55 trips</a:t>
            </a:r>
            <a:r>
              <a:rPr lang="pt-BR"/>
              <a:t> of </a:t>
            </a:r>
            <a:r>
              <a:rPr b="1" lang="pt-BR"/>
              <a:t>40 km</a:t>
            </a:r>
            <a:r>
              <a:rPr lang="pt-BR"/>
              <a:t> with an average time of </a:t>
            </a:r>
            <a:r>
              <a:rPr b="1" lang="pt-BR"/>
              <a:t>50 minutes each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Granularity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 related to the ability to derive </a:t>
            </a:r>
            <a:r>
              <a:rPr b="1" lang="pt-BR"/>
              <a:t>valuable </a:t>
            </a:r>
            <a:r>
              <a:rPr lang="pt-BR"/>
              <a:t>information about entities of </a:t>
            </a:r>
            <a:r>
              <a:rPr b="1" lang="pt-BR"/>
              <a:t>interest </a:t>
            </a:r>
            <a:r>
              <a:rPr lang="pt-BR"/>
              <a:t>on a data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31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261" name="Google Shape;26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31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263" name="Google Shape;263;p31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264" name="Google Shape;264;p31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Schedule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Introduction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Background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Vehicular Data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Case Study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536633"/>
            <a:ext cx="37806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Granularity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 related to the ability to derive </a:t>
            </a:r>
            <a:r>
              <a:rPr b="1" lang="pt-BR"/>
              <a:t>valuable </a:t>
            </a:r>
            <a:r>
              <a:rPr lang="pt-BR"/>
              <a:t>information about entities of </a:t>
            </a:r>
            <a:r>
              <a:rPr b="1" lang="pt-BR"/>
              <a:t>interest </a:t>
            </a:r>
            <a:r>
              <a:rPr lang="pt-BR"/>
              <a:t>on a data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2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272" name="Google Shape;2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2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274" name="Google Shape;274;p32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</a:t>
              </a:r>
              <a:r>
                <a:rPr b="1" lang="pt-BR"/>
                <a:t>Speed</a:t>
              </a:r>
              <a:endParaRPr b="1"/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  <p:cxnSp>
        <p:nvCxnSpPr>
          <p:cNvPr id="276" name="Google Shape;276;p32"/>
          <p:cNvCxnSpPr/>
          <p:nvPr/>
        </p:nvCxnSpPr>
        <p:spPr>
          <a:xfrm flipH="1">
            <a:off x="2869275" y="2488167"/>
            <a:ext cx="1586100" cy="1850400"/>
          </a:xfrm>
          <a:prstGeom prst="curvedConnector3">
            <a:avLst>
              <a:gd fmla="val 3676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/>
          <p:nvPr/>
        </p:nvCxnSpPr>
        <p:spPr>
          <a:xfrm flipH="1">
            <a:off x="2869225" y="3296800"/>
            <a:ext cx="1597800" cy="1041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2"/>
          <p:cNvSpPr txBox="1"/>
          <p:nvPr/>
        </p:nvSpPr>
        <p:spPr>
          <a:xfrm>
            <a:off x="839750" y="4089933"/>
            <a:ext cx="1947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1 seg</a:t>
            </a:r>
            <a:endParaRPr sz="1800"/>
          </a:p>
        </p:txBody>
      </p:sp>
      <p:cxnSp>
        <p:nvCxnSpPr>
          <p:cNvPr id="279" name="Google Shape;279;p32"/>
          <p:cNvCxnSpPr/>
          <p:nvPr/>
        </p:nvCxnSpPr>
        <p:spPr>
          <a:xfrm flipH="1">
            <a:off x="2915925" y="4977367"/>
            <a:ext cx="1545300" cy="247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2"/>
          <p:cNvSpPr txBox="1"/>
          <p:nvPr/>
        </p:nvSpPr>
        <p:spPr>
          <a:xfrm>
            <a:off x="839750" y="4868500"/>
            <a:ext cx="2029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60</a:t>
            </a:r>
            <a:r>
              <a:rPr lang="pt-BR" sz="1800"/>
              <a:t> seg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Lose Information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81" name="Google Shape;281;p32"/>
          <p:cNvCxnSpPr/>
          <p:nvPr/>
        </p:nvCxnSpPr>
        <p:spPr>
          <a:xfrm>
            <a:off x="4676975" y="5645033"/>
            <a:ext cx="45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886775" y="5645033"/>
            <a:ext cx="2035500" cy="1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Vagueness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Occurs in data sets where attributes are </a:t>
            </a:r>
            <a:r>
              <a:rPr b="1" lang="pt-BR"/>
              <a:t>not well defined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290" name="Google Shape;29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3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292" name="Google Shape;292;p33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293" name="Google Shape;293;p33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Vagueness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Occurs in data sets where attributes are </a:t>
            </a:r>
            <a:r>
              <a:rPr b="1" lang="pt-BR"/>
              <a:t>not well defined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34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301" name="Google Shape;30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34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303" name="Google Shape;303;p34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  <p:cxnSp>
        <p:nvCxnSpPr>
          <p:cNvPr id="305" name="Google Shape;305;p34"/>
          <p:cNvCxnSpPr/>
          <p:nvPr/>
        </p:nvCxnSpPr>
        <p:spPr>
          <a:xfrm>
            <a:off x="4752400" y="2254900"/>
            <a:ext cx="69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4"/>
          <p:cNvCxnSpPr/>
          <p:nvPr/>
        </p:nvCxnSpPr>
        <p:spPr>
          <a:xfrm>
            <a:off x="7114600" y="2254900"/>
            <a:ext cx="1656300" cy="1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/>
          <p:nvPr/>
        </p:nvCxnSpPr>
        <p:spPr>
          <a:xfrm flipH="1">
            <a:off x="2869125" y="2286000"/>
            <a:ext cx="1819500" cy="2052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4"/>
          <p:cNvSpPr txBox="1"/>
          <p:nvPr/>
        </p:nvSpPr>
        <p:spPr>
          <a:xfrm>
            <a:off x="311700" y="3811033"/>
            <a:ext cx="2557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FAST or SLOW 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Depend on the context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Outlier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There are points whose data is </a:t>
            </a:r>
            <a:r>
              <a:rPr b="1" lang="pt-BR"/>
              <a:t>incorrect</a:t>
            </a:r>
            <a:endParaRPr b="1"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316" name="Google Shape;31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35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318" name="Google Shape;318;p35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319" name="Google Shape;319;p35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Outlier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There are points whose data is </a:t>
            </a:r>
            <a:r>
              <a:rPr b="1" lang="pt-BR"/>
              <a:t>incorrect</a:t>
            </a:r>
            <a:endParaRPr b="1"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327" name="Google Shape;32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36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329" name="Google Shape;329;p36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330" name="Google Shape;330;p36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  <p:sp>
        <p:nvSpPr>
          <p:cNvPr id="331" name="Google Shape;331;p36"/>
          <p:cNvSpPr/>
          <p:nvPr/>
        </p:nvSpPr>
        <p:spPr>
          <a:xfrm>
            <a:off x="5423425" y="3981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5966125" y="3981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6490225" y="3981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6"/>
          <p:cNvCxnSpPr/>
          <p:nvPr/>
        </p:nvCxnSpPr>
        <p:spPr>
          <a:xfrm flipH="1">
            <a:off x="3114000" y="4245433"/>
            <a:ext cx="2122800" cy="1150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6"/>
          <p:cNvSpPr txBox="1"/>
          <p:nvPr/>
        </p:nvSpPr>
        <p:spPr>
          <a:xfrm>
            <a:off x="480300" y="4771033"/>
            <a:ext cx="2557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Distorter points with 0 (zero) values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5423425" y="2965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5956825" y="2965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6490225" y="3473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Conflict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Divergent </a:t>
            </a:r>
            <a:r>
              <a:rPr lang="pt-BR"/>
              <a:t>specialists’ opinions or punctual </a:t>
            </a:r>
            <a:r>
              <a:rPr b="1" lang="pt-BR"/>
              <a:t>errors </a:t>
            </a:r>
            <a:r>
              <a:rPr lang="pt-BR"/>
              <a:t>in sensor readings happen and cause </a:t>
            </a:r>
            <a:r>
              <a:rPr b="1" lang="pt-BR"/>
              <a:t>conflicts </a:t>
            </a:r>
            <a:r>
              <a:rPr lang="pt-BR"/>
              <a:t>in data observations.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7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346" name="Google Shape;34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7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348" name="Google Shape;348;p37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349" name="Google Shape;349;p37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Conflict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Divergent </a:t>
            </a:r>
            <a:r>
              <a:rPr lang="pt-BR"/>
              <a:t>specialists’ opinions or punctual </a:t>
            </a:r>
            <a:r>
              <a:rPr b="1" lang="pt-BR"/>
              <a:t>errors </a:t>
            </a:r>
            <a:r>
              <a:rPr lang="pt-BR"/>
              <a:t>in sensor readings happen and cause </a:t>
            </a:r>
            <a:r>
              <a:rPr b="1" lang="pt-BR"/>
              <a:t>conflicts </a:t>
            </a:r>
            <a:r>
              <a:rPr lang="pt-BR"/>
              <a:t>in data observations.</a:t>
            </a:r>
            <a:endParaRPr/>
          </a:p>
        </p:txBody>
      </p:sp>
      <p:grpSp>
        <p:nvGrpSpPr>
          <p:cNvPr id="356" name="Google Shape;356;p38"/>
          <p:cNvGrpSpPr/>
          <p:nvPr/>
        </p:nvGrpSpPr>
        <p:grpSpPr>
          <a:xfrm>
            <a:off x="4092353" y="1536595"/>
            <a:ext cx="5061522" cy="4555086"/>
            <a:chOff x="4092353" y="1152475"/>
            <a:chExt cx="5061522" cy="3416400"/>
          </a:xfrm>
        </p:grpSpPr>
        <p:pic>
          <p:nvPicPr>
            <p:cNvPr id="357" name="Google Shape;35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92353" y="1152475"/>
              <a:ext cx="5061522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38"/>
            <p:cNvSpPr txBox="1"/>
            <p:nvPr/>
          </p:nvSpPr>
          <p:spPr>
            <a:xfrm>
              <a:off x="7339500" y="12248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Vehicle Speed</a:t>
              </a:r>
              <a:endParaRPr b="1"/>
            </a:p>
          </p:txBody>
        </p:sp>
        <p:sp>
          <p:nvSpPr>
            <p:cNvPr id="359" name="Google Shape;359;p38"/>
            <p:cNvSpPr txBox="1"/>
            <p:nvPr/>
          </p:nvSpPr>
          <p:spPr>
            <a:xfrm>
              <a:off x="7491900" y="230615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  <p:sp>
          <p:nvSpPr>
            <p:cNvPr id="360" name="Google Shape;360;p38"/>
            <p:cNvSpPr txBox="1"/>
            <p:nvPr/>
          </p:nvSpPr>
          <p:spPr>
            <a:xfrm>
              <a:off x="7491900" y="3311300"/>
              <a:ext cx="1492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/>
                <a:t>GPS Speed</a:t>
              </a:r>
              <a:endParaRPr b="1"/>
            </a:p>
          </p:txBody>
        </p:sp>
      </p:grpSp>
      <p:sp>
        <p:nvSpPr>
          <p:cNvPr id="361" name="Google Shape;361;p38"/>
          <p:cNvSpPr/>
          <p:nvPr/>
        </p:nvSpPr>
        <p:spPr>
          <a:xfrm>
            <a:off x="5423425" y="3981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5966125" y="39810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8"/>
          <p:cNvCxnSpPr/>
          <p:nvPr/>
        </p:nvCxnSpPr>
        <p:spPr>
          <a:xfrm flipH="1">
            <a:off x="3114000" y="4245433"/>
            <a:ext cx="2122800" cy="1150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8"/>
          <p:cNvSpPr txBox="1"/>
          <p:nvPr/>
        </p:nvSpPr>
        <p:spPr>
          <a:xfrm>
            <a:off x="386975" y="5231367"/>
            <a:ext cx="30303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P</a:t>
            </a:r>
            <a:r>
              <a:rPr lang="pt-BR" sz="1800">
                <a:solidFill>
                  <a:srgbClr val="FF0000"/>
                </a:solidFill>
              </a:rPr>
              <a:t>oints with 0 km/h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5423425" y="15426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5956825" y="1542667"/>
            <a:ext cx="466500" cy="49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8"/>
          <p:cNvCxnSpPr/>
          <p:nvPr/>
        </p:nvCxnSpPr>
        <p:spPr>
          <a:xfrm flipH="1">
            <a:off x="3149100" y="1866133"/>
            <a:ext cx="2087700" cy="2487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8"/>
          <p:cNvSpPr txBox="1"/>
          <p:nvPr/>
        </p:nvSpPr>
        <p:spPr>
          <a:xfrm>
            <a:off x="386975" y="4151133"/>
            <a:ext cx="30303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Points with 100 km/h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1700" y="1536633"/>
            <a:ext cx="8520600" cy="25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Incompleteness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Data with missing parts</a:t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99" y="2357534"/>
            <a:ext cx="6026700" cy="24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7644300" y="2445867"/>
            <a:ext cx="1492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Vehicle Speed</a:t>
            </a:r>
            <a:endParaRPr b="1"/>
          </a:p>
        </p:txBody>
      </p:sp>
      <p:sp>
        <p:nvSpPr>
          <p:cNvPr id="377" name="Google Shape;377;p39"/>
          <p:cNvSpPr txBox="1"/>
          <p:nvPr/>
        </p:nvSpPr>
        <p:spPr>
          <a:xfrm>
            <a:off x="7720500" y="3405067"/>
            <a:ext cx="126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GPS Speed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311700" y="1536633"/>
            <a:ext cx="8520600" cy="25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Incompleteness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Data with missing parts</a:t>
            </a:r>
            <a:endParaRPr/>
          </a:p>
        </p:txBody>
      </p:sp>
      <p:pic>
        <p:nvPicPr>
          <p:cNvPr id="384" name="Google Shape;3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99" y="1747934"/>
            <a:ext cx="6026700" cy="246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40"/>
          <p:cNvCxnSpPr/>
          <p:nvPr/>
        </p:nvCxnSpPr>
        <p:spPr>
          <a:xfrm flipH="1" rot="10800000">
            <a:off x="4676200" y="3801300"/>
            <a:ext cx="421500" cy="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flipH="1">
            <a:off x="3181950" y="3801300"/>
            <a:ext cx="1376400" cy="1026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40"/>
          <p:cNvSpPr txBox="1"/>
          <p:nvPr/>
        </p:nvSpPr>
        <p:spPr>
          <a:xfrm>
            <a:off x="464100" y="4725433"/>
            <a:ext cx="3069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</a:rPr>
              <a:t>Barriers in the environment as tunnels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88" name="Google Shape;388;p40"/>
          <p:cNvCxnSpPr/>
          <p:nvPr/>
        </p:nvCxnSpPr>
        <p:spPr>
          <a:xfrm>
            <a:off x="5895400" y="3804300"/>
            <a:ext cx="69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>
            <a:off x="6986100" y="2863150"/>
            <a:ext cx="5181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0"/>
          <p:cNvSpPr txBox="1"/>
          <p:nvPr/>
        </p:nvSpPr>
        <p:spPr>
          <a:xfrm>
            <a:off x="7644300" y="1836267"/>
            <a:ext cx="1492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Vehicle Speed</a:t>
            </a:r>
            <a:endParaRPr b="1"/>
          </a:p>
        </p:txBody>
      </p:sp>
      <p:sp>
        <p:nvSpPr>
          <p:cNvPr id="391" name="Google Shape;391;p40"/>
          <p:cNvSpPr txBox="1"/>
          <p:nvPr/>
        </p:nvSpPr>
        <p:spPr>
          <a:xfrm>
            <a:off x="7720500" y="2795467"/>
            <a:ext cx="126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GPS Speed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311700" y="1536633"/>
            <a:ext cx="384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Ambiguity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When occurrences in the data set are assumed to express the same information, however they differ from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126" y="1734067"/>
            <a:ext cx="4991876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405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The world’s population has increased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Over 50% live in huge cities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pt-BR" sz="1800"/>
              <a:t>Issues related to transportation and traffic begin to grow: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Safety and quick mobility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Injuries and accidents causes: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Expensive cost medical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Decrease productivity</a:t>
            </a:r>
            <a:endParaRPr sz="1800"/>
          </a:p>
        </p:txBody>
      </p:sp>
      <p:pic>
        <p:nvPicPr>
          <p:cNvPr descr="china.jpg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11480" r="12183" t="0"/>
          <a:stretch/>
        </p:blipFill>
        <p:spPr>
          <a:xfrm>
            <a:off x="7063500" y="738600"/>
            <a:ext cx="1973272" cy="258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5"/>
          <p:cNvGrpSpPr/>
          <p:nvPr/>
        </p:nvGrpSpPr>
        <p:grpSpPr>
          <a:xfrm>
            <a:off x="4389272" y="1083012"/>
            <a:ext cx="2481584" cy="2573517"/>
            <a:chOff x="4046638" y="819483"/>
            <a:chExt cx="2824475" cy="2232599"/>
          </a:xfrm>
        </p:grpSpPr>
        <p:pic>
          <p:nvPicPr>
            <p:cNvPr descr="brazil-sao-paulo-traffic-congestion.jpg" id="72" name="Google Shape;72;p15"/>
            <p:cNvPicPr preferRelativeResize="0"/>
            <p:nvPr/>
          </p:nvPicPr>
          <p:blipFill rotWithShape="1">
            <a:blip r:embed="rId5">
              <a:alphaModFix/>
            </a:blip>
            <a:srcRect b="6235" l="0" r="0" t="0"/>
            <a:stretch/>
          </p:blipFill>
          <p:spPr>
            <a:xfrm>
              <a:off x="4046638" y="819483"/>
              <a:ext cx="2824475" cy="1844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 txBox="1"/>
            <p:nvPr/>
          </p:nvSpPr>
          <p:spPr>
            <a:xfrm>
              <a:off x="5106682" y="2669282"/>
              <a:ext cx="9183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0000"/>
                  </a:solidFill>
                </a:rPr>
                <a:t>Brazil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7646788" y="3323700"/>
            <a:ext cx="806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China</a:t>
            </a:r>
            <a:endParaRPr b="1">
              <a:solidFill>
                <a:srgbClr val="FF0000"/>
              </a:solidFill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4369638" y="4217608"/>
            <a:ext cx="2501200" cy="2235060"/>
            <a:chOff x="4208263" y="3275338"/>
            <a:chExt cx="2501200" cy="1676337"/>
          </a:xfrm>
        </p:grpSpPr>
        <p:pic>
          <p:nvPicPr>
            <p:cNvPr descr="LA.jpg" id="76" name="Google Shape;7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08263" y="3275338"/>
              <a:ext cx="2501200" cy="1313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5171171" y="4568875"/>
              <a:ext cx="5754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0000"/>
                  </a:solidFill>
                </a:rPr>
                <a:t>USA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7063500" y="4032185"/>
            <a:ext cx="1973275" cy="2420475"/>
            <a:chOff x="6935225" y="2869298"/>
            <a:chExt cx="1973275" cy="1815402"/>
          </a:xfrm>
        </p:grpSpPr>
        <p:pic>
          <p:nvPicPr>
            <p:cNvPr descr="india.jpg" id="79" name="Google Shape;7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35225" y="2869298"/>
              <a:ext cx="1973275" cy="1432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7518525" y="4301900"/>
              <a:ext cx="8067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0000"/>
                  </a:solidFill>
                </a:rPr>
                <a:t>India</a:t>
              </a:r>
              <a:endParaRPr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 txBox="1"/>
          <p:nvPr>
            <p:ph idx="1" type="body"/>
          </p:nvPr>
        </p:nvSpPr>
        <p:spPr>
          <a:xfrm>
            <a:off x="311700" y="1536633"/>
            <a:ext cx="384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Ambiguity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When occurrences in the data set are assumed to express the same information, however they differ from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126" y="1734067"/>
            <a:ext cx="4991876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2"/>
          <p:cNvSpPr txBox="1"/>
          <p:nvPr/>
        </p:nvSpPr>
        <p:spPr>
          <a:xfrm>
            <a:off x="5977863" y="2368100"/>
            <a:ext cx="1492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Vehicle Speed</a:t>
            </a:r>
            <a:endParaRPr b="1"/>
          </a:p>
        </p:txBody>
      </p:sp>
      <p:sp>
        <p:nvSpPr>
          <p:cNvPr id="407" name="Google Shape;407;p42"/>
          <p:cNvSpPr txBox="1"/>
          <p:nvPr/>
        </p:nvSpPr>
        <p:spPr>
          <a:xfrm>
            <a:off x="7662175" y="2368100"/>
            <a:ext cx="126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GPS Speed</a:t>
            </a:r>
            <a:endParaRPr b="1"/>
          </a:p>
        </p:txBody>
      </p:sp>
      <p:sp>
        <p:nvSpPr>
          <p:cNvPr id="408" name="Google Shape;408;p42"/>
          <p:cNvSpPr txBox="1"/>
          <p:nvPr/>
        </p:nvSpPr>
        <p:spPr>
          <a:xfrm>
            <a:off x="7394475" y="2326700"/>
            <a:ext cx="291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-</a:t>
            </a:r>
            <a:endParaRPr b="1"/>
          </a:p>
        </p:txBody>
      </p:sp>
      <p:sp>
        <p:nvSpPr>
          <p:cNvPr id="409" name="Google Shape;409;p42"/>
          <p:cNvSpPr/>
          <p:nvPr/>
        </p:nvSpPr>
        <p:spPr>
          <a:xfrm>
            <a:off x="4805275" y="1829100"/>
            <a:ext cx="174900" cy="36291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42"/>
          <p:cNvCxnSpPr/>
          <p:nvPr/>
        </p:nvCxnSpPr>
        <p:spPr>
          <a:xfrm flipH="1">
            <a:off x="3510750" y="2892500"/>
            <a:ext cx="1201200" cy="1415100"/>
          </a:xfrm>
          <a:prstGeom prst="curvedConnector3">
            <a:avLst>
              <a:gd fmla="val 6117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42"/>
          <p:cNvSpPr txBox="1"/>
          <p:nvPr/>
        </p:nvSpPr>
        <p:spPr>
          <a:xfrm>
            <a:off x="141725" y="4307700"/>
            <a:ext cx="3951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Both sensors collected the same speed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412" name="Google Shape;412;p42"/>
          <p:cNvCxnSpPr/>
          <p:nvPr/>
        </p:nvCxnSpPr>
        <p:spPr>
          <a:xfrm flipH="1">
            <a:off x="3545750" y="5505067"/>
            <a:ext cx="2250900" cy="543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2"/>
          <p:cNvSpPr txBox="1"/>
          <p:nvPr/>
        </p:nvSpPr>
        <p:spPr>
          <a:xfrm>
            <a:off x="141725" y="5323700"/>
            <a:ext cx="42669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</a:rPr>
              <a:t>vehicle speed shows the current speed and GPS speed a different or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</a:rPr>
              <a:t>conflicted value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414" name="Google Shape;414;p42"/>
          <p:cNvCxnSpPr/>
          <p:nvPr/>
        </p:nvCxnSpPr>
        <p:spPr>
          <a:xfrm flipH="1" rot="10800000">
            <a:off x="5108500" y="5411400"/>
            <a:ext cx="4005900" cy="1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Uncertainty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 the case of </a:t>
            </a:r>
            <a:r>
              <a:rPr b="1" lang="pt-BR"/>
              <a:t>sensors</a:t>
            </a:r>
            <a:r>
              <a:rPr lang="pt-BR"/>
              <a:t>, the uncertainty is </a:t>
            </a:r>
            <a:r>
              <a:rPr b="1" lang="pt-BR"/>
              <a:t>always present</a:t>
            </a:r>
            <a:r>
              <a:rPr lang="pt-BR"/>
              <a:t>, in other words, it is inherent a property of any sensor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This problems is </a:t>
            </a:r>
            <a:r>
              <a:rPr b="1" lang="pt-BR"/>
              <a:t>not common in our scenarios</a:t>
            </a:r>
            <a:r>
              <a:rPr lang="pt-BR"/>
              <a:t>, because the process to data collect is </a:t>
            </a:r>
            <a:r>
              <a:rPr b="1" lang="pt-BR"/>
              <a:t>synchronous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4"/>
          <p:cNvSpPr txBox="1"/>
          <p:nvPr>
            <p:ph idx="1" type="body"/>
          </p:nvPr>
        </p:nvSpPr>
        <p:spPr>
          <a:xfrm>
            <a:off x="311700" y="1536633"/>
            <a:ext cx="425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 is problematic since it can either enhance or attenuate some aspects due the data is fed multiple times in the data fusion system, multiplying its importance on the final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43" y="1052167"/>
            <a:ext cx="4579758" cy="43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5"/>
          <p:cNvSpPr txBox="1"/>
          <p:nvPr>
            <p:ph idx="1" type="body"/>
          </p:nvPr>
        </p:nvSpPr>
        <p:spPr>
          <a:xfrm>
            <a:off x="311700" y="1536633"/>
            <a:ext cx="42525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 is problematic since it can either enhance or attenuate some aspects due the data is fed multiple times in the data fusion system, multiplying its importance on the final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43" y="1052167"/>
            <a:ext cx="4579758" cy="43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/>
          <p:nvPr/>
        </p:nvSpPr>
        <p:spPr>
          <a:xfrm>
            <a:off x="4564250" y="2006067"/>
            <a:ext cx="1127400" cy="93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6" name="Google Shape;436;p45"/>
          <p:cNvCxnSpPr>
            <a:stCxn id="435" idx="2"/>
            <a:endCxn id="437" idx="3"/>
          </p:cNvCxnSpPr>
          <p:nvPr/>
        </p:nvCxnSpPr>
        <p:spPr>
          <a:xfrm rot="5400000">
            <a:off x="3357350" y="3804267"/>
            <a:ext cx="2635500" cy="9057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45"/>
          <p:cNvSpPr txBox="1"/>
          <p:nvPr/>
        </p:nvSpPr>
        <p:spPr>
          <a:xfrm>
            <a:off x="408225" y="4898633"/>
            <a:ext cx="38139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</a:rPr>
              <a:t>High correlations. So that, these data can be reduced to only one variable as Speed, for instance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Disparateness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 is </a:t>
            </a:r>
            <a:r>
              <a:rPr b="1" lang="pt-BR"/>
              <a:t>inherently disparate</a:t>
            </a:r>
            <a:r>
              <a:rPr lang="pt-BR"/>
              <a:t>, since there are sensors that assess </a:t>
            </a:r>
            <a:r>
              <a:rPr b="1" lang="pt-BR"/>
              <a:t>different aspects</a:t>
            </a:r>
            <a:r>
              <a:rPr lang="pt-BR"/>
              <a:t> in </a:t>
            </a:r>
            <a:r>
              <a:rPr b="1" lang="pt-BR"/>
              <a:t>different units</a:t>
            </a:r>
            <a:r>
              <a:rPr lang="pt-BR"/>
              <a:t> and </a:t>
            </a:r>
            <a:r>
              <a:rPr b="1" lang="pt-BR"/>
              <a:t>scales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450" y="2153595"/>
            <a:ext cx="5174549" cy="26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6"/>
          <p:cNvSpPr txBox="1"/>
          <p:nvPr/>
        </p:nvSpPr>
        <p:spPr>
          <a:xfrm>
            <a:off x="8507400" y="2123300"/>
            <a:ext cx="62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RPM</a:t>
            </a:r>
            <a:endParaRPr b="1"/>
          </a:p>
        </p:txBody>
      </p:sp>
      <p:sp>
        <p:nvSpPr>
          <p:cNvPr id="446" name="Google Shape;446;p46"/>
          <p:cNvSpPr txBox="1"/>
          <p:nvPr/>
        </p:nvSpPr>
        <p:spPr>
          <a:xfrm>
            <a:off x="8507400" y="3328600"/>
            <a:ext cx="62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</a:t>
            </a:r>
            <a:r>
              <a:rPr b="1" baseline="-25000" lang="pt-BR"/>
              <a:t>2</a:t>
            </a:r>
            <a:endParaRPr b="1" baseline="-25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7"/>
          <p:cNvSpPr txBox="1"/>
          <p:nvPr>
            <p:ph idx="1" type="body"/>
          </p:nvPr>
        </p:nvSpPr>
        <p:spPr>
          <a:xfrm>
            <a:off x="311700" y="1536633"/>
            <a:ext cx="378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Disparateness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It is </a:t>
            </a:r>
            <a:r>
              <a:rPr b="1" lang="pt-BR"/>
              <a:t>inherently disparate</a:t>
            </a:r>
            <a:r>
              <a:rPr lang="pt-BR"/>
              <a:t>, since there are sensors that assess </a:t>
            </a:r>
            <a:r>
              <a:rPr b="1" lang="pt-BR"/>
              <a:t>different aspects</a:t>
            </a:r>
            <a:r>
              <a:rPr lang="pt-BR"/>
              <a:t> in </a:t>
            </a:r>
            <a:r>
              <a:rPr b="1" lang="pt-BR"/>
              <a:t>different units</a:t>
            </a:r>
            <a:r>
              <a:rPr lang="pt-BR"/>
              <a:t> and </a:t>
            </a:r>
            <a:r>
              <a:rPr b="1" lang="pt-BR"/>
              <a:t>scales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450" y="2153595"/>
            <a:ext cx="5174549" cy="268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47"/>
          <p:cNvCxnSpPr/>
          <p:nvPr/>
        </p:nvCxnSpPr>
        <p:spPr>
          <a:xfrm flipH="1">
            <a:off x="2769725" y="2976467"/>
            <a:ext cx="1586100" cy="1850400"/>
          </a:xfrm>
          <a:prstGeom prst="curvedConnector3">
            <a:avLst>
              <a:gd fmla="val 3676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7"/>
          <p:cNvCxnSpPr/>
          <p:nvPr/>
        </p:nvCxnSpPr>
        <p:spPr>
          <a:xfrm flipH="1">
            <a:off x="2769675" y="3785100"/>
            <a:ext cx="1597800" cy="1041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7"/>
          <p:cNvSpPr txBox="1"/>
          <p:nvPr/>
        </p:nvSpPr>
        <p:spPr>
          <a:xfrm>
            <a:off x="311700" y="4883033"/>
            <a:ext cx="24525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Dissimilarity between two sensors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47"/>
          <p:cNvSpPr txBox="1"/>
          <p:nvPr/>
        </p:nvSpPr>
        <p:spPr>
          <a:xfrm>
            <a:off x="8507400" y="2123300"/>
            <a:ext cx="62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RPM</a:t>
            </a:r>
            <a:endParaRPr b="1"/>
          </a:p>
        </p:txBody>
      </p:sp>
      <p:sp>
        <p:nvSpPr>
          <p:cNvPr id="458" name="Google Shape;458;p47"/>
          <p:cNvSpPr txBox="1"/>
          <p:nvPr/>
        </p:nvSpPr>
        <p:spPr>
          <a:xfrm>
            <a:off x="8507400" y="3328600"/>
            <a:ext cx="62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</a:t>
            </a:r>
            <a:r>
              <a:rPr b="1" baseline="-25000" lang="pt-BR"/>
              <a:t>2</a:t>
            </a:r>
            <a:endParaRPr b="1" baseline="-25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464" name="Google Shape;464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ITS can be boosted by take in account heterogeneous data collected from several sources as much as possible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However, in general, the data comes with some issues making difficult heterogeneous data fusion process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Therefore they must be treated before fusion process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This work can guide beginner researchers to better understand the data, mainly in vehicular context, and some problems they possibly have to deal.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Thanks</a:t>
            </a:r>
            <a:endParaRPr/>
          </a:p>
        </p:txBody>
      </p:sp>
      <p:sp>
        <p:nvSpPr>
          <p:cNvPr id="470" name="Google Shape;470;p4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36625"/>
            <a:ext cx="5111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Possible solutions?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Governments strategies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Rotating vehicles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Traffic restriction on selected regions</a:t>
            </a:r>
            <a:endParaRPr sz="180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5466475" y="19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{D1D9654A-136C-4325-86A4-6551AE56BB22}</a:tableStyleId>
              </a:tblPr>
              <a:tblGrid>
                <a:gridCol w="992750"/>
                <a:gridCol w="1512150"/>
              </a:tblGrid>
              <a:tr h="4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Monday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Last # 1 and 2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</a:tr>
              <a:tr h="4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Tuesday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Last # 3 and 4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</a:tr>
              <a:tr h="4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Wednesday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Last # 5 and 6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</a:tr>
              <a:tr h="4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Thursday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Last # 7 and 8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</a:tr>
              <a:tr h="4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Friday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Last # 9 and 0</a:t>
                      </a:r>
                      <a:endParaRPr sz="1600"/>
                    </a:p>
                  </a:txBody>
                  <a:tcPr marT="121900" marB="121900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5422925" y="4983567"/>
            <a:ext cx="25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</a:rPr>
              <a:t>Not scalable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36633"/>
            <a:ext cx="4709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Possible solutions?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pt-BR" sz="1800">
                <a:solidFill>
                  <a:srgbClr val="D9D9D9"/>
                </a:solidFill>
              </a:rPr>
              <a:t>Governments strategies</a:t>
            </a:r>
            <a:endParaRPr sz="1800">
              <a:solidFill>
                <a:srgbClr val="D9D9D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■"/>
            </a:pPr>
            <a:r>
              <a:rPr lang="pt-BR" sz="1800">
                <a:solidFill>
                  <a:srgbClr val="D9D9D9"/>
                </a:solidFill>
              </a:rPr>
              <a:t>Rotating vehicles</a:t>
            </a:r>
            <a:endParaRPr sz="1800">
              <a:solidFill>
                <a:srgbClr val="D9D9D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■"/>
            </a:pPr>
            <a:r>
              <a:rPr lang="pt-BR" sz="1800">
                <a:solidFill>
                  <a:srgbClr val="D9D9D9"/>
                </a:solidFill>
              </a:rPr>
              <a:t>Traffic restriction on selected regions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Additional capacity</a:t>
            </a:r>
            <a:endParaRPr sz="18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66537" r="0" t="0"/>
          <a:stretch/>
        </p:blipFill>
        <p:spPr>
          <a:xfrm>
            <a:off x="6521842" y="1809750"/>
            <a:ext cx="6279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536633"/>
            <a:ext cx="464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Possible solutions?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pt-BR" sz="1800">
                <a:solidFill>
                  <a:srgbClr val="D9D9D9"/>
                </a:solidFill>
              </a:rPr>
              <a:t>Governments strategies</a:t>
            </a:r>
            <a:endParaRPr sz="1800">
              <a:solidFill>
                <a:srgbClr val="D9D9D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■"/>
            </a:pPr>
            <a:r>
              <a:rPr lang="pt-BR" sz="1800">
                <a:solidFill>
                  <a:srgbClr val="D9D9D9"/>
                </a:solidFill>
              </a:rPr>
              <a:t>Rotating vehicles</a:t>
            </a:r>
            <a:endParaRPr sz="1800">
              <a:solidFill>
                <a:srgbClr val="D9D9D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■"/>
            </a:pPr>
            <a:r>
              <a:rPr lang="pt-BR" sz="1800">
                <a:solidFill>
                  <a:srgbClr val="D9D9D9"/>
                </a:solidFill>
              </a:rPr>
              <a:t>Traffic restriction on selected regions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Additional capacity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5614288" y="5328233"/>
            <a:ext cx="25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</a:rPr>
              <a:t>Cost prohibitive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888" y="1809733"/>
            <a:ext cx="18764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36633"/>
            <a:ext cx="4447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Possible solutions?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pt-BR" sz="1800">
                <a:solidFill>
                  <a:srgbClr val="D9D9D9"/>
                </a:solidFill>
              </a:rPr>
              <a:t>Governments strategies</a:t>
            </a:r>
            <a:endParaRPr sz="1800">
              <a:solidFill>
                <a:srgbClr val="D9D9D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■"/>
            </a:pPr>
            <a:r>
              <a:rPr lang="pt-BR" sz="1800">
                <a:solidFill>
                  <a:srgbClr val="D9D9D9"/>
                </a:solidFill>
              </a:rPr>
              <a:t>Rotating vehicles</a:t>
            </a:r>
            <a:endParaRPr sz="1800">
              <a:solidFill>
                <a:srgbClr val="D9D9D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■"/>
            </a:pPr>
            <a:r>
              <a:rPr lang="pt-BR" sz="1800">
                <a:solidFill>
                  <a:srgbClr val="D9D9D9"/>
                </a:solidFill>
              </a:rPr>
              <a:t>Traffic restriction on selected regions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○"/>
            </a:pPr>
            <a:r>
              <a:rPr lang="pt-BR" sz="1800">
                <a:solidFill>
                  <a:srgbClr val="D9D9D9"/>
                </a:solidFill>
              </a:rPr>
              <a:t>Additional capacity</a:t>
            </a:r>
            <a:endParaRPr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Intelligent Transportation System (ITS)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Can be a feasible way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But ITS dependent of </a:t>
            </a:r>
            <a:r>
              <a:rPr b="1" lang="pt-BR" sz="1800">
                <a:solidFill>
                  <a:srgbClr val="FF0000"/>
                </a:solidFill>
              </a:rPr>
              <a:t>data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/>
              <a:t>and 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pt-BR" sz="1800">
                <a:solidFill>
                  <a:srgbClr val="FF0000"/>
                </a:solidFill>
              </a:rPr>
              <a:t>We are interested in data for ITS.</a:t>
            </a:r>
            <a:endParaRPr b="1"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pt-BR" sz="1800">
                <a:solidFill>
                  <a:srgbClr val="FF0000"/>
                </a:solidFill>
              </a:rPr>
              <a:t>Especially in car 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descr="ETSI_ITS_09_2012.jpg"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75" y="1536633"/>
            <a:ext cx="4118525" cy="3020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852800"/>
            <a:ext cx="5382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Advanced Transportation/Traffic Management Systems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To control and manage traffic devices (signals, monitoring and safety devices etc...)</a:t>
            </a:r>
            <a:endParaRPr sz="1800"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5693690" y="1356948"/>
            <a:ext cx="1087241" cy="2822845"/>
            <a:chOff x="3779550" y="1041875"/>
            <a:chExt cx="1584900" cy="2901475"/>
          </a:xfrm>
        </p:grpSpPr>
        <p:sp>
          <p:nvSpPr>
            <p:cNvPr id="117" name="Google Shape;117;p20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/>
                <a:t>ITS</a:t>
              </a:r>
              <a:endParaRPr b="1" sz="30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ATMS</a:t>
              </a:r>
              <a:endParaRPr b="1" sz="2000"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Subsystems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1"/>
          <p:cNvGrpSpPr/>
          <p:nvPr/>
        </p:nvGrpSpPr>
        <p:grpSpPr>
          <a:xfrm>
            <a:off x="5693690" y="1356948"/>
            <a:ext cx="2743897" cy="2880635"/>
            <a:chOff x="3779550" y="1041875"/>
            <a:chExt cx="3999850" cy="2960875"/>
          </a:xfrm>
        </p:grpSpPr>
        <p:sp>
          <p:nvSpPr>
            <p:cNvPr id="126" name="Google Shape;126;p21"/>
            <p:cNvSpPr/>
            <p:nvPr/>
          </p:nvSpPr>
          <p:spPr>
            <a:xfrm>
              <a:off x="3779550" y="2914650"/>
              <a:ext cx="1584900" cy="1028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00"/>
                <a:t>ITS</a:t>
              </a:r>
              <a:endParaRPr b="1" sz="3000"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3779550" y="1041875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ATMS</a:t>
              </a:r>
              <a:endParaRPr b="1" sz="2000"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6194500" y="2855250"/>
              <a:ext cx="1584900" cy="11475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ATIS</a:t>
              </a:r>
              <a:endParaRPr b="1" sz="2000"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418100" y="2286509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 rot="5400000">
              <a:off x="5625575" y="3222897"/>
              <a:ext cx="307800" cy="53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852800"/>
            <a:ext cx="5382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Advanced Traveler Information Systems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To collect data and process it to improve understanding of traffic conditions</a:t>
            </a:r>
            <a:endParaRPr sz="1800"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Background: ITS and Subsystems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