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37"/>
  </p:notesMasterIdLst>
  <p:sldIdLst>
    <p:sldId id="257" r:id="rId3"/>
    <p:sldId id="260" r:id="rId4"/>
    <p:sldId id="326" r:id="rId5"/>
    <p:sldId id="327" r:id="rId6"/>
    <p:sldId id="339" r:id="rId7"/>
    <p:sldId id="285" r:id="rId8"/>
    <p:sldId id="330" r:id="rId9"/>
    <p:sldId id="331" r:id="rId10"/>
    <p:sldId id="329" r:id="rId11"/>
    <p:sldId id="333" r:id="rId12"/>
    <p:sldId id="291" r:id="rId13"/>
    <p:sldId id="319" r:id="rId14"/>
    <p:sldId id="320" r:id="rId15"/>
    <p:sldId id="334" r:id="rId16"/>
    <p:sldId id="270" r:id="rId17"/>
    <p:sldId id="278" r:id="rId18"/>
    <p:sldId id="277" r:id="rId19"/>
    <p:sldId id="267" r:id="rId20"/>
    <p:sldId id="281" r:id="rId21"/>
    <p:sldId id="295" r:id="rId22"/>
    <p:sldId id="296" r:id="rId23"/>
    <p:sldId id="297" r:id="rId24"/>
    <p:sldId id="298" r:id="rId25"/>
    <p:sldId id="307" r:id="rId26"/>
    <p:sldId id="308" r:id="rId27"/>
    <p:sldId id="306" r:id="rId28"/>
    <p:sldId id="309" r:id="rId29"/>
    <p:sldId id="311" r:id="rId30"/>
    <p:sldId id="313" r:id="rId31"/>
    <p:sldId id="335" r:id="rId32"/>
    <p:sldId id="324" r:id="rId33"/>
    <p:sldId id="337" r:id="rId34"/>
    <p:sldId id="338" r:id="rId35"/>
    <p:sldId id="31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5B9BD5"/>
    <a:srgbClr val="FFC000"/>
    <a:srgbClr val="FF0066"/>
    <a:srgbClr val="DC8506"/>
    <a:srgbClr val="66FFFF"/>
    <a:srgbClr val="996633"/>
    <a:srgbClr val="FF0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83315" autoAdjust="0"/>
  </p:normalViewPr>
  <p:slideViewPr>
    <p:cSldViewPr snapToGrid="0">
      <p:cViewPr varScale="1">
        <p:scale>
          <a:sx n="96" d="100"/>
          <a:sy n="9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959C-47D5-4923-8F62-9B4F529DA8DA}" type="datetimeFigureOut">
              <a:rPr lang="pt-BR" smtClean="0"/>
              <a:t>09/11/2016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EE806-6857-4461-8E68-94AD1B49E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19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MSWiM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33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48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6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78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15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463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25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8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1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362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607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51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23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325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93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588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77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02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46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95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014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73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44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89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MSWiM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5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90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4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6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14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1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EE806-6857-4461-8E68-94AD1B49E4F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A60-BC18-42F0-90F0-1C1E2895064E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1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C033-67C7-443F-A210-1713542D2E50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6B73-C909-439B-99D7-F24E9F57E383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0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231-F2FB-490A-B67C-A76D453644D3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7799-F244-442B-B0B1-9658E45438CC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699-A1F6-4B0B-BE5A-EE5872D99F67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3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17F4-8AC9-40EA-BD72-3D05A9F64F97}" type="datetime1">
              <a:rPr lang="pt-BR" smtClean="0"/>
              <a:t>09/11/2016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A94-F797-46A1-B32D-C6F778AAFD6F}" type="datetime1">
              <a:rPr lang="pt-BR" smtClean="0"/>
              <a:t>09/11/2016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DDFB-FC9E-4E40-AB28-4CF06AF4AF92}" type="datetime1">
              <a:rPr lang="pt-BR" smtClean="0"/>
              <a:t>09/11/2016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F03F-B463-4DF9-9F97-000EB09EF051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154E-603B-4BB2-84DB-AE80A322AF79}" type="datetime1">
              <a:rPr lang="pt-BR" smtClean="0"/>
              <a:t>09/11/2016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A5889-4D26-470F-94A9-78537E1B9AF5}" type="datetime1">
              <a:rPr lang="pt-BR" smtClean="0"/>
              <a:t>09/11/2016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31E4-B594-4CC5-B8D5-273576AD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7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1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0" Type="http://schemas.openxmlformats.org/officeDocument/2006/relationships/image" Target="../media/image2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1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4568" y="1064525"/>
            <a:ext cx="11058547" cy="1768223"/>
          </a:xfrm>
        </p:spPr>
        <p:txBody>
          <a:bodyPr>
            <a:no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Matrix: Multihop Address Allocation and Dynamic Any-to-Any Routing for 6LoWPAN</a:t>
            </a:r>
            <a:endParaRPr lang="pt-B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0922" y="3321269"/>
            <a:ext cx="11456275" cy="213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Bruna S. Peres          Otavio A. O. Souza          Bruno P. Santos          Edson R. A. Junior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Olga Goussevskaia          Marcos A. M. Vieira          Luiz F. M. Vieira          Antônio A. F. Loureiro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79780" y="6135993"/>
            <a:ext cx="553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MSWiM</a:t>
            </a:r>
            <a:r>
              <a:rPr lang="en-US" b="1" dirty="0"/>
              <a:t> 2016</a:t>
            </a:r>
          </a:p>
          <a:p>
            <a:pPr algn="r"/>
            <a:r>
              <a:rPr lang="en-US" b="1" dirty="0"/>
              <a:t>Malta, November 16</a:t>
            </a:r>
            <a:r>
              <a:rPr lang="en-US" b="1" baseline="30000" dirty="0"/>
              <a:t>th</a:t>
            </a:r>
            <a:r>
              <a:rPr lang="en-US" b="1" dirty="0"/>
              <a:t>, 2016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391"/>
            <a:ext cx="2430097" cy="11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Multihop Address Allocation and Dynamic Any-to-Any Routing for 6LoWPAN</a:t>
            </a:r>
          </a:p>
          <a:p>
            <a:endParaRPr lang="en-US" sz="3200" dirty="0"/>
          </a:p>
          <a:p>
            <a:r>
              <a:rPr lang="en-US" sz="3200" dirty="0"/>
              <a:t>Underlying collection tree topology: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Nodes have static location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2800" dirty="0"/>
              <a:t>Links are dynamic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27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simultaneous distributed trees:</a:t>
            </a:r>
          </a:p>
          <a:p>
            <a:endParaRPr lang="en-US" dirty="0"/>
          </a:p>
          <a:p>
            <a:pPr lvl="1"/>
            <a:r>
              <a:rPr lang="en-US" dirty="0"/>
              <a:t>Collection tree (</a:t>
            </a:r>
            <a:r>
              <a:rPr lang="en-US" dirty="0" err="1"/>
              <a:t>Ctree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IPv6 address tree (</a:t>
            </a:r>
            <a:r>
              <a:rPr lang="en-US" dirty="0" err="1"/>
              <a:t>IPtree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Reverse collection tree (</a:t>
            </a:r>
            <a:r>
              <a:rPr lang="en-US" dirty="0" err="1"/>
              <a:t>RCtree</a:t>
            </a:r>
            <a:r>
              <a:rPr lang="en-US" dirty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11</a:t>
            </a:fld>
            <a:endParaRPr lang="pt-BR"/>
          </a:p>
        </p:txBody>
      </p:sp>
      <p:grpSp>
        <p:nvGrpSpPr>
          <p:cNvPr id="119" name="Agrupar 118"/>
          <p:cNvGrpSpPr/>
          <p:nvPr/>
        </p:nvGrpSpPr>
        <p:grpSpPr>
          <a:xfrm>
            <a:off x="6911797" y="1330870"/>
            <a:ext cx="4691208" cy="4429219"/>
            <a:chOff x="6911797" y="1330870"/>
            <a:chExt cx="4691208" cy="4429219"/>
          </a:xfrm>
        </p:grpSpPr>
        <p:sp>
          <p:nvSpPr>
            <p:cNvPr id="14" name="Elipse 13"/>
            <p:cNvSpPr/>
            <p:nvPr/>
          </p:nvSpPr>
          <p:spPr>
            <a:xfrm>
              <a:off x="9469201" y="3613996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0331234" y="4300130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11145805" y="53200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9765531" y="5229721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8401425" y="3598769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7673226" y="423568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8188819" y="5099973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6911797" y="50101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3" name="Conector de Seta Reta 22"/>
            <p:cNvCxnSpPr>
              <a:stCxn id="14" idx="7"/>
              <a:endCxn id="102" idx="2"/>
            </p:cNvCxnSpPr>
            <p:nvPr/>
          </p:nvCxnSpPr>
          <p:spPr>
            <a:xfrm flipV="1">
              <a:off x="9859446" y="3170149"/>
              <a:ext cx="269371" cy="50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02" idx="0"/>
              <a:endCxn id="106" idx="2"/>
            </p:cNvCxnSpPr>
            <p:nvPr/>
          </p:nvCxnSpPr>
          <p:spPr>
            <a:xfrm flipV="1">
              <a:off x="10128817" y="1943469"/>
              <a:ext cx="0" cy="48951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8" idx="6"/>
              <a:endCxn id="14" idx="2"/>
            </p:cNvCxnSpPr>
            <p:nvPr/>
          </p:nvCxnSpPr>
          <p:spPr>
            <a:xfrm>
              <a:off x="8858625" y="3818808"/>
              <a:ext cx="610576" cy="15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5" idx="1"/>
              <a:endCxn id="14" idx="5"/>
            </p:cNvCxnSpPr>
            <p:nvPr/>
          </p:nvCxnSpPr>
          <p:spPr>
            <a:xfrm flipH="1" flipV="1">
              <a:off x="9859446" y="3989625"/>
              <a:ext cx="538743" cy="3749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17" idx="0"/>
              <a:endCxn id="15" idx="3"/>
            </p:cNvCxnSpPr>
            <p:nvPr/>
          </p:nvCxnSpPr>
          <p:spPr>
            <a:xfrm flipV="1">
              <a:off x="9994131" y="4675759"/>
              <a:ext cx="404058" cy="5539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16" idx="0"/>
              <a:endCxn id="15" idx="5"/>
            </p:cNvCxnSpPr>
            <p:nvPr/>
          </p:nvCxnSpPr>
          <p:spPr>
            <a:xfrm flipH="1" flipV="1">
              <a:off x="10721479" y="4675759"/>
              <a:ext cx="652926" cy="644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19" idx="0"/>
              <a:endCxn id="18" idx="2"/>
            </p:cNvCxnSpPr>
            <p:nvPr/>
          </p:nvCxnSpPr>
          <p:spPr>
            <a:xfrm flipV="1">
              <a:off x="7901826" y="3818808"/>
              <a:ext cx="499599" cy="4168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21" idx="7"/>
              <a:endCxn id="19" idx="3"/>
            </p:cNvCxnSpPr>
            <p:nvPr/>
          </p:nvCxnSpPr>
          <p:spPr>
            <a:xfrm flipV="1">
              <a:off x="7302042" y="4611311"/>
              <a:ext cx="438139" cy="463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20" idx="0"/>
              <a:endCxn id="19" idx="5"/>
            </p:cNvCxnSpPr>
            <p:nvPr/>
          </p:nvCxnSpPr>
          <p:spPr>
            <a:xfrm flipH="1" flipV="1">
              <a:off x="8063471" y="4611311"/>
              <a:ext cx="353948" cy="4886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4610" y="2432983"/>
              <a:ext cx="1048414" cy="737166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3191" y="1330870"/>
              <a:ext cx="871251" cy="612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simultaneous distributed trees:</a:t>
            </a:r>
          </a:p>
          <a:p>
            <a:endParaRPr lang="en-US" dirty="0"/>
          </a:p>
          <a:p>
            <a:pPr lvl="1"/>
            <a:r>
              <a:rPr lang="en-US" dirty="0"/>
              <a:t>Collection tree (</a:t>
            </a:r>
            <a:r>
              <a:rPr lang="en-US" dirty="0" err="1"/>
              <a:t>Ctree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IPv6 address tree (</a:t>
            </a:r>
            <a:r>
              <a:rPr lang="en-US" b="1" dirty="0" err="1"/>
              <a:t>IPtree</a:t>
            </a:r>
            <a:r>
              <a:rPr lang="en-US" b="1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Reverse collection tree (</a:t>
            </a:r>
            <a:r>
              <a:rPr lang="en-US" dirty="0" err="1"/>
              <a:t>RCtree</a:t>
            </a:r>
            <a:r>
              <a:rPr lang="en-US" dirty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12</a:t>
            </a:fld>
            <a:endParaRPr lang="pt-BR"/>
          </a:p>
        </p:txBody>
      </p:sp>
      <p:grpSp>
        <p:nvGrpSpPr>
          <p:cNvPr id="107" name="Agrupar 106"/>
          <p:cNvGrpSpPr/>
          <p:nvPr/>
        </p:nvGrpSpPr>
        <p:grpSpPr>
          <a:xfrm>
            <a:off x="6831520" y="1330870"/>
            <a:ext cx="5231428" cy="4429219"/>
            <a:chOff x="6831520" y="1330870"/>
            <a:chExt cx="5231428" cy="4429219"/>
          </a:xfrm>
        </p:grpSpPr>
        <p:sp>
          <p:nvSpPr>
            <p:cNvPr id="14" name="Elipse 13"/>
            <p:cNvSpPr/>
            <p:nvPr/>
          </p:nvSpPr>
          <p:spPr>
            <a:xfrm>
              <a:off x="9469201" y="3613996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0331234" y="4300130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145805" y="53200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9765531" y="5229721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7673226" y="423568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8188819" y="5099973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6911797" y="50101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ector de Seta Reta 22"/>
            <p:cNvCxnSpPr>
              <a:stCxn id="102" idx="2"/>
              <a:endCxn id="14" idx="7"/>
            </p:cNvCxnSpPr>
            <p:nvPr/>
          </p:nvCxnSpPr>
          <p:spPr>
            <a:xfrm flipH="1">
              <a:off x="9859446" y="3170149"/>
              <a:ext cx="269371" cy="50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02" idx="0"/>
              <a:endCxn id="106" idx="2"/>
            </p:cNvCxnSpPr>
            <p:nvPr/>
          </p:nvCxnSpPr>
          <p:spPr>
            <a:xfrm flipV="1">
              <a:off x="10128817" y="1943469"/>
              <a:ext cx="0" cy="48951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4" idx="2"/>
            </p:cNvCxnSpPr>
            <p:nvPr/>
          </p:nvCxnSpPr>
          <p:spPr>
            <a:xfrm flipH="1" flipV="1">
              <a:off x="8858625" y="3818808"/>
              <a:ext cx="610576" cy="15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4" idx="5"/>
              <a:endCxn id="15" idx="1"/>
            </p:cNvCxnSpPr>
            <p:nvPr/>
          </p:nvCxnSpPr>
          <p:spPr>
            <a:xfrm>
              <a:off x="9859446" y="3989625"/>
              <a:ext cx="538743" cy="3749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15" idx="3"/>
              <a:endCxn id="17" idx="0"/>
            </p:cNvCxnSpPr>
            <p:nvPr/>
          </p:nvCxnSpPr>
          <p:spPr>
            <a:xfrm flipH="1">
              <a:off x="9994131" y="4675759"/>
              <a:ext cx="404058" cy="5539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15" idx="5"/>
              <a:endCxn id="16" idx="0"/>
            </p:cNvCxnSpPr>
            <p:nvPr/>
          </p:nvCxnSpPr>
          <p:spPr>
            <a:xfrm>
              <a:off x="10721479" y="4675759"/>
              <a:ext cx="652926" cy="644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18" idx="2"/>
              <a:endCxn id="19" idx="0"/>
            </p:cNvCxnSpPr>
            <p:nvPr/>
          </p:nvCxnSpPr>
          <p:spPr>
            <a:xfrm flipH="1">
              <a:off x="7901826" y="3818808"/>
              <a:ext cx="499599" cy="4168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19" idx="3"/>
              <a:endCxn id="21" idx="7"/>
            </p:cNvCxnSpPr>
            <p:nvPr/>
          </p:nvCxnSpPr>
          <p:spPr>
            <a:xfrm flipH="1">
              <a:off x="7302042" y="4611311"/>
              <a:ext cx="438139" cy="463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19" idx="5"/>
              <a:endCxn id="20" idx="0"/>
            </p:cNvCxnSpPr>
            <p:nvPr/>
          </p:nvCxnSpPr>
          <p:spPr>
            <a:xfrm>
              <a:off x="8063471" y="4611311"/>
              <a:ext cx="353948" cy="4886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4610" y="2432983"/>
              <a:ext cx="1048414" cy="737166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3191" y="1330870"/>
              <a:ext cx="871251" cy="612599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10252372" y="4351388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199A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1082858" y="5370773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2084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9705772" y="5266796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3F9E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104443" y="5161244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7D5D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8401425" y="3598769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27892" y="3657144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5EB8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598980" y="4287366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6ED9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831520" y="5057683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977D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39161" y="4300130"/>
                <a:ext cx="17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𝐼𝑃𝑡𝑟𝑒𝑒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𝐶𝑡𝑟𝑒𝑒</m:t>
                          </m:r>
                        </m:e>
                        <m:sup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61" y="4300130"/>
                <a:ext cx="1782491" cy="369332"/>
              </a:xfrm>
              <a:prstGeom prst="rect">
                <a:avLst/>
              </a:prstGeom>
              <a:blipFill>
                <a:blip r:embed="rId5"/>
                <a:stretch>
                  <a:fillRect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5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simultaneous distributed trees:</a:t>
            </a:r>
          </a:p>
          <a:p>
            <a:endParaRPr lang="en-US" dirty="0"/>
          </a:p>
          <a:p>
            <a:pPr lvl="1"/>
            <a:r>
              <a:rPr lang="en-US" dirty="0"/>
              <a:t>Collection tree (</a:t>
            </a:r>
            <a:r>
              <a:rPr lang="en-US" dirty="0" err="1"/>
              <a:t>Ctree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IPv6 address tree (</a:t>
            </a:r>
            <a:r>
              <a:rPr lang="en-US" dirty="0" err="1"/>
              <a:t>IPtree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Reverse collection tree (</a:t>
            </a:r>
            <a:r>
              <a:rPr lang="en-US" b="1" dirty="0" err="1"/>
              <a:t>RCtree</a:t>
            </a:r>
            <a:r>
              <a:rPr lang="en-US" b="1" dirty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13</a:t>
            </a:fld>
            <a:endParaRPr lang="pt-BR"/>
          </a:p>
        </p:txBody>
      </p:sp>
      <p:grpSp>
        <p:nvGrpSpPr>
          <p:cNvPr id="26" name="Agrupar 25"/>
          <p:cNvGrpSpPr/>
          <p:nvPr/>
        </p:nvGrpSpPr>
        <p:grpSpPr>
          <a:xfrm>
            <a:off x="6831520" y="1330870"/>
            <a:ext cx="5231428" cy="4429219"/>
            <a:chOff x="6831520" y="1330870"/>
            <a:chExt cx="5231428" cy="4429219"/>
          </a:xfrm>
        </p:grpSpPr>
        <p:sp>
          <p:nvSpPr>
            <p:cNvPr id="14" name="Elipse 13"/>
            <p:cNvSpPr/>
            <p:nvPr/>
          </p:nvSpPr>
          <p:spPr>
            <a:xfrm>
              <a:off x="9469201" y="3613996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0331234" y="4300130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145805" y="53200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9765531" y="5229721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7673226" y="423568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8188819" y="5099973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6911797" y="50101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ector de Seta Reta 22"/>
            <p:cNvCxnSpPr>
              <a:stCxn id="102" idx="2"/>
              <a:endCxn id="14" idx="7"/>
            </p:cNvCxnSpPr>
            <p:nvPr/>
          </p:nvCxnSpPr>
          <p:spPr>
            <a:xfrm flipH="1">
              <a:off x="9859446" y="3170149"/>
              <a:ext cx="269371" cy="50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02" idx="0"/>
              <a:endCxn id="106" idx="2"/>
            </p:cNvCxnSpPr>
            <p:nvPr/>
          </p:nvCxnSpPr>
          <p:spPr>
            <a:xfrm flipV="1">
              <a:off x="10128817" y="1943469"/>
              <a:ext cx="0" cy="48951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4" idx="2"/>
            </p:cNvCxnSpPr>
            <p:nvPr/>
          </p:nvCxnSpPr>
          <p:spPr>
            <a:xfrm flipH="1" flipV="1">
              <a:off x="8858625" y="3818808"/>
              <a:ext cx="610576" cy="15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4" idx="5"/>
              <a:endCxn id="15" idx="1"/>
            </p:cNvCxnSpPr>
            <p:nvPr/>
          </p:nvCxnSpPr>
          <p:spPr>
            <a:xfrm>
              <a:off x="9859446" y="3989625"/>
              <a:ext cx="538743" cy="3749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15" idx="3"/>
              <a:endCxn id="17" idx="0"/>
            </p:cNvCxnSpPr>
            <p:nvPr/>
          </p:nvCxnSpPr>
          <p:spPr>
            <a:xfrm flipH="1">
              <a:off x="9994131" y="4675759"/>
              <a:ext cx="404058" cy="553962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15" idx="5"/>
              <a:endCxn id="16" idx="0"/>
            </p:cNvCxnSpPr>
            <p:nvPr/>
          </p:nvCxnSpPr>
          <p:spPr>
            <a:xfrm>
              <a:off x="10721479" y="4675759"/>
              <a:ext cx="652926" cy="644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18" idx="2"/>
              <a:endCxn id="19" idx="0"/>
            </p:cNvCxnSpPr>
            <p:nvPr/>
          </p:nvCxnSpPr>
          <p:spPr>
            <a:xfrm flipH="1">
              <a:off x="7901826" y="3818808"/>
              <a:ext cx="499599" cy="4168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19" idx="3"/>
              <a:endCxn id="21" idx="7"/>
            </p:cNvCxnSpPr>
            <p:nvPr/>
          </p:nvCxnSpPr>
          <p:spPr>
            <a:xfrm flipH="1">
              <a:off x="7302042" y="4611311"/>
              <a:ext cx="438139" cy="463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19" idx="5"/>
              <a:endCxn id="20" idx="0"/>
            </p:cNvCxnSpPr>
            <p:nvPr/>
          </p:nvCxnSpPr>
          <p:spPr>
            <a:xfrm>
              <a:off x="8063471" y="4611311"/>
              <a:ext cx="353948" cy="488662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4610" y="2432983"/>
              <a:ext cx="1048414" cy="737166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3191" y="1330870"/>
              <a:ext cx="871251" cy="612599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10252372" y="4351388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199A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1082858" y="5370773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2084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8401425" y="3598769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27892" y="3657144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5EB8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831520" y="5057683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977D</a:t>
              </a:r>
            </a:p>
          </p:txBody>
        </p:sp>
        <p:cxnSp>
          <p:nvCxnSpPr>
            <p:cNvPr id="7" name="Conector de Seta Reta 6"/>
            <p:cNvCxnSpPr>
              <a:stCxn id="19" idx="6"/>
              <a:endCxn id="17" idx="1"/>
            </p:cNvCxnSpPr>
            <p:nvPr/>
          </p:nvCxnSpPr>
          <p:spPr>
            <a:xfrm>
              <a:off x="8130426" y="4455721"/>
              <a:ext cx="1702060" cy="83844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7598980" y="4287366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6ED9</a:t>
              </a:r>
            </a:p>
          </p:txBody>
        </p:sp>
        <p:cxnSp>
          <p:nvCxnSpPr>
            <p:cNvPr id="42" name="Conector de Seta Reta 41"/>
            <p:cNvCxnSpPr>
              <a:stCxn id="17" idx="2"/>
              <a:endCxn id="20" idx="6"/>
            </p:cNvCxnSpPr>
            <p:nvPr/>
          </p:nvCxnSpPr>
          <p:spPr>
            <a:xfrm flipH="1" flipV="1">
              <a:off x="8646019" y="5320012"/>
              <a:ext cx="1119512" cy="12974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8104443" y="5161244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7D5D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9705772" y="5266796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3F9E</a:t>
              </a:r>
            </a:p>
          </p:txBody>
        </p:sp>
      </p:grpSp>
      <p:grpSp>
        <p:nvGrpSpPr>
          <p:cNvPr id="85" name="Agrupar 84"/>
          <p:cNvGrpSpPr/>
          <p:nvPr/>
        </p:nvGrpSpPr>
        <p:grpSpPr>
          <a:xfrm>
            <a:off x="6911797" y="1330870"/>
            <a:ext cx="4691208" cy="4429219"/>
            <a:chOff x="6911797" y="1330870"/>
            <a:chExt cx="4691208" cy="4429219"/>
          </a:xfrm>
        </p:grpSpPr>
        <p:sp>
          <p:nvSpPr>
            <p:cNvPr id="86" name="Elipse 85"/>
            <p:cNvSpPr/>
            <p:nvPr/>
          </p:nvSpPr>
          <p:spPr>
            <a:xfrm>
              <a:off x="9469201" y="3613996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7" name="Elipse 86"/>
            <p:cNvSpPr/>
            <p:nvPr/>
          </p:nvSpPr>
          <p:spPr>
            <a:xfrm>
              <a:off x="10331234" y="4300130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8" name="Elipse 87"/>
            <p:cNvSpPr/>
            <p:nvPr/>
          </p:nvSpPr>
          <p:spPr>
            <a:xfrm>
              <a:off x="11145805" y="53200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9" name="Elipse 88"/>
            <p:cNvSpPr/>
            <p:nvPr/>
          </p:nvSpPr>
          <p:spPr>
            <a:xfrm>
              <a:off x="9765531" y="5229721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0" name="Elipse 89"/>
            <p:cNvSpPr/>
            <p:nvPr/>
          </p:nvSpPr>
          <p:spPr>
            <a:xfrm>
              <a:off x="8401425" y="3598769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1" name="Elipse 90"/>
            <p:cNvSpPr/>
            <p:nvPr/>
          </p:nvSpPr>
          <p:spPr>
            <a:xfrm>
              <a:off x="7673226" y="423568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2" name="Elipse 91"/>
            <p:cNvSpPr/>
            <p:nvPr/>
          </p:nvSpPr>
          <p:spPr>
            <a:xfrm>
              <a:off x="8188819" y="5099973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3" name="Elipse 92"/>
            <p:cNvSpPr/>
            <p:nvPr/>
          </p:nvSpPr>
          <p:spPr>
            <a:xfrm>
              <a:off x="6911797" y="50101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94" name="Conector de Seta Reta 93"/>
            <p:cNvCxnSpPr>
              <a:stCxn id="86" idx="7"/>
              <a:endCxn id="104" idx="2"/>
            </p:cNvCxnSpPr>
            <p:nvPr/>
          </p:nvCxnSpPr>
          <p:spPr>
            <a:xfrm flipV="1">
              <a:off x="9859446" y="3170149"/>
              <a:ext cx="269371" cy="50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>
              <a:stCxn id="104" idx="0"/>
              <a:endCxn id="105" idx="2"/>
            </p:cNvCxnSpPr>
            <p:nvPr/>
          </p:nvCxnSpPr>
          <p:spPr>
            <a:xfrm flipV="1">
              <a:off x="10128817" y="1943469"/>
              <a:ext cx="0" cy="48951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>
              <a:stCxn id="90" idx="6"/>
              <a:endCxn id="86" idx="2"/>
            </p:cNvCxnSpPr>
            <p:nvPr/>
          </p:nvCxnSpPr>
          <p:spPr>
            <a:xfrm>
              <a:off x="8858625" y="3818808"/>
              <a:ext cx="610576" cy="15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>
              <a:stCxn id="87" idx="1"/>
              <a:endCxn id="86" idx="5"/>
            </p:cNvCxnSpPr>
            <p:nvPr/>
          </p:nvCxnSpPr>
          <p:spPr>
            <a:xfrm flipH="1" flipV="1">
              <a:off x="9859446" y="3989625"/>
              <a:ext cx="538743" cy="3749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>
              <a:stCxn id="89" idx="0"/>
              <a:endCxn id="87" idx="3"/>
            </p:cNvCxnSpPr>
            <p:nvPr/>
          </p:nvCxnSpPr>
          <p:spPr>
            <a:xfrm flipV="1">
              <a:off x="9994131" y="4675759"/>
              <a:ext cx="404058" cy="5539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>
              <a:stCxn id="88" idx="0"/>
              <a:endCxn id="87" idx="5"/>
            </p:cNvCxnSpPr>
            <p:nvPr/>
          </p:nvCxnSpPr>
          <p:spPr>
            <a:xfrm flipH="1" flipV="1">
              <a:off x="10721479" y="4675759"/>
              <a:ext cx="652926" cy="644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>
              <a:stCxn id="91" idx="0"/>
              <a:endCxn id="90" idx="2"/>
            </p:cNvCxnSpPr>
            <p:nvPr/>
          </p:nvCxnSpPr>
          <p:spPr>
            <a:xfrm flipV="1">
              <a:off x="7901826" y="3818808"/>
              <a:ext cx="499599" cy="4168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>
              <a:stCxn id="93" idx="7"/>
              <a:endCxn id="91" idx="3"/>
            </p:cNvCxnSpPr>
            <p:nvPr/>
          </p:nvCxnSpPr>
          <p:spPr>
            <a:xfrm flipV="1">
              <a:off x="7302042" y="4611311"/>
              <a:ext cx="438139" cy="463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>
              <a:stCxn id="92" idx="0"/>
              <a:endCxn id="91" idx="5"/>
            </p:cNvCxnSpPr>
            <p:nvPr/>
          </p:nvCxnSpPr>
          <p:spPr>
            <a:xfrm flipH="1" flipV="1">
              <a:off x="8063471" y="4611311"/>
              <a:ext cx="353948" cy="4886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4610" y="2432983"/>
              <a:ext cx="1048414" cy="737166"/>
            </a:xfrm>
            <a:prstGeom prst="rect">
              <a:avLst/>
            </a:prstGeom>
          </p:spPr>
        </p:pic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3191" y="1330870"/>
              <a:ext cx="871251" cy="612599"/>
            </a:xfrm>
            <a:prstGeom prst="rect">
              <a:avLst/>
            </a:prstGeom>
          </p:spPr>
        </p:pic>
      </p:grpSp>
      <p:sp>
        <p:nvSpPr>
          <p:cNvPr id="27" name="Sinal de Multiplicação 26"/>
          <p:cNvSpPr/>
          <p:nvPr/>
        </p:nvSpPr>
        <p:spPr>
          <a:xfrm rot="19629411">
            <a:off x="8092278" y="4690057"/>
            <a:ext cx="346842" cy="39085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inal de Multiplicação 126"/>
          <p:cNvSpPr/>
          <p:nvPr/>
        </p:nvSpPr>
        <p:spPr>
          <a:xfrm rot="18819207">
            <a:off x="10023187" y="4757515"/>
            <a:ext cx="346842" cy="39085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/>
          <p:cNvSpPr txBox="1"/>
          <p:nvPr/>
        </p:nvSpPr>
        <p:spPr>
          <a:xfrm>
            <a:off x="8265699" y="1736033"/>
            <a:ext cx="9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Ctree</a:t>
            </a:r>
            <a:endParaRPr lang="en-US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8275235" y="1749063"/>
            <a:ext cx="9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RCtree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de Seta Reta 7"/>
          <p:cNvCxnSpPr>
            <a:stCxn id="89" idx="1"/>
            <a:endCxn id="91" idx="6"/>
          </p:cNvCxnSpPr>
          <p:nvPr/>
        </p:nvCxnSpPr>
        <p:spPr>
          <a:xfrm flipH="1" flipV="1">
            <a:off x="8130426" y="4455721"/>
            <a:ext cx="1702060" cy="838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92" idx="6"/>
            <a:endCxn id="89" idx="2"/>
          </p:cNvCxnSpPr>
          <p:nvPr/>
        </p:nvCxnSpPr>
        <p:spPr>
          <a:xfrm>
            <a:off x="8646019" y="5320012"/>
            <a:ext cx="1119512" cy="1297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2111134" y="5524661"/>
                <a:ext cx="258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𝑅𝐶𝑡𝑟𝑒𝑒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𝐶𝑡𝑟𝑒𝑒</m:t>
                          </m:r>
                        </m:e>
                        <m:sup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pt-BR" b="0" i="1" dirty="0" smtClean="0">
                          <a:latin typeface="Cambria Math" panose="02040503050406030204" pitchFamily="18" charset="0"/>
                        </a:rPr>
                        <m:t>IPtree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34" y="5524661"/>
                <a:ext cx="2587246" cy="369332"/>
              </a:xfrm>
              <a:prstGeom prst="rect">
                <a:avLst/>
              </a:prstGeom>
              <a:blipFill>
                <a:blip r:embed="rId5"/>
                <a:stretch>
                  <a:fillRect r="-47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6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7" grpId="0" animBg="1"/>
      <p:bldP spid="28" grpId="0"/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38831" y="1862562"/>
                <a:ext cx="6030585" cy="3631763"/>
              </a:xfrm>
              <a:prstGeom prst="homePlate">
                <a:avLst>
                  <a:gd name="adj" fmla="val 1715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pt-BR" sz="3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pt-BR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pt-BR" sz="3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4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Alternative routing tree</a:t>
                </a:r>
                <a:r>
                  <a:rPr lang="pt-BR" sz="4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𝑅𝐶𝑡𝑟𝑒𝑒</m:t>
                      </m:r>
                      <m:r>
                        <a:rPr lang="pt-B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pt-B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𝐼𝑃𝑡𝑟𝑒𝑒</m:t>
                          </m:r>
                          <m:sSup>
                            <m:sSupPr>
                              <m:ctrlPr>
                                <a:rPr lang="pt-B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pt-B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𝐶𝑡𝑟𝑒𝑒</m:t>
                              </m:r>
                            </m:e>
                            <m:sup>
                              <m:r>
                                <a:rPr lang="pt-B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1" y="1862562"/>
                <a:ext cx="6030585" cy="3631763"/>
              </a:xfrm>
              <a:prstGeom prst="homePlate">
                <a:avLst>
                  <a:gd name="adj" fmla="val 1715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14</a:t>
            </a:fld>
            <a:endParaRPr lang="pt-BR"/>
          </a:p>
        </p:txBody>
      </p:sp>
      <p:grpSp>
        <p:nvGrpSpPr>
          <p:cNvPr id="26" name="Agrupar 25"/>
          <p:cNvGrpSpPr/>
          <p:nvPr/>
        </p:nvGrpSpPr>
        <p:grpSpPr>
          <a:xfrm>
            <a:off x="6831520" y="1330870"/>
            <a:ext cx="5231428" cy="4429219"/>
            <a:chOff x="6831520" y="1330870"/>
            <a:chExt cx="5231428" cy="4429219"/>
          </a:xfrm>
        </p:grpSpPr>
        <p:sp>
          <p:nvSpPr>
            <p:cNvPr id="14" name="Elipse 13"/>
            <p:cNvSpPr/>
            <p:nvPr/>
          </p:nvSpPr>
          <p:spPr>
            <a:xfrm>
              <a:off x="9469201" y="3613996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0331234" y="4300130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145805" y="53200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9765531" y="5229721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7673226" y="423568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Elipse 19"/>
            <p:cNvSpPr/>
            <p:nvPr/>
          </p:nvSpPr>
          <p:spPr>
            <a:xfrm>
              <a:off x="8188819" y="5099973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6911797" y="5010112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ector de Seta Reta 22"/>
            <p:cNvCxnSpPr>
              <a:stCxn id="102" idx="2"/>
              <a:endCxn id="14" idx="7"/>
            </p:cNvCxnSpPr>
            <p:nvPr/>
          </p:nvCxnSpPr>
          <p:spPr>
            <a:xfrm flipH="1">
              <a:off x="9859446" y="3170149"/>
              <a:ext cx="269371" cy="50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02" idx="0"/>
              <a:endCxn id="106" idx="2"/>
            </p:cNvCxnSpPr>
            <p:nvPr/>
          </p:nvCxnSpPr>
          <p:spPr>
            <a:xfrm flipV="1">
              <a:off x="10128817" y="1943469"/>
              <a:ext cx="0" cy="48951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4" idx="2"/>
            </p:cNvCxnSpPr>
            <p:nvPr/>
          </p:nvCxnSpPr>
          <p:spPr>
            <a:xfrm flipH="1" flipV="1">
              <a:off x="8858625" y="3818808"/>
              <a:ext cx="610576" cy="15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4" idx="5"/>
              <a:endCxn id="15" idx="1"/>
            </p:cNvCxnSpPr>
            <p:nvPr/>
          </p:nvCxnSpPr>
          <p:spPr>
            <a:xfrm>
              <a:off x="9859446" y="3989625"/>
              <a:ext cx="538743" cy="3749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15" idx="5"/>
              <a:endCxn id="16" idx="0"/>
            </p:cNvCxnSpPr>
            <p:nvPr/>
          </p:nvCxnSpPr>
          <p:spPr>
            <a:xfrm>
              <a:off x="10721479" y="4675759"/>
              <a:ext cx="652926" cy="644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18" idx="2"/>
              <a:endCxn id="19" idx="0"/>
            </p:cNvCxnSpPr>
            <p:nvPr/>
          </p:nvCxnSpPr>
          <p:spPr>
            <a:xfrm flipH="1">
              <a:off x="7901826" y="3818808"/>
              <a:ext cx="499599" cy="4168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19" idx="3"/>
              <a:endCxn id="21" idx="7"/>
            </p:cNvCxnSpPr>
            <p:nvPr/>
          </p:nvCxnSpPr>
          <p:spPr>
            <a:xfrm flipH="1">
              <a:off x="7302042" y="4611311"/>
              <a:ext cx="438139" cy="463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4610" y="2432983"/>
              <a:ext cx="1048414" cy="737166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3191" y="1330870"/>
              <a:ext cx="871251" cy="612599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10252372" y="4351388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199A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1082858" y="5370773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2084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8401425" y="3598769"/>
              <a:ext cx="457200" cy="44007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27892" y="3657144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5EB8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831520" y="5057683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977D</a:t>
              </a:r>
            </a:p>
          </p:txBody>
        </p:sp>
        <p:cxnSp>
          <p:nvCxnSpPr>
            <p:cNvPr id="7" name="Conector de Seta Reta 6"/>
            <p:cNvCxnSpPr>
              <a:stCxn id="19" idx="6"/>
              <a:endCxn id="17" idx="1"/>
            </p:cNvCxnSpPr>
            <p:nvPr/>
          </p:nvCxnSpPr>
          <p:spPr>
            <a:xfrm>
              <a:off x="8130426" y="4455721"/>
              <a:ext cx="1702060" cy="838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7598980" y="4287366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6ED9</a:t>
              </a:r>
            </a:p>
          </p:txBody>
        </p:sp>
        <p:cxnSp>
          <p:nvCxnSpPr>
            <p:cNvPr id="42" name="Conector de Seta Reta 41"/>
            <p:cNvCxnSpPr>
              <a:stCxn id="17" idx="2"/>
              <a:endCxn id="20" idx="6"/>
            </p:cNvCxnSpPr>
            <p:nvPr/>
          </p:nvCxnSpPr>
          <p:spPr>
            <a:xfrm flipH="1" flipV="1">
              <a:off x="8646019" y="5320012"/>
              <a:ext cx="1119512" cy="12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8104443" y="5161244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7D5D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9705772" y="5266796"/>
              <a:ext cx="980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3F9E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14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Multihop Host Configuration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15</a:t>
            </a:fld>
            <a:endParaRPr lang="pt-BR" dirty="0"/>
          </a:p>
        </p:txBody>
      </p:sp>
      <p:pic>
        <p:nvPicPr>
          <p:cNvPr id="1028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13" idx="0"/>
            <a:endCxn id="1028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4" idx="0"/>
            <a:endCxn id="1028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2" idx="0"/>
            <a:endCxn id="1028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1" idx="0"/>
            <a:endCxn id="13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ector de seta reta 1024"/>
          <p:cNvCxnSpPr>
            <a:stCxn id="16" idx="0"/>
            <a:endCxn id="13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 de seta reta 1028"/>
          <p:cNvCxnSpPr>
            <a:stCxn id="10" idx="0"/>
            <a:endCxn id="11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Conector de seta reta 1031"/>
          <p:cNvCxnSpPr>
            <a:stCxn id="18" idx="0"/>
            <a:endCxn id="11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Conector de seta reta 1033"/>
          <p:cNvCxnSpPr>
            <a:stCxn id="15" idx="0"/>
            <a:endCxn id="14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17" idx="0"/>
            <a:endCxn id="12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: Canto Dobrado 24"/>
          <p:cNvSpPr/>
          <p:nvPr/>
        </p:nvSpPr>
        <p:spPr>
          <a:xfrm>
            <a:off x="436857" y="1679088"/>
            <a:ext cx="2007064" cy="1413615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Collection tree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627996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cxnSp>
        <p:nvCxnSpPr>
          <p:cNvPr id="46" name="Conector de seta reta 19"/>
          <p:cNvCxnSpPr>
            <a:stCxn id="40" idx="0"/>
            <a:endCxn id="36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23"/>
          <p:cNvCxnSpPr>
            <a:stCxn id="41" idx="0"/>
            <a:endCxn id="36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26"/>
          <p:cNvCxnSpPr>
            <a:stCxn id="39" idx="0"/>
            <a:endCxn id="36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30"/>
          <p:cNvCxnSpPr>
            <a:stCxn id="38" idx="0"/>
            <a:endCxn id="40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1024"/>
          <p:cNvCxnSpPr>
            <a:stCxn id="43" idx="0"/>
            <a:endCxn id="40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1028"/>
          <p:cNvCxnSpPr>
            <a:stCxn id="37" idx="0"/>
            <a:endCxn id="38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1031"/>
          <p:cNvCxnSpPr>
            <a:stCxn id="45" idx="0"/>
            <a:endCxn id="38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1033"/>
          <p:cNvCxnSpPr>
            <a:stCxn id="42" idx="0"/>
            <a:endCxn id="41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1035"/>
          <p:cNvCxnSpPr>
            <a:stCxn id="44" idx="0"/>
            <a:endCxn id="39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Multihop Host Configuration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16</a:t>
            </a:fld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780122" y="4811612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601862" y="482504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93535" y="3654187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20037" y="3654187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0140519" y="3732873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659613" y="3744910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122238" y="244842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13779" y="2550316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614275" y="2451274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Retângulo: Canto Dobrado 5"/>
          <p:cNvSpPr/>
          <p:nvPr/>
        </p:nvSpPr>
        <p:spPr>
          <a:xfrm>
            <a:off x="436857" y="1679088"/>
            <a:ext cx="2007064" cy="1413615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Descendants </a:t>
            </a:r>
            <a:r>
              <a:rPr lang="en-US" sz="2400" dirty="0" err="1">
                <a:solidFill>
                  <a:schemeClr val="tx1"/>
                </a:solidFill>
              </a:rPr>
              <a:t>convergecast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11497 -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8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09752 -0.163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8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6211 -0.160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-80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8256 -0.141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70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974 -0.163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0526 -0.1365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17031 -0.1372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687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313 -0.0983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49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-0.17643 -0.1377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Multihop Host Configuration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17</a:t>
            </a:fld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94784" y="161954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A-L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298211" y="2101507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M-P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141231" y="1638255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Q-V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536734" y="2903284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A-B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222353" y="291212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C-H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712171" y="2933047"/>
            <a:ext cx="662592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M-N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9183555" y="2962394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Q-T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434622" y="427065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C-D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147499" y="4293574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E-F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710537" y="1276183"/>
            <a:ext cx="8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520605" y="340085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968750" y="340924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8426733" y="340193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189023" y="463284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451280" y="463284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7258217" y="4654868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9795936" y="4624383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196713" y="5867326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444204" y="589077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cxnSp>
        <p:nvCxnSpPr>
          <p:cNvPr id="61" name="Conector de seta reta 19"/>
          <p:cNvCxnSpPr>
            <a:stCxn id="55" idx="0"/>
            <a:endCxn id="51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23"/>
          <p:cNvCxnSpPr>
            <a:stCxn id="56" idx="0"/>
            <a:endCxn id="51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26"/>
          <p:cNvCxnSpPr>
            <a:stCxn id="54" idx="0"/>
            <a:endCxn id="51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30"/>
          <p:cNvCxnSpPr>
            <a:stCxn id="53" idx="0"/>
            <a:endCxn id="55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1024"/>
          <p:cNvCxnSpPr>
            <a:stCxn id="58" idx="0"/>
            <a:endCxn id="55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1028"/>
          <p:cNvCxnSpPr>
            <a:stCxn id="52" idx="0"/>
            <a:endCxn id="53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1031"/>
          <p:cNvCxnSpPr>
            <a:stCxn id="60" idx="0"/>
            <a:endCxn id="53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1033"/>
          <p:cNvCxnSpPr>
            <a:stCxn id="57" idx="0"/>
            <a:endCxn id="56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1035"/>
          <p:cNvCxnSpPr>
            <a:stCxn id="59" idx="0"/>
            <a:endCxn id="54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336260" y="1224705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A-Z</a:t>
            </a:r>
          </a:p>
        </p:txBody>
      </p:sp>
      <p:sp>
        <p:nvSpPr>
          <p:cNvPr id="71" name="Retângulo: Canto Dobrado 70"/>
          <p:cNvSpPr/>
          <p:nvPr/>
        </p:nvSpPr>
        <p:spPr>
          <a:xfrm>
            <a:off x="436857" y="1679088"/>
            <a:ext cx="2007064" cy="1413615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Address  partitioning procedure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6443140" y="1200326"/>
            <a:ext cx="582234" cy="629253"/>
            <a:chOff x="9296343" y="1257306"/>
            <a:chExt cx="582234" cy="629253"/>
          </a:xfrm>
        </p:grpSpPr>
        <p:sp>
          <p:nvSpPr>
            <p:cNvPr id="72" name="CaixaDeTexto 71"/>
            <p:cNvSpPr txBox="1"/>
            <p:nvPr/>
          </p:nvSpPr>
          <p:spPr>
            <a:xfrm>
              <a:off x="9296343" y="1517227"/>
              <a:ext cx="582234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X-Y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9299609" y="1257306"/>
              <a:ext cx="533663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saves</a:t>
              </a:r>
            </a:p>
          </p:txBody>
        </p:sp>
      </p:grpSp>
      <p:sp>
        <p:nvSpPr>
          <p:cNvPr id="7" name="Texto Explicativo: Linha com Borda e Ênfase 6"/>
          <p:cNvSpPr/>
          <p:nvPr/>
        </p:nvSpPr>
        <p:spPr>
          <a:xfrm>
            <a:off x="8402619" y="1362945"/>
            <a:ext cx="1895181" cy="528633"/>
          </a:xfrm>
          <a:prstGeom prst="accentBorderCallout1">
            <a:avLst>
              <a:gd name="adj1" fmla="val 18750"/>
              <a:gd name="adj2" fmla="val -8333"/>
              <a:gd name="adj3" fmla="val -6420"/>
              <a:gd name="adj4" fmla="val -59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delayed connections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7656 0.0794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39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00182 0.0807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402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9036 0.06574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06901 0.1007 " pathEditMode="relative" rAng="0" ptsTypes="AA">
                                      <p:cBhvr>
                                        <p:cTn id="8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50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04076 0.09954 " pathEditMode="relative" rAng="0" ptsTypes="AA">
                                      <p:cBhvr>
                                        <p:cTn id="8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497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5378 0.09815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490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6537 0.08101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05182 0.0831 " pathEditMode="relative" rAng="0" ptsTypes="AA">
                                      <p:cBhvr>
                                        <p:cTn id="12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4144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4597 0.08079 " pathEditMode="relative" rAng="0" ptsTypes="AA">
                                      <p:cBhvr>
                                        <p:cTn id="124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70" grpId="0" animBg="1"/>
      <p:bldP spid="70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5336260" y="1224705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A-Z</a:t>
            </a:r>
          </a:p>
        </p:txBody>
      </p:sp>
      <p:pic>
        <p:nvPicPr>
          <p:cNvPr id="78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cxnSp>
        <p:nvCxnSpPr>
          <p:cNvPr id="88" name="Conector de seta reta 19"/>
          <p:cNvCxnSpPr>
            <a:stCxn id="82" idx="0"/>
            <a:endCxn id="78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23"/>
          <p:cNvCxnSpPr>
            <a:stCxn id="83" idx="0"/>
            <a:endCxn id="78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26"/>
          <p:cNvCxnSpPr>
            <a:stCxn id="81" idx="0"/>
            <a:endCxn id="78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30"/>
          <p:cNvCxnSpPr>
            <a:stCxn id="80" idx="0"/>
            <a:endCxn id="82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1024"/>
          <p:cNvCxnSpPr>
            <a:stCxn id="85" idx="0"/>
            <a:endCxn id="82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1028"/>
          <p:cNvCxnSpPr>
            <a:stCxn id="79" idx="0"/>
            <a:endCxn id="80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1031"/>
          <p:cNvCxnSpPr>
            <a:stCxn id="87" idx="0"/>
            <a:endCxn id="80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de seta reta 1033"/>
          <p:cNvCxnSpPr>
            <a:stCxn id="84" idx="0"/>
            <a:endCxn id="83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1035"/>
          <p:cNvCxnSpPr>
            <a:stCxn id="86" idx="0"/>
            <a:endCxn id="81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o Explicativo 2 (Ênfase) 46"/>
          <p:cNvSpPr/>
          <p:nvPr/>
        </p:nvSpPr>
        <p:spPr>
          <a:xfrm>
            <a:off x="3187908" y="3448477"/>
            <a:ext cx="1045112" cy="297259"/>
          </a:xfrm>
          <a:prstGeom prst="accentCallout2">
            <a:avLst>
              <a:gd name="adj1" fmla="val 58688"/>
              <a:gd name="adj2" fmla="val -4890"/>
              <a:gd name="adj3" fmla="val 53086"/>
              <a:gd name="adj4" fmla="val -65470"/>
              <a:gd name="adj5" fmla="val 373066"/>
              <a:gd name="adj6" fmla="val -1364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o Explicativo 2 (Ênfase) 44"/>
          <p:cNvSpPr/>
          <p:nvPr/>
        </p:nvSpPr>
        <p:spPr>
          <a:xfrm>
            <a:off x="5444204" y="1270622"/>
            <a:ext cx="1330907" cy="389704"/>
          </a:xfrm>
          <a:prstGeom prst="accentCallout2">
            <a:avLst>
              <a:gd name="adj1" fmla="val 46207"/>
              <a:gd name="adj2" fmla="val 105477"/>
              <a:gd name="adj3" fmla="val 51200"/>
              <a:gd name="adj4" fmla="val 159523"/>
              <a:gd name="adj5" fmla="val 241760"/>
              <a:gd name="adj6" fmla="val 3741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Multihop Host Configuration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18</a:t>
            </a:fld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20605" y="340085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968750" y="340924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426733" y="340193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189023" y="463284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451280" y="463284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258217" y="4654868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795936" y="4624383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196713" y="5867326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44204" y="589077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905596" y="2430781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A-L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597564" y="3665251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A-B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35661" y="3737680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C-H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669947" y="4817510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C-D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747109" y="488931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E-F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367429" y="2520555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M-P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685768" y="3812248"/>
            <a:ext cx="662592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M-N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869959" y="2533546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Q-V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0134792" y="3657413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Q-T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710537" y="1276183"/>
            <a:ext cx="8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graphicFrame>
        <p:nvGraphicFramePr>
          <p:cNvPr id="49" name="Tabe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04091"/>
              </p:ext>
            </p:extLst>
          </p:nvPr>
        </p:nvGraphicFramePr>
        <p:xfrm>
          <a:off x="10425200" y="1377254"/>
          <a:ext cx="1646866" cy="14932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Seta para baixo 5"/>
          <p:cNvSpPr/>
          <p:nvPr/>
        </p:nvSpPr>
        <p:spPr>
          <a:xfrm>
            <a:off x="11478638" y="933855"/>
            <a:ext cx="243192" cy="336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11025129" y="529284"/>
            <a:ext cx="12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NEXT HOP</a:t>
            </a:r>
          </a:p>
        </p:txBody>
      </p:sp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61744"/>
              </p:ext>
            </p:extLst>
          </p:nvPr>
        </p:nvGraphicFramePr>
        <p:xfrm>
          <a:off x="122574" y="4181830"/>
          <a:ext cx="1646866" cy="11199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Seta para baixo 5"/>
          <p:cNvSpPr/>
          <p:nvPr/>
        </p:nvSpPr>
        <p:spPr>
          <a:xfrm rot="16200000">
            <a:off x="10042073" y="1676699"/>
            <a:ext cx="243192" cy="33676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9197910" y="1647931"/>
            <a:ext cx="86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RANGE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256135" y="1733996"/>
            <a:ext cx="815931" cy="371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425200" y="1733996"/>
            <a:ext cx="1646866" cy="37177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Agrupar 55"/>
          <p:cNvGrpSpPr/>
          <p:nvPr/>
        </p:nvGrpSpPr>
        <p:grpSpPr>
          <a:xfrm>
            <a:off x="5091926" y="1390181"/>
            <a:ext cx="778321" cy="551411"/>
            <a:chOff x="6268497" y="1725640"/>
            <a:chExt cx="778321" cy="551411"/>
          </a:xfrm>
        </p:grpSpPr>
        <p:pic>
          <p:nvPicPr>
            <p:cNvPr id="57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aixaDeTexto 57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sp>
        <p:nvSpPr>
          <p:cNvPr id="97" name="CaixaDeTexto 96"/>
          <p:cNvSpPr txBox="1"/>
          <p:nvPr/>
        </p:nvSpPr>
        <p:spPr>
          <a:xfrm>
            <a:off x="10624694" y="2861371"/>
            <a:ext cx="142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O(k)</a:t>
            </a:r>
          </a:p>
        </p:txBody>
      </p:sp>
      <p:sp>
        <p:nvSpPr>
          <p:cNvPr id="99" name="Retângulo: Canto Dobrado 98"/>
          <p:cNvSpPr/>
          <p:nvPr/>
        </p:nvSpPr>
        <p:spPr>
          <a:xfrm>
            <a:off x="436857" y="1679088"/>
            <a:ext cx="2007064" cy="1413615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Standard routing</a:t>
            </a:r>
          </a:p>
        </p:txBody>
      </p:sp>
    </p:spTree>
    <p:extLst>
      <p:ext uri="{BB962C8B-B14F-4D97-AF65-F5344CB8AC3E}">
        <p14:creationId xmlns:p14="http://schemas.microsoft.com/office/powerpoint/2010/main" val="35936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1992 0.1356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47" grpId="0" animBg="1"/>
      <p:bldP spid="48" grpId="0" animBg="1"/>
      <p:bldP spid="50" grpId="0" animBg="1"/>
      <p:bldP spid="51" grpId="0"/>
      <p:bldP spid="53" grpId="0" animBg="1"/>
      <p:bldP spid="54" grpId="0"/>
      <p:bldP spid="6" grpId="0" animBg="1"/>
      <p:bldP spid="3" grpId="0" animBg="1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....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19</a:t>
            </a:fld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20605" y="340085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968750" y="340924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426733" y="340193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189023" y="463284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451280" y="463284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258217" y="4654868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795936" y="4624383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196713" y="5867326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44204" y="589077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905596" y="2430781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A-L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597564" y="3665251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A-B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735661" y="3737680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C-H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669947" y="4817510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C-D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747109" y="488931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E-F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367429" y="2520555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M-P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685768" y="3812248"/>
            <a:ext cx="662592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M-N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869959" y="2533546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Q-V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0134792" y="3657413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Q-T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710537" y="1276183"/>
            <a:ext cx="8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190407" y="944388"/>
            <a:ext cx="582234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A-Z</a:t>
            </a:r>
          </a:p>
        </p:txBody>
      </p:sp>
      <p:cxnSp>
        <p:nvCxnSpPr>
          <p:cNvPr id="47" name="Conector de seta reta 1031"/>
          <p:cNvCxnSpPr/>
          <p:nvPr/>
        </p:nvCxnSpPr>
        <p:spPr>
          <a:xfrm flipV="1">
            <a:off x="5559501" y="4314880"/>
            <a:ext cx="1483966" cy="812510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cxnSp>
        <p:nvCxnSpPr>
          <p:cNvPr id="58" name="Conector de seta reta 19"/>
          <p:cNvCxnSpPr>
            <a:stCxn id="52" idx="0"/>
            <a:endCxn id="48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23"/>
          <p:cNvCxnSpPr>
            <a:stCxn id="53" idx="0"/>
            <a:endCxn id="48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26"/>
          <p:cNvCxnSpPr>
            <a:stCxn id="51" idx="0"/>
            <a:endCxn id="48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30"/>
          <p:cNvCxnSpPr>
            <a:stCxn id="50" idx="0"/>
            <a:endCxn id="52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1024"/>
          <p:cNvCxnSpPr>
            <a:stCxn id="55" idx="0"/>
            <a:endCxn id="52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1028"/>
          <p:cNvCxnSpPr>
            <a:stCxn id="49" idx="0"/>
            <a:endCxn id="50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1031"/>
          <p:cNvCxnSpPr>
            <a:stCxn id="57" idx="0"/>
            <a:endCxn id="50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1033"/>
          <p:cNvCxnSpPr>
            <a:stCxn id="54" idx="0"/>
            <a:endCxn id="53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1035"/>
          <p:cNvCxnSpPr>
            <a:stCxn id="56" idx="0"/>
            <a:endCxn id="51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4" descr="Resultado de imagem para no wifi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51" y="4309479"/>
            <a:ext cx="943386" cy="94338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pt-BR" sz="3600" dirty="0"/>
              <a:t>6LoWPAN</a:t>
            </a:r>
            <a:endParaRPr lang="en-US" sz="3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0331E4-B594-4CC5-B8D5-273576AD41CA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IPv6 over Low-power Wireless Personal Area Networks</a:t>
            </a:r>
          </a:p>
          <a:p>
            <a:r>
              <a:rPr lang="en-US" sz="2400" dirty="0"/>
              <a:t>Even the smallest low-power devices should be able to run the Internet Protocol to become part of the Internet of Things</a:t>
            </a:r>
          </a:p>
          <a:p>
            <a:endParaRPr lang="pt-BR" sz="2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807"/>
            <a:ext cx="12192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Broadcast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0331E4-B594-4CC5-B8D5-273576AD41CA}" type="slidenum">
              <a:rPr lang="pt-BR" smtClean="0"/>
              <a:t>20</a:t>
            </a:fld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7649002" y="1555506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9" name="Elipse 8"/>
          <p:cNvSpPr/>
          <p:nvPr/>
        </p:nvSpPr>
        <p:spPr>
          <a:xfrm>
            <a:off x="7062593" y="238120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Elipse 9"/>
          <p:cNvSpPr/>
          <p:nvPr/>
        </p:nvSpPr>
        <p:spPr>
          <a:xfrm>
            <a:off x="8235411" y="238012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Elipse 11"/>
          <p:cNvSpPr/>
          <p:nvPr/>
        </p:nvSpPr>
        <p:spPr>
          <a:xfrm>
            <a:off x="8821820" y="3309388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4" name="Elipse 13"/>
          <p:cNvSpPr/>
          <p:nvPr/>
        </p:nvSpPr>
        <p:spPr>
          <a:xfrm>
            <a:off x="9660539" y="5250881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" name="Conector de Seta Reta 6"/>
          <p:cNvCxnSpPr>
            <a:stCxn id="9" idx="7"/>
          </p:cNvCxnSpPr>
          <p:nvPr/>
        </p:nvCxnSpPr>
        <p:spPr>
          <a:xfrm flipV="1">
            <a:off x="7563124" y="2039070"/>
            <a:ext cx="171756" cy="4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1"/>
          </p:cNvCxnSpPr>
          <p:nvPr/>
        </p:nvCxnSpPr>
        <p:spPr>
          <a:xfrm flipH="1" flipV="1">
            <a:off x="8149533" y="2039070"/>
            <a:ext cx="171756" cy="4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2" idx="1"/>
            <a:endCxn id="10" idx="5"/>
          </p:cNvCxnSpPr>
          <p:nvPr/>
        </p:nvCxnSpPr>
        <p:spPr>
          <a:xfrm flipH="1" flipV="1">
            <a:off x="8735942" y="2863688"/>
            <a:ext cx="171756" cy="52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ângulo isósceles 23"/>
          <p:cNvSpPr/>
          <p:nvPr/>
        </p:nvSpPr>
        <p:spPr>
          <a:xfrm>
            <a:off x="6703302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de Seta Reta 25"/>
          <p:cNvCxnSpPr>
            <a:stCxn id="24" idx="0"/>
            <a:endCxn id="9" idx="3"/>
          </p:cNvCxnSpPr>
          <p:nvPr/>
        </p:nvCxnSpPr>
        <p:spPr>
          <a:xfrm flipV="1">
            <a:off x="6951781" y="2864768"/>
            <a:ext cx="196690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riângulo isósceles 26"/>
          <p:cNvSpPr/>
          <p:nvPr/>
        </p:nvSpPr>
        <p:spPr>
          <a:xfrm>
            <a:off x="7543246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de Seta Reta 31"/>
          <p:cNvCxnSpPr>
            <a:stCxn id="27" idx="0"/>
            <a:endCxn id="9" idx="5"/>
          </p:cNvCxnSpPr>
          <p:nvPr/>
        </p:nvCxnSpPr>
        <p:spPr>
          <a:xfrm flipH="1" flipV="1">
            <a:off x="7563124" y="2864768"/>
            <a:ext cx="228601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riângulo isósceles 34"/>
          <p:cNvSpPr/>
          <p:nvPr/>
        </p:nvSpPr>
        <p:spPr>
          <a:xfrm>
            <a:off x="8491876" y="4238652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ângulo isósceles 35"/>
          <p:cNvSpPr/>
          <p:nvPr/>
        </p:nvSpPr>
        <p:spPr>
          <a:xfrm>
            <a:off x="9287823" y="4238651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 de Seta Reta 37"/>
          <p:cNvCxnSpPr>
            <a:stCxn id="35" idx="0"/>
            <a:endCxn id="12" idx="3"/>
          </p:cNvCxnSpPr>
          <p:nvPr/>
        </p:nvCxnSpPr>
        <p:spPr>
          <a:xfrm flipV="1">
            <a:off x="8740355" y="3792952"/>
            <a:ext cx="167343" cy="44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36" idx="0"/>
            <a:endCxn id="12" idx="5"/>
          </p:cNvCxnSpPr>
          <p:nvPr/>
        </p:nvCxnSpPr>
        <p:spPr>
          <a:xfrm flipH="1" flipV="1">
            <a:off x="9322351" y="3792952"/>
            <a:ext cx="213951" cy="44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1"/>
            <a:endCxn id="36" idx="3"/>
          </p:cNvCxnSpPr>
          <p:nvPr/>
        </p:nvCxnSpPr>
        <p:spPr>
          <a:xfrm flipH="1" flipV="1">
            <a:off x="9536302" y="4805182"/>
            <a:ext cx="210115" cy="52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8760970" y="2206179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IParent</a:t>
            </a:r>
            <a:r>
              <a:rPr lang="en-US" dirty="0"/>
              <a:t>(H)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8760915" y="2447961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CTparent</a:t>
            </a:r>
            <a:r>
              <a:rPr lang="en-US" dirty="0"/>
              <a:t>(H)</a:t>
            </a:r>
          </a:p>
        </p:txBody>
      </p:sp>
      <p:pic>
        <p:nvPicPr>
          <p:cNvPr id="1026" name="Picture 2" descr="Resultado de imagem para 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20" y="1725640"/>
            <a:ext cx="770777" cy="5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/>
          <p:cNvSpPr txBox="1"/>
          <p:nvPr/>
        </p:nvSpPr>
        <p:spPr>
          <a:xfrm>
            <a:off x="8814276" y="1938497"/>
            <a:ext cx="645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To: D</a:t>
            </a:r>
          </a:p>
        </p:txBody>
      </p:sp>
      <p:sp>
        <p:nvSpPr>
          <p:cNvPr id="51" name="Cruz 50"/>
          <p:cNvSpPr/>
          <p:nvPr/>
        </p:nvSpPr>
        <p:spPr>
          <a:xfrm rot="1070961">
            <a:off x="8699167" y="3007438"/>
            <a:ext cx="245307" cy="229224"/>
          </a:xfrm>
          <a:prstGeom prst="plus">
            <a:avLst>
              <a:gd name="adj" fmla="val 3970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45546" y="3585067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582684" y="3571179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0" name="Retângulo: Cantos Diagonais Arredondados 29"/>
          <p:cNvSpPr/>
          <p:nvPr/>
        </p:nvSpPr>
        <p:spPr>
          <a:xfrm>
            <a:off x="836844" y="2380124"/>
            <a:ext cx="4456341" cy="2599003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Fault tolerance and network dynamics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Alternative top-down routing</a:t>
            </a:r>
          </a:p>
        </p:txBody>
      </p:sp>
    </p:spTree>
    <p:extLst>
      <p:ext uri="{BB962C8B-B14F-4D97-AF65-F5344CB8AC3E}">
        <p14:creationId xmlns:p14="http://schemas.microsoft.com/office/powerpoint/2010/main" val="40161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Broadcast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21</a:t>
            </a:fld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649010" y="1555506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2" name="Elipse 11"/>
          <p:cNvSpPr/>
          <p:nvPr/>
        </p:nvSpPr>
        <p:spPr>
          <a:xfrm>
            <a:off x="7062601" y="238120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Elipse 12"/>
          <p:cNvSpPr/>
          <p:nvPr/>
        </p:nvSpPr>
        <p:spPr>
          <a:xfrm>
            <a:off x="8235419" y="238012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4" name="Elipse 13"/>
          <p:cNvSpPr/>
          <p:nvPr/>
        </p:nvSpPr>
        <p:spPr>
          <a:xfrm>
            <a:off x="8821828" y="3309388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Elipse 14"/>
          <p:cNvSpPr/>
          <p:nvPr/>
        </p:nvSpPr>
        <p:spPr>
          <a:xfrm>
            <a:off x="9660547" y="5250881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Conector de Seta Reta 15"/>
          <p:cNvCxnSpPr>
            <a:stCxn id="12" idx="7"/>
            <a:endCxn id="11" idx="3"/>
          </p:cNvCxnSpPr>
          <p:nvPr/>
        </p:nvCxnSpPr>
        <p:spPr>
          <a:xfrm flipV="1">
            <a:off x="7563132" y="2039070"/>
            <a:ext cx="171756" cy="4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3" idx="1"/>
            <a:endCxn id="11" idx="5"/>
          </p:cNvCxnSpPr>
          <p:nvPr/>
        </p:nvCxnSpPr>
        <p:spPr>
          <a:xfrm flipH="1" flipV="1">
            <a:off x="8149541" y="2039070"/>
            <a:ext cx="171756" cy="4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riângulo isósceles 18"/>
          <p:cNvSpPr/>
          <p:nvPr/>
        </p:nvSpPr>
        <p:spPr>
          <a:xfrm>
            <a:off x="6703310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/>
          <p:cNvCxnSpPr>
            <a:endCxn id="12" idx="3"/>
          </p:cNvCxnSpPr>
          <p:nvPr/>
        </p:nvCxnSpPr>
        <p:spPr>
          <a:xfrm flipV="1">
            <a:off x="6951789" y="2864768"/>
            <a:ext cx="196690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riângulo isósceles 20"/>
          <p:cNvSpPr/>
          <p:nvPr/>
        </p:nvSpPr>
        <p:spPr>
          <a:xfrm>
            <a:off x="7543254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e Seta Reta 21"/>
          <p:cNvCxnSpPr>
            <a:stCxn id="21" idx="0"/>
            <a:endCxn id="12" idx="5"/>
          </p:cNvCxnSpPr>
          <p:nvPr/>
        </p:nvCxnSpPr>
        <p:spPr>
          <a:xfrm flipH="1" flipV="1">
            <a:off x="7563132" y="2864768"/>
            <a:ext cx="228601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riângulo isósceles 22"/>
          <p:cNvSpPr/>
          <p:nvPr/>
        </p:nvSpPr>
        <p:spPr>
          <a:xfrm>
            <a:off x="8491884" y="4238652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ângulo isósceles 23"/>
          <p:cNvSpPr/>
          <p:nvPr/>
        </p:nvSpPr>
        <p:spPr>
          <a:xfrm>
            <a:off x="9287831" y="4238651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de Seta Reta 24"/>
          <p:cNvCxnSpPr>
            <a:stCxn id="23" idx="0"/>
            <a:endCxn id="14" idx="3"/>
          </p:cNvCxnSpPr>
          <p:nvPr/>
        </p:nvCxnSpPr>
        <p:spPr>
          <a:xfrm flipV="1">
            <a:off x="8740363" y="3792952"/>
            <a:ext cx="167343" cy="44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4" idx="0"/>
            <a:endCxn id="14" idx="5"/>
          </p:cNvCxnSpPr>
          <p:nvPr/>
        </p:nvCxnSpPr>
        <p:spPr>
          <a:xfrm flipH="1" flipV="1">
            <a:off x="9322359" y="3792952"/>
            <a:ext cx="213951" cy="44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5" idx="1"/>
            <a:endCxn id="24" idx="3"/>
          </p:cNvCxnSpPr>
          <p:nvPr/>
        </p:nvCxnSpPr>
        <p:spPr>
          <a:xfrm flipH="1" flipV="1">
            <a:off x="9536310" y="4805182"/>
            <a:ext cx="210115" cy="52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760978" y="2206179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IParent</a:t>
            </a:r>
            <a:r>
              <a:rPr lang="en-US" dirty="0"/>
              <a:t>(H)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760923" y="2447961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CTparent</a:t>
            </a:r>
            <a:r>
              <a:rPr lang="en-US" dirty="0"/>
              <a:t>(H)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8814284" y="1725640"/>
            <a:ext cx="778321" cy="551411"/>
            <a:chOff x="6268497" y="1725640"/>
            <a:chExt cx="778321" cy="551411"/>
          </a:xfrm>
        </p:grpSpPr>
        <p:pic>
          <p:nvPicPr>
            <p:cNvPr id="30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cxnSp>
        <p:nvCxnSpPr>
          <p:cNvPr id="18" name="Conector de Seta Reta 17"/>
          <p:cNvCxnSpPr>
            <a:stCxn id="14" idx="1"/>
            <a:endCxn id="13" idx="5"/>
          </p:cNvCxnSpPr>
          <p:nvPr/>
        </p:nvCxnSpPr>
        <p:spPr>
          <a:xfrm flipH="1" flipV="1">
            <a:off x="8735950" y="2863688"/>
            <a:ext cx="171756" cy="52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ruz 9"/>
          <p:cNvSpPr/>
          <p:nvPr/>
        </p:nvSpPr>
        <p:spPr>
          <a:xfrm rot="1070961">
            <a:off x="8699175" y="3007438"/>
            <a:ext cx="245307" cy="229224"/>
          </a:xfrm>
          <a:prstGeom prst="plus">
            <a:avLst>
              <a:gd name="adj" fmla="val 3970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6745554" y="3585067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582692" y="3571179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4" name="Retângulo: Cantos Diagonais Arredondados 33"/>
          <p:cNvSpPr/>
          <p:nvPr/>
        </p:nvSpPr>
        <p:spPr>
          <a:xfrm>
            <a:off x="836844" y="2380124"/>
            <a:ext cx="4456341" cy="2599003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Fault tolerance and network dynamics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Alternative top-down routing</a:t>
            </a:r>
          </a:p>
        </p:txBody>
      </p:sp>
    </p:spTree>
    <p:extLst>
      <p:ext uri="{BB962C8B-B14F-4D97-AF65-F5344CB8AC3E}">
        <p14:creationId xmlns:p14="http://schemas.microsoft.com/office/powerpoint/2010/main" val="13871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04453 0.16551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92781"/>
              </p:ext>
            </p:extLst>
          </p:nvPr>
        </p:nvGraphicFramePr>
        <p:xfrm>
          <a:off x="5032092" y="693627"/>
          <a:ext cx="1646866" cy="11199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T1.init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T2.final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T2.init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T2.final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68962"/>
              </p:ext>
            </p:extLst>
          </p:nvPr>
        </p:nvGraphicFramePr>
        <p:xfrm>
          <a:off x="5032092" y="684906"/>
          <a:ext cx="1646866" cy="14932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88865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Broadcast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22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7648993" y="1555506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0" name="Elipse 9"/>
          <p:cNvSpPr/>
          <p:nvPr/>
        </p:nvSpPr>
        <p:spPr>
          <a:xfrm>
            <a:off x="7062584" y="238120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Elipse 10"/>
          <p:cNvSpPr/>
          <p:nvPr/>
        </p:nvSpPr>
        <p:spPr>
          <a:xfrm>
            <a:off x="8235402" y="238012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Elipse 11"/>
          <p:cNvSpPr/>
          <p:nvPr/>
        </p:nvSpPr>
        <p:spPr>
          <a:xfrm>
            <a:off x="8821811" y="3309388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Elipse 12"/>
          <p:cNvSpPr/>
          <p:nvPr/>
        </p:nvSpPr>
        <p:spPr>
          <a:xfrm>
            <a:off x="9660530" y="5250881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4" name="Conector de Seta Reta 13"/>
          <p:cNvCxnSpPr>
            <a:stCxn id="10" idx="7"/>
            <a:endCxn id="8" idx="3"/>
          </p:cNvCxnSpPr>
          <p:nvPr/>
        </p:nvCxnSpPr>
        <p:spPr>
          <a:xfrm flipV="1">
            <a:off x="7563115" y="2039070"/>
            <a:ext cx="171756" cy="4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1"/>
            <a:endCxn id="8" idx="5"/>
          </p:cNvCxnSpPr>
          <p:nvPr/>
        </p:nvCxnSpPr>
        <p:spPr>
          <a:xfrm flipH="1" flipV="1">
            <a:off x="8149524" y="2039070"/>
            <a:ext cx="171756" cy="4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1"/>
            <a:endCxn id="11" idx="5"/>
          </p:cNvCxnSpPr>
          <p:nvPr/>
        </p:nvCxnSpPr>
        <p:spPr>
          <a:xfrm flipH="1" flipV="1">
            <a:off x="8735933" y="2863688"/>
            <a:ext cx="171756" cy="52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riângulo isósceles 16"/>
          <p:cNvSpPr/>
          <p:nvPr/>
        </p:nvSpPr>
        <p:spPr>
          <a:xfrm>
            <a:off x="6703293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18" name="Conector de Seta Reta 17"/>
          <p:cNvCxnSpPr>
            <a:stCxn id="17" idx="0"/>
            <a:endCxn id="10" idx="3"/>
          </p:cNvCxnSpPr>
          <p:nvPr/>
        </p:nvCxnSpPr>
        <p:spPr>
          <a:xfrm flipV="1">
            <a:off x="6951772" y="2864768"/>
            <a:ext cx="196690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riângulo isósceles 18"/>
          <p:cNvSpPr/>
          <p:nvPr/>
        </p:nvSpPr>
        <p:spPr>
          <a:xfrm>
            <a:off x="7543237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/>
          <p:cNvCxnSpPr>
            <a:stCxn id="19" idx="0"/>
            <a:endCxn id="10" idx="5"/>
          </p:cNvCxnSpPr>
          <p:nvPr/>
        </p:nvCxnSpPr>
        <p:spPr>
          <a:xfrm flipH="1" flipV="1">
            <a:off x="7563115" y="2864768"/>
            <a:ext cx="228601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riângulo isósceles 20"/>
          <p:cNvSpPr/>
          <p:nvPr/>
        </p:nvSpPr>
        <p:spPr>
          <a:xfrm>
            <a:off x="8491867" y="4238652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ângulo isósceles 21"/>
          <p:cNvSpPr/>
          <p:nvPr/>
        </p:nvSpPr>
        <p:spPr>
          <a:xfrm>
            <a:off x="9287814" y="4238651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de Seta Reta 22"/>
          <p:cNvCxnSpPr>
            <a:stCxn id="21" idx="0"/>
            <a:endCxn id="12" idx="3"/>
          </p:cNvCxnSpPr>
          <p:nvPr/>
        </p:nvCxnSpPr>
        <p:spPr>
          <a:xfrm flipV="1">
            <a:off x="8740346" y="3792952"/>
            <a:ext cx="167343" cy="44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2" idx="0"/>
            <a:endCxn id="12" idx="5"/>
          </p:cNvCxnSpPr>
          <p:nvPr/>
        </p:nvCxnSpPr>
        <p:spPr>
          <a:xfrm flipH="1" flipV="1">
            <a:off x="9322342" y="3792952"/>
            <a:ext cx="213951" cy="44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3" idx="1"/>
            <a:endCxn id="22" idx="3"/>
          </p:cNvCxnSpPr>
          <p:nvPr/>
        </p:nvCxnSpPr>
        <p:spPr>
          <a:xfrm flipH="1" flipV="1">
            <a:off x="9536293" y="4805182"/>
            <a:ext cx="210115" cy="52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760961" y="2206179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IParent</a:t>
            </a:r>
            <a:r>
              <a:rPr lang="en-US" dirty="0"/>
              <a:t>(H)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760906" y="2447961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CTparent</a:t>
            </a:r>
            <a:r>
              <a:rPr lang="en-US" dirty="0"/>
              <a:t>(H)</a:t>
            </a:r>
          </a:p>
        </p:txBody>
      </p:sp>
      <p:sp>
        <p:nvSpPr>
          <p:cNvPr id="30" name="Cruz 29"/>
          <p:cNvSpPr/>
          <p:nvPr/>
        </p:nvSpPr>
        <p:spPr>
          <a:xfrm rot="1070961">
            <a:off x="8699158" y="3007438"/>
            <a:ext cx="245307" cy="229224"/>
          </a:xfrm>
          <a:prstGeom prst="plus">
            <a:avLst>
              <a:gd name="adj" fmla="val 3970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>
            <a:stCxn id="12" idx="2"/>
            <a:endCxn id="10" idx="6"/>
          </p:cNvCxnSpPr>
          <p:nvPr/>
        </p:nvCxnSpPr>
        <p:spPr>
          <a:xfrm flipH="1" flipV="1">
            <a:off x="7648993" y="2664470"/>
            <a:ext cx="1172818" cy="92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858389" y="2471295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CTparent</a:t>
            </a:r>
            <a:r>
              <a:rPr lang="en-US" dirty="0"/>
              <a:t>(H)</a:t>
            </a:r>
          </a:p>
        </p:txBody>
      </p:sp>
      <p:cxnSp>
        <p:nvCxnSpPr>
          <p:cNvPr id="44" name="Conector: Angulado 43"/>
          <p:cNvCxnSpPr>
            <a:stCxn id="45" idx="3"/>
            <a:endCxn id="10" idx="0"/>
          </p:cNvCxnSpPr>
          <p:nvPr/>
        </p:nvCxnSpPr>
        <p:spPr>
          <a:xfrm>
            <a:off x="6678958" y="1431550"/>
            <a:ext cx="676831" cy="9496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745537" y="3585067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582675" y="3571179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8174497" y="2381582"/>
            <a:ext cx="778321" cy="551411"/>
            <a:chOff x="6268497" y="1725640"/>
            <a:chExt cx="778321" cy="551411"/>
          </a:xfrm>
        </p:grpSpPr>
        <p:pic>
          <p:nvPicPr>
            <p:cNvPr id="41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8197884" y="2389924"/>
            <a:ext cx="778321" cy="551411"/>
            <a:chOff x="6268497" y="1725640"/>
            <a:chExt cx="778321" cy="551411"/>
          </a:xfrm>
        </p:grpSpPr>
        <p:pic>
          <p:nvPicPr>
            <p:cNvPr id="53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ixaDeTexto 53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8229227" y="2388701"/>
            <a:ext cx="778321" cy="551411"/>
            <a:chOff x="6268497" y="1725640"/>
            <a:chExt cx="778321" cy="551411"/>
          </a:xfrm>
        </p:grpSpPr>
        <p:pic>
          <p:nvPicPr>
            <p:cNvPr id="56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aixaDeTexto 56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8207014" y="2399955"/>
            <a:ext cx="778321" cy="551411"/>
            <a:chOff x="6268497" y="1725640"/>
            <a:chExt cx="778321" cy="551411"/>
          </a:xfrm>
        </p:grpSpPr>
        <p:pic>
          <p:nvPicPr>
            <p:cNvPr id="59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aixaDeTexto 59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8236942" y="2373418"/>
            <a:ext cx="778321" cy="551411"/>
            <a:chOff x="6268497" y="1725640"/>
            <a:chExt cx="778321" cy="551411"/>
          </a:xfrm>
        </p:grpSpPr>
        <p:pic>
          <p:nvPicPr>
            <p:cNvPr id="62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ixaDeTexto 62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8236771" y="2361494"/>
            <a:ext cx="778321" cy="551411"/>
            <a:chOff x="6268497" y="1725640"/>
            <a:chExt cx="778321" cy="551411"/>
          </a:xfrm>
        </p:grpSpPr>
        <p:pic>
          <p:nvPicPr>
            <p:cNvPr id="65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CaixaDeTexto 65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sp>
        <p:nvSpPr>
          <p:cNvPr id="70" name="Retângulo: Cantos Diagonais Arredondados 69"/>
          <p:cNvSpPr/>
          <p:nvPr/>
        </p:nvSpPr>
        <p:spPr>
          <a:xfrm>
            <a:off x="836844" y="2380124"/>
            <a:ext cx="4456341" cy="2599003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Fault tolerance and network dynamics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Alternative top-down routing</a:t>
            </a:r>
          </a:p>
        </p:txBody>
      </p:sp>
    </p:spTree>
    <p:extLst>
      <p:ext uri="{BB962C8B-B14F-4D97-AF65-F5344CB8AC3E}">
        <p14:creationId xmlns:p14="http://schemas.microsoft.com/office/powerpoint/2010/main" val="1046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5.55112E-17 L 0.00144 0.1333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66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6744 0.081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407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6159 -0.104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52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00847 -0.1347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6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7187 -0.0553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2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-0.05976 0.0944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Broadcast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23</a:t>
            </a:fld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649014" y="1555506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0" name="Elipse 59"/>
          <p:cNvSpPr/>
          <p:nvPr/>
        </p:nvSpPr>
        <p:spPr>
          <a:xfrm>
            <a:off x="7062605" y="238120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1" name="Elipse 60"/>
          <p:cNvSpPr/>
          <p:nvPr/>
        </p:nvSpPr>
        <p:spPr>
          <a:xfrm>
            <a:off x="8235423" y="2380124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62" name="Elipse 61"/>
          <p:cNvSpPr/>
          <p:nvPr/>
        </p:nvSpPr>
        <p:spPr>
          <a:xfrm>
            <a:off x="8821832" y="3309388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3" name="Elipse 62"/>
          <p:cNvSpPr/>
          <p:nvPr/>
        </p:nvSpPr>
        <p:spPr>
          <a:xfrm>
            <a:off x="9660551" y="5250881"/>
            <a:ext cx="586409" cy="566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4" name="Conector de Seta Reta 63"/>
          <p:cNvCxnSpPr>
            <a:stCxn id="60" idx="7"/>
            <a:endCxn id="59" idx="3"/>
          </p:cNvCxnSpPr>
          <p:nvPr/>
        </p:nvCxnSpPr>
        <p:spPr>
          <a:xfrm flipV="1">
            <a:off x="7563136" y="2039070"/>
            <a:ext cx="171756" cy="4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61" idx="1"/>
            <a:endCxn id="59" idx="5"/>
          </p:cNvCxnSpPr>
          <p:nvPr/>
        </p:nvCxnSpPr>
        <p:spPr>
          <a:xfrm flipH="1" flipV="1">
            <a:off x="8149545" y="2039070"/>
            <a:ext cx="171756" cy="42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62" idx="1"/>
            <a:endCxn id="61" idx="5"/>
          </p:cNvCxnSpPr>
          <p:nvPr/>
        </p:nvCxnSpPr>
        <p:spPr>
          <a:xfrm flipH="1" flipV="1">
            <a:off x="8735954" y="2863688"/>
            <a:ext cx="171756" cy="5286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riângulo isósceles 66"/>
          <p:cNvSpPr/>
          <p:nvPr/>
        </p:nvSpPr>
        <p:spPr>
          <a:xfrm>
            <a:off x="6703314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ector de Seta Reta 67"/>
          <p:cNvCxnSpPr>
            <a:stCxn id="67" idx="0"/>
            <a:endCxn id="60" idx="3"/>
          </p:cNvCxnSpPr>
          <p:nvPr/>
        </p:nvCxnSpPr>
        <p:spPr>
          <a:xfrm flipV="1">
            <a:off x="6951793" y="2864768"/>
            <a:ext cx="196690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riângulo isósceles 68"/>
          <p:cNvSpPr/>
          <p:nvPr/>
        </p:nvSpPr>
        <p:spPr>
          <a:xfrm>
            <a:off x="7543258" y="3360556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ector de Seta Reta 69"/>
          <p:cNvCxnSpPr>
            <a:stCxn id="69" idx="0"/>
            <a:endCxn id="60" idx="5"/>
          </p:cNvCxnSpPr>
          <p:nvPr/>
        </p:nvCxnSpPr>
        <p:spPr>
          <a:xfrm flipH="1" flipV="1">
            <a:off x="7563136" y="2864768"/>
            <a:ext cx="228601" cy="4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riângulo isósceles 70"/>
          <p:cNvSpPr/>
          <p:nvPr/>
        </p:nvSpPr>
        <p:spPr>
          <a:xfrm>
            <a:off x="8491888" y="4238652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iângulo isósceles 71"/>
          <p:cNvSpPr/>
          <p:nvPr/>
        </p:nvSpPr>
        <p:spPr>
          <a:xfrm>
            <a:off x="9287835" y="4238651"/>
            <a:ext cx="496957" cy="566531"/>
          </a:xfrm>
          <a:prstGeom prst="triangle">
            <a:avLst/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ector de Seta Reta 72"/>
          <p:cNvCxnSpPr>
            <a:stCxn id="71" idx="0"/>
            <a:endCxn id="62" idx="3"/>
          </p:cNvCxnSpPr>
          <p:nvPr/>
        </p:nvCxnSpPr>
        <p:spPr>
          <a:xfrm flipV="1">
            <a:off x="8740367" y="3792952"/>
            <a:ext cx="167343" cy="44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72" idx="0"/>
            <a:endCxn id="62" idx="5"/>
          </p:cNvCxnSpPr>
          <p:nvPr/>
        </p:nvCxnSpPr>
        <p:spPr>
          <a:xfrm flipH="1" flipV="1">
            <a:off x="9322363" y="3792952"/>
            <a:ext cx="213951" cy="44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63" idx="1"/>
            <a:endCxn id="72" idx="3"/>
          </p:cNvCxnSpPr>
          <p:nvPr/>
        </p:nvCxnSpPr>
        <p:spPr>
          <a:xfrm flipH="1" flipV="1">
            <a:off x="9536314" y="4805182"/>
            <a:ext cx="210115" cy="52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8760982" y="2206179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IParent</a:t>
            </a:r>
            <a:r>
              <a:rPr lang="en-US" dirty="0"/>
              <a:t>(H)</a:t>
            </a:r>
          </a:p>
        </p:txBody>
      </p:sp>
      <p:sp>
        <p:nvSpPr>
          <p:cNvPr id="78" name="Cruz 77"/>
          <p:cNvSpPr/>
          <p:nvPr/>
        </p:nvSpPr>
        <p:spPr>
          <a:xfrm rot="1070961">
            <a:off x="8699179" y="3007438"/>
            <a:ext cx="245307" cy="229224"/>
          </a:xfrm>
          <a:prstGeom prst="plus">
            <a:avLst>
              <a:gd name="adj" fmla="val 3970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de Seta Reta 78"/>
          <p:cNvCxnSpPr>
            <a:stCxn id="62" idx="2"/>
            <a:endCxn id="60" idx="6"/>
          </p:cNvCxnSpPr>
          <p:nvPr/>
        </p:nvCxnSpPr>
        <p:spPr>
          <a:xfrm flipH="1" flipV="1">
            <a:off x="7649014" y="2664470"/>
            <a:ext cx="1172818" cy="92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5858410" y="2471295"/>
            <a:ext cx="14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CTparent</a:t>
            </a:r>
            <a:r>
              <a:rPr lang="en-US" dirty="0"/>
              <a:t>(H)</a:t>
            </a:r>
          </a:p>
        </p:txBody>
      </p:sp>
      <p:grpSp>
        <p:nvGrpSpPr>
          <p:cNvPr id="88" name="Agrupar 87"/>
          <p:cNvGrpSpPr/>
          <p:nvPr/>
        </p:nvGrpSpPr>
        <p:grpSpPr>
          <a:xfrm>
            <a:off x="6472001" y="1919884"/>
            <a:ext cx="778321" cy="551411"/>
            <a:chOff x="6268497" y="1725640"/>
            <a:chExt cx="778321" cy="551411"/>
          </a:xfrm>
        </p:grpSpPr>
        <p:pic>
          <p:nvPicPr>
            <p:cNvPr id="89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CaixaDeTexto 89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6745558" y="3585067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582696" y="3571179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5" name="Retângulo: Cantos Diagonais Arredondados 34"/>
          <p:cNvSpPr/>
          <p:nvPr/>
        </p:nvSpPr>
        <p:spPr>
          <a:xfrm>
            <a:off x="836844" y="2380124"/>
            <a:ext cx="4456341" cy="2599003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Fault tolerance and network dynamics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Alternative top-down routing</a:t>
            </a:r>
          </a:p>
        </p:txBody>
      </p:sp>
    </p:spTree>
    <p:extLst>
      <p:ext uri="{BB962C8B-B14F-4D97-AF65-F5344CB8AC3E}">
        <p14:creationId xmlns:p14="http://schemas.microsoft.com/office/powerpoint/2010/main" val="13100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324 L 0.00182 0.00347 C 0.00378 0.00486 0.00573 0.00671 0.00768 0.00833 C 0.00846 0.00903 0.00925 0.00903 0.0099 0.00972 C 0.01146 0.01134 0.01289 0.01319 0.01432 0.01505 C 0.0151 0.01597 0.01602 0.01643 0.01667 0.01759 C 0.01732 0.01898 0.01797 0.02037 0.01888 0.02153 C 0.02018 0.02361 0.02201 0.02454 0.02331 0.02685 L 0.03151 0.04143 L 0.03737 0.05185 C 0.03958 0.05509 0.04206 0.05764 0.04414 0.06111 C 0.04818 0.06829 0.05078 0.07361 0.05599 0.07963 C 0.05898 0.0831 0.06211 0.08634 0.06484 0.09028 C 0.06615 0.0919 0.06732 0.09398 0.06862 0.0956 C 0.07018 0.09745 0.07214 0.09884 0.07383 0.10069 C 0.08425 0.11366 0.07044 0.10255 0.08932 0.11921 C 0.09141 0.12106 0.09336 0.12268 0.09531 0.12454 C 0.0974 0.12662 0.09922 0.12917 0.1013 0.13125 C 0.10339 0.1331 0.10573 0.13449 0.10794 0.13634 C 0.12591 0.15255 0.11471 0.14305 0.12721 0.15486 C 0.12917 0.15671 0.13125 0.1581 0.1332 0.16018 C 0.13672 0.16389 0.13984 0.16875 0.14362 0.17199 C 0.15469 0.18194 0.14961 0.17778 0.16432 0.18935 C 0.16888 0.19282 0.16914 0.19282 0.17331 0.19583 C 0.17448 0.19676 0.17565 0.19815 0.17695 0.19838 L 0.18138 0.19977 C 0.18646 0.20278 0.18021 0.1993 0.18815 0.20255 C 0.1905 0.20347 0.19089 0.20463 0.19336 0.20648 C 0.19401 0.20694 0.19479 0.20717 0.19557 0.20764 C 0.19622 0.20903 0.19701 0.21042 0.19779 0.2118 C 0.20091 0.21643 0.19922 0.21204 0.20221 0.21829 C 0.20273 0.21944 0.20313 0.22106 0.20365 0.22222 C 0.20443 0.22407 0.20521 0.22569 0.20599 0.22755 C 0.2082 0.23958 0.20443 0.22083 0.20885 0.2368 C 0.20885 0.23704 0.21081 0.24676 0.21107 0.24861 L 0.21263 0.25648 L 0.21341 0.26042 C 0.21315 0.26273 0.21302 0.26505 0.21263 0.26713 C 0.21237 0.26852 0.20898 0.27592 0.20885 0.27639 C 0.2056 0.28472 0.20638 0.28171 0.20521 0.28819 C 0.20547 0.29167 0.20534 0.29537 0.20599 0.29884 C 0.20638 0.30185 0.2082 0.30417 0.20964 0.30532 C 0.21029 0.30602 0.21107 0.30648 0.21185 0.30671 C 0.21432 0.30764 0.21693 0.30787 0.21927 0.30926 L 0.22148 0.31065 C 0.22318 0.31944 0.22383 0.31921 0.22227 0.32917 C 0.22201 0.33079 0.22122 0.33171 0.22083 0.3331 C 0.22057 0.33449 0.22057 0.33611 0.22005 0.33704 C 0.21628 0.34375 0.21615 0.34167 0.21185 0.34375 C 0.21042 0.34444 0.20742 0.3463 0.20742 0.34653 C 0.2069 0.34768 0.20599 0.34861 0.20599 0.35023 C 0.2056 0.35463 0.20794 0.35903 0.20964 0.36088 C 0.21094 0.36227 0.21263 0.3625 0.21406 0.36342 C 0.21849 0.36597 0.2155 0.36458 0.22305 0.3662 C 0.22331 0.36736 0.2237 0.36875 0.2237 0.37014 C 0.2237 0.37986 0.22305 0.38171 0.22148 0.38981 C 0.22122 0.3912 0.22122 0.39259 0.22083 0.39375 L 0.21927 0.39792 C 0.21849 0.40231 0.21771 0.40208 0.22083 0.4044 C 0.22227 0.40555 0.22526 0.40694 0.22526 0.40717 C 0.22591 0.40926 0.22682 0.41134 0.22747 0.41366 C 0.23047 0.42454 0.22539 0.41018 0.22969 0.42153 C 0.22995 0.42384 0.23008 0.42592 0.23047 0.42824 C 0.2306 0.42963 0.23086 0.43079 0.23112 0.43217 C 0.23255 0.43889 0.23242 0.43796 0.23412 0.44398 C 0.23633 0.45926 0.23333 0.44051 0.23633 0.45324 C 0.23828 0.46111 0.23542 0.45648 0.23932 0.46111 L 0.24089 0.46921 L 0.24089 0.46944 " pathEditMode="relative" rAng="0" ptsTypes="AAAAAAAAAAAAAAAAAAAAAAAAAAAAAAAAAAAAAAAAAAAAAAAAAAAAAAAAAAAAAAAAAAAAA">
                                      <p:cBhvr>
                                        <p:cTn id="11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Evaluation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was implemented as a subroutine of CTP in </a:t>
            </a:r>
            <a:r>
              <a:rPr lang="en-US" dirty="0" err="1"/>
              <a:t>TinyOS</a:t>
            </a:r>
            <a:r>
              <a:rPr lang="en-US" dirty="0"/>
              <a:t> and the experiments were run using the TOSSIM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compare Matrix with RPL*, MHCL and CTP</a:t>
            </a:r>
          </a:p>
          <a:p>
            <a:endParaRPr lang="en-US" dirty="0"/>
          </a:p>
          <a:p>
            <a:r>
              <a:rPr lang="pt-BR" dirty="0" err="1"/>
              <a:t>We</a:t>
            </a:r>
            <a:r>
              <a:rPr lang="pt-BR" dirty="0"/>
              <a:t> use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LinkLayerModel</a:t>
            </a:r>
            <a:r>
              <a:rPr lang="pt-BR" dirty="0"/>
              <a:t> </a:t>
            </a:r>
            <a:r>
              <a:rPr lang="en-US" dirty="0"/>
              <a:t>tool from </a:t>
            </a:r>
            <a:r>
              <a:rPr lang="en-US" dirty="0" err="1"/>
              <a:t>TinyOS</a:t>
            </a:r>
            <a:r>
              <a:rPr lang="en-US" dirty="0"/>
              <a:t> to generate the topology and connectivity </a:t>
            </a:r>
            <a:r>
              <a:rPr lang="pt-BR" dirty="0" err="1"/>
              <a:t>model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*</a:t>
            </a:r>
            <a:r>
              <a:rPr lang="pt-BR" sz="1400" dirty="0"/>
              <a:t>RPL </a:t>
            </a:r>
            <a:r>
              <a:rPr lang="pt-BR" sz="1400" dirty="0" err="1"/>
              <a:t>was</a:t>
            </a:r>
            <a:r>
              <a:rPr lang="pt-BR" sz="1400" dirty="0"/>
              <a:t> </a:t>
            </a:r>
            <a:r>
              <a:rPr lang="pt-BR" sz="1400" dirty="0" err="1"/>
              <a:t>implemented</a:t>
            </a:r>
            <a:r>
              <a:rPr lang="pt-BR" sz="1400" dirty="0"/>
              <a:t> </a:t>
            </a:r>
            <a:r>
              <a:rPr lang="en-US" sz="1400" dirty="0"/>
              <a:t>in </a:t>
            </a:r>
            <a:r>
              <a:rPr lang="en-US" sz="1400" dirty="0" err="1"/>
              <a:t>Contiki</a:t>
            </a:r>
            <a:r>
              <a:rPr lang="en-US" sz="1400" dirty="0"/>
              <a:t> and simulated on </a:t>
            </a:r>
            <a:r>
              <a:rPr lang="en-US" sz="1400" dirty="0" err="1"/>
              <a:t>Cooja</a:t>
            </a:r>
            <a:endParaRPr lang="en-US" sz="1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89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parameters</a:t>
            </a:r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25</a:t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31589"/>
              </p:ext>
            </p:extLst>
          </p:nvPr>
        </p:nvGraphicFramePr>
        <p:xfrm>
          <a:off x="2536825" y="1590675"/>
          <a:ext cx="7118350" cy="4419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51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50">
                <a:tc>
                  <a:txBody>
                    <a:bodyPr/>
                    <a:lstStyle/>
                    <a:p>
                      <a:r>
                        <a:rPr lang="pt-BR" sz="2000" dirty="0" err="1"/>
                        <a:t>Parameter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Value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Base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Station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dirty="0"/>
                        <a:t>Radio Range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dirty="0" err="1"/>
                        <a:t>Density</a:t>
                      </a:r>
                      <a:r>
                        <a:rPr lang="pt-BR" sz="1800" dirty="0"/>
                        <a:t> (nodes/m²)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experiments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dirty="0"/>
                        <a:t>Path </a:t>
                      </a:r>
                      <a:r>
                        <a:rPr lang="pt-BR" sz="1800" dirty="0" err="1"/>
                        <a:t>Loss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Exponent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dirty="0"/>
                        <a:t>Power </a:t>
                      </a:r>
                      <a:r>
                        <a:rPr lang="pt-BR" sz="1800" dirty="0" err="1"/>
                        <a:t>decay</a:t>
                      </a:r>
                      <a:r>
                        <a:rPr lang="pt-BR" sz="1800" dirty="0"/>
                        <a:t>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dirty="0" err="1"/>
                        <a:t>Shadowing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Std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Dev</a:t>
                      </a:r>
                      <a:r>
                        <a:rPr lang="pt-BR" sz="1800" dirty="0"/>
                        <a:t>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Simulation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duration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Application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messages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(node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root +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ack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per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876">
                <a:tc>
                  <a:txBody>
                    <a:bodyPr/>
                    <a:lstStyle/>
                    <a:p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Max.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Routing</a:t>
                      </a:r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</a:t>
                      </a:r>
                      <a:r>
                        <a:rPr lang="pt-BR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pt-BR" sz="1800" b="1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</a:t>
                      </a:r>
                      <a:r>
                        <a:rPr lang="pt-BR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entries</a:t>
                      </a:r>
                      <a:endParaRPr lang="pt-BR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0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Faulty</a:t>
            </a:r>
            <a:r>
              <a:rPr lang="pt-BR" dirty="0"/>
              <a:t> network </a:t>
            </a:r>
            <a:r>
              <a:rPr lang="pt-BR" dirty="0" err="1"/>
              <a:t>scenarios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604603"/>
              </p:ext>
            </p:extLst>
          </p:nvPr>
        </p:nvGraphicFramePr>
        <p:xfrm>
          <a:off x="3357562" y="3589755"/>
          <a:ext cx="5476876" cy="2115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88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r>
                        <a:rPr lang="pt-BR" dirty="0"/>
                        <a:t>/</a:t>
                      </a:r>
                      <a:r>
                        <a:rPr lang="el-GR" dirty="0"/>
                        <a:t>ε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 sec.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 sec.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8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88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7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8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9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Scenario</a:t>
                      </a:r>
                      <a:r>
                        <a:rPr lang="pt-BR" dirty="0"/>
                        <a:t> 10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26</a:t>
            </a:fld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27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2599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</a:t>
            </a:r>
            <a:r>
              <a:rPr lang="pt-BR" dirty="0"/>
              <a:t> </a:t>
            </a:r>
            <a:r>
              <a:rPr lang="en-US" dirty="0"/>
              <a:t>every 60 seconds of simulation, each node shutdowns its radio with probability </a:t>
            </a:r>
            <a:r>
              <a:rPr lang="el-GR" b="1" dirty="0"/>
              <a:t>σ</a:t>
            </a:r>
            <a:r>
              <a:rPr lang="en-US" dirty="0"/>
              <a:t> and keeps the radio off for a time interval uniformly distributed in [</a:t>
            </a:r>
            <a:r>
              <a:rPr lang="el-GR" b="1" dirty="0"/>
              <a:t>ε</a:t>
            </a:r>
            <a:r>
              <a:rPr lang="pt-BR" dirty="0"/>
              <a:t>-5, </a:t>
            </a:r>
            <a:r>
              <a:rPr lang="el-GR" b="1" dirty="0"/>
              <a:t>ε</a:t>
            </a:r>
            <a:r>
              <a:rPr lang="pt-BR" dirty="0"/>
              <a:t>+5</a:t>
            </a:r>
            <a:r>
              <a:rPr lang="en-US" dirty="0"/>
              <a:t>] seconds</a:t>
            </a:r>
            <a:endParaRPr lang="pt-BR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240026" y="4535116"/>
            <a:ext cx="5368520" cy="923331"/>
            <a:chOff x="6240026" y="4535116"/>
            <a:chExt cx="5368520" cy="923331"/>
          </a:xfrm>
        </p:grpSpPr>
        <p:sp>
          <p:nvSpPr>
            <p:cNvPr id="3" name="Retângulo 2"/>
            <p:cNvSpPr/>
            <p:nvPr/>
          </p:nvSpPr>
          <p:spPr>
            <a:xfrm>
              <a:off x="6240026" y="4650376"/>
              <a:ext cx="1185706" cy="515983"/>
            </a:xfrm>
            <a:prstGeom prst="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598676" y="4535116"/>
              <a:ext cx="2009870" cy="923330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5% chance to keep the radio off for [15,25] seconds</a:t>
              </a:r>
            </a:p>
          </p:txBody>
        </p:sp>
        <p:cxnSp>
          <p:nvCxnSpPr>
            <p:cNvPr id="11" name="Conector reto 10"/>
            <p:cNvCxnSpPr/>
            <p:nvPr/>
          </p:nvCxnSpPr>
          <p:spPr>
            <a:xfrm flipH="1">
              <a:off x="7425732" y="4560542"/>
              <a:ext cx="2143781" cy="8697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 flipV="1">
              <a:off x="7425732" y="5166359"/>
              <a:ext cx="2172945" cy="29208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0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8" y="1036914"/>
            <a:ext cx="8781222" cy="55019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 usage CDF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27</a:t>
            </a:fld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2365513" y="3984049"/>
            <a:ext cx="5013872" cy="1520687"/>
            <a:chOff x="2753139" y="3677478"/>
            <a:chExt cx="5013872" cy="1520687"/>
          </a:xfrm>
        </p:grpSpPr>
        <p:sp>
          <p:nvSpPr>
            <p:cNvPr id="3" name="Elipse 2"/>
            <p:cNvSpPr/>
            <p:nvPr/>
          </p:nvSpPr>
          <p:spPr>
            <a:xfrm>
              <a:off x="2753139" y="3677478"/>
              <a:ext cx="864705" cy="1520687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62151" y="4253155"/>
              <a:ext cx="41048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&gt; 35% of nodes are leaves</a:t>
              </a: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7453685" y="1940944"/>
            <a:ext cx="279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12" name="Chave Esquerda 11"/>
          <p:cNvSpPr/>
          <p:nvPr/>
        </p:nvSpPr>
        <p:spPr>
          <a:xfrm>
            <a:off x="8483047" y="1850398"/>
            <a:ext cx="255105" cy="959978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o Explicativo: Linha 13"/>
          <p:cNvSpPr/>
          <p:nvPr/>
        </p:nvSpPr>
        <p:spPr>
          <a:xfrm>
            <a:off x="9600979" y="1867687"/>
            <a:ext cx="2519679" cy="2313775"/>
          </a:xfrm>
          <a:prstGeom prst="borderCallout1">
            <a:avLst>
              <a:gd name="adj1" fmla="val 27924"/>
              <a:gd name="adj2" fmla="val 135"/>
              <a:gd name="adj3" fmla="val -789"/>
              <a:gd name="adj4" fmla="val -25028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RPL is the only protocol that uses 100% of table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05" y="871521"/>
            <a:ext cx="8058640" cy="50492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control packets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44589" y="6372200"/>
            <a:ext cx="553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MSiM</a:t>
            </a:r>
            <a:r>
              <a:rPr lang="en-US" sz="1400" b="1" dirty="0"/>
              <a:t> 2016</a:t>
            </a:r>
          </a:p>
          <a:p>
            <a:r>
              <a:rPr lang="en-US" sz="1400" b="1" dirty="0"/>
              <a:t>Malta, November 16</a:t>
            </a:r>
            <a:r>
              <a:rPr lang="en-US" sz="1400" b="1" baseline="30000" dirty="0"/>
              <a:t>th</a:t>
            </a:r>
            <a:endParaRPr lang="en-US" sz="1400" b="1" dirty="0"/>
          </a:p>
        </p:txBody>
      </p:sp>
      <p:sp>
        <p:nvSpPr>
          <p:cNvPr id="3" name="Chave Direita 2"/>
          <p:cNvSpPr/>
          <p:nvPr/>
        </p:nvSpPr>
        <p:spPr>
          <a:xfrm>
            <a:off x="9352280" y="2266122"/>
            <a:ext cx="300093" cy="154056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9748271" y="2626707"/>
            <a:ext cx="20607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2x more</a:t>
            </a:r>
          </a:p>
        </p:txBody>
      </p:sp>
      <p:sp>
        <p:nvSpPr>
          <p:cNvPr id="8" name="Seta: para a Direita 7"/>
          <p:cNvSpPr/>
          <p:nvPr/>
        </p:nvSpPr>
        <p:spPr>
          <a:xfrm>
            <a:off x="3998506" y="5646787"/>
            <a:ext cx="4045226" cy="77525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More failures</a:t>
            </a:r>
          </a:p>
        </p:txBody>
      </p:sp>
    </p:spTree>
    <p:extLst>
      <p:ext uri="{BB962C8B-B14F-4D97-AF65-F5344CB8AC3E}">
        <p14:creationId xmlns:p14="http://schemas.microsoft.com/office/powerpoint/2010/main" val="4734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5" y="699615"/>
            <a:ext cx="8494683" cy="53224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routing success rate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29</a:t>
            </a:fld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1609201" y="4538991"/>
            <a:ext cx="9425609" cy="523220"/>
            <a:chOff x="2454965" y="4250755"/>
            <a:chExt cx="9035918" cy="523220"/>
          </a:xfrm>
        </p:grpSpPr>
        <p:cxnSp>
          <p:nvCxnSpPr>
            <p:cNvPr id="12" name="Conector reto 11"/>
            <p:cNvCxnSpPr/>
            <p:nvPr/>
          </p:nvCxnSpPr>
          <p:spPr>
            <a:xfrm>
              <a:off x="2454965" y="4502426"/>
              <a:ext cx="7911547" cy="9939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10433751" y="4250755"/>
              <a:ext cx="1057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20%</a:t>
              </a:r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00" y="1215851"/>
            <a:ext cx="2630183" cy="16570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9" name="Agrupar 28"/>
          <p:cNvGrpSpPr/>
          <p:nvPr/>
        </p:nvGrpSpPr>
        <p:grpSpPr>
          <a:xfrm>
            <a:off x="8670202" y="3217150"/>
            <a:ext cx="3420716" cy="1015034"/>
            <a:chOff x="8670202" y="3217150"/>
            <a:chExt cx="3420716" cy="1015034"/>
          </a:xfrm>
        </p:grpSpPr>
        <p:sp>
          <p:nvSpPr>
            <p:cNvPr id="7" name="Retângulo 6"/>
            <p:cNvSpPr/>
            <p:nvPr/>
          </p:nvSpPr>
          <p:spPr>
            <a:xfrm>
              <a:off x="8670202" y="3678621"/>
              <a:ext cx="1216181" cy="235494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0366893" y="3217150"/>
              <a:ext cx="1724025" cy="101503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number of messages lost due to a failure of the destination node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9886383" y="3217150"/>
              <a:ext cx="477368" cy="46147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 flipV="1">
              <a:off x="9886383" y="3914115"/>
              <a:ext cx="477368" cy="31806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Seta: para a Direita 14"/>
          <p:cNvSpPr/>
          <p:nvPr/>
        </p:nvSpPr>
        <p:spPr>
          <a:xfrm>
            <a:off x="3994542" y="5718415"/>
            <a:ext cx="4045226" cy="77525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More failures</a:t>
            </a:r>
          </a:p>
        </p:txBody>
      </p:sp>
    </p:spTree>
    <p:extLst>
      <p:ext uri="{BB962C8B-B14F-4D97-AF65-F5344CB8AC3E}">
        <p14:creationId xmlns:p14="http://schemas.microsoft.com/office/powerpoint/2010/main" val="7269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3</a:t>
            </a:fld>
            <a:endParaRPr lang="pt-BR" dirty="0"/>
          </a:p>
        </p:txBody>
      </p:sp>
      <p:sp>
        <p:nvSpPr>
          <p:cNvPr id="3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</a:t>
            </a:r>
            <a:endParaRPr lang="pt-BR" dirty="0"/>
          </a:p>
        </p:txBody>
      </p:sp>
      <p:grpSp>
        <p:nvGrpSpPr>
          <p:cNvPr id="87" name="Agrupar 86"/>
          <p:cNvGrpSpPr/>
          <p:nvPr/>
        </p:nvGrpSpPr>
        <p:grpSpPr>
          <a:xfrm>
            <a:off x="459880" y="1241352"/>
            <a:ext cx="3284197" cy="1221346"/>
            <a:chOff x="459880" y="1241352"/>
            <a:chExt cx="3284197" cy="1221346"/>
          </a:xfrm>
        </p:grpSpPr>
        <p:sp>
          <p:nvSpPr>
            <p:cNvPr id="7" name="CaixaDeTexto 6"/>
            <p:cNvSpPr txBox="1"/>
            <p:nvPr/>
          </p:nvSpPr>
          <p:spPr>
            <a:xfrm>
              <a:off x="459880" y="1447035"/>
              <a:ext cx="3053466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Unstructured addresses that do not reflect the topology of the network </a:t>
              </a:r>
            </a:p>
          </p:txBody>
        </p:sp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7535" flipH="1">
              <a:off x="3021466" y="1241352"/>
              <a:ext cx="722611" cy="722611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36994" y="832228"/>
            <a:ext cx="3872853" cy="1405876"/>
            <a:chOff x="8236994" y="832228"/>
            <a:chExt cx="3872853" cy="1405876"/>
          </a:xfrm>
        </p:grpSpPr>
        <p:sp>
          <p:nvSpPr>
            <p:cNvPr id="44" name="CaixaDeTexto 43"/>
            <p:cNvSpPr txBox="1"/>
            <p:nvPr/>
          </p:nvSpPr>
          <p:spPr>
            <a:xfrm>
              <a:off x="8236994" y="1222441"/>
              <a:ext cx="3549525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Routing lacks support for any-to-any communication or do not perform it in a efficient manner</a:t>
              </a:r>
              <a:endParaRPr lang="en-US" sz="2000" dirty="0"/>
            </a:p>
          </p:txBody>
        </p:sp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7535" flipH="1">
              <a:off x="11387236" y="832228"/>
              <a:ext cx="722611" cy="722611"/>
            </a:xfrm>
            <a:prstGeom prst="rect">
              <a:avLst/>
            </a:prstGeom>
          </p:spPr>
        </p:pic>
      </p:grpSp>
      <p:pic>
        <p:nvPicPr>
          <p:cNvPr id="38" name="Imagem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494" y="3527635"/>
            <a:ext cx="567961" cy="563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47155" y="5560577"/>
            <a:ext cx="656668" cy="64981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674" y="5200634"/>
            <a:ext cx="666044" cy="677433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635" y="2487545"/>
            <a:ext cx="733474" cy="72771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1821" y="4282295"/>
            <a:ext cx="840318" cy="83372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6494" y="4269831"/>
            <a:ext cx="774272" cy="76819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5596" y="2368151"/>
            <a:ext cx="701404" cy="7636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7335" y="3218733"/>
            <a:ext cx="602740" cy="59773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5544" y="3449766"/>
            <a:ext cx="670042" cy="664475"/>
          </a:xfrm>
          <a:prstGeom prst="rect">
            <a:avLst/>
          </a:prstGeom>
        </p:spPr>
      </p:pic>
      <p:cxnSp>
        <p:nvCxnSpPr>
          <p:cNvPr id="50" name="Conector reto 49"/>
          <p:cNvCxnSpPr>
            <a:stCxn id="38" idx="3"/>
            <a:endCxn id="48" idx="1"/>
          </p:cNvCxnSpPr>
          <p:nvPr/>
        </p:nvCxnSpPr>
        <p:spPr>
          <a:xfrm flipV="1">
            <a:off x="3070456" y="3517599"/>
            <a:ext cx="516880" cy="29173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66" idx="1"/>
            <a:endCxn id="64" idx="1"/>
          </p:cNvCxnSpPr>
          <p:nvPr/>
        </p:nvCxnSpPr>
        <p:spPr>
          <a:xfrm flipV="1">
            <a:off x="3219378" y="4626639"/>
            <a:ext cx="1053664" cy="10115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66" idx="2"/>
            <a:endCxn id="60" idx="0"/>
          </p:cNvCxnSpPr>
          <p:nvPr/>
        </p:nvCxnSpPr>
        <p:spPr>
          <a:xfrm flipH="1">
            <a:off x="2908996" y="5027917"/>
            <a:ext cx="7090" cy="39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60" idx="3"/>
            <a:endCxn id="62" idx="1"/>
          </p:cNvCxnSpPr>
          <p:nvPr/>
        </p:nvCxnSpPr>
        <p:spPr>
          <a:xfrm>
            <a:off x="3236626" y="5744977"/>
            <a:ext cx="709204" cy="517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64" idx="3"/>
            <a:endCxn id="83" idx="1"/>
          </p:cNvCxnSpPr>
          <p:nvPr/>
        </p:nvCxnSpPr>
        <p:spPr>
          <a:xfrm flipV="1">
            <a:off x="4992301" y="3870204"/>
            <a:ext cx="646308" cy="75643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3998496" y="2945110"/>
            <a:ext cx="558317" cy="309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83" idx="3"/>
          </p:cNvCxnSpPr>
          <p:nvPr/>
        </p:nvCxnSpPr>
        <p:spPr>
          <a:xfrm flipV="1">
            <a:off x="6232876" y="3349118"/>
            <a:ext cx="362963" cy="52108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41" idx="3"/>
          </p:cNvCxnSpPr>
          <p:nvPr/>
        </p:nvCxnSpPr>
        <p:spPr>
          <a:xfrm>
            <a:off x="5172110" y="2851403"/>
            <a:ext cx="1115526" cy="169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49" idx="0"/>
            <a:endCxn id="47" idx="3"/>
          </p:cNvCxnSpPr>
          <p:nvPr/>
        </p:nvCxnSpPr>
        <p:spPr>
          <a:xfrm flipH="1" flipV="1">
            <a:off x="7007000" y="2749965"/>
            <a:ext cx="953566" cy="6998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Imagem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1365" y="5420069"/>
            <a:ext cx="655261" cy="649816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5830" y="5376631"/>
            <a:ext cx="752942" cy="747032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73042" y="4269831"/>
            <a:ext cx="719258" cy="713613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12796" y="4427664"/>
            <a:ext cx="606583" cy="600254"/>
          </a:xfrm>
          <a:prstGeom prst="rect">
            <a:avLst/>
          </a:prstGeom>
        </p:spPr>
      </p:pic>
      <p:sp>
        <p:nvSpPr>
          <p:cNvPr id="69" name="Nuvem 68"/>
          <p:cNvSpPr/>
          <p:nvPr/>
        </p:nvSpPr>
        <p:spPr>
          <a:xfrm>
            <a:off x="5294814" y="1178086"/>
            <a:ext cx="2736387" cy="80169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900113" algn="l"/>
              </a:tabLst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</a:p>
        </p:txBody>
      </p:sp>
      <p:cxnSp>
        <p:nvCxnSpPr>
          <p:cNvPr id="70" name="Conector reto 69"/>
          <p:cNvCxnSpPr>
            <a:stCxn id="69" idx="1"/>
            <a:endCxn id="47" idx="0"/>
          </p:cNvCxnSpPr>
          <p:nvPr/>
        </p:nvCxnSpPr>
        <p:spPr>
          <a:xfrm flipH="1">
            <a:off x="6656298" y="1978926"/>
            <a:ext cx="6709" cy="38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7238813" y="3964815"/>
            <a:ext cx="497651" cy="56566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flipH="1" flipV="1">
            <a:off x="8236994" y="3964815"/>
            <a:ext cx="531479" cy="430278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86" idx="0"/>
            <a:endCxn id="42" idx="2"/>
          </p:cNvCxnSpPr>
          <p:nvPr/>
        </p:nvCxnSpPr>
        <p:spPr>
          <a:xfrm flipH="1" flipV="1">
            <a:off x="8781980" y="5116018"/>
            <a:ext cx="252443" cy="47060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39" idx="0"/>
          </p:cNvCxnSpPr>
          <p:nvPr/>
        </p:nvCxnSpPr>
        <p:spPr>
          <a:xfrm flipH="1" flipV="1">
            <a:off x="7238813" y="4889738"/>
            <a:ext cx="536675" cy="67083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40" idx="3"/>
          </p:cNvCxnSpPr>
          <p:nvPr/>
        </p:nvCxnSpPr>
        <p:spPr>
          <a:xfrm flipV="1">
            <a:off x="6178718" y="4844098"/>
            <a:ext cx="625357" cy="69525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036329" y="3068420"/>
            <a:ext cx="701981" cy="61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4082152" y="3739619"/>
            <a:ext cx="456066" cy="647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38" idx="2"/>
            <a:endCxn id="66" idx="0"/>
          </p:cNvCxnSpPr>
          <p:nvPr/>
        </p:nvCxnSpPr>
        <p:spPr>
          <a:xfrm>
            <a:off x="2786475" y="4091028"/>
            <a:ext cx="129611" cy="33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62" idx="3"/>
            <a:endCxn id="40" idx="1"/>
          </p:cNvCxnSpPr>
          <p:nvPr/>
        </p:nvCxnSpPr>
        <p:spPr>
          <a:xfrm flipV="1">
            <a:off x="4698772" y="5539351"/>
            <a:ext cx="813902" cy="21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39" idx="1"/>
            <a:endCxn id="86" idx="1"/>
          </p:cNvCxnSpPr>
          <p:nvPr/>
        </p:nvCxnSpPr>
        <p:spPr>
          <a:xfrm>
            <a:off x="8103823" y="5885485"/>
            <a:ext cx="629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6172827" y="3974940"/>
            <a:ext cx="585276" cy="555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Imagem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38609" y="3575539"/>
            <a:ext cx="594267" cy="589329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3053" y="5586619"/>
            <a:ext cx="602740" cy="597732"/>
          </a:xfrm>
          <a:prstGeom prst="rect">
            <a:avLst/>
          </a:prstGeom>
        </p:spPr>
      </p:pic>
      <p:sp>
        <p:nvSpPr>
          <p:cNvPr id="91" name="CaixaDeTexto 90"/>
          <p:cNvSpPr txBox="1"/>
          <p:nvPr/>
        </p:nvSpPr>
        <p:spPr>
          <a:xfrm>
            <a:off x="6272338" y="3055108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LBR-1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4463181" y="2992497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3530314" y="3656136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2409827" y="3950739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2523482" y="4844098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418438" y="4875497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8710007" y="6045823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7417011" y="6004997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6683459" y="4854101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5551046" y="4021341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5470665" y="5826791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3920514" y="5966282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2567147" y="5933827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7641498" y="3910846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</a:t>
            </a:r>
          </a:p>
        </p:txBody>
      </p:sp>
      <p:cxnSp>
        <p:nvCxnSpPr>
          <p:cNvPr id="54" name="Conector reto 53"/>
          <p:cNvCxnSpPr>
            <a:stCxn id="62" idx="0"/>
          </p:cNvCxnSpPr>
          <p:nvPr/>
        </p:nvCxnSpPr>
        <p:spPr>
          <a:xfrm flipV="1">
            <a:off x="4322301" y="4909239"/>
            <a:ext cx="306721" cy="46739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4294754" y="4784986"/>
            <a:ext cx="721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704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5" y="699615"/>
            <a:ext cx="8494683" cy="5322462"/>
          </a:xfrm>
          <a:prstGeom prst="rect">
            <a:avLst/>
          </a:prstGeom>
        </p:spPr>
      </p:pic>
      <p:sp>
        <p:nvSpPr>
          <p:cNvPr id="17" name="Seta: para a Direita 16"/>
          <p:cNvSpPr/>
          <p:nvPr/>
        </p:nvSpPr>
        <p:spPr>
          <a:xfrm>
            <a:off x="3994542" y="5718415"/>
            <a:ext cx="4045226" cy="775252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More failures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routing success rate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30</a:t>
            </a:fld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3" y="1410203"/>
            <a:ext cx="5475006" cy="34492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156" y="3132816"/>
            <a:ext cx="1228725" cy="781050"/>
          </a:xfrm>
          <a:prstGeom prst="rect">
            <a:avLst/>
          </a:prstGeom>
        </p:spPr>
      </p:pic>
      <p:sp>
        <p:nvSpPr>
          <p:cNvPr id="18" name="Chave Direita 17"/>
          <p:cNvSpPr/>
          <p:nvPr/>
        </p:nvSpPr>
        <p:spPr>
          <a:xfrm>
            <a:off x="7088883" y="2052646"/>
            <a:ext cx="125762" cy="802546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71448" y="2019044"/>
            <a:ext cx="2993711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 w="0">
                  <a:noFill/>
                </a:ln>
                <a:solidFill>
                  <a:sysClr val="windowText" lastClr="000000"/>
                </a:solidFill>
              </a:rPr>
              <a:t>2/3 of otherwise lost messages succeed in reaching the final destination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8670202" y="3217150"/>
            <a:ext cx="3420716" cy="1015034"/>
            <a:chOff x="8670202" y="3217150"/>
            <a:chExt cx="3420716" cy="1015034"/>
          </a:xfrm>
        </p:grpSpPr>
        <p:sp>
          <p:nvSpPr>
            <p:cNvPr id="28" name="Retângulo 27"/>
            <p:cNvSpPr/>
            <p:nvPr/>
          </p:nvSpPr>
          <p:spPr>
            <a:xfrm>
              <a:off x="8670202" y="3678621"/>
              <a:ext cx="1216181" cy="235494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10366893" y="3217150"/>
              <a:ext cx="1724025" cy="101503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number of messages lost due to a failure of the destination node</a:t>
              </a:r>
            </a:p>
          </p:txBody>
        </p:sp>
        <p:cxnSp>
          <p:nvCxnSpPr>
            <p:cNvPr id="30" name="Conector reto 29"/>
            <p:cNvCxnSpPr/>
            <p:nvPr/>
          </p:nvCxnSpPr>
          <p:spPr>
            <a:xfrm flipH="1">
              <a:off x="9886383" y="3217150"/>
              <a:ext cx="477368" cy="46147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H="1" flipV="1">
              <a:off x="9886383" y="3914115"/>
              <a:ext cx="477368" cy="31806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88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31</a:t>
            </a:fld>
            <a:endParaRPr lang="pt-BR"/>
          </a:p>
        </p:txBody>
      </p:sp>
      <p:sp>
        <p:nvSpPr>
          <p:cNvPr id="6" name="Seta: Pentágono 5"/>
          <p:cNvSpPr/>
          <p:nvPr/>
        </p:nvSpPr>
        <p:spPr>
          <a:xfrm>
            <a:off x="675861" y="2226365"/>
            <a:ext cx="4403035" cy="3886200"/>
          </a:xfrm>
          <a:prstGeom prst="homePlate">
            <a:avLst>
              <a:gd name="adj" fmla="val 1675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initialization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any-to-any communication</a:t>
            </a:r>
          </a:p>
          <a:p>
            <a:pPr algn="ctr"/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88" y="3786054"/>
            <a:ext cx="567961" cy="563392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90349" y="5818996"/>
            <a:ext cx="656668" cy="649816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135" y="5933101"/>
            <a:ext cx="666044" cy="677433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829" y="2745964"/>
            <a:ext cx="733474" cy="727717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5015" y="4540714"/>
            <a:ext cx="840318" cy="833723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9688" y="4528250"/>
            <a:ext cx="774272" cy="768195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5667" y="5972951"/>
            <a:ext cx="602740" cy="597732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8790" y="2626570"/>
            <a:ext cx="701404" cy="7636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529" y="3477152"/>
            <a:ext cx="602740" cy="597732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8738" y="3708185"/>
            <a:ext cx="670042" cy="664475"/>
          </a:xfrm>
          <a:prstGeom prst="rect">
            <a:avLst/>
          </a:prstGeom>
        </p:spPr>
      </p:pic>
      <p:cxnSp>
        <p:nvCxnSpPr>
          <p:cNvPr id="72" name="Conector reto 71"/>
          <p:cNvCxnSpPr>
            <a:stCxn id="61" idx="3"/>
            <a:endCxn id="70" idx="1"/>
          </p:cNvCxnSpPr>
          <p:nvPr/>
        </p:nvCxnSpPr>
        <p:spPr>
          <a:xfrm flipV="1">
            <a:off x="5813650" y="3776018"/>
            <a:ext cx="516880" cy="29173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105" idx="1"/>
            <a:endCxn id="107" idx="1"/>
          </p:cNvCxnSpPr>
          <p:nvPr/>
        </p:nvCxnSpPr>
        <p:spPr>
          <a:xfrm flipV="1">
            <a:off x="5962572" y="4885058"/>
            <a:ext cx="1053664" cy="10115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105" idx="2"/>
            <a:endCxn id="111" idx="0"/>
          </p:cNvCxnSpPr>
          <p:nvPr/>
        </p:nvCxnSpPr>
        <p:spPr>
          <a:xfrm flipH="1">
            <a:off x="5652190" y="5286336"/>
            <a:ext cx="7090" cy="39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11" idx="3"/>
            <a:endCxn id="109" idx="1"/>
          </p:cNvCxnSpPr>
          <p:nvPr/>
        </p:nvCxnSpPr>
        <p:spPr>
          <a:xfrm>
            <a:off x="5979820" y="6003396"/>
            <a:ext cx="718073" cy="11242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109" idx="0"/>
            <a:endCxn id="108" idx="2"/>
          </p:cNvCxnSpPr>
          <p:nvPr/>
        </p:nvCxnSpPr>
        <p:spPr>
          <a:xfrm flipV="1">
            <a:off x="7074364" y="5274917"/>
            <a:ext cx="306721" cy="46739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107" idx="3"/>
            <a:endCxn id="103" idx="1"/>
          </p:cNvCxnSpPr>
          <p:nvPr/>
        </p:nvCxnSpPr>
        <p:spPr>
          <a:xfrm flipV="1">
            <a:off x="7735495" y="4128623"/>
            <a:ext cx="646308" cy="75643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V="1">
            <a:off x="6741690" y="3203529"/>
            <a:ext cx="558317" cy="309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103" idx="3"/>
            <a:endCxn id="86" idx="2"/>
          </p:cNvCxnSpPr>
          <p:nvPr/>
        </p:nvCxnSpPr>
        <p:spPr>
          <a:xfrm flipV="1">
            <a:off x="8976070" y="3607537"/>
            <a:ext cx="362963" cy="52108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64" idx="3"/>
          </p:cNvCxnSpPr>
          <p:nvPr/>
        </p:nvCxnSpPr>
        <p:spPr>
          <a:xfrm>
            <a:off x="7915304" y="3109822"/>
            <a:ext cx="1115526" cy="169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71" idx="0"/>
            <a:endCxn id="69" idx="3"/>
          </p:cNvCxnSpPr>
          <p:nvPr/>
        </p:nvCxnSpPr>
        <p:spPr>
          <a:xfrm flipH="1" flipV="1">
            <a:off x="9750194" y="3008384"/>
            <a:ext cx="953566" cy="6998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Imagem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4559" y="5678488"/>
            <a:ext cx="655261" cy="649816"/>
          </a:xfrm>
          <a:prstGeom prst="rect">
            <a:avLst/>
          </a:prstGeom>
        </p:spPr>
      </p:pic>
      <p:sp>
        <p:nvSpPr>
          <p:cNvPr id="112" name="CaixaDeTexto 111"/>
          <p:cNvSpPr txBox="1"/>
          <p:nvPr/>
        </p:nvSpPr>
        <p:spPr>
          <a:xfrm>
            <a:off x="5140199" y="6276137"/>
            <a:ext cx="10450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::83EA to ::A7C0</a:t>
            </a:r>
          </a:p>
        </p:txBody>
      </p:sp>
      <p:pic>
        <p:nvPicPr>
          <p:cNvPr id="109" name="Imagem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7893" y="5742309"/>
            <a:ext cx="752942" cy="747032"/>
          </a:xfrm>
          <a:prstGeom prst="rect">
            <a:avLst/>
          </a:prstGeom>
        </p:spPr>
      </p:pic>
      <p:sp>
        <p:nvSpPr>
          <p:cNvPr id="110" name="CaixaDeTexto 109"/>
          <p:cNvSpPr txBox="1"/>
          <p:nvPr/>
        </p:nvSpPr>
        <p:spPr>
          <a:xfrm>
            <a:off x="6471709" y="6351835"/>
            <a:ext cx="10890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 8002 to ::A7C0</a:t>
            </a: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16236" y="4528250"/>
            <a:ext cx="719258" cy="713613"/>
          </a:xfrm>
          <a:prstGeom prst="rect">
            <a:avLst/>
          </a:prstGeom>
        </p:spPr>
      </p:pic>
      <p:sp>
        <p:nvSpPr>
          <p:cNvPr id="108" name="CaixaDeTexto 107"/>
          <p:cNvSpPr txBox="1"/>
          <p:nvPr/>
        </p:nvSpPr>
        <p:spPr>
          <a:xfrm>
            <a:off x="6869295" y="5028695"/>
            <a:ext cx="102357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::580F to ::A7C0</a:t>
            </a:r>
          </a:p>
        </p:txBody>
      </p:sp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55990" y="4686083"/>
            <a:ext cx="606583" cy="600254"/>
          </a:xfrm>
          <a:prstGeom prst="rect">
            <a:avLst/>
          </a:prstGeom>
        </p:spPr>
      </p:pic>
      <p:sp>
        <p:nvSpPr>
          <p:cNvPr id="106" name="CaixaDeTexto 105"/>
          <p:cNvSpPr txBox="1"/>
          <p:nvPr/>
        </p:nvSpPr>
        <p:spPr>
          <a:xfrm>
            <a:off x="5125384" y="5184471"/>
            <a:ext cx="106779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::5810 to :: 8001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8816526" y="3361317"/>
            <a:ext cx="10450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::0000 to ::A7C0</a:t>
            </a:r>
          </a:p>
        </p:txBody>
      </p:sp>
      <p:sp>
        <p:nvSpPr>
          <p:cNvPr id="87" name="Nuvem 86"/>
          <p:cNvSpPr/>
          <p:nvPr/>
        </p:nvSpPr>
        <p:spPr>
          <a:xfrm>
            <a:off x="8038008" y="1436505"/>
            <a:ext cx="2736387" cy="80169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900113" algn="l"/>
              </a:tabLst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</a:p>
        </p:txBody>
      </p:sp>
      <p:cxnSp>
        <p:nvCxnSpPr>
          <p:cNvPr id="88" name="Conector reto 87"/>
          <p:cNvCxnSpPr>
            <a:stCxn id="87" idx="1"/>
            <a:endCxn id="69" idx="0"/>
          </p:cNvCxnSpPr>
          <p:nvPr/>
        </p:nvCxnSpPr>
        <p:spPr>
          <a:xfrm flipH="1">
            <a:off x="9399492" y="2237345"/>
            <a:ext cx="6709" cy="38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 flipV="1">
            <a:off x="9982007" y="4223234"/>
            <a:ext cx="497651" cy="56566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flipH="1" flipV="1">
            <a:off x="10980188" y="4223234"/>
            <a:ext cx="531479" cy="430278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68" idx="0"/>
            <a:endCxn id="65" idx="2"/>
          </p:cNvCxnSpPr>
          <p:nvPr/>
        </p:nvCxnSpPr>
        <p:spPr>
          <a:xfrm flipH="1" flipV="1">
            <a:off x="11525175" y="5374436"/>
            <a:ext cx="311863" cy="59851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62" idx="0"/>
          </p:cNvCxnSpPr>
          <p:nvPr/>
        </p:nvCxnSpPr>
        <p:spPr>
          <a:xfrm flipH="1" flipV="1">
            <a:off x="9982007" y="5148157"/>
            <a:ext cx="536675" cy="67083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8916021" y="5113691"/>
            <a:ext cx="631550" cy="88970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7779523" y="3326839"/>
            <a:ext cx="701981" cy="61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>
            <a:off x="6825346" y="3998038"/>
            <a:ext cx="456066" cy="647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61" idx="2"/>
            <a:endCxn id="105" idx="0"/>
          </p:cNvCxnSpPr>
          <p:nvPr/>
        </p:nvCxnSpPr>
        <p:spPr>
          <a:xfrm>
            <a:off x="5529669" y="4349447"/>
            <a:ext cx="129611" cy="33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endCxn id="63" idx="1"/>
          </p:cNvCxnSpPr>
          <p:nvPr/>
        </p:nvCxnSpPr>
        <p:spPr>
          <a:xfrm>
            <a:off x="7372938" y="6143904"/>
            <a:ext cx="1044197" cy="127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10046612" y="4912348"/>
            <a:ext cx="1191021" cy="4522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62" idx="1"/>
            <a:endCxn id="68" idx="1"/>
          </p:cNvCxnSpPr>
          <p:nvPr/>
        </p:nvCxnSpPr>
        <p:spPr>
          <a:xfrm>
            <a:off x="10847016" y="6143905"/>
            <a:ext cx="688650" cy="12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8916021" y="4233359"/>
            <a:ext cx="585276" cy="555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1803" y="3833958"/>
            <a:ext cx="594267" cy="589329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271038" y="4349592"/>
            <a:ext cx="10450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::5427 to ::A7C0</a:t>
            </a:r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06" y="4588517"/>
            <a:ext cx="804424" cy="8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0" grpId="0" animBg="1"/>
      <p:bldP spid="108" grpId="0" animBg="1"/>
      <p:bldP spid="106" grpId="0" animBg="1"/>
      <p:bldP spid="86" grpId="0" animBg="1"/>
      <p:bldP spid="87" grpId="0" animBg="1"/>
      <p:bldP spid="1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6" name="Seta: Pentágono 5"/>
          <p:cNvSpPr/>
          <p:nvPr/>
        </p:nvSpPr>
        <p:spPr>
          <a:xfrm>
            <a:off x="675861" y="2226365"/>
            <a:ext cx="4403035" cy="3886200"/>
          </a:xfrm>
          <a:prstGeom prst="homePlate">
            <a:avLst>
              <a:gd name="adj" fmla="val 1675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3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00331E4-B594-4CC5-B8D5-273576AD41CA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56" y="2404600"/>
            <a:ext cx="5767044" cy="44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10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6236" y="4528250"/>
            <a:ext cx="719258" cy="713613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1829" y="2745964"/>
            <a:ext cx="733474" cy="727717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529" y="3477152"/>
            <a:ext cx="602740" cy="597732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5688" y="3786054"/>
            <a:ext cx="567961" cy="563392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55990" y="4686083"/>
            <a:ext cx="606583" cy="600254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4559" y="5678488"/>
            <a:ext cx="655261" cy="6498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33</a:t>
            </a:fld>
            <a:endParaRPr lang="pt-BR"/>
          </a:p>
        </p:txBody>
      </p:sp>
      <p:sp>
        <p:nvSpPr>
          <p:cNvPr id="6" name="Seta: Pentágono 5"/>
          <p:cNvSpPr/>
          <p:nvPr/>
        </p:nvSpPr>
        <p:spPr>
          <a:xfrm>
            <a:off x="675861" y="2226365"/>
            <a:ext cx="4403035" cy="3886200"/>
          </a:xfrm>
          <a:prstGeom prst="homePlate">
            <a:avLst>
              <a:gd name="adj" fmla="val 1675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190349" y="5818996"/>
            <a:ext cx="656668" cy="649816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7135" y="5933101"/>
            <a:ext cx="666044" cy="677433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05015" y="4540714"/>
            <a:ext cx="840318" cy="833723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9688" y="4528250"/>
            <a:ext cx="774272" cy="768195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35667" y="5972951"/>
            <a:ext cx="602740" cy="597732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8790" y="2626570"/>
            <a:ext cx="701404" cy="7636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8738" y="3708185"/>
            <a:ext cx="670042" cy="664475"/>
          </a:xfrm>
          <a:prstGeom prst="rect">
            <a:avLst/>
          </a:prstGeom>
        </p:spPr>
      </p:pic>
      <p:cxnSp>
        <p:nvCxnSpPr>
          <p:cNvPr id="72" name="Conector reto 71"/>
          <p:cNvCxnSpPr>
            <a:stCxn id="61" idx="3"/>
            <a:endCxn id="70" idx="1"/>
          </p:cNvCxnSpPr>
          <p:nvPr/>
        </p:nvCxnSpPr>
        <p:spPr>
          <a:xfrm flipV="1">
            <a:off x="5813650" y="3776018"/>
            <a:ext cx="516880" cy="29173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105" idx="1"/>
            <a:endCxn id="107" idx="1"/>
          </p:cNvCxnSpPr>
          <p:nvPr/>
        </p:nvCxnSpPr>
        <p:spPr>
          <a:xfrm flipV="1">
            <a:off x="5962572" y="4885058"/>
            <a:ext cx="1053664" cy="10115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105" idx="2"/>
            <a:endCxn id="111" idx="0"/>
          </p:cNvCxnSpPr>
          <p:nvPr/>
        </p:nvCxnSpPr>
        <p:spPr>
          <a:xfrm flipH="1">
            <a:off x="5652190" y="5286336"/>
            <a:ext cx="7090" cy="39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111" idx="3"/>
            <a:endCxn id="109" idx="1"/>
          </p:cNvCxnSpPr>
          <p:nvPr/>
        </p:nvCxnSpPr>
        <p:spPr>
          <a:xfrm>
            <a:off x="5979820" y="6003396"/>
            <a:ext cx="718073" cy="11242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109" idx="0"/>
            <a:endCxn id="108" idx="2"/>
          </p:cNvCxnSpPr>
          <p:nvPr/>
        </p:nvCxnSpPr>
        <p:spPr>
          <a:xfrm flipV="1">
            <a:off x="7074364" y="5274917"/>
            <a:ext cx="306721" cy="46739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107" idx="3"/>
            <a:endCxn id="103" idx="1"/>
          </p:cNvCxnSpPr>
          <p:nvPr/>
        </p:nvCxnSpPr>
        <p:spPr>
          <a:xfrm flipV="1">
            <a:off x="7735495" y="4128623"/>
            <a:ext cx="646308" cy="75643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V="1">
            <a:off x="6741690" y="3203529"/>
            <a:ext cx="558317" cy="309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103" idx="3"/>
            <a:endCxn id="86" idx="2"/>
          </p:cNvCxnSpPr>
          <p:nvPr/>
        </p:nvCxnSpPr>
        <p:spPr>
          <a:xfrm flipV="1">
            <a:off x="8976070" y="3607537"/>
            <a:ext cx="362963" cy="52108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64" idx="3"/>
          </p:cNvCxnSpPr>
          <p:nvPr/>
        </p:nvCxnSpPr>
        <p:spPr>
          <a:xfrm>
            <a:off x="7915304" y="3109822"/>
            <a:ext cx="1115526" cy="169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71" idx="0"/>
            <a:endCxn id="69" idx="3"/>
          </p:cNvCxnSpPr>
          <p:nvPr/>
        </p:nvCxnSpPr>
        <p:spPr>
          <a:xfrm flipH="1" flipV="1">
            <a:off x="9750194" y="3008384"/>
            <a:ext cx="953566" cy="6998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5140199" y="6276137"/>
            <a:ext cx="10450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::83EA to ::A7C0</a:t>
            </a:r>
          </a:p>
        </p:txBody>
      </p:sp>
      <p:pic>
        <p:nvPicPr>
          <p:cNvPr id="109" name="Imagem 10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7893" y="5742309"/>
            <a:ext cx="752942" cy="747032"/>
          </a:xfrm>
          <a:prstGeom prst="rect">
            <a:avLst/>
          </a:prstGeom>
        </p:spPr>
      </p:pic>
      <p:sp>
        <p:nvSpPr>
          <p:cNvPr id="110" name="CaixaDeTexto 109"/>
          <p:cNvSpPr txBox="1"/>
          <p:nvPr/>
        </p:nvSpPr>
        <p:spPr>
          <a:xfrm>
            <a:off x="6471709" y="6351835"/>
            <a:ext cx="10890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 8002 to ::A7C0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6869295" y="5028695"/>
            <a:ext cx="102357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::580F to ::A7C0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5125384" y="5184471"/>
            <a:ext cx="106779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::5810 to :: 8001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8816526" y="3361317"/>
            <a:ext cx="10450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::0000 to ::A7C0</a:t>
            </a:r>
          </a:p>
        </p:txBody>
      </p:sp>
      <p:sp>
        <p:nvSpPr>
          <p:cNvPr id="87" name="Nuvem 86"/>
          <p:cNvSpPr/>
          <p:nvPr/>
        </p:nvSpPr>
        <p:spPr>
          <a:xfrm>
            <a:off x="8038008" y="1436505"/>
            <a:ext cx="2736387" cy="80169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900113" algn="l"/>
              </a:tabLst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</a:p>
        </p:txBody>
      </p:sp>
      <p:cxnSp>
        <p:nvCxnSpPr>
          <p:cNvPr id="88" name="Conector reto 87"/>
          <p:cNvCxnSpPr>
            <a:stCxn id="87" idx="1"/>
            <a:endCxn id="69" idx="0"/>
          </p:cNvCxnSpPr>
          <p:nvPr/>
        </p:nvCxnSpPr>
        <p:spPr>
          <a:xfrm flipH="1">
            <a:off x="9399492" y="2237345"/>
            <a:ext cx="6709" cy="38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 flipV="1">
            <a:off x="9982007" y="4223234"/>
            <a:ext cx="497651" cy="56566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 flipH="1" flipV="1">
            <a:off x="10980188" y="4223234"/>
            <a:ext cx="531479" cy="430278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68" idx="0"/>
            <a:endCxn id="65" idx="2"/>
          </p:cNvCxnSpPr>
          <p:nvPr/>
        </p:nvCxnSpPr>
        <p:spPr>
          <a:xfrm flipH="1" flipV="1">
            <a:off x="11525175" y="5374436"/>
            <a:ext cx="311863" cy="59851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62" idx="0"/>
          </p:cNvCxnSpPr>
          <p:nvPr/>
        </p:nvCxnSpPr>
        <p:spPr>
          <a:xfrm flipH="1" flipV="1">
            <a:off x="9982007" y="5148157"/>
            <a:ext cx="536675" cy="67083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8916021" y="5113691"/>
            <a:ext cx="631550" cy="88970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7779523" y="3326839"/>
            <a:ext cx="701981" cy="61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>
            <a:off x="6825346" y="3998038"/>
            <a:ext cx="456066" cy="647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61" idx="2"/>
            <a:endCxn id="105" idx="0"/>
          </p:cNvCxnSpPr>
          <p:nvPr/>
        </p:nvCxnSpPr>
        <p:spPr>
          <a:xfrm>
            <a:off x="5529669" y="4349447"/>
            <a:ext cx="129611" cy="33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endCxn id="63" idx="1"/>
          </p:cNvCxnSpPr>
          <p:nvPr/>
        </p:nvCxnSpPr>
        <p:spPr>
          <a:xfrm>
            <a:off x="7372938" y="6143904"/>
            <a:ext cx="1044197" cy="127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10046612" y="4912348"/>
            <a:ext cx="1191021" cy="4522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62" idx="1"/>
            <a:endCxn id="68" idx="1"/>
          </p:cNvCxnSpPr>
          <p:nvPr/>
        </p:nvCxnSpPr>
        <p:spPr>
          <a:xfrm>
            <a:off x="10847016" y="6143905"/>
            <a:ext cx="688650" cy="12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8916021" y="4233359"/>
            <a:ext cx="585276" cy="555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1803" y="3833958"/>
            <a:ext cx="594267" cy="589329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271038" y="4349592"/>
            <a:ext cx="10450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::5427 to ::A7C0</a:t>
            </a:r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06" y="4588517"/>
            <a:ext cx="804424" cy="8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0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417 L 0.00039 0.00417 C 0.00013 0.01158 -0.00013 0.01922 -0.00052 0.02685 C -0.00065 0.02986 -0.00117 0.03287 -0.0013 0.03588 C -0.00273 0.05648 -0.0013 0.04468 -0.00299 0.05718 C -0.00338 0.06111 -0.00365 0.06505 -0.00391 0.06922 C -0.00417 0.07477 -0.00443 0.08033 -0.00469 0.08588 C -0.00495 0.08935 -0.00534 0.09283 -0.0056 0.09653 C -0.00586 0.10047 -0.00612 0.10463 -0.00638 0.10857 C -0.00612 0.11667 -0.00612 0.12477 -0.0056 0.13287 C -0.00521 0.13797 -0.00443 0.14283 -0.00391 0.14792 C -0.00365 0.15047 -0.00338 0.15301 -0.00299 0.15556 C -0.00273 0.15764 -0.00234 0.15949 -0.00221 0.16158 C -0.00156 0.16759 -0.00156 0.17384 -0.00052 0.17986 C 0.00065 0.18542 0.00156 0.19097 0.003 0.19653 C 0.00404 0.20047 0.00521 0.20463 0.00638 0.20857 C 0.0069 0.21065 0.00755 0.2125 0.00807 0.21459 C 0.01068 0.22639 0.00912 0.21968 0.01315 0.23426 C 0.01367 0.23634 0.01406 0.23866 0.01484 0.24028 L 0.01745 0.24653 C 0.01771 0.24792 0.01784 0.24954 0.01823 0.25093 C 0.01927 0.25417 0.02057 0.25695 0.02175 0.25996 L 0.02344 0.26459 L 0.02682 0.27361 C 0.0276 0.27523 0.02852 0.27662 0.0293 0.27824 C 0.03164 0.28287 0.03177 0.28519 0.03451 0.28889 C 0.03607 0.29097 0.03789 0.29283 0.03958 0.29491 L 0.04219 0.29792 C 0.04518 0.30162 0.04766 0.30463 0.05156 0.30695 C 0.06016 0.31204 0.04675 0.3044 0.05742 0.30996 C 0.05925 0.31088 0.06081 0.3132 0.06263 0.3132 L 0.06862 0.3132 L 0.06862 0.3132 " pathEditMode="relative" ptsTypes="AAAAAAAAAAAAAAAAAAAAAAAAAAAAAAAAA">
                                      <p:cBhvr>
                                        <p:cTn id="94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-0.00903 L 0.01263 -0.02732 C 0.01341 -0.03033 0.01459 -0.03311 0.01524 -0.03635 L 0.01771 -0.05 C 0.01914 -0.07246 0.02071 -0.08357 0.01862 -0.10625 C 0.01745 -0.11852 0.01602 -0.13079 0.01341 -0.1426 C 0.01198 -0.14908 0.01055 -0.15556 0.00925 -0.16227 C 0.00886 -0.16366 0.0086 -0.16528 0.00834 -0.16667 C 0.0069 -0.17639 0.00547 -0.19005 0.00326 -0.19862 C -0.0039 -0.22686 -0.00416 -0.22408 -0.01549 -0.24399 C -0.01718 -0.24723 -0.01875 -0.25047 -0.0207 -0.25325 L -0.03008 -0.2669 C -0.03177 -0.26922 -0.0332 -0.27246 -0.03515 -0.27431 C -0.04127 -0.28056 -0.04752 -0.28774 -0.05482 -0.28959 C -0.05677 -0.29005 -0.05872 -0.29051 -0.06067 -0.29098 C -0.06315 -0.2919 -0.06445 -0.29283 -0.06666 -0.29399 C -0.06901 -0.29352 -0.07122 -0.29329 -0.07357 -0.2926 C -0.08021 -0.29051 -0.07135 -0.29098 -0.07942 -0.29098 L -0.07942 -0.29098 " pathEditMode="relative" ptsTypes="AAAAAAAAAAAAAAAAAAAA">
                                      <p:cBhvr>
                                        <p:cTn id="96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-0.00026 -0.00185 L -0.01315 -0.00347 C -0.01641 -0.00393 -0.02409 -0.00578 -0.0276 -0.00648 C -0.02838 -0.00694 -0.0293 -0.00764 -0.03021 -0.0081 C -0.03229 -0.00879 -0.03932 -0.01064 -0.04128 -0.01111 C -0.04635 -0.01412 -0.04687 -0.01458 -0.05234 -0.01713 C -0.06029 -0.02083 -0.06745 -0.02291 -0.07526 -0.02916 C -0.07786 -0.03125 -0.08034 -0.03356 -0.08294 -0.03518 C -0.08893 -0.03958 -0.09492 -0.04305 -0.10091 -0.04745 C -0.1043 -0.05 -0.10768 -0.05254 -0.11107 -0.05509 C -0.12721 -0.06597 -0.12435 -0.06134 -0.14349 -0.07916 C -0.14883 -0.08426 -0.15508 -0.08727 -0.15963 -0.09444 C -0.17982 -0.12477 -0.16289 -0.09907 -0.1776 -0.12176 L -0.18359 -0.13078 L -0.18945 -0.13981 C -0.19609 -0.16342 -0.18737 -0.13449 -0.19635 -0.15648 C -0.1974 -0.15926 -0.19779 -0.16273 -0.19883 -0.16551 C -0.21016 -0.19467 -0.19844 -0.16088 -0.2082 -0.18379 C -0.21523 -0.2 -0.21367 -0.19861 -0.21849 -0.2125 C -0.21953 -0.21574 -0.22096 -0.21828 -0.22187 -0.22176 C -0.22292 -0.22546 -0.22357 -0.22986 -0.22448 -0.23379 C -0.22708 -0.2449 -0.22838 -0.24838 -0.23047 -0.25949 C -0.23112 -0.26342 -0.23151 -0.26759 -0.23216 -0.27176 C -0.2332 -0.2787 -0.23555 -0.29282 -0.23555 -0.29282 L -0.23724 -0.31412 C -0.2375 -0.31759 -0.23776 -0.32106 -0.23802 -0.32477 C -0.23919 -0.33727 -0.23867 -0.33078 -0.23971 -0.34444 C -0.23945 -0.35602 -0.23945 -0.36759 -0.23893 -0.37916 C -0.23854 -0.38634 -0.23724 -0.40046 -0.23724 -0.40046 C -0.23698 -0.40856 -0.23672 -0.41666 -0.23633 -0.42477 C -0.23542 -0.44398 -0.23555 -0.42639 -0.23555 -0.43819 L -0.23555 -0.43819 " pathEditMode="relative" ptsTypes="AAAAAAAAAAAAAAAAAAAAAAAAAAAAAAAAA">
                                      <p:cBhvr>
                                        <p:cTn id="98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671 L -0.00013 0.00671 C 0.00195 0.0081 0.00703 0.01204 0.01002 0.01273 C 0.01315 0.01343 0.01627 0.01366 0.0194 0.01435 L 0.0543 0.01273 C 0.06224 0.01227 0.06107 0.01158 0.06719 0.00972 C 0.07057 0.00857 0.07396 0.00787 0.07734 0.00671 C 0.08698 0.00324 0.08307 0.00486 0.08932 0.00209 C 0.0901 0.00116 0.09088 -0.00023 0.0918 -0.00092 C 0.09349 -0.00208 0.09531 -0.00301 0.097 -0.00393 L 0.09948 -0.00532 L 0.10208 -0.00694 C 0.10299 -0.00741 0.10377 -0.00833 0.10469 -0.00833 L 0.11653 -0.01157 C 0.12435 -0.01597 0.11211 -0.00903 0.12344 -0.01458 C 0.12513 -0.01528 0.12682 -0.01643 0.12851 -0.01759 C 0.1293 -0.01805 0.13021 -0.01875 0.13112 -0.01898 C 0.1362 -0.02129 0.13333 -0.01991 0.13958 -0.02361 L 0.14219 -0.025 C 0.14297 -0.02569 0.14401 -0.02569 0.14466 -0.02662 C 0.14765 -0.03009 0.14648 -0.02824 0.14818 -0.03102 L 0.14818 -0.03102 " pathEditMode="relative" ptsTypes="AAAAAAAAAAAAAAAAAAAAAA">
                                      <p:cBhvr>
                                        <p:cTn id="100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1.45833E-6 0.00023 C 0.00273 -0.00394 0.0056 -0.00811 0.00859 -0.01181 C 0.0164 -0.02199 0.0095 -0.01181 0.01614 -0.01945 C 0.01732 -0.02084 0.01797 -0.02292 0.01927 -0.02385 C 0.01927 -0.02361 0.02747 -0.02755 0.02917 -0.02824 C 0.03021 -0.02894 0.03138 -0.02894 0.03242 -0.02986 C 0.03958 -0.03658 0.0319 -0.02986 0.03893 -0.03449 C 0.04193 -0.03635 0.04466 -0.03843 0.04765 -0.04051 C 0.04896 -0.04144 0.05039 -0.04306 0.05195 -0.04352 C 0.05664 -0.04514 0.05677 -0.04491 0.06172 -0.04792 C 0.0832 -0.06158 0.05846 -0.0463 0.07799 -0.05996 C 0.07969 -0.06111 0.08164 -0.06158 0.08346 -0.06297 C 0.08568 -0.06482 0.0875 -0.0676 0.08997 -0.06875 C 0.0918 -0.06991 0.09362 -0.07061 0.09544 -0.07176 C 0.10117 -0.0757 0.10742 -0.08102 0.1138 -0.08403 C 0.11875 -0.08635 0.12174 -0.08727 0.12669 -0.08843 C 0.1289 -0.08912 0.13112 -0.08959 0.13333 -0.09005 C 0.13737 -0.09074 0.14127 -0.09098 0.14531 -0.09121 C 0.16523 -0.09098 0.18515 -0.09167 0.20495 -0.09005 C 0.21081 -0.08936 0.21667 -0.08635 0.22226 -0.08403 C 0.2418 -0.07593 0.23893 -0.07686 0.25495 -0.06598 C 0.25768 -0.06204 0.26172 -0.05903 0.26354 -0.05394 C 0.26419 -0.05186 0.26484 -0.04977 0.26562 -0.04792 C 0.26888 -0.04028 0.27109 -0.04051 0.27331 -0.02824 C 0.27357 -0.02639 0.27383 -0.02431 0.27448 -0.02246 C 0.27682 -0.01389 0.2763 -0.01945 0.2776 -0.01181 C 0.27904 -0.00324 0.27812 -0.00602 0.27982 0.00139 C 0.28047 0.00463 0.28164 0.0074 0.2819 0.01064 C 0.28372 0.02245 0.28294 0.01551 0.28411 0.03148 C 0.2845 0.04259 0.28476 0.0537 0.28529 0.06481 C 0.28555 0.07152 0.28646 0.0787 0.28646 0.08564 C 0.28646 0.09051 0.28568 0.0956 0.28529 0.10069 C 0.28411 0.11319 0.28411 0.10393 0.28411 0.11134 L 0.28411 0.11157 " pathEditMode="relative" rAng="0" ptsTypes="AAAAAAAAAAAAAAAAAAAAAAAAAAAAAAAAAAA">
                                      <p:cBhvr>
                                        <p:cTn id="102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101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 -0.00393 L 0.0086 -0.00393 C 0.01224 -0.00463 0.01602 -0.00417 0.01966 -0.00555 C 0.03268 -0.01018 0.03151 -0.0125 0.0418 -0.01759 C 0.04427 -0.01898 0.04688 -0.01967 0.04948 -0.02083 C 0.05026 -0.02106 0.05117 -0.02176 0.05195 -0.02222 C 0.0543 -0.02361 0.05651 -0.02546 0.05886 -0.02685 C 0.06133 -0.02801 0.06393 -0.0287 0.06654 -0.02986 C 0.0711 -0.03426 0.07565 -0.03866 0.08008 -0.04352 C 0.08789 -0.05162 0.09961 -0.06458 0.10651 -0.07523 C 0.1086 -0.07824 0.11055 -0.08125 0.1125 -0.08426 C 0.11485 -0.08819 0.12175 -0.10046 0.12357 -0.10555 C 0.12735 -0.11574 0.13034 -0.12685 0.13386 -0.1375 C 0.13516 -0.14143 0.13646 -0.14583 0.13815 -0.14954 C 0.13919 -0.15208 0.1405 -0.1544 0.14154 -0.15717 C 0.14284 -0.16088 0.14349 -0.16551 0.14492 -0.16921 C 0.14831 -0.1787 0.15235 -0.18727 0.15599 -0.19653 C 0.15807 -0.20162 0.16003 -0.20671 0.16198 -0.21157 C 0.16341 -0.21528 0.16485 -0.21852 0.16628 -0.22222 C 0.16875 -0.2294 0.17123 -0.23657 0.17396 -0.24352 C 0.17604 -0.24907 0.17878 -0.25417 0.18073 -0.26018 C 0.18242 -0.26528 0.18399 -0.27037 0.18581 -0.27523 C 0.18711 -0.27893 0.18893 -0.28217 0.19011 -0.28588 C 0.19115 -0.28912 0.19154 -0.29305 0.19271 -0.29653 C 0.1944 -0.30231 0.19675 -0.30741 0.19857 -0.31319 C 0.21784 -0.3706 0.19896 -0.31481 0.20964 -0.34954 C 0.21159 -0.35579 0.2138 -0.36157 0.21563 -0.36782 C 0.21654 -0.3706 0.21732 -0.37384 0.21823 -0.37685 C 0.21927 -0.38032 0.2207 -0.38379 0.22162 -0.3875 C 0.22643 -0.40579 0.22266 -0.39305 0.225 -0.40717 C 0.22552 -0.40972 0.2263 -0.41204 0.22669 -0.41458 C 0.22735 -0.41782 0.22813 -0.42523 0.22852 -0.42824 C 0.22787 -0.45023 0.22878 -0.45625 0.22591 -0.47384 C 0.22552 -0.47639 0.22461 -0.4787 0.22422 -0.48125 C 0.22383 -0.48379 0.2237 -0.48634 0.22331 -0.48889 C 0.22292 -0.49213 0.22162 -0.49792 0.22162 -0.49792 L 0.22162 -0.49792 " pathEditMode="relative" ptsTypes="AAAAAAAAAAAAAAAAAAAAAAAAAAAAAAAAAAAAA">
                                      <p:cBhvr>
                                        <p:cTn id="104" dur="5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347 L 0.00247 -0.00347 C 0.0293 0.00695 0.00078 -0.00602 0.01263 0.00255 C 0.01458 0.00394 0.01667 0.0044 0.01862 0.00556 C 0.02604 0.00996 0.0332 0.01598 0.04076 0.01898 C 0.07057 0.03148 0.03958 0.01922 0.07057 0.02963 C 0.07148 0.02986 0.07227 0.03102 0.07318 0.03125 C 0.07708 0.03195 0.08112 0.03218 0.08503 0.03264 C 0.09167 0.03496 0.09362 0.03588 0.10208 0.03727 C 0.10755 0.03797 0.11289 0.03797 0.11836 0.03866 C 0.12396 0.03959 0.12969 0.04074 0.13529 0.04167 C 0.14219 0.04491 0.14128 0.04491 0.15234 0.04491 L 0.24102 0.04329 C 0.24648 0.04005 0.24193 0.04236 0.25208 0.04028 C 0.25964 0.03866 0.25586 0.03866 0.25898 0.03866 L 0.25898 0.03866 " pathEditMode="relative" ptsTypes="AAAAAAAAAAAAAAAA">
                                      <p:cBhvr>
                                        <p:cTn id="106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0393 L 0.00677 0.00393 C 0.00872 0.00625 0.0108 0.00856 0.01263 0.01134 C 0.01341 0.0125 0.01367 0.01458 0.01432 0.01597 C 0.01822 0.02407 0.01588 0.01666 0.01953 0.02662 C 0.02122 0.03148 0.02317 0.03634 0.02461 0.04166 C 0.02539 0.04467 0.02617 0.04791 0.02721 0.05069 C 0.02877 0.05555 0.03059 0.05995 0.03229 0.06435 C 0.03281 0.06597 0.03333 0.06759 0.03398 0.06898 C 0.03671 0.07523 0.0375 0.07754 0.04075 0.08263 C 0.0444 0.08842 0.04544 0.08819 0.04843 0.09467 C 0.05286 0.10416 0.05247 0.10601 0.05703 0.11296 C 0.05976 0.11713 0.06289 0.12037 0.06549 0.125 L 0.07916 0.1493 L 0.08333 0.15694 C 0.08424 0.15833 0.08489 0.16018 0.08593 0.16134 C 0.08671 0.1625 0.08763 0.16319 0.08854 0.16435 C 0.09192 0.16944 0.09492 0.17569 0.09869 0.17963 C 0.10065 0.18171 0.10273 0.18356 0.10468 0.18564 C 0.1095 0.19097 0.11419 0.19722 0.11914 0.20231 C 0.12109 0.20439 0.12304 0.20671 0.12513 0.20833 C 0.12617 0.20925 0.12747 0.20925 0.12851 0.20995 C 0.12994 0.21064 0.13125 0.21226 0.13281 0.21296 C 0.1345 0.21365 0.13619 0.21388 0.13789 0.21435 C 0.13932 0.21481 0.14075 0.2155 0.14218 0.21597 C 0.14388 0.21643 0.14557 0.21689 0.14726 0.21736 C 0.15013 0.21851 0.15572 0.2206 0.15572 0.2206 L 0.16601 0.21898 L 0.16692 0.21736 " pathEditMode="relative" ptsTypes="AAAAAAAAAAAAAAAAAAAAAAAAAAAAA">
                                      <p:cBhvr>
                                        <p:cTn id="108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0.0044 L 0.00703 0.0044 C -0.003 -0.00162 -0.01302 -0.00695 -0.02201 -0.0169 C -0.02839 -0.02408 -0.03099 -0.03357 -0.03568 -0.04421 C -0.03724 -0.04792 -0.03919 -0.05116 -0.04076 -0.05486 C -0.04427 -0.06273 -0.04753 -0.07107 -0.05104 -0.07917 C -0.05261 -0.08287 -0.05443 -0.08611 -0.05612 -0.08958 C -0.06289 -0.10394 -0.06081 -0.10023 -0.07057 -0.11991 C -0.0737 -0.12616 -0.07682 -0.13218 -0.07995 -0.1382 C -0.07995 -0.1382 -0.08854 -0.15347 -0.08854 -0.15347 C -0.09102 -0.16019 -0.08946 -0.15671 -0.09362 -0.16389 C -0.0944 -0.1669 -0.09544 -0.16991 -0.0961 -0.17315 C -0.09688 -0.17593 -0.09779 -0.18218 -0.09779 -0.18218 C -0.09662 -0.2125 -0.09701 -0.1963 -0.09701 -0.23056 L -0.09701 -0.23056 " pathEditMode="relative" ptsTypes="AAAAAAAAAAAAAAA">
                                      <p:cBhvr>
                                        <p:cTn id="1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0533 L 0.00443 -0.00533 L 0.01888 -0.02199 C 0.03112 -0.03588 0.03515 -0.04005 0.04778 -0.05394 C 0.05377 -0.06042 0.05963 -0.06736 0.06575 -0.07361 L 0.10924 -0.11898 C 0.11406 -0.12408 0.11901 -0.12871 0.1237 -0.13426 C 0.12461 -0.13519 0.12539 -0.13635 0.1263 -0.13727 C 0.12708 -0.13797 0.12799 -0.13797 0.12877 -0.13866 C 0.13398 -0.14306 0.13906 -0.14769 0.14414 -0.15232 C 0.14505 -0.15324 0.1457 -0.15463 0.14674 -0.15533 C 0.15091 -0.15834 0.15534 -0.16019 0.1595 -0.16297 C 0.16237 -0.16482 0.1651 -0.16736 0.16797 -0.16898 C 0.17109 -0.17084 0.17422 -0.17223 0.17734 -0.17361 C 0.18138 -0.17547 0.18528 -0.17662 0.18932 -0.17801 C 0.19167 -0.17755 0.19388 -0.17732 0.19609 -0.17662 C 0.19752 -0.17616 0.19896 -0.17547 0.20039 -0.175 C 0.20377 -0.17431 0.20729 -0.17408 0.21068 -0.17361 C 0.21432 -0.17199 0.21289 -0.17199 0.21497 -0.17199 L 0.21497 -0.17199 " pathEditMode="relative" ptsTypes="AAAAAAAAAAAAAAAAAAAA">
                                      <p:cBhvr>
                                        <p:cTn id="112" dur="5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0023 C -0.00234 -0.00116 -0.00481 -0.00139 -0.0069 -0.00324 C -0.02096 -0.01481 -0.02109 -0.01759 -0.03294 -0.03194 C -0.03385 -0.0331 -0.03502 -0.03356 -0.03593 -0.03472 C -0.03841 -0.03796 -0.04049 -0.0419 -0.04284 -0.04537 C -0.04778 -0.05278 -0.04323 -0.04305 -0.05195 -0.05903 C -0.05286 -0.06065 -0.05338 -0.06319 -0.05416 -0.06504 C -0.05599 -0.06852 -0.05794 -0.07153 -0.0595 -0.07546 C -0.06484 -0.08866 -0.06927 -0.10254 -0.0733 -0.11759 C -0.07487 -0.12407 -0.07617 -0.13079 -0.07786 -0.13704 C -0.08177 -0.15301 -0.07617 -0.11991 -0.08242 -0.15671 C -0.08359 -0.16389 -0.08437 -0.17083 -0.08554 -0.17778 C -0.08711 -0.18889 -0.08932 -0.19954 -0.09075 -0.21088 C -0.0914 -0.21597 -0.09179 -0.22106 -0.09231 -0.22616 C -0.09257 -0.23541 -0.09257 -0.24514 -0.0931 -0.25463 C -0.09323 -0.25671 -0.09362 -0.25856 -0.09375 -0.26065 C -0.09414 -0.26366 -0.0944 -0.26643 -0.09453 -0.26967 C -0.09479 -0.27199 -0.0957 -0.29213 -0.09609 -0.29537 C -0.09674 -0.30185 -0.09817 -0.3081 -0.09909 -0.31481 C -0.09948 -0.3169 -0.09987 -0.31875 -0.1 -0.32083 C -0.1 -0.325 -0.1 -0.32893 -0.1 -0.33264 L -0.1 -0.33264 " pathEditMode="relative" rAng="0" ptsTypes="AAAAAAAAAAAAAAAAAAAAAAA">
                                      <p:cBhvr>
                                        <p:cTn id="114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1662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254 L 2.29167E-6 -0.00254 L -0.01029 -0.00416 C -0.01263 -0.00463 -0.01485 -0.00555 -0.01706 -0.00555 C -0.02305 -0.00555 -0.02904 -0.00463 -0.03503 -0.00416 C -0.03893 -0.00324 -0.04297 -0.00231 -0.04701 -0.00115 C -0.05156 0.00024 -0.05599 0.00232 -0.06055 0.00348 C -0.06511 0.0044 -0.06966 0.0044 -0.07422 0.00486 C -0.07852 0.00649 -0.08281 0.00764 -0.08698 0.00949 C -0.09636 0.01366 -0.10248 0.01875 -0.11172 0.02454 C -0.11433 0.02616 -0.11693 0.02755 -0.1194 0.02917 C -0.12318 0.03149 -0.12669 0.03449 -0.13047 0.03681 C -0.13477 0.03936 -0.13933 0.04028 -0.14323 0.04422 L -0.15521 0.05649 C -0.16042 0.06181 -0.16693 0.06806 -0.17136 0.07454 C -0.17526 0.08033 -0.17643 0.08287 -0.18073 0.08681 C -0.18164 0.0875 -0.18242 0.08774 -0.18334 0.0882 C -0.19167 0.09815 -0.17878 0.08264 -0.18933 0.09584 C -0.19102 0.09792 -0.19284 0.09954 -0.1944 0.10186 C -0.20456 0.11644 -0.1931 0.10093 -0.19948 0.1125 C -0.20026 0.11366 -0.2013 0.11436 -0.20209 0.11551 C -0.2086 0.12524 -0.20091 0.11551 -0.20716 0.12315 C -0.2112 0.1338 -0.20886 0.1301 -0.21315 0.13519 C -0.21367 0.13681 -0.21446 0.1382 -0.21485 0.13982 C -0.21589 0.14329 -0.21537 0.14584 -0.21745 0.14885 C -0.2181 0.14977 -0.21992 0.15047 -0.21992 0.15047 L -0.21992 0.15047 " pathEditMode="relative" ptsTypes="AAAAAAAAAAAAAAAAAAAAAAAAAAA">
                                      <p:cBhvr>
                                        <p:cTn id="116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08 L -0.00026 -0.00208 C -0.00287 -0.00301 -0.00547 -0.00416 -0.00794 -0.00509 C -0.01029 -0.00579 -0.0125 -0.00602 -0.01484 -0.00648 C -0.01992 -0.00764 -0.025 -0.00833 -0.03021 -0.00949 C -0.04011 -0.01204 -0.03412 -0.01088 -0.04805 -0.0125 C -0.04948 -0.0125 -0.08542 -0.01227 -0.09753 -0.00949 C -0.0987 -0.00926 -0.11198 -0.0044 -0.11367 -0.00347 C -0.14167 0.01111 -0.10117 -0.00856 -0.12643 0.00556 C -0.12891 0.00695 -0.13151 0.00764 -0.13412 0.00857 C -0.13815 0.01273 -0.14193 0.01713 -0.14609 0.02084 C -0.15117 0.02523 -0.15638 0.0294 -0.16133 0.03426 C -0.16589 0.03889 -0.17109 0.0419 -0.175 0.04792 C -0.17695 0.05093 -0.17904 0.05394 -0.18099 0.05718 C -0.18698 0.0669 -0.1849 0.06528 -0.19128 0.07384 C -0.19518 0.07894 -0.2 0.08241 -0.20313 0.08889 C -0.21888 0.12153 -0.19779 0.07685 -0.2125 0.11158 C -0.21276 0.11227 -0.22539 0.13866 -0.22787 0.14653 C -0.22891 0.14977 -0.22943 0.15371 -0.23047 0.15718 C -0.23138 0.16019 -0.23281 0.16296 -0.23386 0.16621 C -0.23711 0.17639 -0.23607 0.1757 -0.23893 0.1875 C -0.23971 0.19051 -0.24076 0.19329 -0.24154 0.19653 C -0.24297 0.20255 -0.2444 0.20857 -0.2457 0.21459 C -0.24636 0.21713 -0.24662 0.21991 -0.24753 0.22222 L -0.25 0.22986 C -0.25026 0.23195 -0.25065 0.2338 -0.25091 0.23588 C -0.2513 0.24051 -0.25117 0.24514 -0.25169 0.24954 C -0.25378 0.26783 -0.25339 0.2507 -0.25339 0.26459 L -0.25339 0.26783 " pathEditMode="relative" ptsTypes="AAAAAAAAAAAAAAAAAAAAAAAAAAAAA">
                                      <p:cBhvr>
                                        <p:cTn id="118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1343 L -4.58333E-6 -0.01343 C -0.0052 -0.00995 -0.01015 -0.00602 -0.01536 -0.00301 C -0.0233 0.00162 -0.03164 0.00486 -0.03932 0.01065 C -0.04322 0.01366 -0.04713 0.01713 -0.05117 0.01991 C -0.05963 0.02569 -0.06848 0.02986 -0.07682 0.03657 L -0.09218 0.04861 C -0.09296 0.04931 -0.09388 0.04954 -0.09466 0.05 C -0.09921 0.05301 -0.1039 0.05579 -0.10833 0.05926 C -0.11263 0.0625 -0.11666 0.06713 -0.12109 0.06991 C -0.122 0.07037 -0.12278 0.0706 -0.12369 0.0713 C -0.13606 0.08125 -0.13841 0.0831 -0.15013 0.09699 C -0.15364 0.10139 -0.15703 0.10579 -0.16028 0.11065 C -0.16901 0.12384 -0.1677 0.12546 -0.17565 0.14097 C -0.17838 0.1463 -0.18151 0.15093 -0.18424 0.15625 C -0.18658 0.16111 -0.18867 0.16644 -0.19101 0.1713 C -0.19322 0.17593 -0.1957 0.18009 -0.19778 0.18495 C -0.19973 0.18935 -0.20117 0.19421 -0.20299 0.19861 C -0.21705 0.23357 -0.19882 0.18403 -0.21822 0.23796 C -0.21966 0.24213 -0.22174 0.2456 -0.22252 0.25023 C -0.22421 0.25926 -0.22526 0.26875 -0.2276 0.27755 C -0.22877 0.28148 -0.23007 0.28542 -0.23112 0.28958 C -0.23776 0.31921 -0.22773 0.28218 -0.23528 0.30926 C -0.23554 0.31227 -0.2358 0.31528 -0.23619 0.31829 C -0.23737 0.32801 -0.2375 0.32801 -0.23867 0.33495 C -0.23841 0.34051 -0.23828 0.34607 -0.23789 0.35162 C -0.23776 0.35324 -0.23763 0.35486 -0.23697 0.35625 C -0.23658 0.35718 -0.23593 0.35718 -0.23528 0.35787 L -0.23528 0.35787 " pathEditMode="relative" ptsTypes="AAAAAAAAAAAAAAAAAAAAAAAAAAAAA">
                                      <p:cBhvr>
                                        <p:cTn id="120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0" grpId="0" animBg="1"/>
      <p:bldP spid="108" grpId="0" animBg="1"/>
      <p:bldP spid="106" grpId="0" animBg="1"/>
      <p:bldP spid="86" grpId="0" animBg="1"/>
      <p:bldP spid="1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4568" y="1064525"/>
            <a:ext cx="11058547" cy="1768223"/>
          </a:xfrm>
        </p:spPr>
        <p:txBody>
          <a:bodyPr>
            <a:no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Matrix: Multihop Address Allocation and Dynamic Any-to-Any Routing for 6LoWPAN</a:t>
            </a:r>
            <a:endParaRPr lang="pt-B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0922" y="3321269"/>
            <a:ext cx="11456275" cy="213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Bruna S. Peres          Otavio A. O. Souza          Bruno P. Santos          Edson R. A. Junior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Olga Goussevskaia          Marcos A. M. Vieira          Luiz F. M. Vieira          Antônio A. F. Loureiro</a:t>
            </a:r>
            <a:endParaRPr lang="pt-BR" b="1" dirty="0"/>
          </a:p>
        </p:txBody>
      </p:sp>
      <p:pic>
        <p:nvPicPr>
          <p:cNvPr id="7" name="Picture 2" descr="Resultado de imagem para ufmg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16" y="6042592"/>
            <a:ext cx="2220685" cy="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any-to-any communication</a:t>
            </a:r>
          </a:p>
          <a:p>
            <a:endParaRPr lang="en-US" dirty="0"/>
          </a:p>
          <a:p>
            <a:r>
              <a:rPr lang="en-US" dirty="0"/>
              <a:t>Message and memory-efficient </a:t>
            </a:r>
          </a:p>
          <a:p>
            <a:endParaRPr lang="en-US" dirty="0"/>
          </a:p>
          <a:p>
            <a:r>
              <a:rPr lang="en-US" dirty="0"/>
              <a:t>New applications for the Internet of Things</a:t>
            </a:r>
          </a:p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04" y="894327"/>
            <a:ext cx="4744767" cy="4209692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132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112" y="2731520"/>
            <a:ext cx="5649897" cy="34508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Tree Protocol - </a:t>
            </a:r>
            <a:r>
              <a:rPr lang="pt-BR" dirty="0"/>
              <a:t>CTP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Matrix: Multihop Address Allocation and Dynamic Any-to-Any Routing for 6LoWPAN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5</a:t>
            </a:fld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Collection tree</a:t>
            </a:r>
          </a:p>
          <a:p>
            <a:r>
              <a:rPr lang="en-US" dirty="0"/>
              <a:t>Does not support top-down data traffic</a:t>
            </a:r>
          </a:p>
          <a:p>
            <a:pPr marL="457200" lvl="1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3" name="Seta: para Cima 2"/>
          <p:cNvSpPr/>
          <p:nvPr/>
        </p:nvSpPr>
        <p:spPr>
          <a:xfrm rot="2640871">
            <a:off x="3044346" y="3916322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Cima 10"/>
          <p:cNvSpPr/>
          <p:nvPr/>
        </p:nvSpPr>
        <p:spPr>
          <a:xfrm rot="2640871">
            <a:off x="3775212" y="4940640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Cima 11"/>
          <p:cNvSpPr/>
          <p:nvPr/>
        </p:nvSpPr>
        <p:spPr>
          <a:xfrm rot="4082775">
            <a:off x="4388147" y="3052731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Cima 12"/>
          <p:cNvSpPr/>
          <p:nvPr/>
        </p:nvSpPr>
        <p:spPr>
          <a:xfrm rot="17925841">
            <a:off x="7368168" y="3102746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Cima 14"/>
          <p:cNvSpPr/>
          <p:nvPr/>
        </p:nvSpPr>
        <p:spPr>
          <a:xfrm rot="19547625">
            <a:off x="5108872" y="3997495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eta: para Cima 15"/>
          <p:cNvSpPr/>
          <p:nvPr/>
        </p:nvSpPr>
        <p:spPr>
          <a:xfrm rot="19547625">
            <a:off x="5762792" y="5084107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: para Cima 16"/>
          <p:cNvSpPr/>
          <p:nvPr/>
        </p:nvSpPr>
        <p:spPr>
          <a:xfrm rot="18962474">
            <a:off x="6792925" y="4124002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Cima 17"/>
          <p:cNvSpPr/>
          <p:nvPr/>
        </p:nvSpPr>
        <p:spPr>
          <a:xfrm rot="18933806">
            <a:off x="8647621" y="4090477"/>
            <a:ext cx="526774" cy="66592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151578" y="2937017"/>
            <a:ext cx="12040422" cy="11079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No top-down data traffic!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535">
            <a:off x="-141636" y="2334464"/>
            <a:ext cx="2281838" cy="22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04948 -0.0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-4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07565 -0.05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-2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04388 -0.072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36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5065 -0.122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-61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 0.01597 L -0.06562 -0.07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451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0.06354 -0.0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05378 -0.122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6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06511 -0.093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469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RPL - IPv6 Routing Protocol for Low-Power and Lossy Networks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6</a:t>
            </a:fld>
            <a:endParaRPr lang="pt-BR"/>
          </a:p>
        </p:txBody>
      </p:sp>
      <p:pic>
        <p:nvPicPr>
          <p:cNvPr id="78" name="Imagem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29" y="3304447"/>
            <a:ext cx="4996671" cy="3051903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Distance vector routing protocol specifically designed for 6LoWPAN</a:t>
            </a:r>
          </a:p>
          <a:p>
            <a:r>
              <a:rPr lang="en-US" sz="2400" dirty="0"/>
              <a:t>Builds and maintains an acyclic network topology, directed at the root (DAG)</a:t>
            </a:r>
          </a:p>
          <a:p>
            <a:r>
              <a:rPr lang="en-US" sz="2400" dirty="0"/>
              <a:t>Defines two modes of operation for top-down data flows</a:t>
            </a:r>
            <a:endParaRPr lang="pt-BR" sz="2400" dirty="0"/>
          </a:p>
        </p:txBody>
      </p:sp>
      <p:sp>
        <p:nvSpPr>
          <p:cNvPr id="3" name="Seta: de Cima para Baixo 2"/>
          <p:cNvSpPr/>
          <p:nvPr/>
        </p:nvSpPr>
        <p:spPr>
          <a:xfrm rot="4051163">
            <a:off x="5070076" y="3438899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de Cima para Baixo 7"/>
          <p:cNvSpPr/>
          <p:nvPr/>
        </p:nvSpPr>
        <p:spPr>
          <a:xfrm rot="2997626">
            <a:off x="3798185" y="4179975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de Cima para Baixo 8"/>
          <p:cNvSpPr/>
          <p:nvPr/>
        </p:nvSpPr>
        <p:spPr>
          <a:xfrm rot="2997626">
            <a:off x="4461972" y="4988935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: de Cima para Baixo 9"/>
          <p:cNvSpPr/>
          <p:nvPr/>
        </p:nvSpPr>
        <p:spPr>
          <a:xfrm rot="6747321">
            <a:off x="7115663" y="3463052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de Cima para Baixo 10"/>
          <p:cNvSpPr/>
          <p:nvPr/>
        </p:nvSpPr>
        <p:spPr>
          <a:xfrm rot="7867135">
            <a:off x="8243856" y="4355708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de Cima para Baixo 11"/>
          <p:cNvSpPr/>
          <p:nvPr/>
        </p:nvSpPr>
        <p:spPr>
          <a:xfrm rot="8080809">
            <a:off x="6784087" y="4304634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de Cima para Baixo 12"/>
          <p:cNvSpPr/>
          <p:nvPr/>
        </p:nvSpPr>
        <p:spPr>
          <a:xfrm rot="8569702">
            <a:off x="5744763" y="5010289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de Cima para Baixo 13"/>
          <p:cNvSpPr/>
          <p:nvPr/>
        </p:nvSpPr>
        <p:spPr>
          <a:xfrm rot="8819840">
            <a:off x="5159339" y="4275238"/>
            <a:ext cx="228600" cy="7065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01211 -0.0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02318 -0.017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-9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0168 -0.025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00912 -0.0215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10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0716 -0.0201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10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02018 -0.0148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-74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1328 -0.02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0151 -0.0238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-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cxnSp>
        <p:nvCxnSpPr>
          <p:cNvPr id="98" name="Conector de seta reta 19"/>
          <p:cNvCxnSpPr>
            <a:stCxn id="92" idx="0"/>
            <a:endCxn id="88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23"/>
          <p:cNvCxnSpPr>
            <a:stCxn id="93" idx="0"/>
            <a:endCxn id="88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de seta reta 26"/>
          <p:cNvCxnSpPr>
            <a:stCxn id="91" idx="0"/>
            <a:endCxn id="88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30"/>
          <p:cNvCxnSpPr>
            <a:stCxn id="90" idx="0"/>
            <a:endCxn id="92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24"/>
          <p:cNvCxnSpPr>
            <a:stCxn id="95" idx="0"/>
            <a:endCxn id="92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de seta reta 1028"/>
          <p:cNvCxnSpPr>
            <a:stCxn id="89" idx="0"/>
            <a:endCxn id="90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1031"/>
          <p:cNvCxnSpPr>
            <a:stCxn id="97" idx="0"/>
            <a:endCxn id="90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1033"/>
          <p:cNvCxnSpPr>
            <a:stCxn id="94" idx="0"/>
            <a:endCxn id="93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35"/>
          <p:cNvCxnSpPr>
            <a:stCxn id="96" idx="0"/>
            <a:endCxn id="91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5720984" y="1593850"/>
            <a:ext cx="963089" cy="570131"/>
            <a:chOff x="9650769" y="5345756"/>
            <a:chExt cx="963089" cy="570131"/>
          </a:xfrm>
        </p:grpSpPr>
        <p:grpSp>
          <p:nvGrpSpPr>
            <p:cNvPr id="44" name="Agrupar 43"/>
            <p:cNvGrpSpPr/>
            <p:nvPr/>
          </p:nvGrpSpPr>
          <p:grpSpPr>
            <a:xfrm>
              <a:off x="9650769" y="5364476"/>
              <a:ext cx="778321" cy="551411"/>
              <a:chOff x="6268497" y="1725640"/>
              <a:chExt cx="778321" cy="551411"/>
            </a:xfrm>
          </p:grpSpPr>
          <p:pic>
            <p:nvPicPr>
              <p:cNvPr id="45" name="Picture 2" descr="Resultado de imagem para message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6041" y="1725640"/>
                <a:ext cx="770777" cy="548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CaixaDeTexto 45"/>
              <p:cNvSpPr txBox="1"/>
              <p:nvPr/>
            </p:nvSpPr>
            <p:spPr>
              <a:xfrm>
                <a:off x="6268497" y="1938497"/>
                <a:ext cx="6454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To: D</a:t>
                </a: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9769808" y="5345756"/>
              <a:ext cx="844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C-G-D</a:t>
              </a:r>
            </a:p>
          </p:txBody>
        </p:sp>
      </p:grpSp>
      <p:sp>
        <p:nvSpPr>
          <p:cNvPr id="8" name="Texto Explicativo 2 (Ênfase) 7"/>
          <p:cNvSpPr/>
          <p:nvPr/>
        </p:nvSpPr>
        <p:spPr>
          <a:xfrm>
            <a:off x="5444204" y="1270622"/>
            <a:ext cx="1330907" cy="389704"/>
          </a:xfrm>
          <a:prstGeom prst="accentCallout2">
            <a:avLst>
              <a:gd name="adj1" fmla="val 46207"/>
              <a:gd name="adj2" fmla="val 105477"/>
              <a:gd name="adj3" fmla="val 51200"/>
              <a:gd name="adj4" fmla="val 159523"/>
              <a:gd name="adj5" fmla="val 197540"/>
              <a:gd name="adj6" fmla="val 374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7</a:t>
            </a:fld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20605" y="340085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968750" y="3409242"/>
            <a:ext cx="367733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426733" y="340193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189023" y="463284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451280" y="463284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258217" y="4654868"/>
            <a:ext cx="367733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795936" y="4624383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196713" y="5867326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44204" y="589077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0429090" y="176897"/>
          <a:ext cx="1646866" cy="3733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Dst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Nxt</a:t>
                      </a:r>
                      <a:r>
                        <a:rPr lang="pt-BR" sz="1400" dirty="0"/>
                        <a:t>-hop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 – G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 – G -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 -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 -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 -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 -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Non-storing mode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2648480" y="3853794"/>
            <a:ext cx="778321" cy="551411"/>
            <a:chOff x="6268497" y="1725640"/>
            <a:chExt cx="778321" cy="551411"/>
          </a:xfrm>
        </p:grpSpPr>
        <p:pic>
          <p:nvPicPr>
            <p:cNvPr id="42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10429090" y="1660326"/>
            <a:ext cx="1646866" cy="3831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aixaDeTexto 125"/>
          <p:cNvSpPr txBox="1"/>
          <p:nvPr/>
        </p:nvSpPr>
        <p:spPr>
          <a:xfrm>
            <a:off x="5760232" y="1276183"/>
            <a:ext cx="829096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LBR-1</a:t>
            </a:r>
          </a:p>
        </p:txBody>
      </p:sp>
      <p:sp>
        <p:nvSpPr>
          <p:cNvPr id="127" name="Retângulo 126"/>
          <p:cNvSpPr/>
          <p:nvPr/>
        </p:nvSpPr>
        <p:spPr>
          <a:xfrm>
            <a:off x="606287" y="2413554"/>
            <a:ext cx="11585712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0" cap="none" spc="0" dirty="0">
                <a:ln w="0"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Longer paths!</a:t>
            </a:r>
          </a:p>
          <a:p>
            <a:r>
              <a:rPr lang="en-US" sz="6600" b="0" cap="none" spc="0" dirty="0">
                <a:ln w="0"/>
                <a:solidFill>
                  <a:srgbClr val="C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Root becomes a bottleneck!</a:t>
            </a:r>
          </a:p>
        </p:txBody>
      </p:sp>
      <p:pic>
        <p:nvPicPr>
          <p:cNvPr id="128" name="Imagem 1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7535">
            <a:off x="-141636" y="2334464"/>
            <a:ext cx="2281838" cy="22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139 L 1.45833E-6 -0.00139 C 0.00078 -0.00555 0.0013 -0.00995 0.00247 -0.01365 C 0.00312 -0.01574 0.0043 -0.01666 0.00508 -0.01828 C 0.00573 -0.01967 0.00638 -0.02129 0.00677 -0.02291 C 0.00729 -0.0243 0.00729 -0.02615 0.00768 -0.02754 C 0.00768 -0.02754 0.01198 -0.03912 0.01289 -0.04143 C 0.01341 -0.04282 0.01367 -0.04537 0.01458 -0.04583 L 0.01719 -0.04745 C 0.01927 -0.05856 0.01627 -0.04583 0.02057 -0.05509 C 0.02148 -0.05694 0.02174 -0.05926 0.02239 -0.06134 C 0.02344 -0.06435 0.02487 -0.06713 0.02578 -0.07037 C 0.02643 -0.07245 0.02682 -0.07453 0.02747 -0.07662 C 0.02864 -0.07986 0.02956 -0.0831 0.03099 -0.08588 C 0.03424 -0.09166 0.03294 -0.08865 0.03529 -0.0949 C 0.03659 -0.10162 0.03646 -0.10393 0.03867 -0.10879 C 0.03945 -0.11041 0.04062 -0.11157 0.04127 -0.11342 C 0.04674 -0.12569 0.04232 -0.11967 0.04739 -0.12569 C 0.05195 -0.13796 0.04596 -0.12314 0.05169 -0.13333 C 0.05742 -0.14352 0.04909 -0.13287 0.05599 -0.14097 C 0.05651 -0.14259 0.0569 -0.14444 0.05768 -0.1456 C 0.05924 -0.14791 0.06289 -0.15162 0.06289 -0.15162 C 0.06341 -0.15324 0.06393 -0.15486 0.06458 -0.15625 C 0.06536 -0.15764 0.0664 -0.1581 0.06719 -0.15926 C 0.0681 -0.16064 0.06888 -0.1625 0.06979 -0.16389 C 0.07083 -0.16551 0.07213 -0.16689 0.07318 -0.16852 C 0.075 -0.17152 0.07643 -0.17523 0.07838 -0.17777 C 0.07956 -0.17916 0.08073 -0.18055 0.0819 -0.1824 C 0.08763 -0.1912 0.08125 -0.1831 0.08698 -0.19004 C 0.0918 -0.20254 0.08411 -0.1831 0.0957 -0.2037 C 0.09674 -0.20578 0.09792 -0.2081 0.09909 -0.20995 C 0.10013 -0.21157 0.10156 -0.21273 0.1026 -0.21458 C 0.10351 -0.2162 0.10417 -0.21875 0.10508 -0.2206 C 0.10612 -0.22245 0.10742 -0.22361 0.10859 -0.22523 C 0.1095 -0.22662 0.11015 -0.22847 0.1112 -0.22986 C 0.11341 -0.2331 0.11575 -0.23588 0.1181 -0.23912 L 0.125 -0.24814 C 0.12578 -0.2493 0.12656 -0.25046 0.1276 -0.25139 C 0.12838 -0.25208 0.1293 -0.25231 0.13008 -0.25277 C 0.13099 -0.25393 0.1319 -0.25463 0.13268 -0.25578 C 0.13359 -0.25717 0.13424 -0.25926 0.13529 -0.26041 C 0.13607 -0.26134 0.13698 -0.26157 0.13789 -0.26203 C 0.14479 -0.2743 0.14023 -0.26944 0.14648 -0.27268 C 0.14831 -0.27361 0.15 -0.27477 0.15169 -0.27569 L 0.1543 -0.27731 C 0.15612 -0.27963 0.15807 -0.28217 0.16029 -0.28356 C 0.16172 -0.28426 0.16315 -0.28426 0.16458 -0.28495 C 0.16549 -0.28541 0.16627 -0.28611 0.16719 -0.28657 C 0.16836 -0.28703 0.16953 -0.2875 0.1707 -0.28796 C 0.17812 -0.29676 0.16875 -0.28634 0.17578 -0.29259 C 0.17669 -0.29352 0.17747 -0.2949 0.17838 -0.2956 C 0.17982 -0.29699 0.18307 -0.29814 0.1845 -0.29884 C 0.1845 -0.29884 0.19088 -0.30254 0.19219 -0.30347 C 0.1931 -0.30393 0.19388 -0.30463 0.19479 -0.30486 C 0.19713 -0.30602 0.19961 -0.30602 0.20169 -0.30787 C 0.20742 -0.31319 0.20273 -0.30949 0.20859 -0.3125 C 0.21029 -0.31342 0.21198 -0.31458 0.2138 -0.31574 L 0.21888 -0.31875 C 0.21979 -0.31921 0.22057 -0.3199 0.22148 -0.32014 L 0.2276 -0.32176 C 0.22982 -0.32222 0.23216 -0.32268 0.2345 -0.32338 C 0.23594 -0.32361 0.23737 -0.32407 0.2388 -0.32477 C 0.24049 -0.32569 0.24401 -0.32777 0.24401 -0.32777 L 0.24401 -0.32777 " pathEditMode="relative" ptsTypes="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0209 L -0.00612 0.00209 C -0.00989 0.00255 -0.01367 0.00278 -0.01744 0.00347 C -0.02083 0.00417 -0.02421 0.00579 -0.02773 0.00648 C -0.03945 0.0088 -0.03294 0.00787 -0.04752 0.00972 L -0.05612 0.01273 C -0.05755 0.0132 -0.05898 0.01389 -0.06054 0.01412 L -0.06562 0.01574 C -0.07343 0.0213 -0.06653 0.0169 -0.07421 0.02037 C -0.09179 0.02824 -0.06992 0.01898 -0.08554 0.02639 C -0.08684 0.02709 -0.08841 0.02732 -0.08984 0.02801 C -0.09153 0.02894 -0.09349 0.0294 -0.09492 0.03102 C -0.09583 0.03218 -0.09661 0.03357 -0.09752 0.03403 C -0.09921 0.03519 -0.10104 0.03519 -0.10273 0.03565 C -0.11237 0.04422 -0.10312 0.03681 -0.11484 0.04329 C -0.11718 0.04468 -0.1194 0.04653 -0.12174 0.04792 C -0.13125 0.05394 -0.1302 0.05185 -0.13724 0.05857 C -0.14765 0.06875 -0.13593 0.05787 -0.14492 0.06783 C -0.15169 0.07547 -0.14635 0.06505 -0.15703 0.0801 C -0.15846 0.08218 -0.15976 0.08449 -0.16132 0.08635 C -0.16796 0.09375 -0.16484 0.0875 -0.16992 0.09537 C -0.17122 0.09722 -0.17213 0.09977 -0.17343 0.10162 C -0.17669 0.10602 -0.18033 0.10972 -0.18372 0.11389 L -0.18632 0.1169 C -0.18724 0.11783 -0.18815 0.11875 -0.18893 0.11991 C -0.1901 0.12153 -0.19127 0.12292 -0.19231 0.12454 C -0.19323 0.12593 -0.19401 0.12778 -0.19492 0.12917 C -0.19596 0.13056 -0.19726 0.13125 -0.19843 0.13218 C -0.20247 0.14283 -0.20013 0.13935 -0.20442 0.14445 C -0.20494 0.14607 -0.20573 0.14746 -0.20612 0.14908 C -0.2069 0.15209 -0.20781 0.15834 -0.20781 0.15834 C -0.20768 0.1625 -0.20781 0.17385 -0.20612 0.17963 C -0.20573 0.18125 -0.20494 0.18287 -0.20442 0.18426 C -0.20416 0.18588 -0.20403 0.1875 -0.20351 0.18889 C -0.1983 0.20556 -0.20208 0.19144 -0.19752 0.20417 C -0.19687 0.20625 -0.19661 0.20857 -0.19583 0.21042 C -0.19505 0.21204 -0.19401 0.2132 -0.19323 0.21505 C -0.18645 0.23033 -0.19231 0.21806 -0.18802 0.23033 C -0.18724 0.23241 -0.18632 0.23426 -0.18541 0.23635 C -0.18112 0.24792 -0.18489 0.24051 -0.18033 0.24861 C -0.17838 0.26528 -0.18138 0.24653 -0.17421 0.26551 C -0.1694 0.27824 -0.17226 0.27199 -0.16562 0.2838 C -0.16158 0.29121 -0.16406 0.28727 -0.15794 0.29468 L -0.15533 0.29769 C -0.15039 0.31088 -0.1569 0.29537 -0.15104 0.30371 C -0.15013 0.30486 -0.15 0.30718 -0.14921 0.30834 C -0.14765 0.31088 -0.14414 0.31459 -0.14414 0.31459 C -0.14323 0.31667 -0.14218 0.31852 -0.14153 0.3206 C -0.13958 0.32639 -0.14192 0.32454 -0.13893 0.32986 C -0.13815 0.33125 -0.13724 0.33195 -0.13632 0.33287 C -0.13515 0.33449 -0.13385 0.33565 -0.13294 0.3375 C -0.13216 0.33889 -0.13177 0.34074 -0.13112 0.34213 C -0.12903 0.34653 -0.12851 0.34676 -0.12604 0.34977 C -0.12539 0.35139 -0.125 0.35301 -0.12421 0.3544 C -0.12265 0.35764 -0.12083 0.36042 -0.11914 0.36366 L -0.11393 0.37269 C -0.11276 0.37477 -0.11145 0.37662 -0.11041 0.37894 C -0.10573 0.38935 -0.10807 0.3838 -0.10364 0.39584 C -0.10299 0.39722 -0.1026 0.39908 -0.10182 0.40023 C -0.09713 0.4088 -0.10117 0.40093 -0.09752 0.40949 C -0.0914 0.42408 -0.09622 0.41135 -0.09231 0.42176 C -0.09023 0.43334 -0.09309 0.41922 -0.08984 0.43102 C -0.08789 0.43797 -0.09023 0.43357 -0.08724 0.44028 C -0.08645 0.4419 -0.08541 0.44306 -0.08463 0.44468 C -0.08398 0.4463 -0.08359 0.44792 -0.08294 0.44931 C -0.07617 0.46366 -0.08554 0.43982 -0.07682 0.4632 C -0.0763 0.46459 -0.07552 0.46597 -0.07513 0.46783 C -0.07448 0.47084 -0.07369 0.47593 -0.07252 0.47847 C -0.07187 0.47986 -0.07083 0.48056 -0.06992 0.48148 C -0.06966 0.4831 -0.06966 0.48496 -0.06914 0.48611 C -0.06849 0.4875 -0.06705 0.48773 -0.06653 0.48912 C -0.06549 0.4919 -0.06575 0.4956 -0.06484 0.49838 L -0.06132 0.50764 L -0.05963 0.51667 L -0.06054 0.51667 " pathEditMode="relative" ptsTypes="AAAAAAA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Resultado de imagem para vetorial image router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1581063"/>
            <a:ext cx="643400" cy="46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5" y="5127233"/>
            <a:ext cx="742950" cy="740093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68" y="3944833"/>
            <a:ext cx="742950" cy="740093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DC85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34" y="2717904"/>
            <a:ext cx="742950" cy="740093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9966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97" y="2718212"/>
            <a:ext cx="742950" cy="740093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74" y="2716303"/>
            <a:ext cx="742950" cy="740093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7" y="3944833"/>
            <a:ext cx="742950" cy="740093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13" y="3944833"/>
            <a:ext cx="742950" cy="740093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28" y="3944833"/>
            <a:ext cx="742950" cy="740093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026" y="5127390"/>
            <a:ext cx="742950" cy="740093"/>
          </a:xfrm>
          <a:prstGeom prst="rect">
            <a:avLst/>
          </a:prstGeom>
        </p:spPr>
      </p:pic>
      <p:cxnSp>
        <p:nvCxnSpPr>
          <p:cNvPr id="82" name="Conector de seta reta 19"/>
          <p:cNvCxnSpPr>
            <a:stCxn id="76" idx="0"/>
            <a:endCxn id="72" idx="1"/>
          </p:cNvCxnSpPr>
          <p:nvPr/>
        </p:nvCxnSpPr>
        <p:spPr>
          <a:xfrm flipV="1">
            <a:off x="3704472" y="1812285"/>
            <a:ext cx="2095268" cy="90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23"/>
          <p:cNvCxnSpPr>
            <a:stCxn id="77" idx="0"/>
            <a:endCxn id="72" idx="2"/>
          </p:cNvCxnSpPr>
          <p:nvPr/>
        </p:nvCxnSpPr>
        <p:spPr>
          <a:xfrm flipV="1">
            <a:off x="6110049" y="2043507"/>
            <a:ext cx="11391" cy="67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26"/>
          <p:cNvCxnSpPr>
            <a:stCxn id="75" idx="0"/>
            <a:endCxn id="72" idx="3"/>
          </p:cNvCxnSpPr>
          <p:nvPr/>
        </p:nvCxnSpPr>
        <p:spPr>
          <a:xfrm flipH="1" flipV="1">
            <a:off x="6443140" y="1812285"/>
            <a:ext cx="2109969" cy="90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30"/>
          <p:cNvCxnSpPr>
            <a:stCxn id="74" idx="0"/>
            <a:endCxn id="76" idx="3"/>
          </p:cNvCxnSpPr>
          <p:nvPr/>
        </p:nvCxnSpPr>
        <p:spPr>
          <a:xfrm flipH="1" flipV="1">
            <a:off x="4075947" y="3088259"/>
            <a:ext cx="529596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1024"/>
          <p:cNvCxnSpPr>
            <a:stCxn id="79" idx="0"/>
            <a:endCxn id="76" idx="1"/>
          </p:cNvCxnSpPr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1028"/>
          <p:cNvCxnSpPr>
            <a:stCxn id="73" idx="0"/>
            <a:endCxn id="74" idx="1"/>
          </p:cNvCxnSpPr>
          <p:nvPr/>
        </p:nvCxnSpPr>
        <p:spPr>
          <a:xfrm flipV="1">
            <a:off x="3380580" y="4314880"/>
            <a:ext cx="853488" cy="8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1031"/>
          <p:cNvCxnSpPr>
            <a:stCxn id="81" idx="0"/>
            <a:endCxn id="74" idx="3"/>
          </p:cNvCxnSpPr>
          <p:nvPr/>
        </p:nvCxnSpPr>
        <p:spPr>
          <a:xfrm flipH="1" flipV="1">
            <a:off x="4977018" y="4314880"/>
            <a:ext cx="582483" cy="812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1033"/>
          <p:cNvCxnSpPr>
            <a:stCxn id="78" idx="0"/>
            <a:endCxn id="77" idx="3"/>
          </p:cNvCxnSpPr>
          <p:nvPr/>
        </p:nvCxnSpPr>
        <p:spPr>
          <a:xfrm flipH="1" flipV="1">
            <a:off x="6481524" y="3086350"/>
            <a:ext cx="933418" cy="85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1035"/>
          <p:cNvCxnSpPr>
            <a:stCxn id="80" idx="0"/>
            <a:endCxn id="75" idx="3"/>
          </p:cNvCxnSpPr>
          <p:nvPr/>
        </p:nvCxnSpPr>
        <p:spPr>
          <a:xfrm flipH="1" flipV="1">
            <a:off x="8924584" y="3087951"/>
            <a:ext cx="1055219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o Explicativo 2 (Ênfase) 7"/>
          <p:cNvSpPr/>
          <p:nvPr/>
        </p:nvSpPr>
        <p:spPr>
          <a:xfrm>
            <a:off x="3952105" y="4654868"/>
            <a:ext cx="1045112" cy="297259"/>
          </a:xfrm>
          <a:prstGeom prst="accentCallout2">
            <a:avLst>
              <a:gd name="adj1" fmla="val 69295"/>
              <a:gd name="adj2" fmla="val 93665"/>
              <a:gd name="adj3" fmla="val 67229"/>
              <a:gd name="adj4" fmla="val 107505"/>
              <a:gd name="adj5" fmla="val -59052"/>
              <a:gd name="adj6" fmla="val 143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o Explicativo 2 (Ênfase) 7"/>
          <p:cNvSpPr/>
          <p:nvPr/>
        </p:nvSpPr>
        <p:spPr>
          <a:xfrm>
            <a:off x="5444204" y="1270622"/>
            <a:ext cx="1330907" cy="389704"/>
          </a:xfrm>
          <a:prstGeom prst="accentCallout2">
            <a:avLst>
              <a:gd name="adj1" fmla="val 46207"/>
              <a:gd name="adj2" fmla="val 105477"/>
              <a:gd name="adj3" fmla="val 51200"/>
              <a:gd name="adj4" fmla="val 159523"/>
              <a:gd name="adj5" fmla="val 197540"/>
              <a:gd name="adj6" fmla="val 374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2 (Ênfase) 7"/>
          <p:cNvSpPr/>
          <p:nvPr/>
        </p:nvSpPr>
        <p:spPr>
          <a:xfrm>
            <a:off x="3187908" y="3448477"/>
            <a:ext cx="1045112" cy="297259"/>
          </a:xfrm>
          <a:prstGeom prst="accentCallout2">
            <a:avLst>
              <a:gd name="adj1" fmla="val 58688"/>
              <a:gd name="adj2" fmla="val -4890"/>
              <a:gd name="adj3" fmla="val 53086"/>
              <a:gd name="adj4" fmla="val -65470"/>
              <a:gd name="adj5" fmla="val -196945"/>
              <a:gd name="adj6" fmla="val -1334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8</a:t>
            </a:fld>
            <a:endParaRPr lang="pt-BR" dirty="0"/>
          </a:p>
        </p:txBody>
      </p:sp>
      <p:cxnSp>
        <p:nvCxnSpPr>
          <p:cNvPr id="1025" name="Conector de seta reta 1024"/>
          <p:cNvCxnSpPr/>
          <p:nvPr/>
        </p:nvCxnSpPr>
        <p:spPr>
          <a:xfrm flipV="1">
            <a:off x="2358088" y="3088259"/>
            <a:ext cx="974909" cy="85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760232" y="1276183"/>
            <a:ext cx="829096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LBR-1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20605" y="340085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968750" y="3409242"/>
            <a:ext cx="367733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8426733" y="340193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189023" y="4632845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451280" y="4632844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258217" y="4654868"/>
            <a:ext cx="367733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795936" y="4624383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196713" y="5867326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44204" y="5890772"/>
            <a:ext cx="3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/>
          </p:nvPr>
        </p:nvGraphicFramePr>
        <p:xfrm>
          <a:off x="151578" y="1755843"/>
          <a:ext cx="1646866" cy="18666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Dst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Nxt</a:t>
                      </a:r>
                      <a:r>
                        <a:rPr lang="pt-BR" sz="1400" dirty="0"/>
                        <a:t>-hop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/>
          </p:nvPr>
        </p:nvGraphicFramePr>
        <p:xfrm>
          <a:off x="10429090" y="176897"/>
          <a:ext cx="1646866" cy="3733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Dst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Nxt</a:t>
                      </a:r>
                      <a:r>
                        <a:rPr lang="pt-BR" sz="1400" dirty="0"/>
                        <a:t>-hop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Storing-mode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379040" y="3862071"/>
            <a:ext cx="778321" cy="551411"/>
            <a:chOff x="6268497" y="1725640"/>
            <a:chExt cx="778321" cy="551411"/>
          </a:xfrm>
        </p:grpSpPr>
        <p:pic>
          <p:nvPicPr>
            <p:cNvPr id="45" name="Picture 2" descr="Resultado de imagem para messag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41" y="1725640"/>
              <a:ext cx="770777" cy="548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6268497" y="1938497"/>
              <a:ext cx="645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To: D</a:t>
              </a:r>
            </a:p>
          </p:txBody>
        </p:sp>
      </p:grp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8041"/>
              </p:ext>
            </p:extLst>
          </p:nvPr>
        </p:nvGraphicFramePr>
        <p:xfrm>
          <a:off x="5457361" y="3823118"/>
          <a:ext cx="1646866" cy="11290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823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Dst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Nxt</a:t>
                      </a:r>
                      <a:r>
                        <a:rPr lang="pt-BR" sz="1400" dirty="0"/>
                        <a:t>-hop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6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Retângulo 49"/>
          <p:cNvSpPr/>
          <p:nvPr/>
        </p:nvSpPr>
        <p:spPr>
          <a:xfrm>
            <a:off x="5458058" y="4581725"/>
            <a:ext cx="1646866" cy="3831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tângulo 50"/>
          <p:cNvSpPr/>
          <p:nvPr/>
        </p:nvSpPr>
        <p:spPr>
          <a:xfrm>
            <a:off x="137725" y="2497557"/>
            <a:ext cx="1646866" cy="3831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Agrupar 90"/>
          <p:cNvGrpSpPr/>
          <p:nvPr/>
        </p:nvGrpSpPr>
        <p:grpSpPr>
          <a:xfrm>
            <a:off x="-141636" y="3408297"/>
            <a:ext cx="12333636" cy="2281838"/>
            <a:chOff x="-141636" y="2334464"/>
            <a:chExt cx="12333636" cy="2281838"/>
          </a:xfrm>
        </p:grpSpPr>
        <p:sp>
          <p:nvSpPr>
            <p:cNvPr id="92" name="Retângulo 91"/>
            <p:cNvSpPr/>
            <p:nvPr/>
          </p:nvSpPr>
          <p:spPr>
            <a:xfrm>
              <a:off x="151578" y="2937017"/>
              <a:ext cx="12040422" cy="11079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0" cap="none" spc="0" dirty="0">
                  <a:ln w="0"/>
                  <a:solidFill>
                    <a:srgbClr val="CC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         Extensive routing tables!</a:t>
              </a:r>
            </a:p>
          </p:txBody>
        </p:sp>
        <p:pic>
          <p:nvPicPr>
            <p:cNvPr id="93" name="Imagem 9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7535">
              <a:off x="-141636" y="2334464"/>
              <a:ext cx="2281838" cy="2281838"/>
            </a:xfrm>
            <a:prstGeom prst="rect">
              <a:avLst/>
            </a:prstGeom>
          </p:spPr>
        </p:pic>
      </p:grpSp>
      <p:sp>
        <p:nvSpPr>
          <p:cNvPr id="19" name="Texto Explicativo: Seta para Baixo 18"/>
          <p:cNvSpPr/>
          <p:nvPr/>
        </p:nvSpPr>
        <p:spPr>
          <a:xfrm>
            <a:off x="4900129" y="1600688"/>
            <a:ext cx="3141255" cy="2287531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CC0000"/>
                </a:solidFill>
              </a:rPr>
              <a:t>O(n)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2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3.125E-6 0.00024 C 0.00274 -0.00162 0.00573 -0.00208 0.00821 -0.00463 C 0.00964 -0.00578 0.01029 -0.00879 0.01133 -0.01064 C 0.01211 -0.01203 0.01302 -0.0125 0.01368 -0.01388 C 0.01511 -0.01666 0.01615 -0.02013 0.01745 -0.02291 C 0.01862 -0.02523 0.02006 -0.02685 0.02136 -0.02916 C 0.02344 -0.0331 0.02539 -0.03726 0.02748 -0.04143 L 0.02982 -0.04606 C 0.03021 -0.04791 0.0306 -0.05023 0.03125 -0.05208 C 0.03308 -0.0574 0.03503 -0.06273 0.03737 -0.06736 C 0.04232 -0.07708 0.04167 -0.07546 0.04584 -0.08588 C 0.04662 -0.08773 0.04727 -0.09004 0.04818 -0.09189 C 0.04883 -0.09351 0.04961 -0.0949 0.05039 -0.09652 C 0.05131 -0.09838 0.0517 -0.10092 0.05261 -0.10277 C 0.05443 -0.10601 0.05625 -0.10902 0.05808 -0.1118 C 0.05886 -0.11296 0.05977 -0.11365 0.06029 -0.11504 C 0.06354 -0.12129 0.06589 -0.12939 0.06953 -0.13495 C 0.07097 -0.1368 0.07266 -0.13773 0.07422 -0.13935 C 0.07526 -0.14074 0.07618 -0.14259 0.07722 -0.14398 C 0.07865 -0.14606 0.08034 -0.14814 0.08177 -0.15023 C 0.08386 -0.15324 0.08568 -0.15717 0.08789 -0.15949 C 0.08985 -0.16134 0.09206 -0.16296 0.09401 -0.1655 C 0.09479 -0.16643 0.09545 -0.16782 0.09636 -0.16851 C 0.09727 -0.16944 0.09831 -0.16944 0.09935 -0.17013 C 0.10013 -0.1706 0.10091 -0.17106 0.1017 -0.17152 C 0.10313 -0.17152 0.11172 -0.17222 0.1155 -0.16851 C 0.1168 -0.16736 0.11797 -0.1655 0.11927 -0.16388 C 0.12006 -0.16296 0.12084 -0.16226 0.12162 -0.16088 C 0.12279 -0.15856 0.12357 -0.15578 0.12461 -0.15324 C 0.128 -0.1456 0.12618 -0.15185 0.12917 -0.14259 C 0.13881 -0.11388 0.12578 -0.15208 0.13308 -0.1287 C 0.13373 -0.12662 0.13464 -0.12476 0.13529 -0.12268 C 0.13594 -0.12106 0.13633 -0.11967 0.13685 -0.11805 C 0.13972 -0.10879 0.13946 -0.10949 0.14232 -0.09814 C 0.14271 -0.09606 0.14336 -0.09398 0.14375 -0.09189 C 0.14427 -0.08935 0.14466 -0.0868 0.14532 -0.08425 C 0.14597 -0.08171 0.14701 -0.07939 0.14766 -0.07662 C 0.14831 -0.07361 0.1487 -0.0706 0.14909 -0.06736 C 0.14987 -0.06273 0.15052 -0.05694 0.15144 -0.05208 C 0.15183 -0.04953 0.15235 -0.04675 0.15287 -0.04444 C 0.15443 -0.03912 0.15625 -0.03449 0.15756 -0.02916 C 0.16485 0.00024 0.15638 -0.03263 0.16133 -0.01527 C 0.16511 -0.00254 0.16042 -0.01319 0.16836 0.00764 C 0.17565 0.02732 0.1642 -0.00347 0.17357 0.02292 C 0.17513 0.02709 0.17683 0.03079 0.17826 0.03519 C 0.17891 0.03774 0.17969 0.04051 0.1806 0.04283 C 0.18125 0.04514 0.18216 0.04676 0.18282 0.04908 C 0.18347 0.05093 0.18373 0.05325 0.18438 0.0551 C 0.1849 0.05695 0.18594 0.05811 0.18672 0.05973 C 0.1875 0.06204 0.18802 0.06505 0.18907 0.06737 C 0.19011 0.07061 0.19167 0.07338 0.19284 0.07662 C 0.19375 0.0794 0.19414 0.08311 0.19506 0.08588 C 0.19688 0.09121 0.19935 0.09561 0.20118 0.10116 C 0.20729 0.12037 0.20417 0.1132 0.20964 0.12408 C 0.2142 0.14237 0.20716 0.11528 0.2142 0.13797 C 0.21472 0.13936 0.21459 0.14121 0.21498 0.1426 C 0.21563 0.14445 0.21667 0.14537 0.21719 0.14723 C 0.21836 0.15 0.21901 0.15371 0.22032 0.15625 C 0.22188 0.1595 0.2237 0.16181 0.225 0.16551 C 0.2267 0.17061 0.22578 0.16875 0.22735 0.17176 L 0.22735 0.172 L 0.22735 0.17176 " pathEditMode="relative" rAng="0" ptsTypes="AAAAAAAAAAAAAAAAAAA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6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8" grpId="0" animBg="1"/>
      <p:bldP spid="50" grpId="0" animBg="1"/>
      <p:bldP spid="51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Matrix: Multihop Address Allocation and Dynamic Any-to-Any Routing for 6LoWPAN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31E4-B594-4CC5-B8D5-273576AD41CA}" type="slidenum">
              <a:rPr lang="pt-BR" smtClean="0"/>
              <a:t>9</a:t>
            </a:fld>
            <a:endParaRPr lang="pt-BR" dirty="0"/>
          </a:p>
        </p:txBody>
      </p:sp>
      <p:sp>
        <p:nvSpPr>
          <p:cNvPr id="3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Matrix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5755" y="1486855"/>
            <a:ext cx="2850081" cy="14325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Hierarchical IPv6 address optimizing routing table size</a:t>
            </a:r>
            <a:endParaRPr lang="en-US" sz="2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9029568" y="1504481"/>
            <a:ext cx="2742579" cy="2130385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Local broadcast mechanism to forward messages when persistent node or link failures occur</a:t>
            </a:r>
            <a:endParaRPr lang="en-US" sz="2200" dirty="0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94" y="3527635"/>
            <a:ext cx="567961" cy="563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47155" y="5560577"/>
            <a:ext cx="656668" cy="64981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674" y="5200634"/>
            <a:ext cx="666044" cy="677433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35" y="2487545"/>
            <a:ext cx="733474" cy="72771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821" y="4282295"/>
            <a:ext cx="840318" cy="833723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494" y="4269831"/>
            <a:ext cx="774272" cy="76819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5596" y="2368151"/>
            <a:ext cx="701404" cy="7636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7335" y="3218733"/>
            <a:ext cx="602740" cy="59773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5544" y="3449766"/>
            <a:ext cx="670042" cy="664475"/>
          </a:xfrm>
          <a:prstGeom prst="rect">
            <a:avLst/>
          </a:prstGeom>
        </p:spPr>
      </p:pic>
      <p:cxnSp>
        <p:nvCxnSpPr>
          <p:cNvPr id="50" name="Conector reto 49"/>
          <p:cNvCxnSpPr>
            <a:stCxn id="38" idx="3"/>
            <a:endCxn id="48" idx="1"/>
          </p:cNvCxnSpPr>
          <p:nvPr/>
        </p:nvCxnSpPr>
        <p:spPr>
          <a:xfrm flipV="1">
            <a:off x="3070456" y="3517599"/>
            <a:ext cx="516880" cy="29173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66" idx="1"/>
            <a:endCxn id="64" idx="1"/>
          </p:cNvCxnSpPr>
          <p:nvPr/>
        </p:nvCxnSpPr>
        <p:spPr>
          <a:xfrm flipV="1">
            <a:off x="3219378" y="4626639"/>
            <a:ext cx="1053664" cy="10115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66" idx="2"/>
            <a:endCxn id="60" idx="0"/>
          </p:cNvCxnSpPr>
          <p:nvPr/>
        </p:nvCxnSpPr>
        <p:spPr>
          <a:xfrm flipH="1">
            <a:off x="2908996" y="5027917"/>
            <a:ext cx="7090" cy="39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60" idx="3"/>
          </p:cNvCxnSpPr>
          <p:nvPr/>
        </p:nvCxnSpPr>
        <p:spPr>
          <a:xfrm>
            <a:off x="3236626" y="5744977"/>
            <a:ext cx="709204" cy="517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64" idx="3"/>
            <a:endCxn id="83" idx="1"/>
          </p:cNvCxnSpPr>
          <p:nvPr/>
        </p:nvCxnSpPr>
        <p:spPr>
          <a:xfrm flipV="1">
            <a:off x="4992301" y="3870204"/>
            <a:ext cx="646308" cy="75643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3998496" y="2945110"/>
            <a:ext cx="558317" cy="309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83" idx="3"/>
          </p:cNvCxnSpPr>
          <p:nvPr/>
        </p:nvCxnSpPr>
        <p:spPr>
          <a:xfrm flipV="1">
            <a:off x="6232876" y="3349118"/>
            <a:ext cx="362963" cy="52108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41" idx="3"/>
          </p:cNvCxnSpPr>
          <p:nvPr/>
        </p:nvCxnSpPr>
        <p:spPr>
          <a:xfrm>
            <a:off x="5172110" y="2851403"/>
            <a:ext cx="1115526" cy="1692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49" idx="0"/>
            <a:endCxn id="47" idx="3"/>
          </p:cNvCxnSpPr>
          <p:nvPr/>
        </p:nvCxnSpPr>
        <p:spPr>
          <a:xfrm flipH="1" flipV="1">
            <a:off x="7007000" y="2749965"/>
            <a:ext cx="953566" cy="6998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Imagem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1365" y="5420069"/>
            <a:ext cx="655261" cy="649816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3042" y="4269831"/>
            <a:ext cx="719258" cy="713613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12796" y="4427664"/>
            <a:ext cx="606583" cy="600254"/>
          </a:xfrm>
          <a:prstGeom prst="rect">
            <a:avLst/>
          </a:prstGeom>
        </p:spPr>
      </p:pic>
      <p:sp>
        <p:nvSpPr>
          <p:cNvPr id="69" name="Nuvem 68"/>
          <p:cNvSpPr/>
          <p:nvPr/>
        </p:nvSpPr>
        <p:spPr>
          <a:xfrm>
            <a:off x="5294814" y="1178086"/>
            <a:ext cx="2736387" cy="80169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900113" algn="l"/>
              </a:tabLst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</a:p>
        </p:txBody>
      </p:sp>
      <p:cxnSp>
        <p:nvCxnSpPr>
          <p:cNvPr id="70" name="Conector reto 69"/>
          <p:cNvCxnSpPr>
            <a:stCxn id="69" idx="1"/>
            <a:endCxn id="47" idx="0"/>
          </p:cNvCxnSpPr>
          <p:nvPr/>
        </p:nvCxnSpPr>
        <p:spPr>
          <a:xfrm flipH="1">
            <a:off x="6656298" y="1978926"/>
            <a:ext cx="6709" cy="38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7238813" y="3964815"/>
            <a:ext cx="497651" cy="56566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flipH="1" flipV="1">
            <a:off x="8236994" y="3964815"/>
            <a:ext cx="531479" cy="430278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86" idx="0"/>
            <a:endCxn id="42" idx="2"/>
          </p:cNvCxnSpPr>
          <p:nvPr/>
        </p:nvCxnSpPr>
        <p:spPr>
          <a:xfrm flipH="1" flipV="1">
            <a:off x="8781980" y="5116018"/>
            <a:ext cx="252443" cy="47060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39" idx="0"/>
          </p:cNvCxnSpPr>
          <p:nvPr/>
        </p:nvCxnSpPr>
        <p:spPr>
          <a:xfrm flipH="1" flipV="1">
            <a:off x="7238813" y="4889738"/>
            <a:ext cx="536675" cy="67083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40" idx="3"/>
          </p:cNvCxnSpPr>
          <p:nvPr/>
        </p:nvCxnSpPr>
        <p:spPr>
          <a:xfrm flipV="1">
            <a:off x="6178718" y="4844098"/>
            <a:ext cx="625357" cy="69525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036329" y="3068420"/>
            <a:ext cx="701981" cy="61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4082152" y="3739619"/>
            <a:ext cx="456066" cy="647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38" idx="2"/>
            <a:endCxn id="66" idx="0"/>
          </p:cNvCxnSpPr>
          <p:nvPr/>
        </p:nvCxnSpPr>
        <p:spPr>
          <a:xfrm>
            <a:off x="2786475" y="4091028"/>
            <a:ext cx="129611" cy="336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endCxn id="40" idx="1"/>
          </p:cNvCxnSpPr>
          <p:nvPr/>
        </p:nvCxnSpPr>
        <p:spPr>
          <a:xfrm flipV="1">
            <a:off x="4698772" y="5539351"/>
            <a:ext cx="813902" cy="21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39" idx="1"/>
            <a:endCxn id="86" idx="1"/>
          </p:cNvCxnSpPr>
          <p:nvPr/>
        </p:nvCxnSpPr>
        <p:spPr>
          <a:xfrm>
            <a:off x="8103823" y="5885485"/>
            <a:ext cx="629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6172827" y="3974940"/>
            <a:ext cx="585276" cy="555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Imagem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8609" y="3575539"/>
            <a:ext cx="594267" cy="589329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3053" y="5586619"/>
            <a:ext cx="602740" cy="597732"/>
          </a:xfrm>
          <a:prstGeom prst="rect">
            <a:avLst/>
          </a:prstGeom>
        </p:spPr>
      </p:pic>
      <p:cxnSp>
        <p:nvCxnSpPr>
          <p:cNvPr id="54" name="Conector reto 53"/>
          <p:cNvCxnSpPr/>
          <p:nvPr/>
        </p:nvCxnSpPr>
        <p:spPr>
          <a:xfrm flipV="1">
            <a:off x="4322301" y="4909239"/>
            <a:ext cx="306721" cy="46739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067812" y="3093326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::0000 to ::A7C0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341116" y="4111498"/>
            <a:ext cx="1201363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::5427 to ::A7C0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077164" y="4769359"/>
            <a:ext cx="119258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::580F to ::A7C0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2288771" y="4868102"/>
            <a:ext cx="1298563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::5810 to :: 8001</a:t>
            </a:r>
          </a:p>
        </p:txBody>
      </p:sp>
      <p:pic>
        <p:nvPicPr>
          <p:cNvPr id="84" name="Imagem 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45830" y="5376631"/>
            <a:ext cx="752942" cy="747032"/>
          </a:xfrm>
          <a:prstGeom prst="rect">
            <a:avLst/>
          </a:prstGeom>
        </p:spPr>
      </p:pic>
      <p:sp>
        <p:nvSpPr>
          <p:cNvPr id="89" name="CaixaDeTexto 88"/>
          <p:cNvSpPr txBox="1"/>
          <p:nvPr/>
        </p:nvSpPr>
        <p:spPr>
          <a:xfrm>
            <a:off x="2387066" y="5898453"/>
            <a:ext cx="1270863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::83EA to ::A7C0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3718576" y="5974151"/>
            <a:ext cx="1324421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 8002 to ::A7C0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71773" y="3056141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::0001 to ::2D17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7390476" y="4041454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::2D18 to ::5426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3177270" y="3648956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::0020 to ::2D17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2194904" y="4018755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::0078 to ::2D17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6431793" y="4899526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::2D62 to ::486E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8210226" y="4941468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::486F to ::5426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8502733" y="6050386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::4C6B to ::5426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5239073" y="5786388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::2E4C to ::3539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7105969" y="6053263"/>
            <a:ext cx="1231294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::353A to ::486E</a:t>
            </a:r>
          </a:p>
        </p:txBody>
      </p:sp>
      <p:pic>
        <p:nvPicPr>
          <p:cNvPr id="116" name="Imagem 1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48" y="2790426"/>
            <a:ext cx="804424" cy="820752"/>
          </a:xfrm>
          <a:prstGeom prst="rect">
            <a:avLst/>
          </a:prstGeom>
        </p:spPr>
      </p:pic>
      <p:cxnSp>
        <p:nvCxnSpPr>
          <p:cNvPr id="3" name="Conector de Seta Reta 2"/>
          <p:cNvCxnSpPr>
            <a:stCxn id="49" idx="1"/>
            <a:endCxn id="83" idx="3"/>
          </p:cNvCxnSpPr>
          <p:nvPr/>
        </p:nvCxnSpPr>
        <p:spPr>
          <a:xfrm flipH="1">
            <a:off x="6232876" y="3782004"/>
            <a:ext cx="1392668" cy="88200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Resultado de imagem para messag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84" y="2686276"/>
            <a:ext cx="457123" cy="32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8.33333E-7 3.7037E-6 C -0.00195 0.00833 -0.0026 0.01273 -0.00599 0.02037 C -0.00755 0.02361 -0.00951 0.02662 -0.0112 0.02986 C -0.01445 0.0368 -0.01719 0.04398 -0.02057 0.05046 C -0.0224 0.0537 -0.02422 0.05648 -0.02578 0.06018 C -0.02721 0.06296 -0.02787 0.06666 -0.0293 0.06967 C -0.0418 0.09606 -0.02552 0.05625 -0.03698 0.08472 C -0.03789 0.08703 -0.0388 0.08935 -0.03958 0.09143 C -0.0431 0.10301 -0.03724 0.08796 -0.04219 0.09976 C -0.04349 0.10856 -0.04323 0.10486 -0.04219 0.11759 C -0.04206 0.11944 -0.04206 0.12152 -0.04128 0.12291 C -0.04024 0.12546 -0.03607 0.1287 -0.03438 0.12986 C -0.03359 0.13032 -0.03268 0.13055 -0.0319 0.13125 C -0.02227 0.13796 -0.02813 0.13495 -0.02057 0.13958 C -0.01745 0.14143 -0.01471 0.14213 -0.0112 0.14375 C -0.00651 0.14537 -0.00677 0.1456 -0.00078 0.14629 C 0.00404 0.14699 0.00885 0.14722 0.01367 0.14791 L 0.10417 0.14629 L 0.10417 0.14652 " pathEditMode="relative" rAng="0" ptsTypes="AAAAAAAAAAAAAAAAAAAA">
                                      <p:cBhvr>
                                        <p:cTn id="7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65" grpId="0" animBg="1"/>
      <p:bldP spid="67" grpId="0" animBg="1"/>
      <p:bldP spid="68" grpId="0" animBg="1"/>
      <p:bldP spid="80" grpId="0" animBg="1"/>
      <p:bldP spid="89" grpId="0" animBg="1"/>
      <p:bldP spid="90" grpId="0" animBg="1"/>
      <p:bldP spid="93" grpId="0" animBg="1"/>
      <p:bldP spid="98" grpId="0" animBg="1"/>
      <p:bldP spid="99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9DC5BED6-9780-4130-9EAB-7CB87862E3A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1655</Words>
  <Application>Microsoft Office PowerPoint</Application>
  <PresentationFormat>Widescreen</PresentationFormat>
  <Paragraphs>617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Tema do Office</vt:lpstr>
      <vt:lpstr>Matrix: Multihop Address Allocation and Dynamic Any-to-Any Routing for 6LoWPAN</vt:lpstr>
      <vt:lpstr>6LoWPAN</vt:lpstr>
      <vt:lpstr>Problem</vt:lpstr>
      <vt:lpstr>Motivation</vt:lpstr>
      <vt:lpstr>Collection Tree Protocol - CTP</vt:lpstr>
      <vt:lpstr>RPL - IPv6 Routing Protocol for Low-Power and Lossy Networks</vt:lpstr>
      <vt:lpstr>Non-storing mode</vt:lpstr>
      <vt:lpstr>Storing-mode</vt:lpstr>
      <vt:lpstr>Matrix</vt:lpstr>
      <vt:lpstr>Matrix</vt:lpstr>
      <vt:lpstr>Matrix</vt:lpstr>
      <vt:lpstr>Matrix</vt:lpstr>
      <vt:lpstr>Matrix</vt:lpstr>
      <vt:lpstr>Matrix</vt:lpstr>
      <vt:lpstr>IPv6 Multihop Host Configuration</vt:lpstr>
      <vt:lpstr>IPv6 Multihop Host Configuration</vt:lpstr>
      <vt:lpstr>IPv6 Multihop Host Configuration</vt:lpstr>
      <vt:lpstr>IPv6 Multihop Host Configuration</vt:lpstr>
      <vt:lpstr>What if....</vt:lpstr>
      <vt:lpstr>Local Broadcast</vt:lpstr>
      <vt:lpstr>Local Broadcast</vt:lpstr>
      <vt:lpstr>Local Broadcast</vt:lpstr>
      <vt:lpstr>Local Broadcast</vt:lpstr>
      <vt:lpstr>Evaluation</vt:lpstr>
      <vt:lpstr>Simulation parameters</vt:lpstr>
      <vt:lpstr>Faulty network scenarios</vt:lpstr>
      <vt:lpstr>Routing table usage CDF</vt:lpstr>
      <vt:lpstr>Number of control packets</vt:lpstr>
      <vt:lpstr>Top-down routing success rate</vt:lpstr>
      <vt:lpstr>Top-down routing success rate</vt:lpstr>
      <vt:lpstr>Matrix: Multihop Address Allocation and Dynamic Any-to-Any Routing for 6LoWPAN</vt:lpstr>
      <vt:lpstr>Future direction</vt:lpstr>
      <vt:lpstr>Future direction</vt:lpstr>
      <vt:lpstr>Matrix: Multihop Address Allocation and Dynamic Any-to-Any Routing for 6LoWPAN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Matrix: Multihop Address Allocation and Dynamic Any-to-Any Routing for 6LoWPAN</dc:title>
  <dc:creator>Bruna Soares</dc:creator>
  <cp:lastModifiedBy>Bruna Soares</cp:lastModifiedBy>
  <cp:revision>308</cp:revision>
  <dcterms:created xsi:type="dcterms:W3CDTF">2016-10-07T22:07:26Z</dcterms:created>
  <dcterms:modified xsi:type="dcterms:W3CDTF">2016-11-09T14:14:02Z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