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y="6858000" cx="9144000"/>
  <p:notesSz cx="6858000" cy="9144000"/>
  <p:embeddedFontLst>
    <p:embeddedFont>
      <p:font typeface="Montserrat"/>
      <p:regular r:id="rId86"/>
      <p:bold r:id="rId87"/>
      <p:italic r:id="rId88"/>
      <p:boldItalic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A1203C-7EB2-43E7-842D-168A1627B661}">
  <a:tblStyle styleId="{D4A1203C-7EB2-43E7-842D-168A1627B6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AA45A97-8A27-4B82-8B04-E3B16F53333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C7A0CE9-AB62-487F-9DE5-119C06443026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Montserrat-regular.fntdata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Montserrat-italic.fntdata"/><Relationship Id="rId43" Type="http://schemas.openxmlformats.org/officeDocument/2006/relationships/slide" Target="slides/slide38.xml"/><Relationship Id="rId87" Type="http://schemas.openxmlformats.org/officeDocument/2006/relationships/font" Target="fonts/Montserrat-bold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Montserrat-bold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ac67303f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ac67303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ac67303f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ac67303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adc6b3f8_2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adc6b3f8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adc6b3f8_2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adc6b3f8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adc6b3f8_2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adc6b3f8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ac67303f_0_3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ac67303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ac67303f_0_6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9ac67303f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9ac67303f_0_3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9ac67303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ac67303f_0_3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9ac67303f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9ac67303f_0_6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9ac67303f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ac67303f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ac67303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9ac67303f_0_5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9ac67303f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9ac67303f_0_6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9ac67303f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9ac67303f_0_8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9ac67303f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9ac67303f_0_8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9ac67303f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9ac67303f_0_8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9ac67303f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9ac67303f_0_9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9ac67303f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9ac67303f_0_9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9ac67303f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9ac67303f_0_9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9ac67303f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9ac67303f_0_10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9ac67303f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9ac67303f_0_10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9ac67303f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ac67303f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ac67303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9ac67303f_0_10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9ac67303f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9ac67303f_0_10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9ac67303f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9ac67303f_0_10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9ac67303f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9ac67303f_0_10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9ac67303f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9ac67303f_0_1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9ac67303f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9ac67303f_0_1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9ac67303f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9ac67303f_0_1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9ac67303f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9ac67303f_0_1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9ac67303f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963bafa1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963bafa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963bafa14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963bafa1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ac67303f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ac67303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9adc6b3f8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9adc6b3f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9adc6b3f8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9adc6b3f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9adc6b3f8_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9adc6b3f8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9adc6b3f8_2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9adc6b3f8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9adc6b3f8_2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9adc6b3f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9adc6b3f8_2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9adc6b3f8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9adc6b3f8_2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29adc6b3f8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9adc6b3f8_2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9adc6b3f8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9adc6b3f8_2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9adc6b3f8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9adc6b3f8_2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9adc6b3f8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ac67303f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ac67303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9adc6b3f8_2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9adc6b3f8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9adc6b3f8_2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9adc6b3f8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9adc6b3f8_2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29adc6b3f8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9adc6b3f8_2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9adc6b3f8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ac67303f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ac67303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35f391192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35f391192_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35ed75cc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35ed75ccf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35ed75ccf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ac67303f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ac67303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35ed75ccf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35ed75ccf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35ed75ccf_0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35ed75ccf_0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375a7f99e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375a7f99e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35ed75ccf_0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35694cd56_0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ac67303f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ac67303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146e25b950_14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146e25b950_14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ac67303f_0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ac67303f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C7F46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012325" y="2046150"/>
            <a:ext cx="5445900" cy="24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208125" y="4705050"/>
            <a:ext cx="22500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1800225" y="4842750"/>
            <a:ext cx="6658200" cy="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193300" y="5914300"/>
            <a:ext cx="5265000" cy="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ECDC4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5680600" y="0"/>
            <a:ext cx="346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101100" y="3817852"/>
            <a:ext cx="24465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/>
        </p:nvSpPr>
        <p:spPr>
          <a:xfrm>
            <a:off x="8458200" y="6115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27678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65234" y="1528066"/>
            <a:ext cx="4809000" cy="4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100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10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10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10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10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10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10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Char char="■"/>
              <a:defRPr sz="3000"/>
            </a:lvl9pPr>
          </a:lstStyle>
          <a:p/>
        </p:txBody>
      </p:sp>
      <p:grpSp>
        <p:nvGrpSpPr>
          <p:cNvPr id="23" name="Google Shape;23;p4"/>
          <p:cNvGrpSpPr/>
          <p:nvPr/>
        </p:nvGrpSpPr>
        <p:grpSpPr>
          <a:xfrm>
            <a:off x="801025" y="1672320"/>
            <a:ext cx="1957200" cy="947980"/>
            <a:chOff x="801025" y="1367520"/>
            <a:chExt cx="1957200" cy="947980"/>
          </a:xfrm>
        </p:grpSpPr>
        <p:sp>
          <p:nvSpPr>
            <p:cNvPr id="24" name="Google Shape;24;p4"/>
            <p:cNvSpPr txBox="1"/>
            <p:nvPr/>
          </p:nvSpPr>
          <p:spPr>
            <a:xfrm>
              <a:off x="801025" y="1367520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400">
                  <a:solidFill>
                    <a:srgbClr val="454F5B"/>
                  </a:solidFill>
                </a:rPr>
                <a:t>‘’</a:t>
              </a:r>
              <a:endParaRPr b="1" sz="9400">
                <a:solidFill>
                  <a:srgbClr val="454F5B"/>
                </a:solidFill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397399" y="1543300"/>
              <a:ext cx="772200" cy="772200"/>
            </a:xfrm>
            <a:prstGeom prst="rect">
              <a:avLst/>
            </a:prstGeom>
            <a:noFill/>
            <a:ln cap="flat" cmpd="sng" w="76200">
              <a:solidFill>
                <a:srgbClr val="454F5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91200" y="1857900"/>
            <a:ext cx="25017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321088" y="1857900"/>
            <a:ext cx="25017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5950976" y="1857900"/>
            <a:ext cx="25017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7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8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55" name="Google Shape;55;p9"/>
          <p:cNvSpPr/>
          <p:nvPr/>
        </p:nvSpPr>
        <p:spPr>
          <a:xfrm>
            <a:off x="3805198" y="57185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738498"/>
                </a:solidFill>
              </a:defRPr>
            </a:lvl1pPr>
            <a:lvl2pPr lvl="1">
              <a:buNone/>
              <a:defRPr>
                <a:solidFill>
                  <a:srgbClr val="738498"/>
                </a:solidFill>
              </a:defRPr>
            </a:lvl2pPr>
            <a:lvl3pPr lvl="2">
              <a:buNone/>
              <a:defRPr>
                <a:solidFill>
                  <a:srgbClr val="738498"/>
                </a:solidFill>
              </a:defRPr>
            </a:lvl3pPr>
            <a:lvl4pPr lvl="3">
              <a:buNone/>
              <a:defRPr>
                <a:solidFill>
                  <a:srgbClr val="738498"/>
                </a:solidFill>
              </a:defRPr>
            </a:lvl4pPr>
            <a:lvl5pPr lvl="4">
              <a:buNone/>
              <a:defRPr>
                <a:solidFill>
                  <a:srgbClr val="738498"/>
                </a:solidFill>
              </a:defRPr>
            </a:lvl5pPr>
            <a:lvl6pPr lvl="5">
              <a:buNone/>
              <a:defRPr>
                <a:solidFill>
                  <a:srgbClr val="738498"/>
                </a:solidFill>
              </a:defRPr>
            </a:lvl6pPr>
            <a:lvl7pPr lvl="6">
              <a:buNone/>
              <a:defRPr>
                <a:solidFill>
                  <a:srgbClr val="738498"/>
                </a:solidFill>
              </a:defRPr>
            </a:lvl7pPr>
            <a:lvl8pPr lvl="7">
              <a:buNone/>
              <a:defRPr>
                <a:solidFill>
                  <a:srgbClr val="738498"/>
                </a:solidFill>
              </a:defRPr>
            </a:lvl8pPr>
            <a:lvl9pPr lvl="8">
              <a:buNone/>
              <a:defRPr>
                <a:solidFill>
                  <a:srgbClr val="73849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4ECDC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slide" Target="/ppt/slides/slide78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5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s://www.google.com/fonts#UsePlace:use/Collection:Montserrat:400,700" TargetMode="External"/><Relationship Id="rId4" Type="http://schemas.openxmlformats.org/officeDocument/2006/relationships/image" Target="../media/image1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0.xml"/><Relationship Id="rId3" Type="http://schemas.openxmlformats.org/officeDocument/2006/relationships/hyperlink" Target="https://twitter.com/googledocs/status/730087240156643328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>
            <a:off x="2350400" y="2046150"/>
            <a:ext cx="6107700" cy="24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Matrix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 Multihop Address Allocation and Any-To-Any Routing in Mobile 6LoWPAN</a:t>
            </a:r>
            <a:endParaRPr sz="2800"/>
          </a:p>
        </p:txBody>
      </p:sp>
      <p:sp>
        <p:nvSpPr>
          <p:cNvPr id="66" name="Google Shape;66;p11"/>
          <p:cNvSpPr txBox="1"/>
          <p:nvPr>
            <p:ph idx="2" type="ctrTitle"/>
          </p:nvPr>
        </p:nvSpPr>
        <p:spPr>
          <a:xfrm>
            <a:off x="1481075" y="4918950"/>
            <a:ext cx="6977400" cy="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Bruno P. Santos, Olga Goussevskaia, </a:t>
            </a:r>
            <a:r>
              <a:rPr b="1" lang="en" u="sng"/>
              <a:t>Luiz F. M. Vieira</a:t>
            </a:r>
            <a:r>
              <a:rPr lang="en"/>
              <a:t>, Marcos A. M. Vieira,and Antonio A.F. Loureiro</a:t>
            </a:r>
            <a:endParaRPr/>
          </a:p>
        </p:txBody>
      </p:sp>
      <p:sp>
        <p:nvSpPr>
          <p:cNvPr id="67" name="Google Shape;67;p11"/>
          <p:cNvSpPr txBox="1"/>
          <p:nvPr>
            <p:ph idx="3" type="ctrTitle"/>
          </p:nvPr>
        </p:nvSpPr>
        <p:spPr>
          <a:xfrm>
            <a:off x="2801150" y="5838100"/>
            <a:ext cx="5657100" cy="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Department of Computer Science – Universidade Federal de Minas Gerais (UFMG) – Brazil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Architecture</a:t>
            </a:r>
            <a:endParaRPr b="0" sz="2000"/>
          </a:p>
        </p:txBody>
      </p:sp>
      <p:sp>
        <p:nvSpPr>
          <p:cNvPr id="140" name="Google Shape;140;p20"/>
          <p:cNvSpPr txBox="1"/>
          <p:nvPr/>
        </p:nvSpPr>
        <p:spPr>
          <a:xfrm>
            <a:off x="691200" y="2125025"/>
            <a:ext cx="7986000" cy="4475100"/>
          </a:xfrm>
          <a:prstGeom prst="rect">
            <a:avLst/>
          </a:prstGeom>
          <a:noFill/>
          <a:ln cap="rnd" cmpd="sng" w="762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2372925" y="2076725"/>
            <a:ext cx="0" cy="4523700"/>
          </a:xfrm>
          <a:prstGeom prst="straightConnector1">
            <a:avLst/>
          </a:prstGeom>
          <a:noFill/>
          <a:ln cap="flat" cmpd="sng" w="38100">
            <a:solidFill>
              <a:srgbClr val="C7F46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2" name="Google Shape;142;p20"/>
          <p:cNvSpPr txBox="1"/>
          <p:nvPr/>
        </p:nvSpPr>
        <p:spPr>
          <a:xfrm>
            <a:off x="495825" y="1694650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Data Plane</a:t>
            </a:r>
            <a:endParaRPr b="1" sz="20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398100" y="1694650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Control Plane</a:t>
            </a:r>
            <a:endParaRPr b="1" sz="20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837125" y="3783175"/>
            <a:ext cx="1416600" cy="112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Forward engine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1251825" y="2408825"/>
            <a:ext cx="548700" cy="2577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438875" y="2627100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Upper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Layer interface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0"/>
          <p:cNvSpPr/>
          <p:nvPr/>
        </p:nvSpPr>
        <p:spPr>
          <a:xfrm rot="10800000">
            <a:off x="1271075" y="6183425"/>
            <a:ext cx="548700" cy="2577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515075" y="5604275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Below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Layer interface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Architecture</a:t>
            </a:r>
            <a:endParaRPr b="0" sz="2000"/>
          </a:p>
        </p:txBody>
      </p:sp>
      <p:sp>
        <p:nvSpPr>
          <p:cNvPr id="155" name="Google Shape;155;p21"/>
          <p:cNvSpPr txBox="1"/>
          <p:nvPr/>
        </p:nvSpPr>
        <p:spPr>
          <a:xfrm>
            <a:off x="691200" y="2125025"/>
            <a:ext cx="7986000" cy="4475100"/>
          </a:xfrm>
          <a:prstGeom prst="rect">
            <a:avLst/>
          </a:prstGeom>
          <a:noFill/>
          <a:ln cap="rnd" cmpd="sng" w="762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1"/>
          <p:cNvCxnSpPr/>
          <p:nvPr/>
        </p:nvCxnSpPr>
        <p:spPr>
          <a:xfrm>
            <a:off x="2372925" y="2076725"/>
            <a:ext cx="0" cy="4523700"/>
          </a:xfrm>
          <a:prstGeom prst="straightConnector1">
            <a:avLst/>
          </a:prstGeom>
          <a:noFill/>
          <a:ln cap="flat" cmpd="sng" w="38100">
            <a:solidFill>
              <a:srgbClr val="C7F46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7" name="Google Shape;157;p21"/>
          <p:cNvSpPr txBox="1"/>
          <p:nvPr/>
        </p:nvSpPr>
        <p:spPr>
          <a:xfrm>
            <a:off x="495825" y="1694650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Data Plane</a:t>
            </a:r>
            <a:endParaRPr b="1" sz="20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4398100" y="1694650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Control Plane</a:t>
            </a:r>
            <a:endParaRPr b="1" sz="20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837125" y="3783175"/>
            <a:ext cx="1416600" cy="112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Forward engine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251825" y="2408825"/>
            <a:ext cx="548700" cy="2577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438875" y="2627100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Upper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Layer interface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1"/>
          <p:cNvSpPr/>
          <p:nvPr/>
        </p:nvSpPr>
        <p:spPr>
          <a:xfrm rot="10800000">
            <a:off x="1271075" y="6183425"/>
            <a:ext cx="548700" cy="2577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515075" y="5604275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Below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Layer interface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3243325" y="3799175"/>
            <a:ext cx="1416600" cy="112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Routing engine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" name="Google Shape;165;p21"/>
          <p:cNvCxnSpPr>
            <a:stCxn id="159" idx="3"/>
            <a:endCxn id="164" idx="1"/>
          </p:cNvCxnSpPr>
          <p:nvPr/>
        </p:nvCxnSpPr>
        <p:spPr>
          <a:xfrm>
            <a:off x="2253725" y="4346575"/>
            <a:ext cx="989700" cy="15900"/>
          </a:xfrm>
          <a:prstGeom prst="straightConnector1">
            <a:avLst/>
          </a:prstGeom>
          <a:noFill/>
          <a:ln cap="flat" cmpd="sng" w="38100">
            <a:solidFill>
              <a:srgbClr val="738498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2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Architecture</a:t>
            </a:r>
            <a:endParaRPr b="0" sz="2000"/>
          </a:p>
        </p:txBody>
      </p:sp>
      <p:sp>
        <p:nvSpPr>
          <p:cNvPr id="172" name="Google Shape;172;p22"/>
          <p:cNvSpPr txBox="1"/>
          <p:nvPr/>
        </p:nvSpPr>
        <p:spPr>
          <a:xfrm>
            <a:off x="691200" y="2125025"/>
            <a:ext cx="7986000" cy="4475100"/>
          </a:xfrm>
          <a:prstGeom prst="rect">
            <a:avLst/>
          </a:prstGeom>
          <a:noFill/>
          <a:ln cap="rnd" cmpd="sng" w="762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3" name="Google Shape;173;p22"/>
          <p:cNvCxnSpPr/>
          <p:nvPr/>
        </p:nvCxnSpPr>
        <p:spPr>
          <a:xfrm>
            <a:off x="2372925" y="2076725"/>
            <a:ext cx="0" cy="4523700"/>
          </a:xfrm>
          <a:prstGeom prst="straightConnector1">
            <a:avLst/>
          </a:prstGeom>
          <a:noFill/>
          <a:ln cap="flat" cmpd="sng" w="38100">
            <a:solidFill>
              <a:srgbClr val="C7F46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4" name="Google Shape;174;p22"/>
          <p:cNvSpPr txBox="1"/>
          <p:nvPr/>
        </p:nvSpPr>
        <p:spPr>
          <a:xfrm>
            <a:off x="495825" y="1694650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Data Plane</a:t>
            </a:r>
            <a:endParaRPr b="1" sz="20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4398100" y="1694650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Control Plane</a:t>
            </a:r>
            <a:endParaRPr b="1" sz="20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837125" y="3783175"/>
            <a:ext cx="1416600" cy="112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Forward engine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1251825" y="2408825"/>
            <a:ext cx="548700" cy="2577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438875" y="2627100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Upper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Layer interface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2"/>
          <p:cNvSpPr/>
          <p:nvPr/>
        </p:nvSpPr>
        <p:spPr>
          <a:xfrm rot="10800000">
            <a:off x="1271075" y="6183425"/>
            <a:ext cx="548700" cy="2577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515075" y="5604275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Below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Layer interface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3243325" y="3799175"/>
            <a:ext cx="1416600" cy="112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Routing engine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3405825" y="5783225"/>
            <a:ext cx="3863700" cy="65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Underlying data collection routing protocol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22"/>
          <p:cNvCxnSpPr>
            <a:stCxn id="176" idx="3"/>
            <a:endCxn id="181" idx="1"/>
          </p:cNvCxnSpPr>
          <p:nvPr/>
        </p:nvCxnSpPr>
        <p:spPr>
          <a:xfrm>
            <a:off x="2253725" y="4346575"/>
            <a:ext cx="989700" cy="15900"/>
          </a:xfrm>
          <a:prstGeom prst="straightConnector1">
            <a:avLst/>
          </a:prstGeom>
          <a:noFill/>
          <a:ln cap="flat" cmpd="sng" w="38100">
            <a:solidFill>
              <a:srgbClr val="73849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4" name="Google Shape;184;p22"/>
          <p:cNvCxnSpPr>
            <a:stCxn id="176" idx="3"/>
            <a:endCxn id="182" idx="1"/>
          </p:cNvCxnSpPr>
          <p:nvPr/>
        </p:nvCxnSpPr>
        <p:spPr>
          <a:xfrm>
            <a:off x="2253725" y="4346575"/>
            <a:ext cx="1152000" cy="1765500"/>
          </a:xfrm>
          <a:prstGeom prst="curvedConnector3">
            <a:avLst>
              <a:gd fmla="val 74071" name="adj1"/>
            </a:avLst>
          </a:prstGeom>
          <a:noFill/>
          <a:ln cap="flat" cmpd="sng" w="38100">
            <a:solidFill>
              <a:srgbClr val="73849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5" name="Google Shape;185;p22"/>
          <p:cNvCxnSpPr>
            <a:stCxn id="181" idx="2"/>
            <a:endCxn id="182" idx="0"/>
          </p:cNvCxnSpPr>
          <p:nvPr/>
        </p:nvCxnSpPr>
        <p:spPr>
          <a:xfrm flipH="1" rot="-5400000">
            <a:off x="4215925" y="4661675"/>
            <a:ext cx="857400" cy="1386000"/>
          </a:xfrm>
          <a:prstGeom prst="curvedConnector3">
            <a:avLst>
              <a:gd fmla="val 49991" name="adj1"/>
            </a:avLst>
          </a:prstGeom>
          <a:noFill/>
          <a:ln cap="flat" cmpd="sng" w="38100">
            <a:solidFill>
              <a:srgbClr val="73849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3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Architecture</a:t>
            </a:r>
            <a:endParaRPr b="0" sz="2000"/>
          </a:p>
        </p:txBody>
      </p:sp>
      <p:sp>
        <p:nvSpPr>
          <p:cNvPr id="192" name="Google Shape;192;p23"/>
          <p:cNvSpPr txBox="1"/>
          <p:nvPr/>
        </p:nvSpPr>
        <p:spPr>
          <a:xfrm>
            <a:off x="691200" y="2125025"/>
            <a:ext cx="7986000" cy="4475100"/>
          </a:xfrm>
          <a:prstGeom prst="rect">
            <a:avLst/>
          </a:prstGeom>
          <a:noFill/>
          <a:ln cap="rnd" cmpd="sng" w="762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3" name="Google Shape;193;p23"/>
          <p:cNvCxnSpPr/>
          <p:nvPr/>
        </p:nvCxnSpPr>
        <p:spPr>
          <a:xfrm>
            <a:off x="2372925" y="2076725"/>
            <a:ext cx="0" cy="4523700"/>
          </a:xfrm>
          <a:prstGeom prst="straightConnector1">
            <a:avLst/>
          </a:prstGeom>
          <a:noFill/>
          <a:ln cap="flat" cmpd="sng" w="38100">
            <a:solidFill>
              <a:srgbClr val="C7F46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4" name="Google Shape;194;p23"/>
          <p:cNvSpPr txBox="1"/>
          <p:nvPr/>
        </p:nvSpPr>
        <p:spPr>
          <a:xfrm>
            <a:off x="495825" y="1694650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Data Plane</a:t>
            </a:r>
            <a:endParaRPr b="1" sz="20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4398100" y="1694650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Control Plane</a:t>
            </a:r>
            <a:endParaRPr b="1" sz="20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837125" y="3783175"/>
            <a:ext cx="1416600" cy="112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Forward engine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1251825" y="2408825"/>
            <a:ext cx="548700" cy="2577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438875" y="2627100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Upper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Layer interface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3"/>
          <p:cNvSpPr/>
          <p:nvPr/>
        </p:nvSpPr>
        <p:spPr>
          <a:xfrm rot="10800000">
            <a:off x="1271075" y="6183425"/>
            <a:ext cx="548700" cy="2577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515075" y="5604275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Below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Layer interface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3243325" y="3799175"/>
            <a:ext cx="1416600" cy="112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Routing engine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2801150" y="2286000"/>
            <a:ext cx="2035950" cy="780725"/>
          </a:xfrm>
          <a:prstGeom prst="flowChartInternalStorag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Temporary routing table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5837725" y="2286000"/>
            <a:ext cx="2035950" cy="780725"/>
          </a:xfrm>
          <a:prstGeom prst="flowChartInternalStorag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Reverse routing table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3405825" y="5783225"/>
            <a:ext cx="3863700" cy="65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Underlying data collection routing protocol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" name="Google Shape;205;p23"/>
          <p:cNvCxnSpPr>
            <a:stCxn id="196" idx="3"/>
            <a:endCxn id="201" idx="1"/>
          </p:cNvCxnSpPr>
          <p:nvPr/>
        </p:nvCxnSpPr>
        <p:spPr>
          <a:xfrm>
            <a:off x="2253725" y="4346575"/>
            <a:ext cx="989700" cy="15900"/>
          </a:xfrm>
          <a:prstGeom prst="straightConnector1">
            <a:avLst/>
          </a:prstGeom>
          <a:noFill/>
          <a:ln cap="flat" cmpd="sng" w="38100">
            <a:solidFill>
              <a:srgbClr val="73849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6" name="Google Shape;206;p23"/>
          <p:cNvCxnSpPr>
            <a:stCxn id="196" idx="3"/>
            <a:endCxn id="204" idx="1"/>
          </p:cNvCxnSpPr>
          <p:nvPr/>
        </p:nvCxnSpPr>
        <p:spPr>
          <a:xfrm>
            <a:off x="2253725" y="4346575"/>
            <a:ext cx="1152000" cy="1765500"/>
          </a:xfrm>
          <a:prstGeom prst="curvedConnector3">
            <a:avLst>
              <a:gd fmla="val 74071" name="adj1"/>
            </a:avLst>
          </a:prstGeom>
          <a:noFill/>
          <a:ln cap="flat" cmpd="sng" w="38100">
            <a:solidFill>
              <a:srgbClr val="73849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7" name="Google Shape;207;p23"/>
          <p:cNvCxnSpPr>
            <a:stCxn id="201" idx="2"/>
            <a:endCxn id="204" idx="0"/>
          </p:cNvCxnSpPr>
          <p:nvPr/>
        </p:nvCxnSpPr>
        <p:spPr>
          <a:xfrm flipH="1" rot="-5400000">
            <a:off x="4215925" y="4661675"/>
            <a:ext cx="857400" cy="1386000"/>
          </a:xfrm>
          <a:prstGeom prst="curvedConnector3">
            <a:avLst>
              <a:gd fmla="val 49991" name="adj1"/>
            </a:avLst>
          </a:prstGeom>
          <a:noFill/>
          <a:ln cap="flat" cmpd="sng" w="38100">
            <a:solidFill>
              <a:srgbClr val="73849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3"/>
          <p:cNvCxnSpPr>
            <a:stCxn id="201" idx="0"/>
            <a:endCxn id="202" idx="2"/>
          </p:cNvCxnSpPr>
          <p:nvPr/>
        </p:nvCxnSpPr>
        <p:spPr>
          <a:xfrm flipH="1" rot="5400000">
            <a:off x="3519175" y="3366725"/>
            <a:ext cx="732300" cy="132600"/>
          </a:xfrm>
          <a:prstGeom prst="curvedConnector3">
            <a:avLst>
              <a:gd fmla="val 49990" name="adj1"/>
            </a:avLst>
          </a:prstGeom>
          <a:noFill/>
          <a:ln cap="flat" cmpd="sng" w="38100">
            <a:solidFill>
              <a:srgbClr val="73849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3"/>
          <p:cNvCxnSpPr>
            <a:stCxn id="201" idx="0"/>
            <a:endCxn id="203" idx="2"/>
          </p:cNvCxnSpPr>
          <p:nvPr/>
        </p:nvCxnSpPr>
        <p:spPr>
          <a:xfrm rot="-5400000">
            <a:off x="5037475" y="1981025"/>
            <a:ext cx="732300" cy="2904000"/>
          </a:xfrm>
          <a:prstGeom prst="curvedConnector3">
            <a:avLst>
              <a:gd fmla="val 49990" name="adj1"/>
            </a:avLst>
          </a:prstGeom>
          <a:noFill/>
          <a:ln cap="flat" cmpd="sng" w="38100">
            <a:solidFill>
              <a:srgbClr val="73849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4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Architecture</a:t>
            </a:r>
            <a:endParaRPr b="0" sz="2000"/>
          </a:p>
        </p:txBody>
      </p:sp>
      <p:sp>
        <p:nvSpPr>
          <p:cNvPr id="216" name="Google Shape;216;p24"/>
          <p:cNvSpPr txBox="1"/>
          <p:nvPr/>
        </p:nvSpPr>
        <p:spPr>
          <a:xfrm>
            <a:off x="691200" y="2125025"/>
            <a:ext cx="7986000" cy="4475100"/>
          </a:xfrm>
          <a:prstGeom prst="rect">
            <a:avLst/>
          </a:prstGeom>
          <a:noFill/>
          <a:ln cap="rnd" cmpd="sng" w="762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7" name="Google Shape;217;p24"/>
          <p:cNvCxnSpPr/>
          <p:nvPr/>
        </p:nvCxnSpPr>
        <p:spPr>
          <a:xfrm>
            <a:off x="2372925" y="2076725"/>
            <a:ext cx="0" cy="4523700"/>
          </a:xfrm>
          <a:prstGeom prst="straightConnector1">
            <a:avLst/>
          </a:prstGeom>
          <a:noFill/>
          <a:ln cap="flat" cmpd="sng" w="38100">
            <a:solidFill>
              <a:srgbClr val="C7F46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8" name="Google Shape;218;p24"/>
          <p:cNvSpPr txBox="1"/>
          <p:nvPr/>
        </p:nvSpPr>
        <p:spPr>
          <a:xfrm>
            <a:off x="495825" y="1694650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Data Plane</a:t>
            </a:r>
            <a:endParaRPr b="1" sz="20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4398100" y="1694650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Control Plane</a:t>
            </a:r>
            <a:endParaRPr b="1" sz="20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837125" y="3783175"/>
            <a:ext cx="1416600" cy="112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Forward engine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1251825" y="2408825"/>
            <a:ext cx="548700" cy="2577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438875" y="2627100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Upper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Layer interface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4"/>
          <p:cNvSpPr/>
          <p:nvPr/>
        </p:nvSpPr>
        <p:spPr>
          <a:xfrm rot="10800000">
            <a:off x="1271075" y="6183425"/>
            <a:ext cx="548700" cy="2577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515075" y="5604275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Below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Layer interface</a:t>
            </a:r>
            <a:endParaRPr b="1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3243325" y="3799175"/>
            <a:ext cx="1416600" cy="112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Routing engine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6196900" y="3799175"/>
            <a:ext cx="1416600" cy="112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Mobile engine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2801150" y="2286000"/>
            <a:ext cx="2035950" cy="780725"/>
          </a:xfrm>
          <a:prstGeom prst="flowChartInternalStorag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Temporary routing table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5837725" y="2286000"/>
            <a:ext cx="2035950" cy="780725"/>
          </a:xfrm>
          <a:prstGeom prst="flowChartInternalStorag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Reverse routing table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3405825" y="5783225"/>
            <a:ext cx="3863700" cy="65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Underlying data collection routing protocol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0" name="Google Shape;230;p24"/>
          <p:cNvCxnSpPr>
            <a:stCxn id="220" idx="3"/>
            <a:endCxn id="225" idx="1"/>
          </p:cNvCxnSpPr>
          <p:nvPr/>
        </p:nvCxnSpPr>
        <p:spPr>
          <a:xfrm>
            <a:off x="2253725" y="4346575"/>
            <a:ext cx="989700" cy="15900"/>
          </a:xfrm>
          <a:prstGeom prst="straightConnector1">
            <a:avLst/>
          </a:prstGeom>
          <a:noFill/>
          <a:ln cap="flat" cmpd="sng" w="38100">
            <a:solidFill>
              <a:srgbClr val="73849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1" name="Google Shape;231;p24"/>
          <p:cNvCxnSpPr>
            <a:endCxn id="226" idx="1"/>
          </p:cNvCxnSpPr>
          <p:nvPr/>
        </p:nvCxnSpPr>
        <p:spPr>
          <a:xfrm>
            <a:off x="4660000" y="4338575"/>
            <a:ext cx="1536900" cy="24000"/>
          </a:xfrm>
          <a:prstGeom prst="straightConnector1">
            <a:avLst/>
          </a:prstGeom>
          <a:noFill/>
          <a:ln cap="flat" cmpd="sng" w="38100">
            <a:solidFill>
              <a:srgbClr val="73849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2" name="Google Shape;232;p24"/>
          <p:cNvCxnSpPr>
            <a:stCxn id="220" idx="3"/>
            <a:endCxn id="229" idx="1"/>
          </p:cNvCxnSpPr>
          <p:nvPr/>
        </p:nvCxnSpPr>
        <p:spPr>
          <a:xfrm>
            <a:off x="2253725" y="4346575"/>
            <a:ext cx="1152000" cy="1765500"/>
          </a:xfrm>
          <a:prstGeom prst="curvedConnector3">
            <a:avLst>
              <a:gd fmla="val 74071" name="adj1"/>
            </a:avLst>
          </a:prstGeom>
          <a:noFill/>
          <a:ln cap="flat" cmpd="sng" w="38100">
            <a:solidFill>
              <a:srgbClr val="73849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3" name="Google Shape;233;p24"/>
          <p:cNvCxnSpPr>
            <a:stCxn id="225" idx="2"/>
            <a:endCxn id="229" idx="0"/>
          </p:cNvCxnSpPr>
          <p:nvPr/>
        </p:nvCxnSpPr>
        <p:spPr>
          <a:xfrm flipH="1" rot="-5400000">
            <a:off x="4215925" y="4661675"/>
            <a:ext cx="857400" cy="1386000"/>
          </a:xfrm>
          <a:prstGeom prst="curvedConnector3">
            <a:avLst>
              <a:gd fmla="val 49991" name="adj1"/>
            </a:avLst>
          </a:prstGeom>
          <a:noFill/>
          <a:ln cap="flat" cmpd="sng" w="38100">
            <a:solidFill>
              <a:srgbClr val="73849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4"/>
          <p:cNvCxnSpPr>
            <a:stCxn id="225" idx="0"/>
            <a:endCxn id="227" idx="2"/>
          </p:cNvCxnSpPr>
          <p:nvPr/>
        </p:nvCxnSpPr>
        <p:spPr>
          <a:xfrm flipH="1" rot="5400000">
            <a:off x="3519175" y="3366725"/>
            <a:ext cx="732300" cy="132600"/>
          </a:xfrm>
          <a:prstGeom prst="curvedConnector3">
            <a:avLst>
              <a:gd fmla="val 49990" name="adj1"/>
            </a:avLst>
          </a:prstGeom>
          <a:noFill/>
          <a:ln cap="flat" cmpd="sng" w="38100">
            <a:solidFill>
              <a:srgbClr val="73849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4"/>
          <p:cNvCxnSpPr>
            <a:stCxn id="225" idx="0"/>
            <a:endCxn id="228" idx="2"/>
          </p:cNvCxnSpPr>
          <p:nvPr/>
        </p:nvCxnSpPr>
        <p:spPr>
          <a:xfrm rot="-5400000">
            <a:off x="5037475" y="1981025"/>
            <a:ext cx="732300" cy="2904000"/>
          </a:xfrm>
          <a:prstGeom prst="curvedConnector3">
            <a:avLst>
              <a:gd fmla="val 49990" name="adj1"/>
            </a:avLst>
          </a:prstGeom>
          <a:noFill/>
          <a:ln cap="flat" cmpd="sng" w="38100">
            <a:solidFill>
              <a:srgbClr val="73849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5"/>
          <p:cNvSpPr txBox="1"/>
          <p:nvPr>
            <p:ph type="title"/>
          </p:nvPr>
        </p:nvSpPr>
        <p:spPr>
          <a:xfrm>
            <a:off x="691200" y="634300"/>
            <a:ext cx="82434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Hierarchical Address allocation</a:t>
            </a:r>
            <a:endParaRPr u="sng"/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6599922" y="1597000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5199866" y="3136893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6599922" y="356582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7999979" y="3136906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4416300" y="48732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5899850" y="48732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Tree data collection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𝜇Matrix relies on an underlying data collection routing protocol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romanLcPeriod"/>
            </a:pPr>
            <a:r>
              <a:rPr lang="en"/>
              <a:t>Ex: RPL or CTP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lphaLcPeriod"/>
            </a:pPr>
            <a:r>
              <a:rPr lang="en">
                <a:solidFill>
                  <a:srgbClr val="FF0000"/>
                </a:solidFill>
              </a:rPr>
              <a:t>It takes</a:t>
            </a:r>
            <a:r>
              <a:rPr lang="en">
                <a:solidFill>
                  <a:srgbClr val="FF0000"/>
                </a:solidFill>
              </a:rPr>
              <a:t> O(n) control messages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5" name="Google Shape;255;p26"/>
          <p:cNvSpPr txBox="1"/>
          <p:nvPr>
            <p:ph type="title"/>
          </p:nvPr>
        </p:nvSpPr>
        <p:spPr>
          <a:xfrm>
            <a:off x="691200" y="634300"/>
            <a:ext cx="82434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Hierarchical Address allocation</a:t>
            </a:r>
            <a:endParaRPr u="sng"/>
          </a:p>
        </p:txBody>
      </p:sp>
      <p:cxnSp>
        <p:nvCxnSpPr>
          <p:cNvPr id="256" name="Google Shape;256;p26"/>
          <p:cNvCxnSpPr>
            <a:stCxn id="257" idx="0"/>
            <a:endCxn id="258" idx="3"/>
          </p:cNvCxnSpPr>
          <p:nvPr/>
        </p:nvCxnSpPr>
        <p:spPr>
          <a:xfrm flipH="1" rot="10800000">
            <a:off x="4812900" y="3813965"/>
            <a:ext cx="503100" cy="1059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6"/>
          <p:cNvCxnSpPr>
            <a:stCxn id="260" idx="0"/>
            <a:endCxn id="258" idx="5"/>
          </p:cNvCxnSpPr>
          <p:nvPr/>
        </p:nvCxnSpPr>
        <p:spPr>
          <a:xfrm rot="10800000">
            <a:off x="5877050" y="3813965"/>
            <a:ext cx="419400" cy="1059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6"/>
          <p:cNvCxnSpPr>
            <a:stCxn id="258" idx="7"/>
            <a:endCxn id="262" idx="3"/>
          </p:cNvCxnSpPr>
          <p:nvPr/>
        </p:nvCxnSpPr>
        <p:spPr>
          <a:xfrm flipH="1" rot="10800000">
            <a:off x="5876904" y="2274155"/>
            <a:ext cx="839100" cy="9789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6"/>
          <p:cNvCxnSpPr>
            <a:stCxn id="264" idx="0"/>
            <a:endCxn id="262" idx="4"/>
          </p:cNvCxnSpPr>
          <p:nvPr/>
        </p:nvCxnSpPr>
        <p:spPr>
          <a:xfrm rot="10800000">
            <a:off x="6996522" y="2390125"/>
            <a:ext cx="0" cy="11757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6"/>
          <p:cNvCxnSpPr>
            <a:stCxn id="266" idx="1"/>
            <a:endCxn id="262" idx="5"/>
          </p:cNvCxnSpPr>
          <p:nvPr/>
        </p:nvCxnSpPr>
        <p:spPr>
          <a:xfrm rot="10800000">
            <a:off x="7277040" y="2274167"/>
            <a:ext cx="839100" cy="9789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6"/>
          <p:cNvCxnSpPr>
            <a:endCxn id="257" idx="3"/>
          </p:cNvCxnSpPr>
          <p:nvPr/>
        </p:nvCxnSpPr>
        <p:spPr>
          <a:xfrm flipH="1" rot="10800000">
            <a:off x="4137361" y="5550304"/>
            <a:ext cx="395100" cy="684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6"/>
          <p:cNvCxnSpPr>
            <a:endCxn id="257" idx="5"/>
          </p:cNvCxnSpPr>
          <p:nvPr/>
        </p:nvCxnSpPr>
        <p:spPr>
          <a:xfrm rot="10800000">
            <a:off x="5093339" y="5550304"/>
            <a:ext cx="449400" cy="7785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6"/>
          <p:cNvCxnSpPr>
            <a:endCxn id="260" idx="4"/>
          </p:cNvCxnSpPr>
          <p:nvPr/>
        </p:nvCxnSpPr>
        <p:spPr>
          <a:xfrm rot="10800000">
            <a:off x="6296450" y="5666465"/>
            <a:ext cx="0" cy="6765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2" name="Google Shape;262;p26"/>
          <p:cNvSpPr/>
          <p:nvPr/>
        </p:nvSpPr>
        <p:spPr>
          <a:xfrm>
            <a:off x="6599922" y="1597000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5199866" y="3136893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6599922" y="356582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7999979" y="3136906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4416300" y="48732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5899850" y="48732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27"/>
          <p:cNvSpPr txBox="1"/>
          <p:nvPr>
            <p:ph type="title"/>
          </p:nvPr>
        </p:nvSpPr>
        <p:spPr>
          <a:xfrm>
            <a:off x="691200" y="634300"/>
            <a:ext cx="82434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Hierarchical Address allocation</a:t>
            </a:r>
            <a:endParaRPr u="sng"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Tree data collection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Aggregation phase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Each node informs the number of children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lphaLcPeriod"/>
            </a:pPr>
            <a:r>
              <a:rPr lang="en">
                <a:solidFill>
                  <a:srgbClr val="FF0000"/>
                </a:solidFill>
              </a:rPr>
              <a:t>It takes O(n) control messages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4693275" y="2995400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70%</a:t>
            </a:r>
            <a:endParaRPr b="1"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6133575" y="3421700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20%</a:t>
            </a:r>
            <a:endParaRPr b="1"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7569575" y="3071600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10%</a:t>
            </a:r>
            <a:endParaRPr b="1"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5449875" y="4695725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20%</a:t>
            </a:r>
            <a:endParaRPr b="1"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3862375" y="4695725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80%</a:t>
            </a:r>
            <a:endParaRPr b="1"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2" name="Google Shape;282;p27"/>
          <p:cNvCxnSpPr>
            <a:stCxn id="283" idx="0"/>
            <a:endCxn id="284" idx="3"/>
          </p:cNvCxnSpPr>
          <p:nvPr/>
        </p:nvCxnSpPr>
        <p:spPr>
          <a:xfrm flipH="1" rot="10800000">
            <a:off x="4812900" y="3813965"/>
            <a:ext cx="503100" cy="1059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7"/>
          <p:cNvCxnSpPr>
            <a:stCxn id="286" idx="0"/>
            <a:endCxn id="284" idx="5"/>
          </p:cNvCxnSpPr>
          <p:nvPr/>
        </p:nvCxnSpPr>
        <p:spPr>
          <a:xfrm rot="10800000">
            <a:off x="5877050" y="3813965"/>
            <a:ext cx="419400" cy="1059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7"/>
          <p:cNvCxnSpPr>
            <a:stCxn id="284" idx="7"/>
            <a:endCxn id="288" idx="3"/>
          </p:cNvCxnSpPr>
          <p:nvPr/>
        </p:nvCxnSpPr>
        <p:spPr>
          <a:xfrm flipH="1" rot="10800000">
            <a:off x="5876904" y="2274155"/>
            <a:ext cx="839100" cy="9789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7"/>
          <p:cNvCxnSpPr>
            <a:stCxn id="290" idx="0"/>
            <a:endCxn id="288" idx="4"/>
          </p:cNvCxnSpPr>
          <p:nvPr/>
        </p:nvCxnSpPr>
        <p:spPr>
          <a:xfrm rot="10800000">
            <a:off x="6996522" y="2390125"/>
            <a:ext cx="0" cy="11757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7"/>
          <p:cNvCxnSpPr>
            <a:stCxn id="292" idx="1"/>
            <a:endCxn id="288" idx="5"/>
          </p:cNvCxnSpPr>
          <p:nvPr/>
        </p:nvCxnSpPr>
        <p:spPr>
          <a:xfrm rot="10800000">
            <a:off x="7277040" y="2274167"/>
            <a:ext cx="839100" cy="9789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7"/>
          <p:cNvCxnSpPr>
            <a:endCxn id="283" idx="3"/>
          </p:cNvCxnSpPr>
          <p:nvPr/>
        </p:nvCxnSpPr>
        <p:spPr>
          <a:xfrm flipH="1" rot="10800000">
            <a:off x="4137361" y="5550304"/>
            <a:ext cx="395100" cy="684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7"/>
          <p:cNvCxnSpPr>
            <a:endCxn id="283" idx="5"/>
          </p:cNvCxnSpPr>
          <p:nvPr/>
        </p:nvCxnSpPr>
        <p:spPr>
          <a:xfrm rot="10800000">
            <a:off x="5093339" y="5550304"/>
            <a:ext cx="449400" cy="7785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7"/>
          <p:cNvCxnSpPr>
            <a:endCxn id="286" idx="4"/>
          </p:cNvCxnSpPr>
          <p:nvPr/>
        </p:nvCxnSpPr>
        <p:spPr>
          <a:xfrm rot="10800000">
            <a:off x="6296450" y="5666465"/>
            <a:ext cx="0" cy="6765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88" name="Google Shape;288;p27"/>
          <p:cNvSpPr/>
          <p:nvPr/>
        </p:nvSpPr>
        <p:spPr>
          <a:xfrm>
            <a:off x="6599922" y="1597000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5199866" y="3136893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6599922" y="356582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7999979" y="3136906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4416300" y="48732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5899850" y="48732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28"/>
          <p:cNvSpPr txBox="1"/>
          <p:nvPr>
            <p:ph type="title"/>
          </p:nvPr>
        </p:nvSpPr>
        <p:spPr>
          <a:xfrm>
            <a:off x="691200" y="634300"/>
            <a:ext cx="82434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Hierarchical Address allocation</a:t>
            </a:r>
            <a:endParaRPr u="sng"/>
          </a:p>
        </p:txBody>
      </p:sp>
      <p:sp>
        <p:nvSpPr>
          <p:cNvPr id="302" name="Google Shape;302;p28"/>
          <p:cNvSpPr txBox="1"/>
          <p:nvPr>
            <p:ph idx="1" type="body"/>
          </p:nvPr>
        </p:nvSpPr>
        <p:spPr>
          <a:xfrm>
            <a:off x="538800" y="1857900"/>
            <a:ext cx="40020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Tree data collection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Aggregation phase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Address allocation</a:t>
            </a:r>
            <a:endParaRPr/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Node receives from parent a range of available IPs proportionally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AutoNum type="alphaLcPeriod"/>
            </a:pPr>
            <a:r>
              <a:rPr lang="en"/>
              <a:t>Nodes take one IP</a:t>
            </a:r>
            <a:endParaRPr/>
          </a:p>
        </p:txBody>
      </p:sp>
      <p:sp>
        <p:nvSpPr>
          <p:cNvPr id="303" name="Google Shape;303;p28"/>
          <p:cNvSpPr txBox="1"/>
          <p:nvPr/>
        </p:nvSpPr>
        <p:spPr>
          <a:xfrm>
            <a:off x="6411675" y="1383850"/>
            <a:ext cx="116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 to 255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4693275" y="3224000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70%</a:t>
            </a:r>
            <a:endParaRPr b="1"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6133575" y="3650300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20%</a:t>
            </a:r>
            <a:endParaRPr b="1"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28"/>
          <p:cNvSpPr txBox="1"/>
          <p:nvPr/>
        </p:nvSpPr>
        <p:spPr>
          <a:xfrm>
            <a:off x="7569575" y="3300200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10%</a:t>
            </a:r>
            <a:endParaRPr b="1"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5449875" y="4924325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20%</a:t>
            </a:r>
            <a:endParaRPr b="1"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3862375" y="4924325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80%</a:t>
            </a:r>
            <a:endParaRPr b="1"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9" name="Google Shape;309;p28"/>
          <p:cNvCxnSpPr>
            <a:stCxn id="310" idx="0"/>
            <a:endCxn id="311" idx="3"/>
          </p:cNvCxnSpPr>
          <p:nvPr/>
        </p:nvCxnSpPr>
        <p:spPr>
          <a:xfrm flipH="1" rot="10800000">
            <a:off x="4812900" y="4042565"/>
            <a:ext cx="503100" cy="1059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8"/>
          <p:cNvCxnSpPr>
            <a:stCxn id="313" idx="0"/>
            <a:endCxn id="311" idx="5"/>
          </p:cNvCxnSpPr>
          <p:nvPr/>
        </p:nvCxnSpPr>
        <p:spPr>
          <a:xfrm rot="10800000">
            <a:off x="5877050" y="4042565"/>
            <a:ext cx="419400" cy="1059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8"/>
          <p:cNvCxnSpPr>
            <a:stCxn id="311" idx="7"/>
            <a:endCxn id="315" idx="3"/>
          </p:cNvCxnSpPr>
          <p:nvPr/>
        </p:nvCxnSpPr>
        <p:spPr>
          <a:xfrm flipH="1" rot="10800000">
            <a:off x="5876904" y="2502755"/>
            <a:ext cx="839100" cy="9789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8"/>
          <p:cNvCxnSpPr>
            <a:stCxn id="317" idx="0"/>
            <a:endCxn id="315" idx="4"/>
          </p:cNvCxnSpPr>
          <p:nvPr/>
        </p:nvCxnSpPr>
        <p:spPr>
          <a:xfrm rot="10800000">
            <a:off x="6996522" y="2618725"/>
            <a:ext cx="0" cy="11757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8"/>
          <p:cNvCxnSpPr>
            <a:stCxn id="319" idx="1"/>
            <a:endCxn id="315" idx="5"/>
          </p:cNvCxnSpPr>
          <p:nvPr/>
        </p:nvCxnSpPr>
        <p:spPr>
          <a:xfrm rot="10800000">
            <a:off x="7277040" y="2502767"/>
            <a:ext cx="839100" cy="9789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8"/>
          <p:cNvCxnSpPr>
            <a:endCxn id="310" idx="3"/>
          </p:cNvCxnSpPr>
          <p:nvPr/>
        </p:nvCxnSpPr>
        <p:spPr>
          <a:xfrm flipH="1" rot="10800000">
            <a:off x="4137361" y="5778904"/>
            <a:ext cx="395100" cy="684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8"/>
          <p:cNvCxnSpPr>
            <a:endCxn id="310" idx="5"/>
          </p:cNvCxnSpPr>
          <p:nvPr/>
        </p:nvCxnSpPr>
        <p:spPr>
          <a:xfrm rot="10800000">
            <a:off x="5093339" y="5778904"/>
            <a:ext cx="449400" cy="7785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8"/>
          <p:cNvCxnSpPr>
            <a:endCxn id="313" idx="4"/>
          </p:cNvCxnSpPr>
          <p:nvPr/>
        </p:nvCxnSpPr>
        <p:spPr>
          <a:xfrm rot="10800000">
            <a:off x="6296450" y="5895065"/>
            <a:ext cx="0" cy="6765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15" name="Google Shape;315;p28"/>
          <p:cNvSpPr/>
          <p:nvPr/>
        </p:nvSpPr>
        <p:spPr>
          <a:xfrm>
            <a:off x="6599922" y="1825600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5199866" y="3365493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6599922" y="379442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8"/>
          <p:cNvSpPr/>
          <p:nvPr/>
        </p:nvSpPr>
        <p:spPr>
          <a:xfrm>
            <a:off x="7999979" y="3365506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441630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589985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29"/>
          <p:cNvSpPr txBox="1"/>
          <p:nvPr>
            <p:ph type="title"/>
          </p:nvPr>
        </p:nvSpPr>
        <p:spPr>
          <a:xfrm>
            <a:off x="691200" y="634300"/>
            <a:ext cx="82434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Hierarchical Address allocation</a:t>
            </a:r>
            <a:endParaRPr u="sng"/>
          </a:p>
        </p:txBody>
      </p:sp>
      <p:sp>
        <p:nvSpPr>
          <p:cNvPr id="329" name="Google Shape;329;p29"/>
          <p:cNvSpPr txBox="1"/>
          <p:nvPr>
            <p:ph idx="1" type="body"/>
          </p:nvPr>
        </p:nvSpPr>
        <p:spPr>
          <a:xfrm>
            <a:off x="538800" y="1857900"/>
            <a:ext cx="37674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Tree data collection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Aggregation phase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Address allocation</a:t>
            </a:r>
            <a:endParaRPr/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Node receives from parent a range of available IPs proportionally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AutoNum type="alphaLcPeriod"/>
            </a:pPr>
            <a:r>
              <a:rPr lang="en"/>
              <a:t>Nodes take one IP</a:t>
            </a:r>
            <a:endParaRPr/>
          </a:p>
        </p:txBody>
      </p:sp>
      <p:sp>
        <p:nvSpPr>
          <p:cNvPr id="330" name="Google Shape;330;p29"/>
          <p:cNvSpPr txBox="1"/>
          <p:nvPr/>
        </p:nvSpPr>
        <p:spPr>
          <a:xfrm>
            <a:off x="6411675" y="1383850"/>
            <a:ext cx="116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 to 255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29"/>
          <p:cNvSpPr txBox="1"/>
          <p:nvPr/>
        </p:nvSpPr>
        <p:spPr>
          <a:xfrm>
            <a:off x="4693275" y="3224000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70%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29"/>
          <p:cNvSpPr txBox="1"/>
          <p:nvPr/>
        </p:nvSpPr>
        <p:spPr>
          <a:xfrm>
            <a:off x="6133575" y="3650300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20%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7569575" y="3300200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10%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5449875" y="4924325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20%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3862375" y="4924325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80%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6" name="Google Shape;336;p29"/>
          <p:cNvCxnSpPr>
            <a:stCxn id="337" idx="0"/>
            <a:endCxn id="338" idx="3"/>
          </p:cNvCxnSpPr>
          <p:nvPr/>
        </p:nvCxnSpPr>
        <p:spPr>
          <a:xfrm flipH="1" rot="10800000">
            <a:off x="4812900" y="4042565"/>
            <a:ext cx="503100" cy="1059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29"/>
          <p:cNvCxnSpPr>
            <a:stCxn id="340" idx="0"/>
            <a:endCxn id="338" idx="5"/>
          </p:cNvCxnSpPr>
          <p:nvPr/>
        </p:nvCxnSpPr>
        <p:spPr>
          <a:xfrm rot="10800000">
            <a:off x="5877050" y="4042565"/>
            <a:ext cx="419400" cy="1059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29"/>
          <p:cNvCxnSpPr>
            <a:stCxn id="338" idx="7"/>
            <a:endCxn id="342" idx="3"/>
          </p:cNvCxnSpPr>
          <p:nvPr/>
        </p:nvCxnSpPr>
        <p:spPr>
          <a:xfrm flipH="1" rot="10800000">
            <a:off x="5876904" y="2502755"/>
            <a:ext cx="839100" cy="9789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29"/>
          <p:cNvCxnSpPr>
            <a:stCxn id="344" idx="0"/>
            <a:endCxn id="342" idx="4"/>
          </p:cNvCxnSpPr>
          <p:nvPr/>
        </p:nvCxnSpPr>
        <p:spPr>
          <a:xfrm rot="10800000">
            <a:off x="6996522" y="2618725"/>
            <a:ext cx="0" cy="11757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9"/>
          <p:cNvCxnSpPr>
            <a:stCxn id="346" idx="1"/>
            <a:endCxn id="342" idx="5"/>
          </p:cNvCxnSpPr>
          <p:nvPr/>
        </p:nvCxnSpPr>
        <p:spPr>
          <a:xfrm rot="10800000">
            <a:off x="7276858" y="2502583"/>
            <a:ext cx="846000" cy="9858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9"/>
          <p:cNvCxnSpPr>
            <a:endCxn id="337" idx="3"/>
          </p:cNvCxnSpPr>
          <p:nvPr/>
        </p:nvCxnSpPr>
        <p:spPr>
          <a:xfrm flipH="1" rot="10800000">
            <a:off x="4137361" y="5778904"/>
            <a:ext cx="395100" cy="684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9"/>
          <p:cNvCxnSpPr>
            <a:endCxn id="337" idx="5"/>
          </p:cNvCxnSpPr>
          <p:nvPr/>
        </p:nvCxnSpPr>
        <p:spPr>
          <a:xfrm rot="10800000">
            <a:off x="5093339" y="5778904"/>
            <a:ext cx="449400" cy="7785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9"/>
          <p:cNvCxnSpPr>
            <a:endCxn id="340" idx="4"/>
          </p:cNvCxnSpPr>
          <p:nvPr/>
        </p:nvCxnSpPr>
        <p:spPr>
          <a:xfrm rot="10800000">
            <a:off x="6296450" y="5895065"/>
            <a:ext cx="0" cy="6765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42" name="Google Shape;342;p29"/>
          <p:cNvSpPr/>
          <p:nvPr/>
        </p:nvSpPr>
        <p:spPr>
          <a:xfrm>
            <a:off x="6599922" y="1825600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5199866" y="3365493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6599922" y="379442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184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7999974" y="3365499"/>
            <a:ext cx="839100" cy="8391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208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441630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29"/>
          <p:cNvSpPr/>
          <p:nvPr/>
        </p:nvSpPr>
        <p:spPr>
          <a:xfrm>
            <a:off x="589985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20862.png" id="350" name="Google Shape;3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46142">
            <a:off x="5590188" y="2345951"/>
            <a:ext cx="869426" cy="692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862.png" id="351" name="Google Shape;3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205753">
            <a:off x="6944638" y="2738803"/>
            <a:ext cx="722046" cy="574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862.png" id="352" name="Google Shape;3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7446142">
            <a:off x="7548388" y="2300126"/>
            <a:ext cx="869426" cy="69234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9"/>
          <p:cNvSpPr txBox="1"/>
          <p:nvPr/>
        </p:nvSpPr>
        <p:spPr>
          <a:xfrm>
            <a:off x="4890350" y="2950100"/>
            <a:ext cx="116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16 to 183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29"/>
          <p:cNvSpPr txBox="1"/>
          <p:nvPr/>
        </p:nvSpPr>
        <p:spPr>
          <a:xfrm>
            <a:off x="6238450" y="3398338"/>
            <a:ext cx="1547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184 to 207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29"/>
          <p:cNvSpPr txBox="1"/>
          <p:nvPr/>
        </p:nvSpPr>
        <p:spPr>
          <a:xfrm>
            <a:off x="7820400" y="2873900"/>
            <a:ext cx="13998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208 to 255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Introduction and Motivation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Design Overview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Handling Mobility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Complexity Analysis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Experiments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Related Works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Conclusions and Future Work</a:t>
            </a:r>
            <a:endParaRPr/>
          </a:p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30"/>
          <p:cNvSpPr txBox="1"/>
          <p:nvPr>
            <p:ph type="title"/>
          </p:nvPr>
        </p:nvSpPr>
        <p:spPr>
          <a:xfrm>
            <a:off x="691200" y="634300"/>
            <a:ext cx="82434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Hierarchical Address allocation</a:t>
            </a:r>
            <a:endParaRPr u="sng"/>
          </a:p>
        </p:txBody>
      </p:sp>
      <p:sp>
        <p:nvSpPr>
          <p:cNvPr id="362" name="Google Shape;362;p30"/>
          <p:cNvSpPr txBox="1"/>
          <p:nvPr>
            <p:ph idx="1" type="body"/>
          </p:nvPr>
        </p:nvSpPr>
        <p:spPr>
          <a:xfrm>
            <a:off x="538800" y="1857900"/>
            <a:ext cx="37674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Tree data collection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Aggregation phase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Address allocation</a:t>
            </a:r>
            <a:endParaRPr/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Node receives from parent a range of available IPs proportionally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Nodes take one IP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AutoNum type="alphaLcPeriod"/>
            </a:pPr>
            <a:r>
              <a:rPr lang="en"/>
              <a:t>Recursively distribute the remaining IPs</a:t>
            </a:r>
            <a:endParaRPr/>
          </a:p>
        </p:txBody>
      </p:sp>
      <p:sp>
        <p:nvSpPr>
          <p:cNvPr id="363" name="Google Shape;363;p30"/>
          <p:cNvSpPr txBox="1"/>
          <p:nvPr/>
        </p:nvSpPr>
        <p:spPr>
          <a:xfrm>
            <a:off x="6411675" y="1383850"/>
            <a:ext cx="116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 to 255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4693275" y="3224000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70%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6133575" y="3650300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0"/>
          <p:cNvSpPr txBox="1"/>
          <p:nvPr/>
        </p:nvSpPr>
        <p:spPr>
          <a:xfrm>
            <a:off x="7569575" y="3300200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10%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5449875" y="4924325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20%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3862375" y="4924325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80%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9" name="Google Shape;369;p30"/>
          <p:cNvCxnSpPr>
            <a:stCxn id="370" idx="0"/>
            <a:endCxn id="371" idx="3"/>
          </p:cNvCxnSpPr>
          <p:nvPr/>
        </p:nvCxnSpPr>
        <p:spPr>
          <a:xfrm flipH="1" rot="10800000">
            <a:off x="4812900" y="4042565"/>
            <a:ext cx="503100" cy="1059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0"/>
          <p:cNvCxnSpPr>
            <a:stCxn id="373" idx="0"/>
            <a:endCxn id="371" idx="5"/>
          </p:cNvCxnSpPr>
          <p:nvPr/>
        </p:nvCxnSpPr>
        <p:spPr>
          <a:xfrm rot="10800000">
            <a:off x="5877050" y="4042565"/>
            <a:ext cx="419400" cy="1059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0"/>
          <p:cNvCxnSpPr>
            <a:stCxn id="371" idx="7"/>
            <a:endCxn id="375" idx="3"/>
          </p:cNvCxnSpPr>
          <p:nvPr/>
        </p:nvCxnSpPr>
        <p:spPr>
          <a:xfrm flipH="1" rot="10800000">
            <a:off x="5876904" y="2502755"/>
            <a:ext cx="839100" cy="9789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0"/>
          <p:cNvCxnSpPr>
            <a:stCxn id="377" idx="0"/>
            <a:endCxn id="375" idx="4"/>
          </p:cNvCxnSpPr>
          <p:nvPr/>
        </p:nvCxnSpPr>
        <p:spPr>
          <a:xfrm rot="10800000">
            <a:off x="6996522" y="2618725"/>
            <a:ext cx="0" cy="11757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0"/>
          <p:cNvCxnSpPr>
            <a:stCxn id="379" idx="1"/>
            <a:endCxn id="375" idx="5"/>
          </p:cNvCxnSpPr>
          <p:nvPr/>
        </p:nvCxnSpPr>
        <p:spPr>
          <a:xfrm rot="10800000">
            <a:off x="7276858" y="2502583"/>
            <a:ext cx="846000" cy="9858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30"/>
          <p:cNvCxnSpPr>
            <a:endCxn id="370" idx="3"/>
          </p:cNvCxnSpPr>
          <p:nvPr/>
        </p:nvCxnSpPr>
        <p:spPr>
          <a:xfrm flipH="1" rot="10800000">
            <a:off x="4137361" y="5778904"/>
            <a:ext cx="395100" cy="684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0"/>
          <p:cNvCxnSpPr>
            <a:endCxn id="370" idx="5"/>
          </p:cNvCxnSpPr>
          <p:nvPr/>
        </p:nvCxnSpPr>
        <p:spPr>
          <a:xfrm rot="10800000">
            <a:off x="5093339" y="5778904"/>
            <a:ext cx="449400" cy="7785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0"/>
          <p:cNvCxnSpPr>
            <a:endCxn id="373" idx="4"/>
          </p:cNvCxnSpPr>
          <p:nvPr/>
        </p:nvCxnSpPr>
        <p:spPr>
          <a:xfrm rot="10800000">
            <a:off x="6296450" y="5895065"/>
            <a:ext cx="0" cy="6765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75" name="Google Shape;375;p30"/>
          <p:cNvSpPr/>
          <p:nvPr/>
        </p:nvSpPr>
        <p:spPr>
          <a:xfrm>
            <a:off x="6599922" y="1825600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5199866" y="3365493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30"/>
          <p:cNvSpPr/>
          <p:nvPr/>
        </p:nvSpPr>
        <p:spPr>
          <a:xfrm>
            <a:off x="6599922" y="379442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184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30"/>
          <p:cNvSpPr/>
          <p:nvPr/>
        </p:nvSpPr>
        <p:spPr>
          <a:xfrm>
            <a:off x="7999974" y="3365499"/>
            <a:ext cx="839100" cy="8391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208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30"/>
          <p:cNvSpPr/>
          <p:nvPr/>
        </p:nvSpPr>
        <p:spPr>
          <a:xfrm>
            <a:off x="441630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27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30"/>
          <p:cNvSpPr/>
          <p:nvPr/>
        </p:nvSpPr>
        <p:spPr>
          <a:xfrm>
            <a:off x="589985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152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20862.png" id="383" name="Google Shape;3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46142">
            <a:off x="5590188" y="2345951"/>
            <a:ext cx="869426" cy="692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862.png" id="384" name="Google Shape;3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205753">
            <a:off x="6944638" y="2738803"/>
            <a:ext cx="722046" cy="574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862.png" id="385" name="Google Shape;3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7446142">
            <a:off x="7548388" y="2300126"/>
            <a:ext cx="869426" cy="69234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0"/>
          <p:cNvSpPr txBox="1"/>
          <p:nvPr/>
        </p:nvSpPr>
        <p:spPr>
          <a:xfrm>
            <a:off x="4890350" y="2950100"/>
            <a:ext cx="116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16 to 183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0"/>
          <p:cNvSpPr txBox="1"/>
          <p:nvPr/>
        </p:nvSpPr>
        <p:spPr>
          <a:xfrm>
            <a:off x="6238450" y="3398338"/>
            <a:ext cx="1547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184 to 207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30"/>
          <p:cNvSpPr txBox="1"/>
          <p:nvPr/>
        </p:nvSpPr>
        <p:spPr>
          <a:xfrm>
            <a:off x="7820400" y="2873900"/>
            <a:ext cx="13998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208 to 255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20862.png" id="389" name="Google Shape;3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205753">
            <a:off x="5943188" y="4216266"/>
            <a:ext cx="722046" cy="57499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0"/>
          <p:cNvSpPr txBox="1"/>
          <p:nvPr/>
        </p:nvSpPr>
        <p:spPr>
          <a:xfrm>
            <a:off x="6227600" y="4799600"/>
            <a:ext cx="1547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152 to 182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20862.png" id="391" name="Google Shape;3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46142">
            <a:off x="4235063" y="3978176"/>
            <a:ext cx="869426" cy="69234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0"/>
          <p:cNvSpPr txBox="1"/>
          <p:nvPr/>
        </p:nvSpPr>
        <p:spPr>
          <a:xfrm>
            <a:off x="3535225" y="4582325"/>
            <a:ext cx="116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27</a:t>
            </a: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to 151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31"/>
          <p:cNvSpPr txBox="1"/>
          <p:nvPr>
            <p:ph type="title"/>
          </p:nvPr>
        </p:nvSpPr>
        <p:spPr>
          <a:xfrm>
            <a:off x="691200" y="634300"/>
            <a:ext cx="82434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</a:t>
            </a:r>
            <a:r>
              <a:rPr lang="en" u="sng"/>
              <a:t>Mobility management</a:t>
            </a:r>
            <a:endParaRPr u="sng"/>
          </a:p>
        </p:txBody>
      </p:sp>
      <p:sp>
        <p:nvSpPr>
          <p:cNvPr id="399" name="Google Shape;399;p31"/>
          <p:cNvSpPr txBox="1"/>
          <p:nvPr>
            <p:ph idx="1" type="body"/>
          </p:nvPr>
        </p:nvSpPr>
        <p:spPr>
          <a:xfrm>
            <a:off x="538800" y="1857900"/>
            <a:ext cx="37674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AutoNum type="arabicPeriod"/>
            </a:pPr>
            <a:r>
              <a:rPr lang="en"/>
              <a:t>What to do if B moves and the topology changes?</a:t>
            </a:r>
            <a:endParaRPr/>
          </a:p>
        </p:txBody>
      </p:sp>
      <p:sp>
        <p:nvSpPr>
          <p:cNvPr id="400" name="Google Shape;400;p31"/>
          <p:cNvSpPr txBox="1"/>
          <p:nvPr/>
        </p:nvSpPr>
        <p:spPr>
          <a:xfrm>
            <a:off x="6411675" y="1383850"/>
            <a:ext cx="116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 to 255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4693275" y="3224000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70%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31"/>
          <p:cNvSpPr txBox="1"/>
          <p:nvPr/>
        </p:nvSpPr>
        <p:spPr>
          <a:xfrm>
            <a:off x="6133575" y="3650300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20%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7569575" y="3300200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10%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31"/>
          <p:cNvSpPr txBox="1"/>
          <p:nvPr/>
        </p:nvSpPr>
        <p:spPr>
          <a:xfrm>
            <a:off x="5449875" y="4924325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20%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31"/>
          <p:cNvSpPr txBox="1"/>
          <p:nvPr/>
        </p:nvSpPr>
        <p:spPr>
          <a:xfrm>
            <a:off x="3862375" y="4924325"/>
            <a:ext cx="756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80%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6" name="Google Shape;406;p31"/>
          <p:cNvCxnSpPr>
            <a:stCxn id="407" idx="0"/>
            <a:endCxn id="408" idx="3"/>
          </p:cNvCxnSpPr>
          <p:nvPr/>
        </p:nvCxnSpPr>
        <p:spPr>
          <a:xfrm flipH="1" rot="10800000">
            <a:off x="4812900" y="4042565"/>
            <a:ext cx="503100" cy="1059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31"/>
          <p:cNvCxnSpPr>
            <a:stCxn id="410" idx="0"/>
            <a:endCxn id="408" idx="5"/>
          </p:cNvCxnSpPr>
          <p:nvPr/>
        </p:nvCxnSpPr>
        <p:spPr>
          <a:xfrm rot="10800000">
            <a:off x="5877050" y="4042565"/>
            <a:ext cx="419400" cy="1059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1"/>
          <p:cNvCxnSpPr>
            <a:stCxn id="408" idx="7"/>
            <a:endCxn id="412" idx="3"/>
          </p:cNvCxnSpPr>
          <p:nvPr/>
        </p:nvCxnSpPr>
        <p:spPr>
          <a:xfrm flipH="1" rot="10800000">
            <a:off x="5876904" y="2502755"/>
            <a:ext cx="839100" cy="9789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31"/>
          <p:cNvCxnSpPr>
            <a:stCxn id="414" idx="0"/>
            <a:endCxn id="412" idx="4"/>
          </p:cNvCxnSpPr>
          <p:nvPr/>
        </p:nvCxnSpPr>
        <p:spPr>
          <a:xfrm rot="10800000">
            <a:off x="6996522" y="2618725"/>
            <a:ext cx="0" cy="11757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31"/>
          <p:cNvCxnSpPr>
            <a:stCxn id="416" idx="1"/>
            <a:endCxn id="412" idx="5"/>
          </p:cNvCxnSpPr>
          <p:nvPr/>
        </p:nvCxnSpPr>
        <p:spPr>
          <a:xfrm rot="10800000">
            <a:off x="7276858" y="2502583"/>
            <a:ext cx="846000" cy="9858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31"/>
          <p:cNvSpPr/>
          <p:nvPr/>
        </p:nvSpPr>
        <p:spPr>
          <a:xfrm>
            <a:off x="6599922" y="1825600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31"/>
          <p:cNvSpPr/>
          <p:nvPr/>
        </p:nvSpPr>
        <p:spPr>
          <a:xfrm>
            <a:off x="5199866" y="3365493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31"/>
          <p:cNvSpPr/>
          <p:nvPr/>
        </p:nvSpPr>
        <p:spPr>
          <a:xfrm>
            <a:off x="6599922" y="379442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184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31"/>
          <p:cNvSpPr/>
          <p:nvPr/>
        </p:nvSpPr>
        <p:spPr>
          <a:xfrm>
            <a:off x="7999974" y="3365499"/>
            <a:ext cx="839100" cy="8391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208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1"/>
          <p:cNvSpPr/>
          <p:nvPr/>
        </p:nvSpPr>
        <p:spPr>
          <a:xfrm>
            <a:off x="441630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27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31"/>
          <p:cNvSpPr/>
          <p:nvPr/>
        </p:nvSpPr>
        <p:spPr>
          <a:xfrm>
            <a:off x="589985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152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20862.png" id="417" name="Google Shape;4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46142">
            <a:off x="5590188" y="2345951"/>
            <a:ext cx="869426" cy="692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862.png" id="418" name="Google Shape;4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205753">
            <a:off x="6944638" y="2738803"/>
            <a:ext cx="722046" cy="574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862.png" id="419" name="Google Shape;4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7446142">
            <a:off x="7548388" y="2300126"/>
            <a:ext cx="869426" cy="69234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1"/>
          <p:cNvSpPr txBox="1"/>
          <p:nvPr/>
        </p:nvSpPr>
        <p:spPr>
          <a:xfrm>
            <a:off x="4890350" y="2950100"/>
            <a:ext cx="116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16 to 183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1"/>
          <p:cNvSpPr txBox="1"/>
          <p:nvPr/>
        </p:nvSpPr>
        <p:spPr>
          <a:xfrm>
            <a:off x="6238450" y="3398338"/>
            <a:ext cx="1547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184 to 207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1"/>
          <p:cNvSpPr txBox="1"/>
          <p:nvPr/>
        </p:nvSpPr>
        <p:spPr>
          <a:xfrm>
            <a:off x="7820400" y="2873900"/>
            <a:ext cx="13998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208 to 255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20862.png" id="423" name="Google Shape;4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205753">
            <a:off x="5943188" y="4216266"/>
            <a:ext cx="722046" cy="57499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1"/>
          <p:cNvSpPr txBox="1"/>
          <p:nvPr/>
        </p:nvSpPr>
        <p:spPr>
          <a:xfrm>
            <a:off x="6227600" y="4799600"/>
            <a:ext cx="1547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152 to 182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20862.png" id="425" name="Google Shape;4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46142">
            <a:off x="4235063" y="3978176"/>
            <a:ext cx="869426" cy="69234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1"/>
          <p:cNvSpPr txBox="1"/>
          <p:nvPr/>
        </p:nvSpPr>
        <p:spPr>
          <a:xfrm>
            <a:off x="3535225" y="4582325"/>
            <a:ext cx="116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27 to 151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32"/>
          <p:cNvSpPr txBox="1"/>
          <p:nvPr>
            <p:ph type="title"/>
          </p:nvPr>
        </p:nvSpPr>
        <p:spPr>
          <a:xfrm>
            <a:off x="691200" y="634300"/>
            <a:ext cx="82434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Mobility management</a:t>
            </a:r>
            <a:endParaRPr u="sng"/>
          </a:p>
        </p:txBody>
      </p:sp>
      <p:sp>
        <p:nvSpPr>
          <p:cNvPr id="433" name="Google Shape;433;p32"/>
          <p:cNvSpPr txBox="1"/>
          <p:nvPr>
            <p:ph idx="1" type="body"/>
          </p:nvPr>
        </p:nvSpPr>
        <p:spPr>
          <a:xfrm>
            <a:off x="538800" y="1857900"/>
            <a:ext cx="37674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What to do if B moves and the topology changes?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2"/>
          <p:cNvSpPr txBox="1"/>
          <p:nvPr/>
        </p:nvSpPr>
        <p:spPr>
          <a:xfrm>
            <a:off x="6411675" y="1383850"/>
            <a:ext cx="116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 to 255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5" name="Google Shape;435;p32"/>
          <p:cNvCxnSpPr>
            <a:stCxn id="436" idx="0"/>
            <a:endCxn id="437" idx="3"/>
          </p:cNvCxnSpPr>
          <p:nvPr/>
        </p:nvCxnSpPr>
        <p:spPr>
          <a:xfrm flipH="1" rot="10800000">
            <a:off x="4812900" y="4042565"/>
            <a:ext cx="503100" cy="1059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32"/>
          <p:cNvCxnSpPr>
            <a:stCxn id="439" idx="0"/>
            <a:endCxn id="437" idx="5"/>
          </p:cNvCxnSpPr>
          <p:nvPr/>
        </p:nvCxnSpPr>
        <p:spPr>
          <a:xfrm rot="10800000">
            <a:off x="5877050" y="4042565"/>
            <a:ext cx="419400" cy="1059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2"/>
          <p:cNvCxnSpPr>
            <a:stCxn id="437" idx="7"/>
            <a:endCxn id="441" idx="3"/>
          </p:cNvCxnSpPr>
          <p:nvPr/>
        </p:nvCxnSpPr>
        <p:spPr>
          <a:xfrm flipH="1" rot="10800000">
            <a:off x="5876904" y="2502755"/>
            <a:ext cx="839100" cy="9789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32"/>
          <p:cNvCxnSpPr>
            <a:stCxn id="443" idx="0"/>
            <a:endCxn id="441" idx="4"/>
          </p:cNvCxnSpPr>
          <p:nvPr/>
        </p:nvCxnSpPr>
        <p:spPr>
          <a:xfrm rot="10800000">
            <a:off x="6996522" y="2618725"/>
            <a:ext cx="0" cy="11757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2"/>
          <p:cNvCxnSpPr>
            <a:stCxn id="445" idx="1"/>
            <a:endCxn id="441" idx="5"/>
          </p:cNvCxnSpPr>
          <p:nvPr/>
        </p:nvCxnSpPr>
        <p:spPr>
          <a:xfrm rot="10800000">
            <a:off x="7276858" y="2502583"/>
            <a:ext cx="846000" cy="9858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32"/>
          <p:cNvSpPr/>
          <p:nvPr/>
        </p:nvSpPr>
        <p:spPr>
          <a:xfrm>
            <a:off x="6599922" y="1825600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32"/>
          <p:cNvSpPr/>
          <p:nvPr/>
        </p:nvSpPr>
        <p:spPr>
          <a:xfrm>
            <a:off x="5199866" y="3365493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32"/>
          <p:cNvSpPr/>
          <p:nvPr/>
        </p:nvSpPr>
        <p:spPr>
          <a:xfrm>
            <a:off x="6599922" y="379442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184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2"/>
          <p:cNvSpPr/>
          <p:nvPr/>
        </p:nvSpPr>
        <p:spPr>
          <a:xfrm>
            <a:off x="7999974" y="3365499"/>
            <a:ext cx="839100" cy="8391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208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32"/>
          <p:cNvSpPr/>
          <p:nvPr/>
        </p:nvSpPr>
        <p:spPr>
          <a:xfrm>
            <a:off x="441630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27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32"/>
          <p:cNvSpPr/>
          <p:nvPr/>
        </p:nvSpPr>
        <p:spPr>
          <a:xfrm>
            <a:off x="589985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152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20862.png" id="446" name="Google Shape;4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46142">
            <a:off x="5590188" y="2345951"/>
            <a:ext cx="869426" cy="692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862.png" id="447" name="Google Shape;4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205753">
            <a:off x="6944638" y="2738803"/>
            <a:ext cx="722046" cy="574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862.png" id="448" name="Google Shape;4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7446142">
            <a:off x="7548388" y="2300126"/>
            <a:ext cx="869426" cy="692349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2"/>
          <p:cNvSpPr txBox="1"/>
          <p:nvPr/>
        </p:nvSpPr>
        <p:spPr>
          <a:xfrm>
            <a:off x="4890350" y="2950100"/>
            <a:ext cx="116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16 to 183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32"/>
          <p:cNvSpPr txBox="1"/>
          <p:nvPr/>
        </p:nvSpPr>
        <p:spPr>
          <a:xfrm>
            <a:off x="6238450" y="3398338"/>
            <a:ext cx="1547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184 to 207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32"/>
          <p:cNvSpPr txBox="1"/>
          <p:nvPr/>
        </p:nvSpPr>
        <p:spPr>
          <a:xfrm>
            <a:off x="7820400" y="2873900"/>
            <a:ext cx="13998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208 to 255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20862.png" id="452" name="Google Shape;4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205753">
            <a:off x="5943188" y="4216266"/>
            <a:ext cx="722046" cy="57499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2"/>
          <p:cNvSpPr txBox="1"/>
          <p:nvPr/>
        </p:nvSpPr>
        <p:spPr>
          <a:xfrm>
            <a:off x="6227600" y="4799600"/>
            <a:ext cx="1547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152 to 182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20862.png" id="454" name="Google Shape;4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46142">
            <a:off x="4235063" y="3978176"/>
            <a:ext cx="869426" cy="69234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2"/>
          <p:cNvSpPr txBox="1"/>
          <p:nvPr/>
        </p:nvSpPr>
        <p:spPr>
          <a:xfrm>
            <a:off x="3535225" y="4582325"/>
            <a:ext cx="116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27 to 151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33"/>
          <p:cNvSpPr txBox="1"/>
          <p:nvPr>
            <p:ph type="title"/>
          </p:nvPr>
        </p:nvSpPr>
        <p:spPr>
          <a:xfrm>
            <a:off x="691200" y="634300"/>
            <a:ext cx="82434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Mobility management</a:t>
            </a:r>
            <a:endParaRPr u="sng"/>
          </a:p>
        </p:txBody>
      </p:sp>
      <p:sp>
        <p:nvSpPr>
          <p:cNvPr id="462" name="Google Shape;462;p33"/>
          <p:cNvSpPr txBox="1"/>
          <p:nvPr>
            <p:ph idx="1" type="body"/>
          </p:nvPr>
        </p:nvSpPr>
        <p:spPr>
          <a:xfrm>
            <a:off x="538800" y="1857900"/>
            <a:ext cx="40137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1000"/>
              </a:spcAft>
              <a:buSzPts val="2400"/>
              <a:buAutoNum type="arabicPeriod"/>
            </a:pPr>
            <a:r>
              <a:rPr lang="en"/>
              <a:t>What to do if B moves and the topology changes?</a:t>
            </a:r>
            <a:endParaRPr/>
          </a:p>
        </p:txBody>
      </p:sp>
      <p:sp>
        <p:nvSpPr>
          <p:cNvPr id="463" name="Google Shape;463;p33"/>
          <p:cNvSpPr txBox="1"/>
          <p:nvPr/>
        </p:nvSpPr>
        <p:spPr>
          <a:xfrm>
            <a:off x="6411675" y="1383850"/>
            <a:ext cx="116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 to 255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4" name="Google Shape;464;p33"/>
          <p:cNvCxnSpPr>
            <a:stCxn id="465" idx="6"/>
            <a:endCxn id="466" idx="2"/>
          </p:cNvCxnSpPr>
          <p:nvPr/>
        </p:nvCxnSpPr>
        <p:spPr>
          <a:xfrm>
            <a:off x="5209500" y="5498465"/>
            <a:ext cx="690300" cy="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33"/>
          <p:cNvCxnSpPr>
            <a:stCxn id="466" idx="0"/>
            <a:endCxn id="468" idx="3"/>
          </p:cNvCxnSpPr>
          <p:nvPr/>
        </p:nvCxnSpPr>
        <p:spPr>
          <a:xfrm flipH="1" rot="10800000">
            <a:off x="6296450" y="4471565"/>
            <a:ext cx="419700" cy="630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33"/>
          <p:cNvCxnSpPr>
            <a:stCxn id="470" idx="0"/>
            <a:endCxn id="471" idx="4"/>
          </p:cNvCxnSpPr>
          <p:nvPr/>
        </p:nvCxnSpPr>
        <p:spPr>
          <a:xfrm rot="10800000">
            <a:off x="8419516" y="4204693"/>
            <a:ext cx="0" cy="9450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33"/>
          <p:cNvCxnSpPr>
            <a:stCxn id="468" idx="0"/>
            <a:endCxn id="473" idx="4"/>
          </p:cNvCxnSpPr>
          <p:nvPr/>
        </p:nvCxnSpPr>
        <p:spPr>
          <a:xfrm rot="10800000">
            <a:off x="6996522" y="2618725"/>
            <a:ext cx="0" cy="11757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33"/>
          <p:cNvCxnSpPr>
            <a:stCxn id="471" idx="1"/>
            <a:endCxn id="473" idx="5"/>
          </p:cNvCxnSpPr>
          <p:nvPr/>
        </p:nvCxnSpPr>
        <p:spPr>
          <a:xfrm rot="10800000">
            <a:off x="7276858" y="2502583"/>
            <a:ext cx="846000" cy="9858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33"/>
          <p:cNvSpPr/>
          <p:nvPr/>
        </p:nvSpPr>
        <p:spPr>
          <a:xfrm>
            <a:off x="6599922" y="1825600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33"/>
          <p:cNvSpPr/>
          <p:nvPr/>
        </p:nvSpPr>
        <p:spPr>
          <a:xfrm>
            <a:off x="8022916" y="5149693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33"/>
          <p:cNvSpPr/>
          <p:nvPr/>
        </p:nvSpPr>
        <p:spPr>
          <a:xfrm>
            <a:off x="6599922" y="379442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184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33"/>
          <p:cNvSpPr/>
          <p:nvPr/>
        </p:nvSpPr>
        <p:spPr>
          <a:xfrm>
            <a:off x="7999974" y="3365499"/>
            <a:ext cx="839100" cy="8391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208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33"/>
          <p:cNvSpPr/>
          <p:nvPr/>
        </p:nvSpPr>
        <p:spPr>
          <a:xfrm>
            <a:off x="441630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27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33"/>
          <p:cNvSpPr/>
          <p:nvPr/>
        </p:nvSpPr>
        <p:spPr>
          <a:xfrm>
            <a:off x="589985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152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20862.png" id="475" name="Google Shape;4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46142">
            <a:off x="5590188" y="2345951"/>
            <a:ext cx="869426" cy="692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862.png" id="476" name="Google Shape;4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205753">
            <a:off x="6944638" y="2738803"/>
            <a:ext cx="722046" cy="574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862.png" id="477" name="Google Shape;4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7446142">
            <a:off x="7548388" y="2300126"/>
            <a:ext cx="869426" cy="692349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3"/>
          <p:cNvSpPr txBox="1"/>
          <p:nvPr/>
        </p:nvSpPr>
        <p:spPr>
          <a:xfrm>
            <a:off x="4890350" y="2950100"/>
            <a:ext cx="116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16 to 183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33"/>
          <p:cNvSpPr txBox="1"/>
          <p:nvPr/>
        </p:nvSpPr>
        <p:spPr>
          <a:xfrm>
            <a:off x="6238450" y="3398338"/>
            <a:ext cx="1547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184 to 207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33"/>
          <p:cNvSpPr txBox="1"/>
          <p:nvPr/>
        </p:nvSpPr>
        <p:spPr>
          <a:xfrm>
            <a:off x="7820400" y="2873900"/>
            <a:ext cx="13998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208 to 255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20862.png" id="481" name="Google Shape;4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205753">
            <a:off x="5943188" y="4216266"/>
            <a:ext cx="722046" cy="57499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3"/>
          <p:cNvSpPr txBox="1"/>
          <p:nvPr/>
        </p:nvSpPr>
        <p:spPr>
          <a:xfrm>
            <a:off x="6227600" y="4799600"/>
            <a:ext cx="1547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152 to 182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20862.png" id="483" name="Google Shape;4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46142">
            <a:off x="4235063" y="3978176"/>
            <a:ext cx="869426" cy="69234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3"/>
          <p:cNvSpPr txBox="1"/>
          <p:nvPr/>
        </p:nvSpPr>
        <p:spPr>
          <a:xfrm>
            <a:off x="3535225" y="4582325"/>
            <a:ext cx="116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27 to 151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4"/>
          <p:cNvSpPr txBox="1"/>
          <p:nvPr/>
        </p:nvSpPr>
        <p:spPr>
          <a:xfrm>
            <a:off x="6227600" y="4799600"/>
            <a:ext cx="1547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152 to 182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3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34"/>
          <p:cNvSpPr txBox="1"/>
          <p:nvPr>
            <p:ph type="title"/>
          </p:nvPr>
        </p:nvSpPr>
        <p:spPr>
          <a:xfrm>
            <a:off x="691200" y="634300"/>
            <a:ext cx="82434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Mobility management</a:t>
            </a:r>
            <a:endParaRPr u="sng"/>
          </a:p>
        </p:txBody>
      </p:sp>
      <p:sp>
        <p:nvSpPr>
          <p:cNvPr id="492" name="Google Shape;492;p34"/>
          <p:cNvSpPr txBox="1"/>
          <p:nvPr>
            <p:ph idx="1" type="body"/>
          </p:nvPr>
        </p:nvSpPr>
        <p:spPr>
          <a:xfrm>
            <a:off x="538800" y="1857900"/>
            <a:ext cx="40137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What to do if B moves and the topology changes?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AutoNum type="alphaLcPeriod"/>
            </a:pPr>
            <a:r>
              <a:rPr lang="en"/>
              <a:t>The reverse routing tree become outdated</a:t>
            </a:r>
            <a:endParaRPr/>
          </a:p>
        </p:txBody>
      </p:sp>
      <p:sp>
        <p:nvSpPr>
          <p:cNvPr id="493" name="Google Shape;493;p34"/>
          <p:cNvSpPr txBox="1"/>
          <p:nvPr/>
        </p:nvSpPr>
        <p:spPr>
          <a:xfrm>
            <a:off x="6411675" y="1383850"/>
            <a:ext cx="116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 to 255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4" name="Google Shape;494;p34"/>
          <p:cNvCxnSpPr>
            <a:stCxn id="495" idx="6"/>
            <a:endCxn id="496" idx="2"/>
          </p:cNvCxnSpPr>
          <p:nvPr/>
        </p:nvCxnSpPr>
        <p:spPr>
          <a:xfrm>
            <a:off x="5209500" y="5498465"/>
            <a:ext cx="690300" cy="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34"/>
          <p:cNvCxnSpPr>
            <a:stCxn id="496" idx="0"/>
            <a:endCxn id="498" idx="3"/>
          </p:cNvCxnSpPr>
          <p:nvPr/>
        </p:nvCxnSpPr>
        <p:spPr>
          <a:xfrm flipH="1" rot="10800000">
            <a:off x="6296450" y="4471565"/>
            <a:ext cx="419700" cy="630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34"/>
          <p:cNvCxnSpPr>
            <a:stCxn id="500" idx="0"/>
            <a:endCxn id="501" idx="4"/>
          </p:cNvCxnSpPr>
          <p:nvPr/>
        </p:nvCxnSpPr>
        <p:spPr>
          <a:xfrm rot="10800000">
            <a:off x="8419516" y="4204693"/>
            <a:ext cx="0" cy="9450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34"/>
          <p:cNvCxnSpPr>
            <a:stCxn id="498" idx="0"/>
            <a:endCxn id="503" idx="4"/>
          </p:cNvCxnSpPr>
          <p:nvPr/>
        </p:nvCxnSpPr>
        <p:spPr>
          <a:xfrm rot="10800000">
            <a:off x="6996522" y="2618725"/>
            <a:ext cx="0" cy="11757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34"/>
          <p:cNvCxnSpPr>
            <a:stCxn id="501" idx="1"/>
            <a:endCxn id="503" idx="5"/>
          </p:cNvCxnSpPr>
          <p:nvPr/>
        </p:nvCxnSpPr>
        <p:spPr>
          <a:xfrm rot="10800000">
            <a:off x="7276858" y="2502583"/>
            <a:ext cx="846000" cy="9858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34"/>
          <p:cNvSpPr/>
          <p:nvPr/>
        </p:nvSpPr>
        <p:spPr>
          <a:xfrm>
            <a:off x="6599922" y="1825600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34"/>
          <p:cNvSpPr/>
          <p:nvPr/>
        </p:nvSpPr>
        <p:spPr>
          <a:xfrm>
            <a:off x="8022916" y="5149693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34"/>
          <p:cNvSpPr/>
          <p:nvPr/>
        </p:nvSpPr>
        <p:spPr>
          <a:xfrm>
            <a:off x="6599922" y="379442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184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34"/>
          <p:cNvSpPr/>
          <p:nvPr/>
        </p:nvSpPr>
        <p:spPr>
          <a:xfrm>
            <a:off x="7999974" y="3365499"/>
            <a:ext cx="839100" cy="8391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208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34"/>
          <p:cNvSpPr/>
          <p:nvPr/>
        </p:nvSpPr>
        <p:spPr>
          <a:xfrm>
            <a:off x="441630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27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34"/>
          <p:cNvSpPr/>
          <p:nvPr/>
        </p:nvSpPr>
        <p:spPr>
          <a:xfrm>
            <a:off x="589985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152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20862.png" id="505" name="Google Shape;5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46142">
            <a:off x="5590188" y="2345951"/>
            <a:ext cx="869426" cy="692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862.png" id="506" name="Google Shape;5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205753">
            <a:off x="6944638" y="2738803"/>
            <a:ext cx="722046" cy="574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862.png" id="507" name="Google Shape;5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7446142">
            <a:off x="7548388" y="2300126"/>
            <a:ext cx="869426" cy="692349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4"/>
          <p:cNvSpPr txBox="1"/>
          <p:nvPr/>
        </p:nvSpPr>
        <p:spPr>
          <a:xfrm>
            <a:off x="4890350" y="2950100"/>
            <a:ext cx="116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16 to 183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34"/>
          <p:cNvSpPr txBox="1"/>
          <p:nvPr/>
        </p:nvSpPr>
        <p:spPr>
          <a:xfrm>
            <a:off x="6238450" y="3398338"/>
            <a:ext cx="1547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184 to 207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34"/>
          <p:cNvSpPr txBox="1"/>
          <p:nvPr/>
        </p:nvSpPr>
        <p:spPr>
          <a:xfrm>
            <a:off x="7820400" y="2873900"/>
            <a:ext cx="13998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208 to 255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20862.png" id="511" name="Google Shape;5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205753">
            <a:off x="5943188" y="4216266"/>
            <a:ext cx="722046" cy="574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862.png" id="512" name="Google Shape;5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46142">
            <a:off x="4235063" y="3978176"/>
            <a:ext cx="869426" cy="692349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4"/>
          <p:cNvSpPr txBox="1"/>
          <p:nvPr/>
        </p:nvSpPr>
        <p:spPr>
          <a:xfrm>
            <a:off x="3535225" y="4582325"/>
            <a:ext cx="116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27 to 151</a:t>
            </a:r>
            <a:endParaRPr b="1"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34"/>
          <p:cNvSpPr txBox="1"/>
          <p:nvPr/>
        </p:nvSpPr>
        <p:spPr>
          <a:xfrm>
            <a:off x="5607363" y="2128988"/>
            <a:ext cx="793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</a:rPr>
              <a:t>X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15" name="Google Shape;515;p34"/>
          <p:cNvSpPr txBox="1"/>
          <p:nvPr/>
        </p:nvSpPr>
        <p:spPr>
          <a:xfrm>
            <a:off x="4333063" y="3867938"/>
            <a:ext cx="793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</a:rPr>
              <a:t>X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16" name="Google Shape;516;p34"/>
          <p:cNvSpPr txBox="1"/>
          <p:nvPr/>
        </p:nvSpPr>
        <p:spPr>
          <a:xfrm>
            <a:off x="5937013" y="3944138"/>
            <a:ext cx="793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</a:rPr>
              <a:t>X</a:t>
            </a:r>
            <a:endParaRPr sz="5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35"/>
          <p:cNvSpPr txBox="1"/>
          <p:nvPr>
            <p:ph type="title"/>
          </p:nvPr>
        </p:nvSpPr>
        <p:spPr>
          <a:xfrm>
            <a:off x="691200" y="634300"/>
            <a:ext cx="82434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Mobility management</a:t>
            </a:r>
            <a:endParaRPr u="sng"/>
          </a:p>
        </p:txBody>
      </p:sp>
      <p:sp>
        <p:nvSpPr>
          <p:cNvPr id="523" name="Google Shape;523;p35"/>
          <p:cNvSpPr txBox="1"/>
          <p:nvPr>
            <p:ph idx="1" type="body"/>
          </p:nvPr>
        </p:nvSpPr>
        <p:spPr>
          <a:xfrm>
            <a:off x="538800" y="1857900"/>
            <a:ext cx="40137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What to do if B moves and the topology changes?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Char char="□"/>
            </a:pPr>
            <a:r>
              <a:rPr b="1" lang="en"/>
              <a:t>𝜇Matrix Mobile engine redo the paths</a:t>
            </a:r>
            <a:endParaRPr b="1"/>
          </a:p>
        </p:txBody>
      </p:sp>
      <p:cxnSp>
        <p:nvCxnSpPr>
          <p:cNvPr id="524" name="Google Shape;524;p35"/>
          <p:cNvCxnSpPr>
            <a:stCxn id="525" idx="6"/>
            <a:endCxn id="526" idx="2"/>
          </p:cNvCxnSpPr>
          <p:nvPr/>
        </p:nvCxnSpPr>
        <p:spPr>
          <a:xfrm>
            <a:off x="5209500" y="5498465"/>
            <a:ext cx="690300" cy="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7" name="Google Shape;527;p35"/>
          <p:cNvCxnSpPr>
            <a:stCxn id="526" idx="0"/>
            <a:endCxn id="528" idx="3"/>
          </p:cNvCxnSpPr>
          <p:nvPr/>
        </p:nvCxnSpPr>
        <p:spPr>
          <a:xfrm flipH="1" rot="10800000">
            <a:off x="6296450" y="4471565"/>
            <a:ext cx="419700" cy="630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9" name="Google Shape;529;p35"/>
          <p:cNvCxnSpPr>
            <a:stCxn id="530" idx="0"/>
            <a:endCxn id="531" idx="4"/>
          </p:cNvCxnSpPr>
          <p:nvPr/>
        </p:nvCxnSpPr>
        <p:spPr>
          <a:xfrm rot="10800000">
            <a:off x="8419516" y="4204693"/>
            <a:ext cx="0" cy="9450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2" name="Google Shape;532;p35"/>
          <p:cNvCxnSpPr>
            <a:stCxn id="528" idx="0"/>
            <a:endCxn id="533" idx="4"/>
          </p:cNvCxnSpPr>
          <p:nvPr/>
        </p:nvCxnSpPr>
        <p:spPr>
          <a:xfrm rot="10800000">
            <a:off x="6996522" y="2618725"/>
            <a:ext cx="0" cy="11757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4" name="Google Shape;534;p35"/>
          <p:cNvCxnSpPr>
            <a:stCxn id="531" idx="1"/>
            <a:endCxn id="533" idx="5"/>
          </p:cNvCxnSpPr>
          <p:nvPr/>
        </p:nvCxnSpPr>
        <p:spPr>
          <a:xfrm rot="10800000">
            <a:off x="7276858" y="2502583"/>
            <a:ext cx="846000" cy="9858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33" name="Google Shape;533;p35"/>
          <p:cNvSpPr/>
          <p:nvPr/>
        </p:nvSpPr>
        <p:spPr>
          <a:xfrm>
            <a:off x="6599922" y="1825600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35"/>
          <p:cNvSpPr/>
          <p:nvPr/>
        </p:nvSpPr>
        <p:spPr>
          <a:xfrm>
            <a:off x="8022916" y="5149693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35"/>
          <p:cNvSpPr/>
          <p:nvPr/>
        </p:nvSpPr>
        <p:spPr>
          <a:xfrm>
            <a:off x="6599922" y="379442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184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35"/>
          <p:cNvSpPr/>
          <p:nvPr/>
        </p:nvSpPr>
        <p:spPr>
          <a:xfrm>
            <a:off x="7999974" y="3365499"/>
            <a:ext cx="839100" cy="8391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208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5"/>
          <p:cNvSpPr/>
          <p:nvPr/>
        </p:nvSpPr>
        <p:spPr>
          <a:xfrm>
            <a:off x="441630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27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35"/>
          <p:cNvSpPr/>
          <p:nvPr/>
        </p:nvSpPr>
        <p:spPr>
          <a:xfrm>
            <a:off x="589985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152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35" name="Google Shape;535;p35"/>
          <p:cNvGraphicFramePr/>
          <p:nvPr/>
        </p:nvGraphicFramePr>
        <p:xfrm>
          <a:off x="7620738" y="242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{D4A1203C-7EB2-43E7-842D-168A1627B661}</a:tableStyleId>
              </a:tblPr>
              <a:tblGrid>
                <a:gridCol w="488750"/>
                <a:gridCol w="488750"/>
                <a:gridCol w="48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IP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6" name="Google Shape;536;p35"/>
          <p:cNvGraphicFramePr/>
          <p:nvPr/>
        </p:nvGraphicFramePr>
        <p:xfrm>
          <a:off x="5057463" y="136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{D4A1203C-7EB2-43E7-842D-168A1627B661}</a:tableStyleId>
              </a:tblPr>
              <a:tblGrid>
                <a:gridCol w="488750"/>
                <a:gridCol w="488750"/>
                <a:gridCol w="48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IP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7" name="Google Shape;537;p35"/>
          <p:cNvGraphicFramePr/>
          <p:nvPr/>
        </p:nvGraphicFramePr>
        <p:xfrm>
          <a:off x="5057463" y="368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{D4A1203C-7EB2-43E7-842D-168A1627B661}</a:tableStyleId>
              </a:tblPr>
              <a:tblGrid>
                <a:gridCol w="488750"/>
                <a:gridCol w="488750"/>
                <a:gridCol w="48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IP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8" name="Google Shape;538;p35"/>
          <p:cNvGraphicFramePr/>
          <p:nvPr/>
        </p:nvGraphicFramePr>
        <p:xfrm>
          <a:off x="6263388" y="589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{D4A1203C-7EB2-43E7-842D-168A1627B661}</a:tableStyleId>
              </a:tblPr>
              <a:tblGrid>
                <a:gridCol w="488750"/>
                <a:gridCol w="488750"/>
                <a:gridCol w="48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IP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 txBox="1"/>
          <p:nvPr>
            <p:ph type="title"/>
          </p:nvPr>
        </p:nvSpPr>
        <p:spPr>
          <a:xfrm>
            <a:off x="691200" y="634300"/>
            <a:ext cx="82434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Mobility management</a:t>
            </a:r>
            <a:endParaRPr u="sng"/>
          </a:p>
        </p:txBody>
      </p:sp>
      <p:sp>
        <p:nvSpPr>
          <p:cNvPr id="544" name="Google Shape;544;p3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36"/>
          <p:cNvSpPr txBox="1"/>
          <p:nvPr>
            <p:ph idx="1" type="body"/>
          </p:nvPr>
        </p:nvSpPr>
        <p:spPr>
          <a:xfrm>
            <a:off x="257575" y="1857900"/>
            <a:ext cx="44472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Local table updates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Nodes 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From B to A 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is the Least Common Ancestor (LCA) of B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From E/F to 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cxnSp>
        <p:nvCxnSpPr>
          <p:cNvPr id="546" name="Google Shape;546;p36"/>
          <p:cNvCxnSpPr>
            <a:stCxn id="547" idx="6"/>
            <a:endCxn id="548" idx="2"/>
          </p:cNvCxnSpPr>
          <p:nvPr/>
        </p:nvCxnSpPr>
        <p:spPr>
          <a:xfrm>
            <a:off x="5209500" y="5498465"/>
            <a:ext cx="690300" cy="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49" name="Google Shape;549;p36"/>
          <p:cNvCxnSpPr>
            <a:stCxn id="548" idx="0"/>
            <a:endCxn id="550" idx="3"/>
          </p:cNvCxnSpPr>
          <p:nvPr/>
        </p:nvCxnSpPr>
        <p:spPr>
          <a:xfrm flipH="1" rot="10800000">
            <a:off x="6296450" y="4471565"/>
            <a:ext cx="419700" cy="630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36"/>
          <p:cNvCxnSpPr>
            <a:stCxn id="552" idx="0"/>
            <a:endCxn id="553" idx="4"/>
          </p:cNvCxnSpPr>
          <p:nvPr/>
        </p:nvCxnSpPr>
        <p:spPr>
          <a:xfrm rot="10800000">
            <a:off x="8419516" y="4204693"/>
            <a:ext cx="0" cy="9450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4" name="Google Shape;554;p36"/>
          <p:cNvCxnSpPr>
            <a:stCxn id="550" idx="0"/>
            <a:endCxn id="555" idx="4"/>
          </p:cNvCxnSpPr>
          <p:nvPr/>
        </p:nvCxnSpPr>
        <p:spPr>
          <a:xfrm rot="10800000">
            <a:off x="6996522" y="2618725"/>
            <a:ext cx="0" cy="11757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6" name="Google Shape;556;p36"/>
          <p:cNvCxnSpPr>
            <a:stCxn id="553" idx="1"/>
            <a:endCxn id="555" idx="5"/>
          </p:cNvCxnSpPr>
          <p:nvPr/>
        </p:nvCxnSpPr>
        <p:spPr>
          <a:xfrm rot="10800000">
            <a:off x="7276858" y="2502583"/>
            <a:ext cx="846000" cy="9858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5" name="Google Shape;555;p36"/>
          <p:cNvSpPr/>
          <p:nvPr/>
        </p:nvSpPr>
        <p:spPr>
          <a:xfrm>
            <a:off x="6599922" y="1825600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36"/>
          <p:cNvSpPr/>
          <p:nvPr/>
        </p:nvSpPr>
        <p:spPr>
          <a:xfrm>
            <a:off x="8022916" y="5149693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36"/>
          <p:cNvSpPr/>
          <p:nvPr/>
        </p:nvSpPr>
        <p:spPr>
          <a:xfrm>
            <a:off x="6599922" y="379442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184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36"/>
          <p:cNvSpPr/>
          <p:nvPr/>
        </p:nvSpPr>
        <p:spPr>
          <a:xfrm>
            <a:off x="7999974" y="3365499"/>
            <a:ext cx="839100" cy="8391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208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36"/>
          <p:cNvSpPr/>
          <p:nvPr/>
        </p:nvSpPr>
        <p:spPr>
          <a:xfrm>
            <a:off x="441630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27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36"/>
          <p:cNvSpPr/>
          <p:nvPr/>
        </p:nvSpPr>
        <p:spPr>
          <a:xfrm>
            <a:off x="589985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152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57" name="Google Shape;557;p36"/>
          <p:cNvGraphicFramePr/>
          <p:nvPr/>
        </p:nvGraphicFramePr>
        <p:xfrm>
          <a:off x="7620738" y="242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{D4A1203C-7EB2-43E7-842D-168A1627B661}</a:tableStyleId>
              </a:tblPr>
              <a:tblGrid>
                <a:gridCol w="488750"/>
                <a:gridCol w="488750"/>
                <a:gridCol w="48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IP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8" name="Google Shape;558;p36"/>
          <p:cNvGraphicFramePr/>
          <p:nvPr/>
        </p:nvGraphicFramePr>
        <p:xfrm>
          <a:off x="5057463" y="136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{D4A1203C-7EB2-43E7-842D-168A1627B661}</a:tableStyleId>
              </a:tblPr>
              <a:tblGrid>
                <a:gridCol w="488750"/>
                <a:gridCol w="488750"/>
                <a:gridCol w="48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IP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9" name="Google Shape;559;p36"/>
          <p:cNvGraphicFramePr/>
          <p:nvPr/>
        </p:nvGraphicFramePr>
        <p:xfrm>
          <a:off x="5057463" y="368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{D4A1203C-7EB2-43E7-842D-168A1627B661}</a:tableStyleId>
              </a:tblPr>
              <a:tblGrid>
                <a:gridCol w="488750"/>
                <a:gridCol w="488750"/>
                <a:gridCol w="48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IP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0" name="Google Shape;560;p36"/>
          <p:cNvGraphicFramePr/>
          <p:nvPr/>
        </p:nvGraphicFramePr>
        <p:xfrm>
          <a:off x="6263388" y="589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{D4A1203C-7EB2-43E7-842D-168A1627B661}</a:tableStyleId>
              </a:tblPr>
              <a:tblGrid>
                <a:gridCol w="488750"/>
                <a:gridCol w="488750"/>
                <a:gridCol w="48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IP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1" name="Google Shape;561;p36"/>
          <p:cNvSpPr/>
          <p:nvPr/>
        </p:nvSpPr>
        <p:spPr>
          <a:xfrm>
            <a:off x="7506650" y="946925"/>
            <a:ext cx="386400" cy="498900"/>
          </a:xfrm>
          <a:prstGeom prst="triangle">
            <a:avLst>
              <a:gd fmla="val 5000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6"/>
          <p:cNvSpPr/>
          <p:nvPr/>
        </p:nvSpPr>
        <p:spPr>
          <a:xfrm>
            <a:off x="8226325" y="946925"/>
            <a:ext cx="386400" cy="498900"/>
          </a:xfrm>
          <a:prstGeom prst="triangle">
            <a:avLst>
              <a:gd fmla="val 5000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7620750" y="131450"/>
            <a:ext cx="690300" cy="344400"/>
          </a:xfrm>
          <a:prstGeom prst="rect">
            <a:avLst/>
          </a:prstGeom>
          <a:noFill/>
          <a:ln cap="flat" cmpd="sng" w="38100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Root</a:t>
            </a:r>
            <a:endParaRPr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4" name="Google Shape;564;p36"/>
          <p:cNvCxnSpPr>
            <a:stCxn id="561" idx="0"/>
            <a:endCxn id="563" idx="2"/>
          </p:cNvCxnSpPr>
          <p:nvPr/>
        </p:nvCxnSpPr>
        <p:spPr>
          <a:xfrm flipH="1" rot="10800000">
            <a:off x="7699850" y="475925"/>
            <a:ext cx="266100" cy="47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36"/>
          <p:cNvCxnSpPr>
            <a:stCxn id="562" idx="0"/>
            <a:endCxn id="563" idx="2"/>
          </p:cNvCxnSpPr>
          <p:nvPr/>
        </p:nvCxnSpPr>
        <p:spPr>
          <a:xfrm rot="10800000">
            <a:off x="7965925" y="475925"/>
            <a:ext cx="453600" cy="47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36"/>
          <p:cNvCxnSpPr>
            <a:stCxn id="555" idx="7"/>
            <a:endCxn id="561" idx="2"/>
          </p:cNvCxnSpPr>
          <p:nvPr/>
        </p:nvCxnSpPr>
        <p:spPr>
          <a:xfrm flipH="1" rot="10800000">
            <a:off x="7276961" y="1445861"/>
            <a:ext cx="229800" cy="49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567" name="Google Shape;567;p36"/>
          <p:cNvGrpSpPr/>
          <p:nvPr/>
        </p:nvGrpSpPr>
        <p:grpSpPr>
          <a:xfrm>
            <a:off x="6762781" y="142686"/>
            <a:ext cx="2300494" cy="1572601"/>
            <a:chOff x="3782700" y="1538288"/>
            <a:chExt cx="1578600" cy="1578600"/>
          </a:xfrm>
        </p:grpSpPr>
        <p:sp>
          <p:nvSpPr>
            <p:cNvPr id="568" name="Google Shape;568;p36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37"/>
          <p:cNvSpPr txBox="1"/>
          <p:nvPr>
            <p:ph type="title"/>
          </p:nvPr>
        </p:nvSpPr>
        <p:spPr>
          <a:xfrm>
            <a:off x="691200" y="634300"/>
            <a:ext cx="82434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Mobility management</a:t>
            </a:r>
            <a:endParaRPr u="sng"/>
          </a:p>
        </p:txBody>
      </p:sp>
      <p:sp>
        <p:nvSpPr>
          <p:cNvPr id="578" name="Google Shape;578;p37"/>
          <p:cNvSpPr txBox="1"/>
          <p:nvPr>
            <p:ph idx="1" type="body"/>
          </p:nvPr>
        </p:nvSpPr>
        <p:spPr>
          <a:xfrm>
            <a:off x="257575" y="1857900"/>
            <a:ext cx="44472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Local table updates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Nodes 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From B to A 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is the Least Common Ancestor (LCA) of B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From E/F to 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We only need </a:t>
            </a:r>
            <a:r>
              <a:rPr b="1" lang="en" u="sng"/>
              <a:t>1 entry</a:t>
            </a:r>
            <a:r>
              <a:rPr lang="en"/>
              <a:t> IP for contiguous IP range (E and F)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cxnSp>
        <p:nvCxnSpPr>
          <p:cNvPr id="579" name="Google Shape;579;p37"/>
          <p:cNvCxnSpPr>
            <a:stCxn id="580" idx="6"/>
            <a:endCxn id="581" idx="2"/>
          </p:cNvCxnSpPr>
          <p:nvPr/>
        </p:nvCxnSpPr>
        <p:spPr>
          <a:xfrm>
            <a:off x="5209500" y="5498465"/>
            <a:ext cx="690300" cy="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82" name="Google Shape;582;p37"/>
          <p:cNvCxnSpPr>
            <a:stCxn id="581" idx="0"/>
            <a:endCxn id="583" idx="3"/>
          </p:cNvCxnSpPr>
          <p:nvPr/>
        </p:nvCxnSpPr>
        <p:spPr>
          <a:xfrm flipH="1" rot="10800000">
            <a:off x="6296450" y="4471565"/>
            <a:ext cx="419700" cy="6303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84" name="Google Shape;584;p37"/>
          <p:cNvCxnSpPr>
            <a:stCxn id="585" idx="0"/>
            <a:endCxn id="586" idx="4"/>
          </p:cNvCxnSpPr>
          <p:nvPr/>
        </p:nvCxnSpPr>
        <p:spPr>
          <a:xfrm rot="10800000">
            <a:off x="8419516" y="4204693"/>
            <a:ext cx="0" cy="9450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87" name="Google Shape;587;p37"/>
          <p:cNvCxnSpPr>
            <a:stCxn id="583" idx="0"/>
            <a:endCxn id="588" idx="4"/>
          </p:cNvCxnSpPr>
          <p:nvPr/>
        </p:nvCxnSpPr>
        <p:spPr>
          <a:xfrm rot="10800000">
            <a:off x="6996522" y="2618725"/>
            <a:ext cx="0" cy="11757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89" name="Google Shape;589;p37"/>
          <p:cNvCxnSpPr>
            <a:stCxn id="586" idx="1"/>
            <a:endCxn id="588" idx="5"/>
          </p:cNvCxnSpPr>
          <p:nvPr/>
        </p:nvCxnSpPr>
        <p:spPr>
          <a:xfrm rot="10800000">
            <a:off x="7276858" y="2502583"/>
            <a:ext cx="846000" cy="985800"/>
          </a:xfrm>
          <a:prstGeom prst="straightConnector1">
            <a:avLst/>
          </a:prstGeom>
          <a:noFill/>
          <a:ln cap="flat" cmpd="sng" w="28575">
            <a:solidFill>
              <a:srgbClr val="454F5B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88" name="Google Shape;588;p37"/>
          <p:cNvSpPr/>
          <p:nvPr/>
        </p:nvSpPr>
        <p:spPr>
          <a:xfrm>
            <a:off x="6599922" y="1825600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37"/>
          <p:cNvSpPr/>
          <p:nvPr/>
        </p:nvSpPr>
        <p:spPr>
          <a:xfrm>
            <a:off x="8022916" y="5149693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16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37"/>
          <p:cNvSpPr/>
          <p:nvPr/>
        </p:nvSpPr>
        <p:spPr>
          <a:xfrm>
            <a:off x="6599922" y="379442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184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6" name="Google Shape;586;p37"/>
          <p:cNvSpPr/>
          <p:nvPr/>
        </p:nvSpPr>
        <p:spPr>
          <a:xfrm>
            <a:off x="7999974" y="3365499"/>
            <a:ext cx="839100" cy="8391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208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37"/>
          <p:cNvSpPr/>
          <p:nvPr/>
        </p:nvSpPr>
        <p:spPr>
          <a:xfrm>
            <a:off x="441630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27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37"/>
          <p:cNvSpPr/>
          <p:nvPr/>
        </p:nvSpPr>
        <p:spPr>
          <a:xfrm>
            <a:off x="5899850" y="5101865"/>
            <a:ext cx="793200" cy="793200"/>
          </a:xfrm>
          <a:prstGeom prst="ellipse">
            <a:avLst/>
          </a:prstGeom>
          <a:noFill/>
          <a:ln cap="flat" cmpd="sng" w="38100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FCFCF"/>
                </a:solidFill>
                <a:latin typeface="Montserrat"/>
                <a:ea typeface="Montserrat"/>
                <a:cs typeface="Montserrat"/>
                <a:sym typeface="Montserrat"/>
              </a:rPr>
              <a:t>152</a:t>
            </a:r>
            <a:endParaRPr b="1" sz="1600">
              <a:solidFill>
                <a:srgbClr val="CFCF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90" name="Google Shape;590;p37"/>
          <p:cNvGraphicFramePr/>
          <p:nvPr/>
        </p:nvGraphicFramePr>
        <p:xfrm>
          <a:off x="7620738" y="242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{D4A1203C-7EB2-43E7-842D-168A1627B661}</a:tableStyleId>
              </a:tblPr>
              <a:tblGrid>
                <a:gridCol w="488750"/>
                <a:gridCol w="488750"/>
                <a:gridCol w="48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IP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1" name="Google Shape;591;p37"/>
          <p:cNvGraphicFramePr/>
          <p:nvPr/>
        </p:nvGraphicFramePr>
        <p:xfrm>
          <a:off x="5057463" y="136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{D4A1203C-7EB2-43E7-842D-168A1627B661}</a:tableStyleId>
              </a:tblPr>
              <a:tblGrid>
                <a:gridCol w="488750"/>
                <a:gridCol w="488750"/>
                <a:gridCol w="48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IP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2" name="Google Shape;592;p37"/>
          <p:cNvGraphicFramePr/>
          <p:nvPr/>
        </p:nvGraphicFramePr>
        <p:xfrm>
          <a:off x="5057463" y="368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{D4A1203C-7EB2-43E7-842D-168A1627B661}</a:tableStyleId>
              </a:tblPr>
              <a:tblGrid>
                <a:gridCol w="488750"/>
                <a:gridCol w="488750"/>
                <a:gridCol w="48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IP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3" name="Google Shape;593;p37"/>
          <p:cNvGraphicFramePr/>
          <p:nvPr/>
        </p:nvGraphicFramePr>
        <p:xfrm>
          <a:off x="6263388" y="589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{D4A1203C-7EB2-43E7-842D-168A1627B661}</a:tableStyleId>
              </a:tblPr>
              <a:tblGrid>
                <a:gridCol w="488750"/>
                <a:gridCol w="488750"/>
                <a:gridCol w="48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IP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F5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94" name="Google Shape;594;p37"/>
          <p:cNvGrpSpPr/>
          <p:nvPr/>
        </p:nvGrpSpPr>
        <p:grpSpPr>
          <a:xfrm>
            <a:off x="4801781" y="3425315"/>
            <a:ext cx="1947835" cy="1323814"/>
            <a:chOff x="3782700" y="1538288"/>
            <a:chExt cx="1578600" cy="1578600"/>
          </a:xfrm>
        </p:grpSpPr>
        <p:sp>
          <p:nvSpPr>
            <p:cNvPr id="595" name="Google Shape;595;p3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37"/>
          <p:cNvSpPr/>
          <p:nvPr/>
        </p:nvSpPr>
        <p:spPr>
          <a:xfrm>
            <a:off x="7506650" y="946925"/>
            <a:ext cx="386400" cy="498900"/>
          </a:xfrm>
          <a:prstGeom prst="triangle">
            <a:avLst>
              <a:gd fmla="val 5000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7"/>
          <p:cNvSpPr/>
          <p:nvPr/>
        </p:nvSpPr>
        <p:spPr>
          <a:xfrm>
            <a:off x="8226325" y="946925"/>
            <a:ext cx="386400" cy="498900"/>
          </a:xfrm>
          <a:prstGeom prst="triangle">
            <a:avLst>
              <a:gd fmla="val 5000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7"/>
          <p:cNvSpPr/>
          <p:nvPr/>
        </p:nvSpPr>
        <p:spPr>
          <a:xfrm>
            <a:off x="7620750" y="131450"/>
            <a:ext cx="690300" cy="344400"/>
          </a:xfrm>
          <a:prstGeom prst="rect">
            <a:avLst/>
          </a:prstGeom>
          <a:noFill/>
          <a:ln cap="flat" cmpd="sng" w="38100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Root</a:t>
            </a:r>
            <a:endParaRPr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2" name="Google Shape;602;p37"/>
          <p:cNvCxnSpPr>
            <a:stCxn id="599" idx="0"/>
            <a:endCxn id="601" idx="2"/>
          </p:cNvCxnSpPr>
          <p:nvPr/>
        </p:nvCxnSpPr>
        <p:spPr>
          <a:xfrm flipH="1" rot="10800000">
            <a:off x="7699850" y="475925"/>
            <a:ext cx="266100" cy="47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37"/>
          <p:cNvCxnSpPr>
            <a:stCxn id="600" idx="0"/>
            <a:endCxn id="601" idx="2"/>
          </p:cNvCxnSpPr>
          <p:nvPr/>
        </p:nvCxnSpPr>
        <p:spPr>
          <a:xfrm rot="10800000">
            <a:off x="7965925" y="475925"/>
            <a:ext cx="453600" cy="47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37"/>
          <p:cNvCxnSpPr>
            <a:stCxn id="588" idx="7"/>
            <a:endCxn id="599" idx="2"/>
          </p:cNvCxnSpPr>
          <p:nvPr/>
        </p:nvCxnSpPr>
        <p:spPr>
          <a:xfrm flipH="1" rot="10800000">
            <a:off x="7276961" y="1445861"/>
            <a:ext cx="229800" cy="49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8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C7F464"/>
                </a:solidFill>
              </a:rPr>
              <a:t>3</a:t>
            </a:r>
            <a:r>
              <a:rPr lang="en" sz="9600">
                <a:solidFill>
                  <a:srgbClr val="C7F464"/>
                </a:solidFill>
              </a:rPr>
              <a:t>.</a:t>
            </a:r>
            <a:endParaRPr sz="9600">
              <a:solidFill>
                <a:srgbClr val="C7F464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Mobility</a:t>
            </a:r>
            <a:endParaRPr/>
          </a:p>
        </p:txBody>
      </p:sp>
      <p:sp>
        <p:nvSpPr>
          <p:cNvPr id="610" name="Google Shape;610;p38"/>
          <p:cNvSpPr txBox="1"/>
          <p:nvPr>
            <p:ph idx="1" type="subTitle"/>
          </p:nvPr>
        </p:nvSpPr>
        <p:spPr>
          <a:xfrm>
            <a:off x="5682800" y="3817850"/>
            <a:ext cx="35418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State machine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Mobility detection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Handle node mobility</a:t>
            </a:r>
            <a:endParaRPr sz="2000"/>
          </a:p>
        </p:txBody>
      </p:sp>
      <p:sp>
        <p:nvSpPr>
          <p:cNvPr id="611" name="Google Shape;611;p3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9"/>
          <p:cNvSpPr txBox="1"/>
          <p:nvPr>
            <p:ph type="title"/>
          </p:nvPr>
        </p:nvSpPr>
        <p:spPr>
          <a:xfrm>
            <a:off x="691200" y="634300"/>
            <a:ext cx="83121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Handling Mobility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Mobile engine - State Machine</a:t>
            </a:r>
            <a:endParaRPr b="0"/>
          </a:p>
        </p:txBody>
      </p:sp>
      <p:sp>
        <p:nvSpPr>
          <p:cNvPr id="617" name="Google Shape;617;p3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8" name="Google Shape;6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0" y="2146187"/>
            <a:ext cx="8839200" cy="3332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C7F464"/>
                </a:solidFill>
              </a:rPr>
              <a:t>1.</a:t>
            </a:r>
            <a:endParaRPr sz="9600">
              <a:solidFill>
                <a:srgbClr val="C7F464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Motivation</a:t>
            </a:r>
            <a:endParaRPr/>
          </a:p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6101100" y="3817850"/>
            <a:ext cx="27048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Routing under mobility scenario</a:t>
            </a:r>
            <a:endParaRPr/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0"/>
          <p:cNvSpPr txBox="1"/>
          <p:nvPr>
            <p:ph type="title"/>
          </p:nvPr>
        </p:nvSpPr>
        <p:spPr>
          <a:xfrm>
            <a:off x="370275" y="634300"/>
            <a:ext cx="87735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Handling Mobility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Mobile engine - Mobility detection</a:t>
            </a:r>
            <a:endParaRPr b="0"/>
          </a:p>
        </p:txBody>
      </p:sp>
      <p:sp>
        <p:nvSpPr>
          <p:cNvPr id="624" name="Google Shape;624;p4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5" name="Google Shape;6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925" y="2362225"/>
            <a:ext cx="74961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1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  <a:ln cap="flat" cmpd="sng" w="28575">
            <a:solidFill>
              <a:srgbClr val="C7F4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Static situation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(nodes at HL state)</a:t>
            </a:r>
            <a:endParaRPr sz="1800"/>
          </a:p>
        </p:txBody>
      </p:sp>
      <p:sp>
        <p:nvSpPr>
          <p:cNvPr id="631" name="Google Shape;631;p41"/>
          <p:cNvSpPr txBox="1"/>
          <p:nvPr>
            <p:ph type="title"/>
          </p:nvPr>
        </p:nvSpPr>
        <p:spPr>
          <a:xfrm>
            <a:off x="138650" y="634300"/>
            <a:ext cx="87639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Handling Mobility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Mobile engine - Leaf node moves</a:t>
            </a:r>
            <a:endParaRPr u="sng"/>
          </a:p>
        </p:txBody>
      </p:sp>
      <p:sp>
        <p:nvSpPr>
          <p:cNvPr id="632" name="Google Shape;632;p4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3" name="Google Shape;633;p41"/>
          <p:cNvSpPr/>
          <p:nvPr/>
        </p:nvSpPr>
        <p:spPr>
          <a:xfrm>
            <a:off x="2286750" y="3810230"/>
            <a:ext cx="548700" cy="708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41"/>
          <p:cNvCxnSpPr>
            <a:stCxn id="633" idx="0"/>
            <a:endCxn id="635" idx="2"/>
          </p:cNvCxnSpPr>
          <p:nvPr/>
        </p:nvCxnSpPr>
        <p:spPr>
          <a:xfrm flipH="1" rot="10800000">
            <a:off x="2561100" y="3282230"/>
            <a:ext cx="302100" cy="5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41"/>
          <p:cNvCxnSpPr>
            <a:stCxn id="637" idx="0"/>
            <a:endCxn id="633" idx="2"/>
          </p:cNvCxnSpPr>
          <p:nvPr/>
        </p:nvCxnSpPr>
        <p:spPr>
          <a:xfrm flipH="1" rot="10800000">
            <a:off x="2023825" y="4518875"/>
            <a:ext cx="262800" cy="51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" name="Google Shape;635;p41"/>
          <p:cNvSpPr/>
          <p:nvPr/>
        </p:nvSpPr>
        <p:spPr>
          <a:xfrm>
            <a:off x="2863050" y="2624430"/>
            <a:ext cx="548700" cy="6579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1"/>
          <p:cNvSpPr/>
          <p:nvPr/>
        </p:nvSpPr>
        <p:spPr>
          <a:xfrm>
            <a:off x="1749475" y="5035175"/>
            <a:ext cx="548700" cy="5487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41"/>
          <p:cNvSpPr/>
          <p:nvPr/>
        </p:nvSpPr>
        <p:spPr>
          <a:xfrm>
            <a:off x="1738050" y="5936825"/>
            <a:ext cx="548700" cy="5487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41"/>
          <p:cNvCxnSpPr>
            <a:stCxn id="638" idx="0"/>
            <a:endCxn id="637" idx="4"/>
          </p:cNvCxnSpPr>
          <p:nvPr/>
        </p:nvCxnSpPr>
        <p:spPr>
          <a:xfrm flipH="1" rot="10800000">
            <a:off x="2012400" y="5584025"/>
            <a:ext cx="11400" cy="3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41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2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  <a:ln cap="flat" cmpd="sng" w="28575">
            <a:solidFill>
              <a:srgbClr val="C7F4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Static situation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(nodes at HL state)</a:t>
            </a:r>
            <a:endParaRPr sz="1800"/>
          </a:p>
        </p:txBody>
      </p:sp>
      <p:sp>
        <p:nvSpPr>
          <p:cNvPr id="646" name="Google Shape;646;p42"/>
          <p:cNvSpPr txBox="1"/>
          <p:nvPr>
            <p:ph type="title"/>
          </p:nvPr>
        </p:nvSpPr>
        <p:spPr>
          <a:xfrm>
            <a:off x="129400" y="634300"/>
            <a:ext cx="89019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Handling Mobility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Mobile engine - Leaf node moves</a:t>
            </a:r>
            <a:endParaRPr u="sng"/>
          </a:p>
        </p:txBody>
      </p:sp>
      <p:sp>
        <p:nvSpPr>
          <p:cNvPr id="647" name="Google Shape;647;p4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42"/>
          <p:cNvSpPr/>
          <p:nvPr/>
        </p:nvSpPr>
        <p:spPr>
          <a:xfrm>
            <a:off x="2286750" y="3810230"/>
            <a:ext cx="548700" cy="708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9" name="Google Shape;649;p42"/>
          <p:cNvCxnSpPr>
            <a:stCxn id="648" idx="0"/>
            <a:endCxn id="650" idx="2"/>
          </p:cNvCxnSpPr>
          <p:nvPr/>
        </p:nvCxnSpPr>
        <p:spPr>
          <a:xfrm flipH="1" rot="10800000">
            <a:off x="2561100" y="3282230"/>
            <a:ext cx="302100" cy="5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42"/>
          <p:cNvCxnSpPr>
            <a:stCxn id="652" idx="0"/>
            <a:endCxn id="648" idx="2"/>
          </p:cNvCxnSpPr>
          <p:nvPr/>
        </p:nvCxnSpPr>
        <p:spPr>
          <a:xfrm flipH="1" rot="10800000">
            <a:off x="2023825" y="4518875"/>
            <a:ext cx="262800" cy="51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42"/>
          <p:cNvSpPr/>
          <p:nvPr/>
        </p:nvSpPr>
        <p:spPr>
          <a:xfrm>
            <a:off x="2863050" y="2624430"/>
            <a:ext cx="548700" cy="6579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2"/>
          <p:cNvSpPr/>
          <p:nvPr/>
        </p:nvSpPr>
        <p:spPr>
          <a:xfrm>
            <a:off x="1749475" y="5035175"/>
            <a:ext cx="548700" cy="5487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1738050" y="5936825"/>
            <a:ext cx="548700" cy="5487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4" name="Google Shape;654;p42"/>
          <p:cNvCxnSpPr>
            <a:stCxn id="653" idx="0"/>
            <a:endCxn id="652" idx="4"/>
          </p:cNvCxnSpPr>
          <p:nvPr/>
        </p:nvCxnSpPr>
        <p:spPr>
          <a:xfrm flipH="1" rot="10800000">
            <a:off x="2012400" y="5584025"/>
            <a:ext cx="11400" cy="3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42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  <a:ln cap="flat" cmpd="sng" w="28575">
            <a:solidFill>
              <a:srgbClr val="C7F4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 moves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(B transits to NM)</a:t>
            </a:r>
            <a:endParaRPr sz="1800"/>
          </a:p>
        </p:txBody>
      </p:sp>
      <p:sp>
        <p:nvSpPr>
          <p:cNvPr id="656" name="Google Shape;656;p42"/>
          <p:cNvSpPr/>
          <p:nvPr/>
        </p:nvSpPr>
        <p:spPr>
          <a:xfrm>
            <a:off x="6219538" y="3810230"/>
            <a:ext cx="548700" cy="708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2"/>
          <p:cNvSpPr/>
          <p:nvPr/>
        </p:nvSpPr>
        <p:spPr>
          <a:xfrm>
            <a:off x="6795838" y="2624430"/>
            <a:ext cx="548700" cy="6579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2"/>
          <p:cNvSpPr/>
          <p:nvPr/>
        </p:nvSpPr>
        <p:spPr>
          <a:xfrm>
            <a:off x="5682263" y="5035175"/>
            <a:ext cx="548700" cy="5487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42"/>
          <p:cNvSpPr/>
          <p:nvPr/>
        </p:nvSpPr>
        <p:spPr>
          <a:xfrm>
            <a:off x="6795838" y="5035175"/>
            <a:ext cx="548700" cy="5487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0" name="Google Shape;660;p42"/>
          <p:cNvCxnSpPr>
            <a:stCxn id="656" idx="0"/>
            <a:endCxn id="657" idx="2"/>
          </p:cNvCxnSpPr>
          <p:nvPr/>
        </p:nvCxnSpPr>
        <p:spPr>
          <a:xfrm flipH="1" rot="10800000">
            <a:off x="6493888" y="3282230"/>
            <a:ext cx="302100" cy="5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42"/>
          <p:cNvCxnSpPr>
            <a:stCxn id="658" idx="0"/>
            <a:endCxn id="656" idx="2"/>
          </p:cNvCxnSpPr>
          <p:nvPr/>
        </p:nvCxnSpPr>
        <p:spPr>
          <a:xfrm flipH="1" rot="10800000">
            <a:off x="5956613" y="4518875"/>
            <a:ext cx="262800" cy="51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p42"/>
          <p:cNvCxnSpPr>
            <a:stCxn id="659" idx="0"/>
            <a:endCxn id="656" idx="4"/>
          </p:cNvCxnSpPr>
          <p:nvPr/>
        </p:nvCxnSpPr>
        <p:spPr>
          <a:xfrm rot="10800000">
            <a:off x="6768388" y="4518875"/>
            <a:ext cx="301800" cy="51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3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  <a:ln cap="flat" cmpd="sng" w="28575">
            <a:solidFill>
              <a:srgbClr val="C7F4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Static situation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(nodes at HL state)</a:t>
            </a:r>
            <a:endParaRPr sz="1800"/>
          </a:p>
        </p:txBody>
      </p:sp>
      <p:sp>
        <p:nvSpPr>
          <p:cNvPr id="668" name="Google Shape;668;p43"/>
          <p:cNvSpPr txBox="1"/>
          <p:nvPr>
            <p:ph type="title"/>
          </p:nvPr>
        </p:nvSpPr>
        <p:spPr>
          <a:xfrm>
            <a:off x="138650" y="634300"/>
            <a:ext cx="87960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Handling Mobility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Mobile engine - Leaf node moves</a:t>
            </a:r>
            <a:endParaRPr u="sng"/>
          </a:p>
        </p:txBody>
      </p:sp>
      <p:sp>
        <p:nvSpPr>
          <p:cNvPr id="669" name="Google Shape;669;p4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43"/>
          <p:cNvSpPr/>
          <p:nvPr/>
        </p:nvSpPr>
        <p:spPr>
          <a:xfrm>
            <a:off x="2286750" y="3810230"/>
            <a:ext cx="548700" cy="708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1" name="Google Shape;671;p43"/>
          <p:cNvCxnSpPr>
            <a:stCxn id="670" idx="0"/>
            <a:endCxn id="672" idx="2"/>
          </p:cNvCxnSpPr>
          <p:nvPr/>
        </p:nvCxnSpPr>
        <p:spPr>
          <a:xfrm flipH="1" rot="10800000">
            <a:off x="2561100" y="3282230"/>
            <a:ext cx="302100" cy="5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3" name="Google Shape;673;p43"/>
          <p:cNvCxnSpPr>
            <a:stCxn id="674" idx="0"/>
            <a:endCxn id="670" idx="2"/>
          </p:cNvCxnSpPr>
          <p:nvPr/>
        </p:nvCxnSpPr>
        <p:spPr>
          <a:xfrm flipH="1" rot="10800000">
            <a:off x="2023825" y="4518875"/>
            <a:ext cx="262800" cy="51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2" name="Google Shape;672;p43"/>
          <p:cNvSpPr/>
          <p:nvPr/>
        </p:nvSpPr>
        <p:spPr>
          <a:xfrm>
            <a:off x="2863050" y="2624430"/>
            <a:ext cx="548700" cy="6579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3"/>
          <p:cNvSpPr/>
          <p:nvPr/>
        </p:nvSpPr>
        <p:spPr>
          <a:xfrm>
            <a:off x="1749475" y="5035175"/>
            <a:ext cx="548700" cy="5487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Google Shape;675;p43"/>
          <p:cNvSpPr/>
          <p:nvPr/>
        </p:nvSpPr>
        <p:spPr>
          <a:xfrm>
            <a:off x="1738050" y="5936825"/>
            <a:ext cx="548700" cy="5487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6" name="Google Shape;676;p43"/>
          <p:cNvCxnSpPr>
            <a:stCxn id="675" idx="0"/>
            <a:endCxn id="674" idx="4"/>
          </p:cNvCxnSpPr>
          <p:nvPr/>
        </p:nvCxnSpPr>
        <p:spPr>
          <a:xfrm flipH="1" rot="10800000">
            <a:off x="2012400" y="5584025"/>
            <a:ext cx="11400" cy="3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7" name="Google Shape;677;p43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  <a:ln cap="flat" cmpd="sng" w="28575">
            <a:solidFill>
              <a:srgbClr val="C7F4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 moves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(B transits to NM)</a:t>
            </a:r>
            <a:endParaRPr sz="1800"/>
          </a:p>
        </p:txBody>
      </p:sp>
      <p:sp>
        <p:nvSpPr>
          <p:cNvPr id="678" name="Google Shape;678;p43"/>
          <p:cNvSpPr/>
          <p:nvPr/>
        </p:nvSpPr>
        <p:spPr>
          <a:xfrm>
            <a:off x="6219538" y="3810230"/>
            <a:ext cx="548700" cy="708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3"/>
          <p:cNvSpPr/>
          <p:nvPr/>
        </p:nvSpPr>
        <p:spPr>
          <a:xfrm>
            <a:off x="6795838" y="2624430"/>
            <a:ext cx="548700" cy="6579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3"/>
          <p:cNvSpPr/>
          <p:nvPr/>
        </p:nvSpPr>
        <p:spPr>
          <a:xfrm>
            <a:off x="5682263" y="5035175"/>
            <a:ext cx="548700" cy="5487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1" name="Google Shape;681;p43"/>
          <p:cNvSpPr/>
          <p:nvPr/>
        </p:nvSpPr>
        <p:spPr>
          <a:xfrm>
            <a:off x="6795838" y="5035175"/>
            <a:ext cx="548700" cy="5487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2" name="Google Shape;682;p43"/>
          <p:cNvCxnSpPr>
            <a:stCxn id="678" idx="0"/>
            <a:endCxn id="679" idx="2"/>
          </p:cNvCxnSpPr>
          <p:nvPr/>
        </p:nvCxnSpPr>
        <p:spPr>
          <a:xfrm flipH="1" rot="10800000">
            <a:off x="6493888" y="3282230"/>
            <a:ext cx="302100" cy="5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43"/>
          <p:cNvCxnSpPr>
            <a:stCxn id="680" idx="0"/>
            <a:endCxn id="678" idx="2"/>
          </p:cNvCxnSpPr>
          <p:nvPr/>
        </p:nvCxnSpPr>
        <p:spPr>
          <a:xfrm flipH="1" rot="10800000">
            <a:off x="5956613" y="4518875"/>
            <a:ext cx="262800" cy="51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4" name="Google Shape;684;p43"/>
          <p:cNvCxnSpPr>
            <a:stCxn id="681" idx="0"/>
            <a:endCxn id="678" idx="4"/>
          </p:cNvCxnSpPr>
          <p:nvPr/>
        </p:nvCxnSpPr>
        <p:spPr>
          <a:xfrm rot="10800000">
            <a:off x="6768388" y="4518875"/>
            <a:ext cx="301800" cy="51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envelope-icon.png" id="685" name="Google Shape;6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150" y="4777000"/>
            <a:ext cx="450749" cy="450749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43"/>
          <p:cNvSpPr/>
          <p:nvPr/>
        </p:nvSpPr>
        <p:spPr>
          <a:xfrm>
            <a:off x="6439000" y="3762675"/>
            <a:ext cx="109800" cy="1098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7" name="Google Shape;687;p43"/>
          <p:cNvCxnSpPr>
            <a:stCxn id="685" idx="1"/>
            <a:endCxn id="686" idx="5"/>
          </p:cNvCxnSpPr>
          <p:nvPr/>
        </p:nvCxnSpPr>
        <p:spPr>
          <a:xfrm rot="10800000">
            <a:off x="6532750" y="3856375"/>
            <a:ext cx="659400" cy="1146000"/>
          </a:xfrm>
          <a:prstGeom prst="curvedConnector2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88" name="Google Shape;688;p43"/>
          <p:cNvCxnSpPr>
            <a:stCxn id="686" idx="3"/>
            <a:endCxn id="680" idx="0"/>
          </p:cNvCxnSpPr>
          <p:nvPr/>
        </p:nvCxnSpPr>
        <p:spPr>
          <a:xfrm rot="5400000">
            <a:off x="5616430" y="4196445"/>
            <a:ext cx="1178700" cy="498600"/>
          </a:xfrm>
          <a:prstGeom prst="curvedConnector3">
            <a:avLst>
              <a:gd fmla="val 22619" name="adj1"/>
            </a:avLst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9" name="Google Shape;689;p43"/>
          <p:cNvSpPr txBox="1"/>
          <p:nvPr/>
        </p:nvSpPr>
        <p:spPr>
          <a:xfrm>
            <a:off x="7140950" y="3592975"/>
            <a:ext cx="1078500" cy="263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LCA(A, B)</a:t>
            </a:r>
            <a:endParaRPr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0" name="Google Shape;690;p43"/>
          <p:cNvCxnSpPr>
            <a:stCxn id="686" idx="6"/>
            <a:endCxn id="689" idx="1"/>
          </p:cNvCxnSpPr>
          <p:nvPr/>
        </p:nvCxnSpPr>
        <p:spPr>
          <a:xfrm flipH="1" rot="10800000">
            <a:off x="6548800" y="3724575"/>
            <a:ext cx="592200" cy="93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4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  <a:ln cap="flat" cmpd="sng" w="28575">
            <a:solidFill>
              <a:srgbClr val="C7F4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 before moving</a:t>
            </a:r>
            <a:endParaRPr sz="1800"/>
          </a:p>
        </p:txBody>
      </p:sp>
      <p:sp>
        <p:nvSpPr>
          <p:cNvPr id="696" name="Google Shape;696;p44"/>
          <p:cNvSpPr txBox="1"/>
          <p:nvPr>
            <p:ph type="title"/>
          </p:nvPr>
        </p:nvSpPr>
        <p:spPr>
          <a:xfrm>
            <a:off x="160975" y="634300"/>
            <a:ext cx="97398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Handling Mobility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/>
              <a:t>𝝻Matrix Mobile engine - Non-Leaf node moves</a:t>
            </a:r>
            <a:endParaRPr sz="2800" u="sng"/>
          </a:p>
        </p:txBody>
      </p:sp>
      <p:sp>
        <p:nvSpPr>
          <p:cNvPr id="697" name="Google Shape;697;p4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98" name="Google Shape;698;p44"/>
          <p:cNvCxnSpPr>
            <a:stCxn id="699" idx="0"/>
            <a:endCxn id="700" idx="2"/>
          </p:cNvCxnSpPr>
          <p:nvPr/>
        </p:nvCxnSpPr>
        <p:spPr>
          <a:xfrm flipH="1" rot="10800000">
            <a:off x="2417550" y="3241276"/>
            <a:ext cx="521700" cy="30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01" name="Google Shape;701;p44"/>
          <p:cNvCxnSpPr>
            <a:stCxn id="702" idx="0"/>
            <a:endCxn id="699" idx="2"/>
          </p:cNvCxnSpPr>
          <p:nvPr/>
        </p:nvCxnSpPr>
        <p:spPr>
          <a:xfrm flipH="1" rot="10800000">
            <a:off x="1723650" y="4087900"/>
            <a:ext cx="468600" cy="21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44"/>
          <p:cNvSpPr/>
          <p:nvPr/>
        </p:nvSpPr>
        <p:spPr>
          <a:xfrm>
            <a:off x="2939250" y="2700626"/>
            <a:ext cx="450600" cy="54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4"/>
          <p:cNvSpPr/>
          <p:nvPr/>
        </p:nvSpPr>
        <p:spPr>
          <a:xfrm>
            <a:off x="1546650" y="4300000"/>
            <a:ext cx="354000" cy="3540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3" name="Google Shape;703;p44"/>
          <p:cNvCxnSpPr>
            <a:stCxn id="704" idx="0"/>
            <a:endCxn id="702" idx="4"/>
          </p:cNvCxnSpPr>
          <p:nvPr/>
        </p:nvCxnSpPr>
        <p:spPr>
          <a:xfrm rot="10800000">
            <a:off x="1723650" y="4654125"/>
            <a:ext cx="0" cy="34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5" name="Google Shape;705;p44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  <a:ln cap="flat" cmpd="sng" w="28575">
            <a:solidFill>
              <a:srgbClr val="C7F4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 after moving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(B transits to NM)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(C transits to PM)</a:t>
            </a:r>
            <a:endParaRPr sz="1800"/>
          </a:p>
        </p:txBody>
      </p:sp>
      <p:sp>
        <p:nvSpPr>
          <p:cNvPr id="699" name="Google Shape;699;p44"/>
          <p:cNvSpPr/>
          <p:nvPr/>
        </p:nvSpPr>
        <p:spPr>
          <a:xfrm>
            <a:off x="2192250" y="3547276"/>
            <a:ext cx="450600" cy="54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4"/>
          <p:cNvSpPr/>
          <p:nvPr/>
        </p:nvSpPr>
        <p:spPr>
          <a:xfrm>
            <a:off x="1546650" y="4997625"/>
            <a:ext cx="354000" cy="3540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6" name="Google Shape;706;p44"/>
          <p:cNvSpPr/>
          <p:nvPr/>
        </p:nvSpPr>
        <p:spPr>
          <a:xfrm>
            <a:off x="1546650" y="5674325"/>
            <a:ext cx="354000" cy="3540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7" name="Google Shape;707;p44"/>
          <p:cNvCxnSpPr>
            <a:stCxn id="706" idx="0"/>
            <a:endCxn id="704" idx="4"/>
          </p:cNvCxnSpPr>
          <p:nvPr/>
        </p:nvCxnSpPr>
        <p:spPr>
          <a:xfrm rot="10800000">
            <a:off x="1723650" y="5351525"/>
            <a:ext cx="0" cy="32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8" name="Google Shape;708;p44"/>
          <p:cNvSpPr/>
          <p:nvPr/>
        </p:nvSpPr>
        <p:spPr>
          <a:xfrm>
            <a:off x="1613850" y="6256925"/>
            <a:ext cx="219600" cy="2634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9" name="Google Shape;709;p44"/>
          <p:cNvCxnSpPr>
            <a:stCxn id="708" idx="0"/>
            <a:endCxn id="706" idx="4"/>
          </p:cNvCxnSpPr>
          <p:nvPr/>
        </p:nvCxnSpPr>
        <p:spPr>
          <a:xfrm rot="10800000">
            <a:off x="1723650" y="6028325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10" name="Google Shape;710;p44"/>
          <p:cNvSpPr/>
          <p:nvPr/>
        </p:nvSpPr>
        <p:spPr>
          <a:xfrm>
            <a:off x="3580500" y="1959126"/>
            <a:ext cx="450600" cy="54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1" name="Google Shape;711;p44"/>
          <p:cNvCxnSpPr>
            <a:stCxn id="700" idx="0"/>
            <a:endCxn id="710" idx="2"/>
          </p:cNvCxnSpPr>
          <p:nvPr/>
        </p:nvCxnSpPr>
        <p:spPr>
          <a:xfrm flipH="1" rot="10800000">
            <a:off x="3164550" y="2499626"/>
            <a:ext cx="416100" cy="20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12" name="Google Shape;712;p44"/>
          <p:cNvSpPr/>
          <p:nvPr/>
        </p:nvSpPr>
        <p:spPr>
          <a:xfrm>
            <a:off x="2453100" y="4810926"/>
            <a:ext cx="450600" cy="54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3" name="Google Shape;713;p44"/>
          <p:cNvCxnSpPr>
            <a:stCxn id="712" idx="0"/>
            <a:endCxn id="699" idx="4"/>
          </p:cNvCxnSpPr>
          <p:nvPr/>
        </p:nvCxnSpPr>
        <p:spPr>
          <a:xfrm rot="10800000">
            <a:off x="2642700" y="4087926"/>
            <a:ext cx="35700" cy="72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14" name="Google Shape;714;p44"/>
          <p:cNvCxnSpPr>
            <a:stCxn id="715" idx="0"/>
            <a:endCxn id="716" idx="2"/>
          </p:cNvCxnSpPr>
          <p:nvPr/>
        </p:nvCxnSpPr>
        <p:spPr>
          <a:xfrm flipH="1" rot="10800000">
            <a:off x="6366013" y="3214451"/>
            <a:ext cx="521700" cy="30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44"/>
          <p:cNvCxnSpPr>
            <a:stCxn id="718" idx="0"/>
            <a:endCxn id="715" idx="2"/>
          </p:cNvCxnSpPr>
          <p:nvPr/>
        </p:nvCxnSpPr>
        <p:spPr>
          <a:xfrm flipH="1" rot="10800000">
            <a:off x="5672113" y="4061075"/>
            <a:ext cx="468600" cy="21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6" name="Google Shape;716;p44"/>
          <p:cNvSpPr/>
          <p:nvPr/>
        </p:nvSpPr>
        <p:spPr>
          <a:xfrm>
            <a:off x="6887713" y="2673801"/>
            <a:ext cx="450600" cy="54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4"/>
          <p:cNvSpPr/>
          <p:nvPr/>
        </p:nvSpPr>
        <p:spPr>
          <a:xfrm>
            <a:off x="5495113" y="4273175"/>
            <a:ext cx="354000" cy="3540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9" name="Google Shape;719;p44"/>
          <p:cNvCxnSpPr>
            <a:stCxn id="720" idx="0"/>
            <a:endCxn id="716" idx="4"/>
          </p:cNvCxnSpPr>
          <p:nvPr/>
        </p:nvCxnSpPr>
        <p:spPr>
          <a:xfrm rot="10800000">
            <a:off x="7338313" y="3214450"/>
            <a:ext cx="177000" cy="30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5" name="Google Shape;715;p44"/>
          <p:cNvSpPr/>
          <p:nvPr/>
        </p:nvSpPr>
        <p:spPr>
          <a:xfrm>
            <a:off x="6140713" y="3520451"/>
            <a:ext cx="450600" cy="54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4"/>
          <p:cNvSpPr/>
          <p:nvPr/>
        </p:nvSpPr>
        <p:spPr>
          <a:xfrm>
            <a:off x="7338313" y="3520450"/>
            <a:ext cx="354000" cy="3540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1" name="Google Shape;721;p44"/>
          <p:cNvSpPr/>
          <p:nvPr/>
        </p:nvSpPr>
        <p:spPr>
          <a:xfrm>
            <a:off x="5495113" y="5647500"/>
            <a:ext cx="354000" cy="3540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2" name="Google Shape;722;p44"/>
          <p:cNvCxnSpPr>
            <a:stCxn id="721" idx="6"/>
            <a:endCxn id="723" idx="2"/>
          </p:cNvCxnSpPr>
          <p:nvPr/>
        </p:nvCxnSpPr>
        <p:spPr>
          <a:xfrm flipH="1" rot="10800000">
            <a:off x="5849113" y="5445000"/>
            <a:ext cx="7413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4" name="Google Shape;724;p44"/>
          <p:cNvSpPr/>
          <p:nvPr/>
        </p:nvSpPr>
        <p:spPr>
          <a:xfrm>
            <a:off x="5562313" y="6230100"/>
            <a:ext cx="219600" cy="2634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5" name="Google Shape;725;p44"/>
          <p:cNvCxnSpPr>
            <a:stCxn id="724" idx="0"/>
            <a:endCxn id="721" idx="4"/>
          </p:cNvCxnSpPr>
          <p:nvPr/>
        </p:nvCxnSpPr>
        <p:spPr>
          <a:xfrm rot="10800000">
            <a:off x="5672113" y="60015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26" name="Google Shape;726;p44"/>
          <p:cNvSpPr/>
          <p:nvPr/>
        </p:nvSpPr>
        <p:spPr>
          <a:xfrm>
            <a:off x="7528963" y="1932301"/>
            <a:ext cx="450600" cy="54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7" name="Google Shape;727;p44"/>
          <p:cNvCxnSpPr>
            <a:stCxn id="716" idx="0"/>
            <a:endCxn id="726" idx="2"/>
          </p:cNvCxnSpPr>
          <p:nvPr/>
        </p:nvCxnSpPr>
        <p:spPr>
          <a:xfrm flipH="1" rot="10800000">
            <a:off x="7113013" y="2472801"/>
            <a:ext cx="416100" cy="20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23" name="Google Shape;723;p44"/>
          <p:cNvSpPr/>
          <p:nvPr/>
        </p:nvSpPr>
        <p:spPr>
          <a:xfrm>
            <a:off x="6590413" y="4904326"/>
            <a:ext cx="450600" cy="54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8" name="Google Shape;728;p44"/>
          <p:cNvCxnSpPr>
            <a:stCxn id="723" idx="0"/>
            <a:endCxn id="715" idx="4"/>
          </p:cNvCxnSpPr>
          <p:nvPr/>
        </p:nvCxnSpPr>
        <p:spPr>
          <a:xfrm rot="10800000">
            <a:off x="6591313" y="4061026"/>
            <a:ext cx="224400" cy="8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729" name="Google Shape;729;p44"/>
          <p:cNvGrpSpPr/>
          <p:nvPr/>
        </p:nvGrpSpPr>
        <p:grpSpPr>
          <a:xfrm>
            <a:off x="4713150" y="3103400"/>
            <a:ext cx="1771200" cy="465350"/>
            <a:chOff x="4636950" y="2951000"/>
            <a:chExt cx="1771200" cy="465350"/>
          </a:xfrm>
        </p:grpSpPr>
        <p:sp>
          <p:nvSpPr>
            <p:cNvPr id="730" name="Google Shape;730;p44"/>
            <p:cNvSpPr/>
            <p:nvPr/>
          </p:nvSpPr>
          <p:spPr>
            <a:xfrm>
              <a:off x="6222800" y="3306550"/>
              <a:ext cx="109800" cy="109800"/>
            </a:xfrm>
            <a:prstGeom prst="ellipse">
              <a:avLst/>
            </a:prstGeom>
            <a:solidFill>
              <a:schemeClr val="accent2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31" name="Google Shape;731;p44"/>
            <p:cNvSpPr txBox="1"/>
            <p:nvPr/>
          </p:nvSpPr>
          <p:spPr>
            <a:xfrm>
              <a:off x="4636950" y="2951000"/>
              <a:ext cx="1771200" cy="2634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LCA(A, children(B))</a:t>
              </a:r>
              <a:endParaRPr b="1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732" name="Google Shape;732;p44"/>
            <p:cNvCxnSpPr>
              <a:stCxn id="730" idx="2"/>
              <a:endCxn id="731" idx="2"/>
            </p:cNvCxnSpPr>
            <p:nvPr/>
          </p:nvCxnSpPr>
          <p:spPr>
            <a:xfrm rot="10800000">
              <a:off x="5522600" y="3214450"/>
              <a:ext cx="700200" cy="147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3" name="Google Shape;733;p44"/>
          <p:cNvGrpSpPr/>
          <p:nvPr/>
        </p:nvGrpSpPr>
        <p:grpSpPr>
          <a:xfrm>
            <a:off x="7058125" y="2603000"/>
            <a:ext cx="1273475" cy="448575"/>
            <a:chOff x="5065350" y="632000"/>
            <a:chExt cx="1273475" cy="448575"/>
          </a:xfrm>
        </p:grpSpPr>
        <p:sp>
          <p:nvSpPr>
            <p:cNvPr id="734" name="Google Shape;734;p44"/>
            <p:cNvSpPr/>
            <p:nvPr/>
          </p:nvSpPr>
          <p:spPr>
            <a:xfrm>
              <a:off x="5065350" y="632000"/>
              <a:ext cx="109800" cy="109800"/>
            </a:xfrm>
            <a:prstGeom prst="ellipse">
              <a:avLst/>
            </a:prstGeom>
            <a:solidFill>
              <a:schemeClr val="accent2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35" name="Google Shape;735;p44"/>
            <p:cNvSpPr txBox="1"/>
            <p:nvPr/>
          </p:nvSpPr>
          <p:spPr>
            <a:xfrm>
              <a:off x="5438225" y="817175"/>
              <a:ext cx="900600" cy="2634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LCA(A,B)</a:t>
              </a:r>
              <a:endParaRPr b="1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736" name="Google Shape;736;p44"/>
            <p:cNvCxnSpPr>
              <a:stCxn id="734" idx="6"/>
              <a:endCxn id="735" idx="0"/>
            </p:cNvCxnSpPr>
            <p:nvPr/>
          </p:nvCxnSpPr>
          <p:spPr>
            <a:xfrm>
              <a:off x="5175150" y="686900"/>
              <a:ext cx="713400" cy="130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7" name="Google Shape;737;p44"/>
          <p:cNvGrpSpPr/>
          <p:nvPr/>
        </p:nvGrpSpPr>
        <p:grpSpPr>
          <a:xfrm>
            <a:off x="7510675" y="3608150"/>
            <a:ext cx="741300" cy="544075"/>
            <a:chOff x="5746375" y="5771075"/>
            <a:chExt cx="741300" cy="544075"/>
          </a:xfrm>
        </p:grpSpPr>
        <p:pic>
          <p:nvPicPr>
            <p:cNvPr descr="envelope-icon.png" id="738" name="Google Shape;738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15275" y="5771075"/>
              <a:ext cx="353999" cy="353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9" name="Google Shape;739;p44"/>
            <p:cNvSpPr txBox="1"/>
            <p:nvPr/>
          </p:nvSpPr>
          <p:spPr>
            <a:xfrm>
              <a:off x="5746375" y="5992350"/>
              <a:ext cx="7413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TO: A</a:t>
              </a:r>
              <a:endParaRPr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40" name="Google Shape;740;p44"/>
          <p:cNvGrpSpPr/>
          <p:nvPr/>
        </p:nvGrpSpPr>
        <p:grpSpPr>
          <a:xfrm>
            <a:off x="5705725" y="5794388"/>
            <a:ext cx="741300" cy="544075"/>
            <a:chOff x="5746375" y="5771075"/>
            <a:chExt cx="741300" cy="544075"/>
          </a:xfrm>
        </p:grpSpPr>
        <p:pic>
          <p:nvPicPr>
            <p:cNvPr descr="envelope-icon.png" id="741" name="Google Shape;741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15275" y="5771075"/>
              <a:ext cx="353999" cy="353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2" name="Google Shape;742;p44"/>
            <p:cNvSpPr txBox="1"/>
            <p:nvPr/>
          </p:nvSpPr>
          <p:spPr>
            <a:xfrm>
              <a:off x="5746375" y="5992350"/>
              <a:ext cx="7413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TO: A</a:t>
              </a:r>
              <a:endParaRPr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5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  <a:ln cap="flat" cmpd="sng" w="28575">
            <a:solidFill>
              <a:srgbClr val="C7F4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 before moving</a:t>
            </a:r>
            <a:endParaRPr sz="1800"/>
          </a:p>
        </p:txBody>
      </p:sp>
      <p:sp>
        <p:nvSpPr>
          <p:cNvPr id="748" name="Google Shape;748;p45"/>
          <p:cNvSpPr txBox="1"/>
          <p:nvPr>
            <p:ph type="title"/>
          </p:nvPr>
        </p:nvSpPr>
        <p:spPr>
          <a:xfrm>
            <a:off x="160975" y="634300"/>
            <a:ext cx="97398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Handling Mobility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/>
              <a:t>𝝻Matrix Mobile engine - Non-Leaf node moves</a:t>
            </a:r>
            <a:endParaRPr sz="2800" u="sng"/>
          </a:p>
        </p:txBody>
      </p:sp>
      <p:sp>
        <p:nvSpPr>
          <p:cNvPr id="749" name="Google Shape;749;p4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50" name="Google Shape;750;p45"/>
          <p:cNvCxnSpPr>
            <a:stCxn id="751" idx="0"/>
            <a:endCxn id="752" idx="2"/>
          </p:cNvCxnSpPr>
          <p:nvPr/>
        </p:nvCxnSpPr>
        <p:spPr>
          <a:xfrm flipH="1" rot="10800000">
            <a:off x="2417550" y="3241276"/>
            <a:ext cx="521700" cy="30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53" name="Google Shape;753;p45"/>
          <p:cNvCxnSpPr>
            <a:stCxn id="754" idx="0"/>
            <a:endCxn id="751" idx="2"/>
          </p:cNvCxnSpPr>
          <p:nvPr/>
        </p:nvCxnSpPr>
        <p:spPr>
          <a:xfrm flipH="1" rot="10800000">
            <a:off x="1723650" y="4087900"/>
            <a:ext cx="468600" cy="21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2" name="Google Shape;752;p45"/>
          <p:cNvSpPr/>
          <p:nvPr/>
        </p:nvSpPr>
        <p:spPr>
          <a:xfrm>
            <a:off x="2939250" y="2700626"/>
            <a:ext cx="450600" cy="54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5"/>
          <p:cNvSpPr/>
          <p:nvPr/>
        </p:nvSpPr>
        <p:spPr>
          <a:xfrm>
            <a:off x="1546650" y="4300000"/>
            <a:ext cx="354000" cy="3540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5" name="Google Shape;755;p45"/>
          <p:cNvCxnSpPr>
            <a:stCxn id="756" idx="0"/>
            <a:endCxn id="754" idx="4"/>
          </p:cNvCxnSpPr>
          <p:nvPr/>
        </p:nvCxnSpPr>
        <p:spPr>
          <a:xfrm rot="10800000">
            <a:off x="1723650" y="4654125"/>
            <a:ext cx="0" cy="34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7" name="Google Shape;757;p45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  <a:ln cap="flat" cmpd="sng" w="28575">
            <a:solidFill>
              <a:srgbClr val="C7F4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 after moving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(B transits to NM)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(C transits to PM)</a:t>
            </a:r>
            <a:endParaRPr sz="1800"/>
          </a:p>
        </p:txBody>
      </p:sp>
      <p:sp>
        <p:nvSpPr>
          <p:cNvPr id="751" name="Google Shape;751;p45"/>
          <p:cNvSpPr/>
          <p:nvPr/>
        </p:nvSpPr>
        <p:spPr>
          <a:xfrm>
            <a:off x="2192250" y="3547276"/>
            <a:ext cx="450600" cy="54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5"/>
          <p:cNvSpPr/>
          <p:nvPr/>
        </p:nvSpPr>
        <p:spPr>
          <a:xfrm>
            <a:off x="1546650" y="4997625"/>
            <a:ext cx="354000" cy="3540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45"/>
          <p:cNvSpPr/>
          <p:nvPr/>
        </p:nvSpPr>
        <p:spPr>
          <a:xfrm>
            <a:off x="1546650" y="5674325"/>
            <a:ext cx="354000" cy="3540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9" name="Google Shape;759;p45"/>
          <p:cNvCxnSpPr>
            <a:stCxn id="758" idx="0"/>
            <a:endCxn id="756" idx="4"/>
          </p:cNvCxnSpPr>
          <p:nvPr/>
        </p:nvCxnSpPr>
        <p:spPr>
          <a:xfrm rot="10800000">
            <a:off x="1723650" y="5351525"/>
            <a:ext cx="0" cy="32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0" name="Google Shape;760;p45"/>
          <p:cNvSpPr/>
          <p:nvPr/>
        </p:nvSpPr>
        <p:spPr>
          <a:xfrm>
            <a:off x="1613850" y="6256925"/>
            <a:ext cx="219600" cy="2634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1" name="Google Shape;761;p45"/>
          <p:cNvCxnSpPr>
            <a:stCxn id="760" idx="0"/>
            <a:endCxn id="758" idx="4"/>
          </p:cNvCxnSpPr>
          <p:nvPr/>
        </p:nvCxnSpPr>
        <p:spPr>
          <a:xfrm rot="10800000">
            <a:off x="1723650" y="6028325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62" name="Google Shape;762;p45"/>
          <p:cNvSpPr/>
          <p:nvPr/>
        </p:nvSpPr>
        <p:spPr>
          <a:xfrm>
            <a:off x="3580500" y="1959126"/>
            <a:ext cx="450600" cy="54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3" name="Google Shape;763;p45"/>
          <p:cNvCxnSpPr>
            <a:stCxn id="752" idx="0"/>
            <a:endCxn id="762" idx="2"/>
          </p:cNvCxnSpPr>
          <p:nvPr/>
        </p:nvCxnSpPr>
        <p:spPr>
          <a:xfrm flipH="1" rot="10800000">
            <a:off x="3164550" y="2499626"/>
            <a:ext cx="416100" cy="20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64" name="Google Shape;764;p45"/>
          <p:cNvSpPr/>
          <p:nvPr/>
        </p:nvSpPr>
        <p:spPr>
          <a:xfrm>
            <a:off x="2453100" y="4810926"/>
            <a:ext cx="450600" cy="54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5" name="Google Shape;765;p45"/>
          <p:cNvCxnSpPr>
            <a:stCxn id="764" idx="0"/>
            <a:endCxn id="751" idx="4"/>
          </p:cNvCxnSpPr>
          <p:nvPr/>
        </p:nvCxnSpPr>
        <p:spPr>
          <a:xfrm rot="10800000">
            <a:off x="2642700" y="4087926"/>
            <a:ext cx="35700" cy="72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45"/>
          <p:cNvCxnSpPr>
            <a:stCxn id="767" idx="0"/>
            <a:endCxn id="768" idx="2"/>
          </p:cNvCxnSpPr>
          <p:nvPr/>
        </p:nvCxnSpPr>
        <p:spPr>
          <a:xfrm flipH="1" rot="10800000">
            <a:off x="6366013" y="3214451"/>
            <a:ext cx="521700" cy="30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p45"/>
          <p:cNvCxnSpPr>
            <a:stCxn id="770" idx="0"/>
            <a:endCxn id="767" idx="2"/>
          </p:cNvCxnSpPr>
          <p:nvPr/>
        </p:nvCxnSpPr>
        <p:spPr>
          <a:xfrm flipH="1" rot="10800000">
            <a:off x="5672113" y="4061075"/>
            <a:ext cx="468600" cy="21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45"/>
          <p:cNvSpPr/>
          <p:nvPr/>
        </p:nvSpPr>
        <p:spPr>
          <a:xfrm>
            <a:off x="6887713" y="2673801"/>
            <a:ext cx="450600" cy="54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5"/>
          <p:cNvSpPr/>
          <p:nvPr/>
        </p:nvSpPr>
        <p:spPr>
          <a:xfrm>
            <a:off x="5495113" y="4273175"/>
            <a:ext cx="354000" cy="3540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1" name="Google Shape;771;p45"/>
          <p:cNvCxnSpPr>
            <a:stCxn id="772" idx="0"/>
            <a:endCxn id="768" idx="4"/>
          </p:cNvCxnSpPr>
          <p:nvPr/>
        </p:nvCxnSpPr>
        <p:spPr>
          <a:xfrm rot="10800000">
            <a:off x="7338313" y="3214450"/>
            <a:ext cx="177000" cy="30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7" name="Google Shape;767;p45"/>
          <p:cNvSpPr/>
          <p:nvPr/>
        </p:nvSpPr>
        <p:spPr>
          <a:xfrm>
            <a:off x="6140713" y="3520451"/>
            <a:ext cx="450600" cy="54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5"/>
          <p:cNvSpPr/>
          <p:nvPr/>
        </p:nvSpPr>
        <p:spPr>
          <a:xfrm>
            <a:off x="7338313" y="3520450"/>
            <a:ext cx="354000" cy="3540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45"/>
          <p:cNvSpPr/>
          <p:nvPr/>
        </p:nvSpPr>
        <p:spPr>
          <a:xfrm>
            <a:off x="5495113" y="5647500"/>
            <a:ext cx="354000" cy="3540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4" name="Google Shape;774;p45"/>
          <p:cNvCxnSpPr>
            <a:stCxn id="773" idx="6"/>
            <a:endCxn id="775" idx="2"/>
          </p:cNvCxnSpPr>
          <p:nvPr/>
        </p:nvCxnSpPr>
        <p:spPr>
          <a:xfrm flipH="1" rot="10800000">
            <a:off x="5849113" y="5445000"/>
            <a:ext cx="7413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45"/>
          <p:cNvSpPr/>
          <p:nvPr/>
        </p:nvSpPr>
        <p:spPr>
          <a:xfrm>
            <a:off x="5562313" y="6230100"/>
            <a:ext cx="219600" cy="2634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7" name="Google Shape;777;p45"/>
          <p:cNvCxnSpPr>
            <a:stCxn id="776" idx="0"/>
            <a:endCxn id="773" idx="4"/>
          </p:cNvCxnSpPr>
          <p:nvPr/>
        </p:nvCxnSpPr>
        <p:spPr>
          <a:xfrm rot="10800000">
            <a:off x="5672113" y="60015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78" name="Google Shape;778;p45"/>
          <p:cNvSpPr/>
          <p:nvPr/>
        </p:nvSpPr>
        <p:spPr>
          <a:xfrm>
            <a:off x="7528963" y="1932301"/>
            <a:ext cx="450600" cy="54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9" name="Google Shape;779;p45"/>
          <p:cNvCxnSpPr>
            <a:stCxn id="768" idx="0"/>
            <a:endCxn id="778" idx="2"/>
          </p:cNvCxnSpPr>
          <p:nvPr/>
        </p:nvCxnSpPr>
        <p:spPr>
          <a:xfrm flipH="1" rot="10800000">
            <a:off x="7113013" y="2472801"/>
            <a:ext cx="416100" cy="20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75" name="Google Shape;775;p45"/>
          <p:cNvSpPr/>
          <p:nvPr/>
        </p:nvSpPr>
        <p:spPr>
          <a:xfrm>
            <a:off x="6590413" y="4904326"/>
            <a:ext cx="450600" cy="54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0" name="Google Shape;780;p45"/>
          <p:cNvCxnSpPr>
            <a:stCxn id="775" idx="0"/>
            <a:endCxn id="767" idx="4"/>
          </p:cNvCxnSpPr>
          <p:nvPr/>
        </p:nvCxnSpPr>
        <p:spPr>
          <a:xfrm rot="10800000">
            <a:off x="6591313" y="4061026"/>
            <a:ext cx="224400" cy="8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781" name="Google Shape;781;p45"/>
          <p:cNvGrpSpPr/>
          <p:nvPr/>
        </p:nvGrpSpPr>
        <p:grpSpPr>
          <a:xfrm>
            <a:off x="4713150" y="3103400"/>
            <a:ext cx="1771200" cy="465350"/>
            <a:chOff x="4636950" y="2951000"/>
            <a:chExt cx="1771200" cy="465350"/>
          </a:xfrm>
        </p:grpSpPr>
        <p:sp>
          <p:nvSpPr>
            <p:cNvPr id="782" name="Google Shape;782;p45"/>
            <p:cNvSpPr/>
            <p:nvPr/>
          </p:nvSpPr>
          <p:spPr>
            <a:xfrm>
              <a:off x="6222800" y="3306550"/>
              <a:ext cx="109800" cy="109800"/>
            </a:xfrm>
            <a:prstGeom prst="ellipse">
              <a:avLst/>
            </a:prstGeom>
            <a:solidFill>
              <a:schemeClr val="accent2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83" name="Google Shape;783;p45"/>
            <p:cNvSpPr txBox="1"/>
            <p:nvPr/>
          </p:nvSpPr>
          <p:spPr>
            <a:xfrm>
              <a:off x="4636950" y="2951000"/>
              <a:ext cx="1771200" cy="2634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LCA(A, children(B))</a:t>
              </a:r>
              <a:endParaRPr b="1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784" name="Google Shape;784;p45"/>
            <p:cNvCxnSpPr>
              <a:stCxn id="782" idx="2"/>
              <a:endCxn id="783" idx="2"/>
            </p:cNvCxnSpPr>
            <p:nvPr/>
          </p:nvCxnSpPr>
          <p:spPr>
            <a:xfrm rot="10800000">
              <a:off x="5522600" y="3214450"/>
              <a:ext cx="700200" cy="147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5" name="Google Shape;785;p45"/>
          <p:cNvGrpSpPr/>
          <p:nvPr/>
        </p:nvGrpSpPr>
        <p:grpSpPr>
          <a:xfrm>
            <a:off x="7058125" y="2603000"/>
            <a:ext cx="1273475" cy="448575"/>
            <a:chOff x="5065350" y="632000"/>
            <a:chExt cx="1273475" cy="448575"/>
          </a:xfrm>
        </p:grpSpPr>
        <p:sp>
          <p:nvSpPr>
            <p:cNvPr id="786" name="Google Shape;786;p45"/>
            <p:cNvSpPr/>
            <p:nvPr/>
          </p:nvSpPr>
          <p:spPr>
            <a:xfrm>
              <a:off x="5065350" y="632000"/>
              <a:ext cx="109800" cy="109800"/>
            </a:xfrm>
            <a:prstGeom prst="ellipse">
              <a:avLst/>
            </a:prstGeom>
            <a:solidFill>
              <a:schemeClr val="accent2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87" name="Google Shape;787;p45"/>
            <p:cNvSpPr txBox="1"/>
            <p:nvPr/>
          </p:nvSpPr>
          <p:spPr>
            <a:xfrm>
              <a:off x="5438225" y="817175"/>
              <a:ext cx="900600" cy="2634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LCA(A,B)</a:t>
              </a:r>
              <a:endParaRPr b="1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788" name="Google Shape;788;p45"/>
            <p:cNvCxnSpPr>
              <a:stCxn id="786" idx="6"/>
              <a:endCxn id="787" idx="0"/>
            </p:cNvCxnSpPr>
            <p:nvPr/>
          </p:nvCxnSpPr>
          <p:spPr>
            <a:xfrm>
              <a:off x="5175150" y="686900"/>
              <a:ext cx="713400" cy="130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9" name="Google Shape;789;p45"/>
          <p:cNvGrpSpPr/>
          <p:nvPr/>
        </p:nvGrpSpPr>
        <p:grpSpPr>
          <a:xfrm>
            <a:off x="7510675" y="3608150"/>
            <a:ext cx="741300" cy="544075"/>
            <a:chOff x="5746375" y="5771075"/>
            <a:chExt cx="741300" cy="544075"/>
          </a:xfrm>
        </p:grpSpPr>
        <p:pic>
          <p:nvPicPr>
            <p:cNvPr descr="envelope-icon.png" id="790" name="Google Shape;790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15275" y="5771075"/>
              <a:ext cx="353999" cy="353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1" name="Google Shape;791;p45"/>
            <p:cNvSpPr txBox="1"/>
            <p:nvPr/>
          </p:nvSpPr>
          <p:spPr>
            <a:xfrm>
              <a:off x="5746375" y="5992350"/>
              <a:ext cx="7413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TO: A</a:t>
              </a:r>
              <a:endParaRPr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92" name="Google Shape;792;p45"/>
          <p:cNvGrpSpPr/>
          <p:nvPr/>
        </p:nvGrpSpPr>
        <p:grpSpPr>
          <a:xfrm>
            <a:off x="5705725" y="5794388"/>
            <a:ext cx="741300" cy="544075"/>
            <a:chOff x="5746375" y="5771075"/>
            <a:chExt cx="741300" cy="544075"/>
          </a:xfrm>
        </p:grpSpPr>
        <p:pic>
          <p:nvPicPr>
            <p:cNvPr descr="envelope-icon.png" id="793" name="Google Shape;793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15275" y="5771075"/>
              <a:ext cx="353999" cy="353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4" name="Google Shape;794;p45"/>
            <p:cNvSpPr txBox="1"/>
            <p:nvPr/>
          </p:nvSpPr>
          <p:spPr>
            <a:xfrm>
              <a:off x="5746375" y="5992350"/>
              <a:ext cx="7413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TO: A</a:t>
              </a:r>
              <a:endParaRPr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795" name="Google Shape;795;p45"/>
          <p:cNvCxnSpPr>
            <a:stCxn id="773" idx="7"/>
          </p:cNvCxnSpPr>
          <p:nvPr/>
        </p:nvCxnSpPr>
        <p:spPr>
          <a:xfrm flipH="1" rot="10800000">
            <a:off x="5797270" y="5380142"/>
            <a:ext cx="661200" cy="319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45"/>
          <p:cNvCxnSpPr/>
          <p:nvPr/>
        </p:nvCxnSpPr>
        <p:spPr>
          <a:xfrm flipH="1" rot="10800000">
            <a:off x="6441300" y="4897400"/>
            <a:ext cx="232500" cy="4980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45"/>
          <p:cNvCxnSpPr>
            <a:endCxn id="782" idx="4"/>
          </p:cNvCxnSpPr>
          <p:nvPr/>
        </p:nvCxnSpPr>
        <p:spPr>
          <a:xfrm rot="10800000">
            <a:off x="6353900" y="3568750"/>
            <a:ext cx="311400" cy="13617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45"/>
          <p:cNvCxnSpPr>
            <a:stCxn id="767" idx="2"/>
            <a:endCxn id="782" idx="3"/>
          </p:cNvCxnSpPr>
          <p:nvPr/>
        </p:nvCxnSpPr>
        <p:spPr>
          <a:xfrm flipH="1" rot="10800000">
            <a:off x="6140713" y="3552551"/>
            <a:ext cx="174300" cy="508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45"/>
          <p:cNvCxnSpPr/>
          <p:nvPr/>
        </p:nvCxnSpPr>
        <p:spPr>
          <a:xfrm flipH="1" rot="10800000">
            <a:off x="5803425" y="4100051"/>
            <a:ext cx="362400" cy="299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45"/>
          <p:cNvCxnSpPr/>
          <p:nvPr/>
        </p:nvCxnSpPr>
        <p:spPr>
          <a:xfrm flipH="1" rot="10800000">
            <a:off x="6445675" y="3186526"/>
            <a:ext cx="362400" cy="299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45"/>
          <p:cNvCxnSpPr>
            <a:endCxn id="786" idx="3"/>
          </p:cNvCxnSpPr>
          <p:nvPr/>
        </p:nvCxnSpPr>
        <p:spPr>
          <a:xfrm flipH="1" rot="10800000">
            <a:off x="6773305" y="2696720"/>
            <a:ext cx="300900" cy="5154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45"/>
          <p:cNvCxnSpPr>
            <a:endCxn id="786" idx="4"/>
          </p:cNvCxnSpPr>
          <p:nvPr/>
        </p:nvCxnSpPr>
        <p:spPr>
          <a:xfrm rot="10800000">
            <a:off x="7113025" y="2712800"/>
            <a:ext cx="374100" cy="682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6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C7F464"/>
                </a:solidFill>
              </a:rPr>
              <a:t>4</a:t>
            </a:r>
            <a:r>
              <a:rPr lang="en" sz="9600">
                <a:solidFill>
                  <a:srgbClr val="C7F464"/>
                </a:solidFill>
              </a:rPr>
              <a:t>.</a:t>
            </a:r>
            <a:endParaRPr sz="9600">
              <a:solidFill>
                <a:srgbClr val="C7F464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Analysis</a:t>
            </a:r>
            <a:endParaRPr/>
          </a:p>
        </p:txBody>
      </p:sp>
      <p:sp>
        <p:nvSpPr>
          <p:cNvPr id="808" name="Google Shape;808;p46"/>
          <p:cNvSpPr txBox="1"/>
          <p:nvPr>
            <p:ph idx="1" type="subTitle"/>
          </p:nvPr>
        </p:nvSpPr>
        <p:spPr>
          <a:xfrm>
            <a:off x="5682800" y="3817850"/>
            <a:ext cx="35418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Memory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Control messages</a:t>
            </a:r>
            <a:endParaRPr sz="2000"/>
          </a:p>
        </p:txBody>
      </p:sp>
      <p:sp>
        <p:nvSpPr>
          <p:cNvPr id="809" name="Google Shape;809;p4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7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The memory footprint to manage the mobility of one node 𝜇Matrix is </a:t>
            </a:r>
            <a:endParaRPr sz="1800"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5" name="Google Shape;815;p47"/>
          <p:cNvSpPr txBox="1"/>
          <p:nvPr>
            <p:ph type="title"/>
          </p:nvPr>
        </p:nvSpPr>
        <p:spPr>
          <a:xfrm>
            <a:off x="237450" y="0"/>
            <a:ext cx="89067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Complexity analysis</a:t>
            </a:r>
            <a:endParaRPr sz="2000"/>
          </a:p>
        </p:txBody>
      </p:sp>
      <p:sp>
        <p:nvSpPr>
          <p:cNvPr id="816" name="Google Shape;816;p4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memory-eq.png" id="817" name="Google Shape;8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212" y="2707550"/>
            <a:ext cx="3301175" cy="3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47"/>
          <p:cNvSpPr/>
          <p:nvPr/>
        </p:nvSpPr>
        <p:spPr>
          <a:xfrm>
            <a:off x="5554000" y="3150150"/>
            <a:ext cx="1964100" cy="405300"/>
          </a:xfrm>
          <a:prstGeom prst="wedgeRoundRectCallout">
            <a:avLst>
              <a:gd fmla="val -32787" name="adj1"/>
              <a:gd fmla="val -95331" name="adj2"/>
              <a:gd fmla="val 0" name="adj3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Collection Tree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8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The memory footprint to manage the mobility of one node 𝜇Matrix is </a:t>
            </a:r>
            <a:endParaRPr sz="1800"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The control message complexity of 𝜇Matrix to perform routing under mobility is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*Ctree = Collection tree</a:t>
            </a:r>
            <a:endParaRPr sz="1800"/>
          </a:p>
        </p:txBody>
      </p:sp>
      <p:sp>
        <p:nvSpPr>
          <p:cNvPr id="824" name="Google Shape;824;p48"/>
          <p:cNvSpPr txBox="1"/>
          <p:nvPr>
            <p:ph type="title"/>
          </p:nvPr>
        </p:nvSpPr>
        <p:spPr>
          <a:xfrm>
            <a:off x="237450" y="0"/>
            <a:ext cx="89067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Complexity analysis</a:t>
            </a:r>
            <a:endParaRPr sz="2000"/>
          </a:p>
        </p:txBody>
      </p:sp>
      <p:sp>
        <p:nvSpPr>
          <p:cNvPr id="825" name="Google Shape;825;p4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memory-eq.png" id="826" name="Google Shape;8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212" y="2707550"/>
            <a:ext cx="3301175" cy="3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48"/>
          <p:cNvSpPr/>
          <p:nvPr/>
        </p:nvSpPr>
        <p:spPr>
          <a:xfrm>
            <a:off x="5554000" y="3150150"/>
            <a:ext cx="1964100" cy="405300"/>
          </a:xfrm>
          <a:prstGeom prst="wedgeRoundRectCallout">
            <a:avLst>
              <a:gd fmla="val -32787" name="adj1"/>
              <a:gd fmla="val -95331" name="adj2"/>
              <a:gd fmla="val 0" name="adj3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Collection Tree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8" name="Google Shape;82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325" y="4697679"/>
            <a:ext cx="7022961" cy="329496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48"/>
          <p:cNvSpPr/>
          <p:nvPr/>
        </p:nvSpPr>
        <p:spPr>
          <a:xfrm>
            <a:off x="2335025" y="5545650"/>
            <a:ext cx="2647500" cy="405300"/>
          </a:xfrm>
          <a:prstGeom prst="wedgeRoundRectCallout">
            <a:avLst>
              <a:gd fmla="val 42332" name="adj1"/>
              <a:gd fmla="val -143554" name="adj2"/>
              <a:gd fmla="val 0" name="adj3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Mobility detection cost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48"/>
          <p:cNvSpPr/>
          <p:nvPr/>
        </p:nvSpPr>
        <p:spPr>
          <a:xfrm>
            <a:off x="5805300" y="5545650"/>
            <a:ext cx="2647500" cy="405300"/>
          </a:xfrm>
          <a:prstGeom prst="wedgeRoundRectCallout">
            <a:avLst>
              <a:gd fmla="val 4346" name="adj1"/>
              <a:gd fmla="val -139014" name="adj2"/>
              <a:gd fmla="val 0" name="adj3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Route rebuild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9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The memory footprint to manage the mobility of one node 𝜇Matrix is </a:t>
            </a:r>
            <a:endParaRPr sz="1800"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The control message complexity of 𝜇Matrix to perform routing under mobility is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m, n </a:t>
            </a:r>
            <a:r>
              <a:rPr lang="en" sz="1600">
                <a:solidFill>
                  <a:schemeClr val="dk1"/>
                </a:solidFill>
              </a:rPr>
              <a:t>- mobile and static nodes respectively,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𝚫 - time away from home location.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</a:t>
            </a:r>
            <a:r>
              <a:rPr baseline="-25000" lang="en" sz="1600">
                <a:solidFill>
                  <a:schemeClr val="dk1"/>
                </a:solidFill>
              </a:rPr>
              <a:t>min</a:t>
            </a:r>
            <a:r>
              <a:rPr lang="en" sz="1600">
                <a:solidFill>
                  <a:schemeClr val="dk1"/>
                </a:solidFill>
              </a:rPr>
              <a:t>, I</a:t>
            </a:r>
            <a:r>
              <a:rPr baseline="-25000" lang="en" sz="1600">
                <a:solidFill>
                  <a:schemeClr val="dk1"/>
                </a:solidFill>
              </a:rPr>
              <a:t>max</a:t>
            </a:r>
            <a:r>
              <a:rPr lang="en" sz="1600">
                <a:solidFill>
                  <a:schemeClr val="dk1"/>
                </a:solidFill>
              </a:rPr>
              <a:t>, I</a:t>
            </a:r>
            <a:r>
              <a:rPr baseline="-25000" lang="en" sz="1600">
                <a:solidFill>
                  <a:schemeClr val="dk1"/>
                </a:solidFill>
              </a:rPr>
              <a:t>K</a:t>
            </a:r>
            <a:r>
              <a:rPr lang="en" sz="1600">
                <a:solidFill>
                  <a:schemeClr val="dk1"/>
                </a:solidFill>
              </a:rPr>
              <a:t>, 𝛿 - Reverse trickle param.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*Ctree = Collection tree</a:t>
            </a:r>
            <a:endParaRPr sz="1800"/>
          </a:p>
        </p:txBody>
      </p:sp>
      <p:sp>
        <p:nvSpPr>
          <p:cNvPr id="836" name="Google Shape;836;p49"/>
          <p:cNvSpPr txBox="1"/>
          <p:nvPr>
            <p:ph type="title"/>
          </p:nvPr>
        </p:nvSpPr>
        <p:spPr>
          <a:xfrm>
            <a:off x="237450" y="0"/>
            <a:ext cx="89067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Complexity analysis</a:t>
            </a:r>
            <a:endParaRPr sz="2000"/>
          </a:p>
        </p:txBody>
      </p:sp>
      <p:sp>
        <p:nvSpPr>
          <p:cNvPr id="837" name="Google Shape;837;p4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memory-eq.png" id="838" name="Google Shape;8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212" y="2707550"/>
            <a:ext cx="3301175" cy="3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400" y="4486000"/>
            <a:ext cx="7761601" cy="5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49"/>
          <p:cNvSpPr/>
          <p:nvPr/>
        </p:nvSpPr>
        <p:spPr>
          <a:xfrm>
            <a:off x="5554000" y="3150150"/>
            <a:ext cx="1964100" cy="405300"/>
          </a:xfrm>
          <a:prstGeom prst="wedgeRoundRectCallout">
            <a:avLst>
              <a:gd fmla="val -32787" name="adj1"/>
              <a:gd fmla="val -95331" name="adj2"/>
              <a:gd fmla="val 0" name="adj3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Collection Tree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Motivation</a:t>
            </a:r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691200" y="1811600"/>
            <a:ext cx="8195100" cy="4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Mobility is a major factor present in everyday life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It makes life easier and applications more flexible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IoT can benefit from it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 u="sng"/>
              <a:t>Routing</a:t>
            </a:r>
            <a:r>
              <a:rPr lang="en"/>
              <a:t> and </a:t>
            </a:r>
            <a:r>
              <a:rPr lang="en" u="sng"/>
              <a:t>addressing</a:t>
            </a:r>
            <a:r>
              <a:rPr lang="en"/>
              <a:t> standards for low-power devices  (RPL, CTP, 6LoWPAN/IPv6)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They do not handle </a:t>
            </a:r>
            <a:r>
              <a:rPr b="1" lang="en" u="sng"/>
              <a:t>mobility</a:t>
            </a:r>
            <a:endParaRPr b="1" u="sng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Routing under mobility scenario trade-offs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Memory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Control messages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Routing rules complexity</a:t>
            </a:r>
            <a:endParaRPr/>
          </a:p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0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C7F464"/>
                </a:solidFill>
              </a:rPr>
              <a:t>5</a:t>
            </a:r>
            <a:r>
              <a:rPr lang="en" sz="9600">
                <a:solidFill>
                  <a:srgbClr val="C7F464"/>
                </a:solidFill>
              </a:rPr>
              <a:t>.</a:t>
            </a:r>
            <a:endParaRPr sz="9600">
              <a:solidFill>
                <a:srgbClr val="C7F464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846" name="Google Shape;846;p50"/>
          <p:cNvSpPr txBox="1"/>
          <p:nvPr>
            <p:ph idx="1" type="subTitle"/>
          </p:nvPr>
        </p:nvSpPr>
        <p:spPr>
          <a:xfrm>
            <a:off x="5682800" y="3817850"/>
            <a:ext cx="35418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Mobility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Parameters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Results</a:t>
            </a:r>
            <a:endParaRPr sz="2000"/>
          </a:p>
        </p:txBody>
      </p:sp>
      <p:sp>
        <p:nvSpPr>
          <p:cNvPr id="847" name="Google Shape;847;p5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51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Cyclical Random Waypoint Mobility Model</a:t>
            </a:r>
            <a:endParaRPr/>
          </a:p>
        </p:txBody>
      </p:sp>
      <p:sp>
        <p:nvSpPr>
          <p:cNvPr id="853" name="Google Shape;853;p51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</a:t>
            </a:r>
            <a:r>
              <a:rPr lang="en"/>
              <a:t>ntities has an initial home position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Entities move to random destinations and speeds as in RWP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When an entity arrives at the destination, it stops for a given time T</a:t>
            </a:r>
            <a:r>
              <a:rPr baseline="-25000" lang="en"/>
              <a:t>pause</a:t>
            </a:r>
            <a:endParaRPr baseline="-25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After n chosen destinations, the mobile entity returns to its initial position. </a:t>
            </a:r>
            <a:endParaRPr/>
          </a:p>
        </p:txBody>
      </p:sp>
      <p:sp>
        <p:nvSpPr>
          <p:cNvPr id="854" name="Google Shape;854;p5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2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parameters</a:t>
            </a:r>
            <a:endParaRPr/>
          </a:p>
        </p:txBody>
      </p:sp>
      <p:sp>
        <p:nvSpPr>
          <p:cNvPr id="860" name="Google Shape;860;p5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61" name="Google Shape;861;p52"/>
          <p:cNvGraphicFramePr/>
          <p:nvPr/>
        </p:nvGraphicFramePr>
        <p:xfrm>
          <a:off x="1018025" y="175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{1AA45A97-8A27-4B82-8B04-E3B16F53333A}</a:tableStyleId>
              </a:tblPr>
              <a:tblGrid>
                <a:gridCol w="3150825"/>
                <a:gridCol w="1476175"/>
                <a:gridCol w="1240475"/>
                <a:gridCol w="1240475"/>
              </a:tblGrid>
              <a:tr h="364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Parameter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D4C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Value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D4C6"/>
                    </a:solidFill>
                  </a:tcPr>
                </a:tc>
                <a:tc hMerge="1"/>
                <a:tc hMerge="1"/>
              </a:tr>
              <a:tr h="26740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 mobile nodes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Low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Moderate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High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Node speed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Constant 4 m/s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Tpause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Constant 300 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nodes stop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Uniform Dist. in [1, 3] stops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nodes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Application data packets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 pks/node, 1 pkt/min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Radio range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50m UDGM constant loss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Deployment area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400m x 400m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Reverse Trickle Timer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Imax= 60s,Imin= 1s, Ik= 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RPL Trickle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Imax= 60s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keepRoute beacon period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𝛿 = 60s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Mtable (temporary table)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Size = 20 entries, TTLmax= 90s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3"/>
          <p:cNvSpPr txBox="1"/>
          <p:nvPr>
            <p:ph idx="4294967295"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67" name="Google Shape;867;p5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8" name="Google Shape;8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400" y="984125"/>
            <a:ext cx="5120399" cy="512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4"/>
          <p:cNvSpPr txBox="1"/>
          <p:nvPr>
            <p:ph idx="4294967295"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74" name="Google Shape;874;p5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5" name="Google Shape;87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400" y="984125"/>
            <a:ext cx="5120399" cy="5120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6" name="Google Shape;876;p54"/>
          <p:cNvCxnSpPr/>
          <p:nvPr/>
        </p:nvCxnSpPr>
        <p:spPr>
          <a:xfrm>
            <a:off x="6205375" y="3976625"/>
            <a:ext cx="2062200" cy="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Google Shape;877;p54"/>
          <p:cNvSpPr txBox="1"/>
          <p:nvPr/>
        </p:nvSpPr>
        <p:spPr>
          <a:xfrm>
            <a:off x="0" y="3040475"/>
            <a:ext cx="28173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b="1" lang="en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85% of nodes</a:t>
            </a:r>
            <a:endParaRPr b="1" sz="18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8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RPL uses 55% of routing table,</a:t>
            </a:r>
            <a:endParaRPr b="1" sz="18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𝜇</a:t>
            </a:r>
            <a:r>
              <a:rPr b="1" lang="en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MATRIX only 15%</a:t>
            </a:r>
            <a:endParaRPr b="1" sz="18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5"/>
          <p:cNvSpPr txBox="1"/>
          <p:nvPr>
            <p:ph idx="4294967295"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83" name="Google Shape;883;p5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4" name="Google Shape;88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400" y="984125"/>
            <a:ext cx="5120399" cy="5120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5" name="Google Shape;885;p55"/>
          <p:cNvCxnSpPr/>
          <p:nvPr/>
        </p:nvCxnSpPr>
        <p:spPr>
          <a:xfrm>
            <a:off x="5070950" y="1501375"/>
            <a:ext cx="0" cy="19149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" name="Google Shape;886;p55"/>
          <p:cNvSpPr txBox="1"/>
          <p:nvPr/>
        </p:nvSpPr>
        <p:spPr>
          <a:xfrm>
            <a:off x="96600" y="3040475"/>
            <a:ext cx="27207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𝜇Matrix requires 50% of available route entries</a:t>
            </a:r>
            <a:endParaRPr b="1" sz="18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RPL fails in routing due to full routing table</a:t>
            </a:r>
            <a:endParaRPr b="1" sz="18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7" name="Google Shape;887;p55"/>
          <p:cNvSpPr/>
          <p:nvPr/>
        </p:nvSpPr>
        <p:spPr>
          <a:xfrm>
            <a:off x="5586200" y="1464975"/>
            <a:ext cx="660000" cy="14166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6"/>
          <p:cNvSpPr txBox="1"/>
          <p:nvPr>
            <p:ph idx="4294967295"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93" name="Google Shape;893;p5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4" name="Google Shape;894;p56"/>
          <p:cNvSpPr txBox="1"/>
          <p:nvPr/>
        </p:nvSpPr>
        <p:spPr>
          <a:xfrm>
            <a:off x="-177075" y="3040475"/>
            <a:ext cx="29781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RPL sends fewer control packets than μMatrix</a:t>
            </a:r>
            <a:endParaRPr b="1" sz="18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Char char="○"/>
            </a:pPr>
            <a:r>
              <a:rPr b="1" lang="en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but the difference does not exceed 7.4%</a:t>
            </a:r>
            <a:endParaRPr b="1" sz="18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5" name="Google Shape;89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700" y="1444500"/>
            <a:ext cx="6021900" cy="45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57"/>
          <p:cNvSpPr txBox="1"/>
          <p:nvPr>
            <p:ph idx="4294967295"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01" name="Google Shape;901;p5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2" name="Google Shape;902;p57"/>
          <p:cNvSpPr txBox="1"/>
          <p:nvPr/>
        </p:nvSpPr>
        <p:spPr>
          <a:xfrm>
            <a:off x="96600" y="3040475"/>
            <a:ext cx="27207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𝜇Matrix detects mobility quickly, then it delivery more packets</a:t>
            </a:r>
            <a:endParaRPr b="1" sz="18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3" name="Google Shape;90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700" y="1444500"/>
            <a:ext cx="6021900" cy="451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57"/>
          <p:cNvSpPr/>
          <p:nvPr/>
        </p:nvSpPr>
        <p:spPr>
          <a:xfrm>
            <a:off x="5151550" y="2125025"/>
            <a:ext cx="3493500" cy="3573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700" y="1368292"/>
            <a:ext cx="6021900" cy="4516459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58"/>
          <p:cNvSpPr txBox="1"/>
          <p:nvPr>
            <p:ph idx="4294967295"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11" name="Google Shape;911;p5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2" name="Google Shape;912;p58"/>
          <p:cNvSpPr txBox="1"/>
          <p:nvPr/>
        </p:nvSpPr>
        <p:spPr>
          <a:xfrm>
            <a:off x="96600" y="2735675"/>
            <a:ext cx="27207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𝜇Matrix 99.9% PRR in static scenario</a:t>
            </a:r>
            <a:endParaRPr b="1" sz="18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𝜇Matrix &gt; 75% in high mobility scenario</a:t>
            </a:r>
            <a:endParaRPr b="1" sz="18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RPL suffers from poor reliability due a lack of memory</a:t>
            </a:r>
            <a:endParaRPr b="1" sz="18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9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C7F464"/>
                </a:solidFill>
              </a:rPr>
              <a:t>6</a:t>
            </a:r>
            <a:r>
              <a:rPr lang="en" sz="9600">
                <a:solidFill>
                  <a:srgbClr val="C7F464"/>
                </a:solidFill>
              </a:rPr>
              <a:t>.</a:t>
            </a:r>
            <a:endParaRPr sz="9600">
              <a:solidFill>
                <a:srgbClr val="C7F464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918" name="Google Shape;918;p59"/>
          <p:cNvSpPr txBox="1"/>
          <p:nvPr>
            <p:ph idx="1" type="subTitle"/>
          </p:nvPr>
        </p:nvSpPr>
        <p:spPr>
          <a:xfrm>
            <a:off x="5682800" y="3817850"/>
            <a:ext cx="35418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19" name="Google Shape;919;p5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Motivation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691200" y="1811600"/>
            <a:ext cx="8195100" cy="4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</a:pPr>
            <a:r>
              <a:rPr lang="en"/>
              <a:t>Mobile Matrix (</a:t>
            </a:r>
            <a:r>
              <a:rPr lang="en"/>
              <a:t>𝜇</a:t>
            </a:r>
            <a:r>
              <a:rPr lang="en"/>
              <a:t>Matrix)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Routing protocol for 6LoWPAN</a:t>
            </a:r>
            <a:endParaRPr/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Any-to-any routing enabled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It u</a:t>
            </a:r>
            <a:r>
              <a:rPr lang="en"/>
              <a:t>ses hierarchical address allocation</a:t>
            </a:r>
            <a:endParaRPr/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It enhances memory resource usage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Node Mobility Management</a:t>
            </a:r>
            <a:endParaRPr/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Nodes do not ever change its IPv6 address</a:t>
            </a:r>
            <a:endParaRPr/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0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925" name="Google Shape;925;p6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738498"/>
                </a:solidFill>
              </a:rPr>
              <a:t>‹#›</a:t>
            </a:fld>
            <a:endParaRPr>
              <a:solidFill>
                <a:srgbClr val="738498"/>
              </a:solidFill>
            </a:endParaRPr>
          </a:p>
        </p:txBody>
      </p:sp>
      <p:graphicFrame>
        <p:nvGraphicFramePr>
          <p:cNvPr id="926" name="Google Shape;926;p60"/>
          <p:cNvGraphicFramePr/>
          <p:nvPr/>
        </p:nvGraphicFramePr>
        <p:xfrm>
          <a:off x="95463" y="126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{1AA45A97-8A27-4B82-8B04-E3B16F53333A}</a:tableStyleId>
              </a:tblPr>
              <a:tblGrid>
                <a:gridCol w="1313375"/>
                <a:gridCol w="1144075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628225"/>
              </a:tblGrid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D4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𝜇Matrix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D4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RPL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D4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Co-RPL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D4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MMRPL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D4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ME-RPL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D4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mRPL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D4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DMR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D4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Hydro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D4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XCTP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D4C6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Bottom-up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Top-down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Any-to-any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Address Allocation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IPv6 support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Memory efficiency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Fault tolerance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Local Repair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6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</a:t>
                      </a:r>
                      <a:endParaRPr b="1">
                        <a:solidFill>
                          <a:srgbClr val="96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Topological Changes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Reverse Trickle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Trickle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Periodic fixed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Reverse Trickle-like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Trickle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Trickle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Trickle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Periodic fixed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Trickle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Constraints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Eventually nodes return to home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Need static nodes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Need static nodes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Need static nodes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Need static nodes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Need static nodes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D4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1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C7F464"/>
                </a:solidFill>
              </a:rPr>
              <a:t>7</a:t>
            </a:r>
            <a:r>
              <a:rPr lang="en" sz="9600">
                <a:solidFill>
                  <a:srgbClr val="C7F464"/>
                </a:solidFill>
              </a:rPr>
              <a:t>.</a:t>
            </a:r>
            <a:endParaRPr sz="9600">
              <a:solidFill>
                <a:srgbClr val="C7F464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32" name="Google Shape;932;p61"/>
          <p:cNvSpPr txBox="1"/>
          <p:nvPr>
            <p:ph idx="1" type="subTitle"/>
          </p:nvPr>
        </p:nvSpPr>
        <p:spPr>
          <a:xfrm>
            <a:off x="5682800" y="3817850"/>
            <a:ext cx="35418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33" name="Google Shape;933;p6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62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remarks</a:t>
            </a:r>
            <a:endParaRPr/>
          </a:p>
        </p:txBody>
      </p:sp>
      <p:sp>
        <p:nvSpPr>
          <p:cNvPr id="939" name="Google Shape;939;p62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We presented 𝜇Matrix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An any-to-any routing protocol for 6LoWPAN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Allow mobile nodes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Hierarchical address allocation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Passive mobility detection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We introduce CRWP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Suited for scenarios with cyclical movement patterns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Future work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Extend experimental evaluation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Mobile models and traces</a:t>
            </a:r>
            <a:endParaRPr/>
          </a:p>
        </p:txBody>
      </p:sp>
      <p:sp>
        <p:nvSpPr>
          <p:cNvPr id="940" name="Google Shape;940;p6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3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63"/>
          <p:cNvSpPr txBox="1"/>
          <p:nvPr>
            <p:ph idx="4294967295" type="ctrTitle"/>
          </p:nvPr>
        </p:nvSpPr>
        <p:spPr>
          <a:xfrm>
            <a:off x="582500" y="1650475"/>
            <a:ext cx="6746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4ECDC4"/>
                </a:solidFill>
              </a:rPr>
              <a:t>Thanks!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947" name="Google Shape;947;p63"/>
          <p:cNvSpPr txBox="1"/>
          <p:nvPr>
            <p:ph idx="4294967295" type="subTitle"/>
          </p:nvPr>
        </p:nvSpPr>
        <p:spPr>
          <a:xfrm>
            <a:off x="701982" y="2917881"/>
            <a:ext cx="50253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n" sz="4000"/>
              <a:t>Any questions?</a:t>
            </a:r>
            <a:endParaRPr b="1" sz="4000"/>
          </a:p>
        </p:txBody>
      </p:sp>
      <p:sp>
        <p:nvSpPr>
          <p:cNvPr id="948" name="Google Shape;948;p63"/>
          <p:cNvSpPr txBox="1"/>
          <p:nvPr>
            <p:ph idx="4294967295" type="body"/>
          </p:nvPr>
        </p:nvSpPr>
        <p:spPr>
          <a:xfrm>
            <a:off x="701975" y="4598650"/>
            <a:ext cx="7854900" cy="18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Bruno P. Santos, Olga Goussevskaia, </a:t>
            </a:r>
            <a:r>
              <a:rPr b="1" lang="en" sz="2000" u="sng"/>
              <a:t>Luiz F. M. Vieira</a:t>
            </a:r>
            <a:r>
              <a:rPr lang="en" sz="2000"/>
              <a:t>, Marcos A. M. Vieira,and Antonio A.F. Loureiro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{bruno.ps, olga, </a:t>
            </a:r>
            <a:r>
              <a:rPr b="1" lang="en" sz="2000"/>
              <a:t>lfvieira</a:t>
            </a:r>
            <a:r>
              <a:rPr lang="en" sz="2000"/>
              <a:t>, mmvieira, loureiro}@dcc.ufmg.br</a:t>
            </a:r>
            <a:endParaRPr sz="2000">
              <a:solidFill>
                <a:srgbClr val="454F5B"/>
              </a:solidFill>
            </a:endParaRPr>
          </a:p>
        </p:txBody>
      </p:sp>
      <p:sp>
        <p:nvSpPr>
          <p:cNvPr id="949" name="Google Shape;949;p63"/>
          <p:cNvSpPr/>
          <p:nvPr/>
        </p:nvSpPr>
        <p:spPr>
          <a:xfrm>
            <a:off x="813273" y="4100264"/>
            <a:ext cx="1533600" cy="1377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950" name="Google Shape;950;p6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4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Instructions for use</a:t>
            </a:r>
            <a:endParaRPr sz="4800"/>
          </a:p>
        </p:txBody>
      </p:sp>
      <p:sp>
        <p:nvSpPr>
          <p:cNvPr id="956" name="Google Shape;956;p64"/>
          <p:cNvSpPr txBox="1"/>
          <p:nvPr/>
        </p:nvSpPr>
        <p:spPr>
          <a:xfrm>
            <a:off x="691200" y="2260525"/>
            <a:ext cx="36693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EDIT IN GOOGLE SLIDES</a:t>
            </a:r>
            <a:endParaRPr sz="1200">
              <a:solidFill>
                <a:srgbClr val="4ECDC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Click on the button under the presentation preview that says "Use as Google Slides Theme".</a:t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You will get a copy of this document on your Google Drive and will be able to edit, add or delete slides.</a:t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You have to be signed in to your Google account.</a:t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7" name="Google Shape;957;p64"/>
          <p:cNvSpPr txBox="1"/>
          <p:nvPr/>
        </p:nvSpPr>
        <p:spPr>
          <a:xfrm>
            <a:off x="4857053" y="2260525"/>
            <a:ext cx="38295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EDIT IN POWERPOINT®</a:t>
            </a:r>
            <a:endParaRPr sz="1200">
              <a:solidFill>
                <a:srgbClr val="4ECDC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64"/>
          <p:cNvSpPr txBox="1"/>
          <p:nvPr/>
        </p:nvSpPr>
        <p:spPr>
          <a:xfrm>
            <a:off x="691200" y="5201325"/>
            <a:ext cx="79956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More info on how to use this template at </a:t>
            </a:r>
            <a:r>
              <a:rPr b="1" lang="en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This template is free to use under </a:t>
            </a:r>
            <a:r>
              <a:rPr lang="en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9" name="Google Shape;959;p6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5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5"/>
          <p:cNvSpPr txBox="1"/>
          <p:nvPr>
            <p:ph idx="4294967295" type="ctrTitle"/>
          </p:nvPr>
        </p:nvSpPr>
        <p:spPr>
          <a:xfrm>
            <a:off x="582500" y="1650475"/>
            <a:ext cx="50253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4ECDC4"/>
                </a:solidFill>
              </a:rPr>
              <a:t>Hello!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966" name="Google Shape;966;p65"/>
          <p:cNvSpPr txBox="1"/>
          <p:nvPr>
            <p:ph idx="4294967295" type="subTitle"/>
          </p:nvPr>
        </p:nvSpPr>
        <p:spPr>
          <a:xfrm>
            <a:off x="701982" y="2917881"/>
            <a:ext cx="50253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n" sz="4000"/>
              <a:t>I am Jayden Smith</a:t>
            </a:r>
            <a:endParaRPr b="1" sz="4000"/>
          </a:p>
        </p:txBody>
      </p:sp>
      <p:sp>
        <p:nvSpPr>
          <p:cNvPr id="967" name="Google Shape;967;p65"/>
          <p:cNvSpPr txBox="1"/>
          <p:nvPr>
            <p:ph idx="4294967295" type="body"/>
          </p:nvPr>
        </p:nvSpPr>
        <p:spPr>
          <a:xfrm>
            <a:off x="701975" y="4598650"/>
            <a:ext cx="6665100" cy="18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54F5B"/>
                </a:solidFill>
              </a:rPr>
              <a:t>I am here because I love to give presentations. </a:t>
            </a:r>
            <a:endParaRPr sz="2000">
              <a:solidFill>
                <a:srgbClr val="454F5B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454F5B"/>
                </a:solidFill>
              </a:rPr>
              <a:t>You can find me at @username</a:t>
            </a:r>
            <a:endParaRPr sz="2000">
              <a:solidFill>
                <a:srgbClr val="454F5B"/>
              </a:solidFill>
            </a:endParaRPr>
          </a:p>
        </p:txBody>
      </p:sp>
      <p:sp>
        <p:nvSpPr>
          <p:cNvPr id="968" name="Google Shape;968;p65"/>
          <p:cNvSpPr/>
          <p:nvPr/>
        </p:nvSpPr>
        <p:spPr>
          <a:xfrm>
            <a:off x="813273" y="4100264"/>
            <a:ext cx="1533600" cy="1377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969" name="Google Shape;969;p6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66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C7F464"/>
                </a:solidFill>
              </a:rPr>
              <a:t>1.</a:t>
            </a:r>
            <a:endParaRPr sz="9600">
              <a:solidFill>
                <a:srgbClr val="C7F464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75" name="Google Shape;975;p66"/>
          <p:cNvSpPr txBox="1"/>
          <p:nvPr>
            <p:ph idx="1" type="subTitle"/>
          </p:nvPr>
        </p:nvSpPr>
        <p:spPr>
          <a:xfrm>
            <a:off x="6101100" y="3817852"/>
            <a:ext cx="24465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76" name="Google Shape;976;p6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67"/>
          <p:cNvSpPr txBox="1"/>
          <p:nvPr>
            <p:ph idx="1" type="body"/>
          </p:nvPr>
        </p:nvSpPr>
        <p:spPr>
          <a:xfrm>
            <a:off x="3165234" y="1528066"/>
            <a:ext cx="4809000" cy="4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82" name="Google Shape;982;p6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8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88" name="Google Shape;988;p68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89" name="Google Shape;989;p6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9"/>
          <p:cNvSpPr txBox="1"/>
          <p:nvPr>
            <p:ph idx="4294967295" type="ctrTitle"/>
          </p:nvPr>
        </p:nvSpPr>
        <p:spPr>
          <a:xfrm>
            <a:off x="972900" y="3101725"/>
            <a:ext cx="7198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995" name="Google Shape;995;p69"/>
          <p:cNvSpPr txBox="1"/>
          <p:nvPr>
            <p:ph idx="4294967295" type="subTitle"/>
          </p:nvPr>
        </p:nvSpPr>
        <p:spPr>
          <a:xfrm>
            <a:off x="972900" y="4853546"/>
            <a:ext cx="71982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996" name="Google Shape;996;p69"/>
          <p:cNvGrpSpPr/>
          <p:nvPr/>
        </p:nvGrpSpPr>
        <p:grpSpPr>
          <a:xfrm>
            <a:off x="3568956" y="1105062"/>
            <a:ext cx="2006085" cy="2006085"/>
            <a:chOff x="3782700" y="1538287"/>
            <a:chExt cx="1578600" cy="1578600"/>
          </a:xfrm>
        </p:grpSpPr>
        <p:sp>
          <p:nvSpPr>
            <p:cNvPr id="997" name="Google Shape;997;p69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9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9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9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1" name="Google Shape;1001;p69"/>
          <p:cNvSpPr/>
          <p:nvPr/>
        </p:nvSpPr>
        <p:spPr>
          <a:xfrm>
            <a:off x="4079594" y="1746476"/>
            <a:ext cx="919772" cy="723228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865550" y="418575"/>
            <a:ext cx="6352500" cy="5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Mobile Matrix (𝝻Matrix)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F464"/>
              </a:buClr>
              <a:buSzPts val="2800"/>
              <a:buFont typeface="Montserrat"/>
              <a:buAutoNum type="arabicPeriod"/>
            </a:pPr>
            <a:r>
              <a:rPr lang="en" sz="2800"/>
              <a:t>L</a:t>
            </a:r>
            <a:r>
              <a:rPr lang="en" sz="2800"/>
              <a:t>ow routing memory footprint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Adjustable control message overhead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Routing under mobility without changing nodes IPv6 Address</a:t>
            </a:r>
            <a:endParaRPr sz="2800"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70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008" name="Google Shape;1008;p70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009" name="Google Shape;1009;p70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010" name="Google Shape;1010;p7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71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016" name="Google Shape;1016;p71"/>
          <p:cNvSpPr txBox="1"/>
          <p:nvPr>
            <p:ph idx="1" type="body"/>
          </p:nvPr>
        </p:nvSpPr>
        <p:spPr>
          <a:xfrm>
            <a:off x="691200" y="1857900"/>
            <a:ext cx="25017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017" name="Google Shape;1017;p71"/>
          <p:cNvSpPr txBox="1"/>
          <p:nvPr>
            <p:ph idx="2" type="body"/>
          </p:nvPr>
        </p:nvSpPr>
        <p:spPr>
          <a:xfrm>
            <a:off x="3321088" y="1857900"/>
            <a:ext cx="25017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018" name="Google Shape;1018;p71"/>
          <p:cNvSpPr txBox="1"/>
          <p:nvPr>
            <p:ph idx="3" type="body"/>
          </p:nvPr>
        </p:nvSpPr>
        <p:spPr>
          <a:xfrm>
            <a:off x="5950976" y="1857900"/>
            <a:ext cx="25017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7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ffee.jpg" id="1024" name="Google Shape;102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183" y="2095176"/>
            <a:ext cx="3628817" cy="36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72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026" name="Google Shape;1026;p72"/>
          <p:cNvSpPr txBox="1"/>
          <p:nvPr>
            <p:ph idx="1" type="body"/>
          </p:nvPr>
        </p:nvSpPr>
        <p:spPr>
          <a:xfrm>
            <a:off x="691200" y="2005725"/>
            <a:ext cx="3852600" cy="38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grpSp>
        <p:nvGrpSpPr>
          <p:cNvPr id="1027" name="Google Shape;1027;p72"/>
          <p:cNvGrpSpPr/>
          <p:nvPr/>
        </p:nvGrpSpPr>
        <p:grpSpPr>
          <a:xfrm>
            <a:off x="5052576" y="2295788"/>
            <a:ext cx="2611162" cy="2611004"/>
            <a:chOff x="3782700" y="1538287"/>
            <a:chExt cx="1578600" cy="1578600"/>
          </a:xfrm>
        </p:grpSpPr>
        <p:sp>
          <p:nvSpPr>
            <p:cNvPr id="1028" name="Google Shape;1028;p72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2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2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2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2" name="Google Shape;1032;p7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inlake.jpg" id="1037" name="Google Shape;103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73"/>
          <p:cNvSpPr txBox="1"/>
          <p:nvPr>
            <p:ph type="title"/>
          </p:nvPr>
        </p:nvSpPr>
        <p:spPr>
          <a:xfrm>
            <a:off x="2671800" y="2123600"/>
            <a:ext cx="3800400" cy="26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Want big impact?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39" name="Google Shape;1039;p73"/>
          <p:cNvGrpSpPr/>
          <p:nvPr/>
        </p:nvGrpSpPr>
        <p:grpSpPr>
          <a:xfrm>
            <a:off x="3266419" y="2123498"/>
            <a:ext cx="2611162" cy="2611004"/>
            <a:chOff x="3782700" y="1538287"/>
            <a:chExt cx="1578600" cy="1578600"/>
          </a:xfrm>
        </p:grpSpPr>
        <p:sp>
          <p:nvSpPr>
            <p:cNvPr id="1040" name="Google Shape;1040;p7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3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3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3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7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74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050" name="Google Shape;1050;p74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74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C7F4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74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noFill/>
          <a:ln cap="flat" cmpd="sng" w="114300">
            <a:solidFill>
              <a:srgbClr val="454F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7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75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059" name="Google Shape;1059;p75"/>
          <p:cNvGraphicFramePr/>
          <p:nvPr/>
        </p:nvGraphicFramePr>
        <p:xfrm>
          <a:off x="825200" y="2109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{BC7A0CE9-AB62-487F-9DE5-119C06443026}</a:tableStyleId>
              </a:tblPr>
              <a:tblGrid>
                <a:gridCol w="1867600"/>
                <a:gridCol w="1867600"/>
                <a:gridCol w="1867600"/>
                <a:gridCol w="1867600"/>
              </a:tblGrid>
              <a:tr h="76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C7F4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C7F4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C7F4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C7F4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3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8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8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3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8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8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3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C7F4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C7F4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8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C7F4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8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C7F4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8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C7F4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C7F4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0" name="Google Shape;1060;p7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454F5B"/>
        </a:solidFill>
      </p:bgPr>
    </p:bg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b-01.png" id="1065" name="Google Shape;106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00" y="2041188"/>
            <a:ext cx="8405951" cy="42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76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7" name="Google Shape;1067;p76"/>
          <p:cNvSpPr/>
          <p:nvPr/>
        </p:nvSpPr>
        <p:spPr>
          <a:xfrm>
            <a:off x="2128100" y="3138375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8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8" name="Google Shape;1068;p76"/>
          <p:cNvSpPr/>
          <p:nvPr/>
        </p:nvSpPr>
        <p:spPr>
          <a:xfrm rot="8100000">
            <a:off x="4191310" y="31687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76"/>
          <p:cNvSpPr/>
          <p:nvPr/>
        </p:nvSpPr>
        <p:spPr>
          <a:xfrm rot="8100000">
            <a:off x="1509035" y="33053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76"/>
          <p:cNvSpPr/>
          <p:nvPr/>
        </p:nvSpPr>
        <p:spPr>
          <a:xfrm rot="8100000">
            <a:off x="2998635" y="503772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76"/>
          <p:cNvSpPr/>
          <p:nvPr/>
        </p:nvSpPr>
        <p:spPr>
          <a:xfrm rot="8100000">
            <a:off x="4398910" y="40917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76"/>
          <p:cNvSpPr/>
          <p:nvPr/>
        </p:nvSpPr>
        <p:spPr>
          <a:xfrm rot="8100000">
            <a:off x="6997660" y="362672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76"/>
          <p:cNvSpPr/>
          <p:nvPr/>
        </p:nvSpPr>
        <p:spPr>
          <a:xfrm rot="8100000">
            <a:off x="7763160" y="531962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7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77"/>
          <p:cNvSpPr txBox="1"/>
          <p:nvPr>
            <p:ph idx="4294967295" type="ctrTitle"/>
          </p:nvPr>
        </p:nvSpPr>
        <p:spPr>
          <a:xfrm>
            <a:off x="685800" y="2111126"/>
            <a:ext cx="7772400" cy="26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080" name="Google Shape;1080;p77"/>
          <p:cNvSpPr txBox="1"/>
          <p:nvPr>
            <p:ph idx="4294967295" type="subTitle"/>
          </p:nvPr>
        </p:nvSpPr>
        <p:spPr>
          <a:xfrm>
            <a:off x="2101950" y="5189150"/>
            <a:ext cx="4940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1081" name="Google Shape;1081;p77"/>
          <p:cNvGrpSpPr/>
          <p:nvPr/>
        </p:nvGrpSpPr>
        <p:grpSpPr>
          <a:xfrm>
            <a:off x="3266419" y="2123498"/>
            <a:ext cx="2611162" cy="2611004"/>
            <a:chOff x="3782700" y="1538287"/>
            <a:chExt cx="1578600" cy="1578600"/>
          </a:xfrm>
        </p:grpSpPr>
        <p:sp>
          <p:nvSpPr>
            <p:cNvPr id="1082" name="Google Shape;1082;p7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6" name="Google Shape;1086;p7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C7F464"/>
        </a:solidFill>
      </p:bgPr>
    </p:bg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78"/>
          <p:cNvSpPr/>
          <p:nvPr/>
        </p:nvSpPr>
        <p:spPr>
          <a:xfrm>
            <a:off x="0" y="0"/>
            <a:ext cx="9144000" cy="22869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1092" name="Google Shape;1092;p78"/>
          <p:cNvSpPr/>
          <p:nvPr/>
        </p:nvSpPr>
        <p:spPr>
          <a:xfrm>
            <a:off x="0" y="2284048"/>
            <a:ext cx="9144000" cy="22869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78"/>
          <p:cNvSpPr txBox="1"/>
          <p:nvPr>
            <p:ph idx="4294967295" type="ctrTitle"/>
          </p:nvPr>
        </p:nvSpPr>
        <p:spPr>
          <a:xfrm>
            <a:off x="685800" y="330600"/>
            <a:ext cx="77724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4ECDC4"/>
                </a:solidFill>
              </a:rPr>
              <a:t>89,526,124$</a:t>
            </a:r>
            <a:endParaRPr sz="7200">
              <a:solidFill>
                <a:srgbClr val="4ECDC4"/>
              </a:solidFill>
            </a:endParaRPr>
          </a:p>
        </p:txBody>
      </p:sp>
      <p:sp>
        <p:nvSpPr>
          <p:cNvPr id="1094" name="Google Shape;1094;p78"/>
          <p:cNvSpPr txBox="1"/>
          <p:nvPr>
            <p:ph idx="4294967295" type="subTitle"/>
          </p:nvPr>
        </p:nvSpPr>
        <p:spPr>
          <a:xfrm>
            <a:off x="685800" y="1272145"/>
            <a:ext cx="7772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95" name="Google Shape;1095;p78"/>
          <p:cNvSpPr txBox="1"/>
          <p:nvPr>
            <p:ph idx="4294967295" type="ctrTitle"/>
          </p:nvPr>
        </p:nvSpPr>
        <p:spPr>
          <a:xfrm>
            <a:off x="685800" y="4902600"/>
            <a:ext cx="77724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4ECDC4"/>
                </a:solidFill>
              </a:rPr>
              <a:t>100%</a:t>
            </a:r>
            <a:endParaRPr sz="7200">
              <a:solidFill>
                <a:srgbClr val="4ECDC4"/>
              </a:solidFill>
            </a:endParaRPr>
          </a:p>
        </p:txBody>
      </p:sp>
      <p:sp>
        <p:nvSpPr>
          <p:cNvPr id="1096" name="Google Shape;1096;p78"/>
          <p:cNvSpPr txBox="1"/>
          <p:nvPr>
            <p:ph idx="4294967295" type="subTitle"/>
          </p:nvPr>
        </p:nvSpPr>
        <p:spPr>
          <a:xfrm>
            <a:off x="685800" y="5844145"/>
            <a:ext cx="7772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97" name="Google Shape;1097;p78"/>
          <p:cNvSpPr txBox="1"/>
          <p:nvPr>
            <p:ph idx="4294967295" type="ctrTitle"/>
          </p:nvPr>
        </p:nvSpPr>
        <p:spPr>
          <a:xfrm>
            <a:off x="685800" y="2616600"/>
            <a:ext cx="77724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C7F464"/>
                </a:solidFill>
              </a:rPr>
              <a:t>185,244</a:t>
            </a:r>
            <a:r>
              <a:rPr lang="en" sz="4800">
                <a:solidFill>
                  <a:srgbClr val="C7F464"/>
                </a:solidFill>
              </a:rPr>
              <a:t> users</a:t>
            </a:r>
            <a:endParaRPr sz="4800">
              <a:solidFill>
                <a:srgbClr val="C7F464"/>
              </a:solidFill>
            </a:endParaRPr>
          </a:p>
        </p:txBody>
      </p:sp>
      <p:sp>
        <p:nvSpPr>
          <p:cNvPr id="1098" name="Google Shape;1098;p78"/>
          <p:cNvSpPr txBox="1"/>
          <p:nvPr>
            <p:ph idx="4294967295" type="subTitle"/>
          </p:nvPr>
        </p:nvSpPr>
        <p:spPr>
          <a:xfrm>
            <a:off x="685800" y="3558145"/>
            <a:ext cx="7772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99" name="Google Shape;1099;p7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79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105" name="Google Shape;1105;p79"/>
          <p:cNvSpPr txBox="1"/>
          <p:nvPr/>
        </p:nvSpPr>
        <p:spPr>
          <a:xfrm>
            <a:off x="2699550" y="2323275"/>
            <a:ext cx="3744900" cy="778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first</a:t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79"/>
          <p:cNvSpPr txBox="1"/>
          <p:nvPr/>
        </p:nvSpPr>
        <p:spPr>
          <a:xfrm>
            <a:off x="2699550" y="3695688"/>
            <a:ext cx="3744900" cy="778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second</a:t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79"/>
          <p:cNvSpPr txBox="1"/>
          <p:nvPr/>
        </p:nvSpPr>
        <p:spPr>
          <a:xfrm>
            <a:off x="2699550" y="5068100"/>
            <a:ext cx="3744900" cy="778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last</a:t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8" name="Google Shape;1108;p79"/>
          <p:cNvCxnSpPr>
            <a:stCxn id="1105" idx="2"/>
            <a:endCxn id="1106" idx="0"/>
          </p:cNvCxnSpPr>
          <p:nvPr/>
        </p:nvCxnSpPr>
        <p:spPr>
          <a:xfrm>
            <a:off x="4572000" y="3101475"/>
            <a:ext cx="0" cy="594300"/>
          </a:xfrm>
          <a:prstGeom prst="straightConnector1">
            <a:avLst/>
          </a:prstGeom>
          <a:noFill/>
          <a:ln cap="rnd" cmpd="sng" w="38100">
            <a:solidFill>
              <a:srgbClr val="454F5B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1109" name="Google Shape;1109;p79"/>
          <p:cNvCxnSpPr>
            <a:stCxn id="1106" idx="2"/>
            <a:endCxn id="1107" idx="0"/>
          </p:cNvCxnSpPr>
          <p:nvPr/>
        </p:nvCxnSpPr>
        <p:spPr>
          <a:xfrm>
            <a:off x="4572000" y="4473888"/>
            <a:ext cx="0" cy="594300"/>
          </a:xfrm>
          <a:prstGeom prst="straightConnector1">
            <a:avLst/>
          </a:prstGeom>
          <a:noFill/>
          <a:ln cap="rnd" cmpd="sng" w="38100">
            <a:solidFill>
              <a:srgbClr val="454F5B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1110" name="Google Shape;1110;p7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C7F464"/>
                </a:solidFill>
              </a:rPr>
              <a:t>2</a:t>
            </a:r>
            <a:r>
              <a:rPr lang="en" sz="9600">
                <a:solidFill>
                  <a:srgbClr val="C7F464"/>
                </a:solidFill>
              </a:rPr>
              <a:t>.</a:t>
            </a:r>
            <a:endParaRPr sz="9600">
              <a:solidFill>
                <a:srgbClr val="C7F464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overview</a:t>
            </a:r>
            <a:endParaRPr/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5682800" y="3817850"/>
            <a:ext cx="35418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Architecture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Hierarchical Address allocation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Mobility management</a:t>
            </a:r>
            <a:endParaRPr sz="2000"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80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116" name="Google Shape;1116;p80"/>
          <p:cNvSpPr txBox="1"/>
          <p:nvPr>
            <p:ph idx="1" type="body"/>
          </p:nvPr>
        </p:nvSpPr>
        <p:spPr>
          <a:xfrm>
            <a:off x="691200" y="2971800"/>
            <a:ext cx="2518200" cy="14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DC4"/>
                </a:solidFill>
              </a:rPr>
              <a:t>Yellow</a:t>
            </a:r>
            <a:endParaRPr b="1" sz="1200">
              <a:solidFill>
                <a:srgbClr val="4ECDC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117" name="Google Shape;1117;p80"/>
          <p:cNvSpPr txBox="1"/>
          <p:nvPr>
            <p:ph idx="2" type="body"/>
          </p:nvPr>
        </p:nvSpPr>
        <p:spPr>
          <a:xfrm>
            <a:off x="3338301" y="2971800"/>
            <a:ext cx="2518200" cy="14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DC4"/>
                </a:solidFill>
              </a:rPr>
              <a:t>Blue</a:t>
            </a:r>
            <a:endParaRPr b="1" sz="1200">
              <a:solidFill>
                <a:srgbClr val="4ECDC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118" name="Google Shape;1118;p80"/>
          <p:cNvSpPr txBox="1"/>
          <p:nvPr>
            <p:ph idx="3" type="body"/>
          </p:nvPr>
        </p:nvSpPr>
        <p:spPr>
          <a:xfrm>
            <a:off x="5985402" y="2971800"/>
            <a:ext cx="2518200" cy="14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DC4"/>
                </a:solidFill>
              </a:rPr>
              <a:t>Red</a:t>
            </a:r>
            <a:endParaRPr b="1" sz="1200">
              <a:solidFill>
                <a:srgbClr val="4ECDC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19" name="Google Shape;1119;p80"/>
          <p:cNvSpPr txBox="1"/>
          <p:nvPr>
            <p:ph idx="1" type="body"/>
          </p:nvPr>
        </p:nvSpPr>
        <p:spPr>
          <a:xfrm>
            <a:off x="691200" y="5334000"/>
            <a:ext cx="2518200" cy="1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DC4"/>
                </a:solidFill>
              </a:rPr>
              <a:t>Yellow</a:t>
            </a:r>
            <a:endParaRPr b="1" sz="1200">
              <a:solidFill>
                <a:srgbClr val="4ECDC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120" name="Google Shape;1120;p80"/>
          <p:cNvSpPr txBox="1"/>
          <p:nvPr>
            <p:ph idx="2" type="body"/>
          </p:nvPr>
        </p:nvSpPr>
        <p:spPr>
          <a:xfrm>
            <a:off x="3338301" y="5334000"/>
            <a:ext cx="2518200" cy="1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DC4"/>
                </a:solidFill>
              </a:rPr>
              <a:t>Blue</a:t>
            </a:r>
            <a:endParaRPr b="1" sz="1200">
              <a:solidFill>
                <a:srgbClr val="4ECDC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121" name="Google Shape;1121;p80"/>
          <p:cNvSpPr txBox="1"/>
          <p:nvPr>
            <p:ph idx="3" type="body"/>
          </p:nvPr>
        </p:nvSpPr>
        <p:spPr>
          <a:xfrm>
            <a:off x="5985402" y="5334000"/>
            <a:ext cx="2518200" cy="1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DC4"/>
                </a:solidFill>
              </a:rPr>
              <a:t>Red</a:t>
            </a:r>
            <a:endParaRPr b="1" sz="1200">
              <a:solidFill>
                <a:srgbClr val="4ECDC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122" name="Google Shape;1122;p80"/>
          <p:cNvGrpSpPr/>
          <p:nvPr/>
        </p:nvGrpSpPr>
        <p:grpSpPr>
          <a:xfrm>
            <a:off x="809122" y="4412546"/>
            <a:ext cx="875649" cy="875649"/>
            <a:chOff x="3782700" y="1538287"/>
            <a:chExt cx="1578600" cy="1578600"/>
          </a:xfrm>
        </p:grpSpPr>
        <p:sp>
          <p:nvSpPr>
            <p:cNvPr id="1123" name="Google Shape;1123;p8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80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8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80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7" name="Google Shape;1127;p80"/>
          <p:cNvGrpSpPr/>
          <p:nvPr/>
        </p:nvGrpSpPr>
        <p:grpSpPr>
          <a:xfrm>
            <a:off x="3457247" y="4412546"/>
            <a:ext cx="875649" cy="875649"/>
            <a:chOff x="3782700" y="1538287"/>
            <a:chExt cx="1578600" cy="1578600"/>
          </a:xfrm>
        </p:grpSpPr>
        <p:sp>
          <p:nvSpPr>
            <p:cNvPr id="1128" name="Google Shape;1128;p8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80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8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80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80"/>
          <p:cNvGrpSpPr/>
          <p:nvPr/>
        </p:nvGrpSpPr>
        <p:grpSpPr>
          <a:xfrm>
            <a:off x="6105365" y="4412546"/>
            <a:ext cx="875649" cy="875649"/>
            <a:chOff x="3782700" y="1538287"/>
            <a:chExt cx="1578600" cy="1578600"/>
          </a:xfrm>
        </p:grpSpPr>
        <p:sp>
          <p:nvSpPr>
            <p:cNvPr id="1133" name="Google Shape;1133;p8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80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8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80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80"/>
          <p:cNvGrpSpPr/>
          <p:nvPr/>
        </p:nvGrpSpPr>
        <p:grpSpPr>
          <a:xfrm>
            <a:off x="3457247" y="2068171"/>
            <a:ext cx="875649" cy="875649"/>
            <a:chOff x="3782700" y="1538287"/>
            <a:chExt cx="1578600" cy="1578600"/>
          </a:xfrm>
        </p:grpSpPr>
        <p:sp>
          <p:nvSpPr>
            <p:cNvPr id="1138" name="Google Shape;1138;p8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80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8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80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2" name="Google Shape;1142;p80"/>
          <p:cNvGrpSpPr/>
          <p:nvPr/>
        </p:nvGrpSpPr>
        <p:grpSpPr>
          <a:xfrm>
            <a:off x="6105365" y="2068171"/>
            <a:ext cx="875649" cy="875649"/>
            <a:chOff x="3782700" y="1538287"/>
            <a:chExt cx="1578600" cy="1578600"/>
          </a:xfrm>
        </p:grpSpPr>
        <p:sp>
          <p:nvSpPr>
            <p:cNvPr id="1143" name="Google Shape;1143;p8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80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8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80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7" name="Google Shape;1147;p80"/>
          <p:cNvGrpSpPr/>
          <p:nvPr/>
        </p:nvGrpSpPr>
        <p:grpSpPr>
          <a:xfrm>
            <a:off x="809122" y="2068171"/>
            <a:ext cx="875649" cy="875649"/>
            <a:chOff x="3782700" y="1538287"/>
            <a:chExt cx="1578600" cy="1578600"/>
          </a:xfrm>
        </p:grpSpPr>
        <p:sp>
          <p:nvSpPr>
            <p:cNvPr id="1148" name="Google Shape;1148;p8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80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8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80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80"/>
          <p:cNvGrpSpPr/>
          <p:nvPr/>
        </p:nvGrpSpPr>
        <p:grpSpPr>
          <a:xfrm>
            <a:off x="1061139" y="2351325"/>
            <a:ext cx="371623" cy="309362"/>
            <a:chOff x="1244325" y="314425"/>
            <a:chExt cx="444525" cy="370050"/>
          </a:xfrm>
        </p:grpSpPr>
        <p:sp>
          <p:nvSpPr>
            <p:cNvPr id="1153" name="Google Shape;1153;p8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8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80"/>
          <p:cNvGrpSpPr/>
          <p:nvPr/>
        </p:nvGrpSpPr>
        <p:grpSpPr>
          <a:xfrm>
            <a:off x="1069300" y="4711749"/>
            <a:ext cx="355300" cy="312413"/>
            <a:chOff x="1928175" y="312600"/>
            <a:chExt cx="425000" cy="373700"/>
          </a:xfrm>
        </p:grpSpPr>
        <p:sp>
          <p:nvSpPr>
            <p:cNvPr id="1156" name="Google Shape;1156;p8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8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8" name="Google Shape;1158;p80"/>
          <p:cNvSpPr/>
          <p:nvPr/>
        </p:nvSpPr>
        <p:spPr>
          <a:xfrm>
            <a:off x="3701604" y="4715823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9" name="Google Shape;1159;p80"/>
          <p:cNvGrpSpPr/>
          <p:nvPr/>
        </p:nvGrpSpPr>
        <p:grpSpPr>
          <a:xfrm>
            <a:off x="6357898" y="4682642"/>
            <a:ext cx="370599" cy="370620"/>
            <a:chOff x="570875" y="4322250"/>
            <a:chExt cx="443300" cy="443325"/>
          </a:xfrm>
        </p:grpSpPr>
        <p:sp>
          <p:nvSpPr>
            <p:cNvPr id="1160" name="Google Shape;1160;p8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8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8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8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80"/>
          <p:cNvGrpSpPr/>
          <p:nvPr/>
        </p:nvGrpSpPr>
        <p:grpSpPr>
          <a:xfrm>
            <a:off x="3716932" y="2383309"/>
            <a:ext cx="356303" cy="360400"/>
            <a:chOff x="5297950" y="1632050"/>
            <a:chExt cx="426200" cy="431100"/>
          </a:xfrm>
        </p:grpSpPr>
        <p:sp>
          <p:nvSpPr>
            <p:cNvPr id="1165" name="Google Shape;1165;p8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8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Google Shape;1167;p80"/>
          <p:cNvGrpSpPr/>
          <p:nvPr/>
        </p:nvGrpSpPr>
        <p:grpSpPr>
          <a:xfrm>
            <a:off x="6391588" y="2343166"/>
            <a:ext cx="303217" cy="325685"/>
            <a:chOff x="611175" y="2326900"/>
            <a:chExt cx="362700" cy="389575"/>
          </a:xfrm>
        </p:grpSpPr>
        <p:sp>
          <p:nvSpPr>
            <p:cNvPr id="1168" name="Google Shape;1168;p8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8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8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8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2" name="Google Shape;1172;p8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81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1178" name="Google Shape;1178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Google Shape;1179;p8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82"/>
          <p:cNvSpPr/>
          <p:nvPr/>
        </p:nvSpPr>
        <p:spPr>
          <a:xfrm>
            <a:off x="5381950" y="653113"/>
            <a:ext cx="2766776" cy="555177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82"/>
          <p:cNvSpPr txBox="1"/>
          <p:nvPr>
            <p:ph idx="4294967295" type="body"/>
          </p:nvPr>
        </p:nvSpPr>
        <p:spPr>
          <a:xfrm>
            <a:off x="828475" y="3774325"/>
            <a:ext cx="4043400" cy="19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Android project</a:t>
            </a:r>
            <a:endParaRPr b="1" sz="3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1186" name="Google Shape;1186;p82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grpSp>
        <p:nvGrpSpPr>
          <p:cNvPr id="1187" name="Google Shape;1187;p82"/>
          <p:cNvGrpSpPr/>
          <p:nvPr/>
        </p:nvGrpSpPr>
        <p:grpSpPr>
          <a:xfrm>
            <a:off x="930664" y="2945837"/>
            <a:ext cx="807770" cy="807770"/>
            <a:chOff x="3782700" y="1538287"/>
            <a:chExt cx="1578600" cy="1578600"/>
          </a:xfrm>
        </p:grpSpPr>
        <p:sp>
          <p:nvSpPr>
            <p:cNvPr id="1188" name="Google Shape;1188;p82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82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82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82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82"/>
          <p:cNvGrpSpPr/>
          <p:nvPr/>
        </p:nvGrpSpPr>
        <p:grpSpPr>
          <a:xfrm>
            <a:off x="1120656" y="3191466"/>
            <a:ext cx="427781" cy="316489"/>
            <a:chOff x="5255200" y="3006475"/>
            <a:chExt cx="511700" cy="378575"/>
          </a:xfrm>
        </p:grpSpPr>
        <p:sp>
          <p:nvSpPr>
            <p:cNvPr id="1193" name="Google Shape;1193;p8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8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5" name="Google Shape;1195;p8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83"/>
          <p:cNvSpPr/>
          <p:nvPr/>
        </p:nvSpPr>
        <p:spPr>
          <a:xfrm>
            <a:off x="5523468" y="839913"/>
            <a:ext cx="2483749" cy="5226870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83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202" name="Google Shape;1202;p83"/>
          <p:cNvSpPr txBox="1"/>
          <p:nvPr>
            <p:ph idx="4294967295" type="body"/>
          </p:nvPr>
        </p:nvSpPr>
        <p:spPr>
          <a:xfrm>
            <a:off x="828475" y="3774325"/>
            <a:ext cx="4043400" cy="19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iPhone project</a:t>
            </a:r>
            <a:endParaRPr b="1" sz="3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grpSp>
        <p:nvGrpSpPr>
          <p:cNvPr id="1203" name="Google Shape;1203;p83"/>
          <p:cNvGrpSpPr/>
          <p:nvPr/>
        </p:nvGrpSpPr>
        <p:grpSpPr>
          <a:xfrm>
            <a:off x="930664" y="2945837"/>
            <a:ext cx="807770" cy="807770"/>
            <a:chOff x="3782700" y="1538287"/>
            <a:chExt cx="1578600" cy="1578600"/>
          </a:xfrm>
        </p:grpSpPr>
        <p:sp>
          <p:nvSpPr>
            <p:cNvPr id="1204" name="Google Shape;1204;p8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83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83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83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83"/>
          <p:cNvGrpSpPr/>
          <p:nvPr/>
        </p:nvGrpSpPr>
        <p:grpSpPr>
          <a:xfrm>
            <a:off x="1120656" y="3191466"/>
            <a:ext cx="427781" cy="316489"/>
            <a:chOff x="5255200" y="3006475"/>
            <a:chExt cx="511700" cy="378575"/>
          </a:xfrm>
        </p:grpSpPr>
        <p:sp>
          <p:nvSpPr>
            <p:cNvPr id="1209" name="Google Shape;1209;p8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8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1" name="Google Shape;1211;p8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84"/>
          <p:cNvSpPr/>
          <p:nvPr/>
        </p:nvSpPr>
        <p:spPr>
          <a:xfrm>
            <a:off x="4788350" y="714030"/>
            <a:ext cx="3839439" cy="542993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84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218" name="Google Shape;1218;p84"/>
          <p:cNvSpPr txBox="1"/>
          <p:nvPr>
            <p:ph idx="4294967295" type="body"/>
          </p:nvPr>
        </p:nvSpPr>
        <p:spPr>
          <a:xfrm>
            <a:off x="828475" y="3774325"/>
            <a:ext cx="4043400" cy="19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Tablet project</a:t>
            </a:r>
            <a:endParaRPr b="1" sz="3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grpSp>
        <p:nvGrpSpPr>
          <p:cNvPr id="1219" name="Google Shape;1219;p84"/>
          <p:cNvGrpSpPr/>
          <p:nvPr/>
        </p:nvGrpSpPr>
        <p:grpSpPr>
          <a:xfrm>
            <a:off x="930664" y="2945837"/>
            <a:ext cx="807770" cy="807770"/>
            <a:chOff x="3782700" y="1538287"/>
            <a:chExt cx="1578600" cy="1578600"/>
          </a:xfrm>
        </p:grpSpPr>
        <p:sp>
          <p:nvSpPr>
            <p:cNvPr id="1220" name="Google Shape;1220;p84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84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84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84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4" name="Google Shape;1224;p84"/>
          <p:cNvGrpSpPr/>
          <p:nvPr/>
        </p:nvGrpSpPr>
        <p:grpSpPr>
          <a:xfrm>
            <a:off x="1120656" y="3191466"/>
            <a:ext cx="427781" cy="316489"/>
            <a:chOff x="5255200" y="3006475"/>
            <a:chExt cx="511700" cy="378575"/>
          </a:xfrm>
        </p:grpSpPr>
        <p:sp>
          <p:nvSpPr>
            <p:cNvPr id="1225" name="Google Shape;1225;p8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8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7" name="Google Shape;1227;p8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85"/>
          <p:cNvSpPr/>
          <p:nvPr/>
        </p:nvSpPr>
        <p:spPr>
          <a:xfrm>
            <a:off x="3220988" y="74401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85"/>
          <p:cNvSpPr/>
          <p:nvPr/>
        </p:nvSpPr>
        <p:spPr>
          <a:xfrm>
            <a:off x="3432250" y="956550"/>
            <a:ext cx="47178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234" name="Google Shape;1234;p85"/>
          <p:cNvSpPr txBox="1"/>
          <p:nvPr>
            <p:ph idx="4294967295" type="body"/>
          </p:nvPr>
        </p:nvSpPr>
        <p:spPr>
          <a:xfrm>
            <a:off x="828475" y="4307725"/>
            <a:ext cx="7512900" cy="19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Desktop project</a:t>
            </a:r>
            <a:endParaRPr b="1" sz="3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grpSp>
        <p:nvGrpSpPr>
          <p:cNvPr id="1235" name="Google Shape;1235;p85"/>
          <p:cNvGrpSpPr/>
          <p:nvPr/>
        </p:nvGrpSpPr>
        <p:grpSpPr>
          <a:xfrm>
            <a:off x="930664" y="4088837"/>
            <a:ext cx="807770" cy="807770"/>
            <a:chOff x="3782700" y="1538287"/>
            <a:chExt cx="1578600" cy="1578600"/>
          </a:xfrm>
        </p:grpSpPr>
        <p:sp>
          <p:nvSpPr>
            <p:cNvPr id="1236" name="Google Shape;1236;p8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85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8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8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0" name="Google Shape;1240;p85"/>
          <p:cNvGrpSpPr/>
          <p:nvPr/>
        </p:nvGrpSpPr>
        <p:grpSpPr>
          <a:xfrm>
            <a:off x="1120656" y="4334466"/>
            <a:ext cx="427781" cy="316489"/>
            <a:chOff x="5255200" y="3006475"/>
            <a:chExt cx="511700" cy="378575"/>
          </a:xfrm>
        </p:grpSpPr>
        <p:sp>
          <p:nvSpPr>
            <p:cNvPr id="1241" name="Google Shape;1241;p8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8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8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86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86"/>
          <p:cNvSpPr txBox="1"/>
          <p:nvPr>
            <p:ph idx="4294967295" type="ctrTitle"/>
          </p:nvPr>
        </p:nvSpPr>
        <p:spPr>
          <a:xfrm>
            <a:off x="582500" y="1650475"/>
            <a:ext cx="6746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4ECDC4"/>
                </a:solidFill>
              </a:rPr>
              <a:t>Thanks!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1250" name="Google Shape;1250;p86"/>
          <p:cNvSpPr txBox="1"/>
          <p:nvPr>
            <p:ph idx="4294967295" type="subTitle"/>
          </p:nvPr>
        </p:nvSpPr>
        <p:spPr>
          <a:xfrm>
            <a:off x="701982" y="2917881"/>
            <a:ext cx="50253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n" sz="4000"/>
              <a:t>Any questions?</a:t>
            </a:r>
            <a:endParaRPr b="1" sz="4000"/>
          </a:p>
        </p:txBody>
      </p:sp>
      <p:sp>
        <p:nvSpPr>
          <p:cNvPr id="1251" name="Google Shape;1251;p86"/>
          <p:cNvSpPr txBox="1"/>
          <p:nvPr>
            <p:ph idx="4294967295" type="body"/>
          </p:nvPr>
        </p:nvSpPr>
        <p:spPr>
          <a:xfrm>
            <a:off x="701975" y="4598650"/>
            <a:ext cx="6665100" cy="18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54F5B"/>
                </a:solidFill>
              </a:rPr>
              <a:t>You can find me at</a:t>
            </a:r>
            <a:endParaRPr sz="2000">
              <a:solidFill>
                <a:srgbClr val="454F5B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54F5B"/>
                </a:solidFill>
              </a:rPr>
              <a:t>@username</a:t>
            </a:r>
            <a:endParaRPr sz="2000">
              <a:solidFill>
                <a:srgbClr val="454F5B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454F5B"/>
                </a:solidFill>
              </a:rPr>
              <a:t>user@mail.me</a:t>
            </a:r>
            <a:endParaRPr sz="2000">
              <a:solidFill>
                <a:srgbClr val="454F5B"/>
              </a:solidFill>
            </a:endParaRPr>
          </a:p>
        </p:txBody>
      </p:sp>
      <p:sp>
        <p:nvSpPr>
          <p:cNvPr id="1252" name="Google Shape;1252;p86"/>
          <p:cNvSpPr/>
          <p:nvPr/>
        </p:nvSpPr>
        <p:spPr>
          <a:xfrm>
            <a:off x="813273" y="4100264"/>
            <a:ext cx="1533600" cy="1377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1253" name="Google Shape;1253;p8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87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259" name="Google Shape;1259;p87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454F5B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7F464"/>
              </a:buClr>
              <a:buSzPts val="2400"/>
              <a:buChar char="▣"/>
            </a:pPr>
            <a:r>
              <a:rPr lang="en" sz="2400">
                <a:solidFill>
                  <a:srgbClr val="454F5B"/>
                </a:solidFill>
              </a:rPr>
              <a:t>Presentation template by </a:t>
            </a:r>
            <a:r>
              <a:rPr lang="en" sz="2400" u="sng">
                <a:solidFill>
                  <a:srgbClr val="454F5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454F5B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Char char="▣"/>
            </a:pPr>
            <a:r>
              <a:rPr lang="en" sz="2400">
                <a:solidFill>
                  <a:srgbClr val="454F5B"/>
                </a:solidFill>
              </a:rPr>
              <a:t>Photographs by </a:t>
            </a:r>
            <a:r>
              <a:rPr lang="en" sz="2400" u="sng">
                <a:solidFill>
                  <a:srgbClr val="454F5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454F5B"/>
              </a:solidFill>
            </a:endParaRPr>
          </a:p>
        </p:txBody>
      </p:sp>
      <p:sp>
        <p:nvSpPr>
          <p:cNvPr id="1260" name="Google Shape;1260;p8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88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1266" name="Google Shape;1266;p88"/>
          <p:cNvSpPr txBox="1"/>
          <p:nvPr>
            <p:ph idx="1" type="body"/>
          </p:nvPr>
        </p:nvSpPr>
        <p:spPr>
          <a:xfrm>
            <a:off x="691200" y="1929325"/>
            <a:ext cx="79956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presentations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Titles &amp; Body copy: </a:t>
            </a:r>
            <a:r>
              <a:rPr b="1" lang="en" sz="1800"/>
              <a:t>Montserrat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https://www.google.com/fonts#UsePlace:use/Collection:Montserrat:400,700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Click on the “arrow button” that appears on the top right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Grey </a:t>
            </a:r>
            <a:r>
              <a:rPr b="1" lang="en" sz="1800">
                <a:solidFill>
                  <a:srgbClr val="454F5B"/>
                </a:solidFill>
              </a:rPr>
              <a:t>#454f5b</a:t>
            </a:r>
            <a:endParaRPr b="1" sz="1800">
              <a:solidFill>
                <a:srgbClr val="454F5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Light grey </a:t>
            </a:r>
            <a:r>
              <a:rPr b="1" lang="en" sz="1800">
                <a:solidFill>
                  <a:srgbClr val="738498"/>
                </a:solidFill>
              </a:rPr>
              <a:t>#738498</a:t>
            </a:r>
            <a:endParaRPr b="1" sz="1800">
              <a:solidFill>
                <a:srgbClr val="738498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Neon green </a:t>
            </a:r>
            <a:r>
              <a:rPr b="1" lang="en" sz="1800">
                <a:solidFill>
                  <a:srgbClr val="C7F464"/>
                </a:solidFill>
              </a:rPr>
              <a:t>#c7f464</a:t>
            </a:r>
            <a:endParaRPr b="1" sz="1800">
              <a:solidFill>
                <a:srgbClr val="C7F46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Aqua </a:t>
            </a:r>
            <a:r>
              <a:rPr b="1" lang="en" sz="1800">
                <a:solidFill>
                  <a:srgbClr val="4ECDC4"/>
                </a:solidFill>
              </a:rPr>
              <a:t>#4ecdc4</a:t>
            </a:r>
            <a:endParaRPr b="1" sz="1800">
              <a:solidFill>
                <a:srgbClr val="4ECDC4"/>
              </a:solidFill>
            </a:endParaRPr>
          </a:p>
        </p:txBody>
      </p:sp>
      <p:sp>
        <p:nvSpPr>
          <p:cNvPr id="1267" name="Google Shape;1267;p88"/>
          <p:cNvSpPr txBox="1"/>
          <p:nvPr/>
        </p:nvSpPr>
        <p:spPr>
          <a:xfrm>
            <a:off x="691200" y="6070200"/>
            <a:ext cx="81492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38498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384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8" name="Google Shape;1268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2125" y="3561063"/>
            <a:ext cx="8477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Google Shape;1269;p8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C7F464"/>
        </a:solidFill>
      </p:bgPr>
    </p:bg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4" name="Google Shape;1274;p89"/>
          <p:cNvGrpSpPr/>
          <p:nvPr/>
        </p:nvGrpSpPr>
        <p:grpSpPr>
          <a:xfrm>
            <a:off x="358968" y="1254338"/>
            <a:ext cx="347107" cy="438984"/>
            <a:chOff x="584925" y="238125"/>
            <a:chExt cx="415200" cy="525100"/>
          </a:xfrm>
        </p:grpSpPr>
        <p:sp>
          <p:nvSpPr>
            <p:cNvPr id="1275" name="Google Shape;1275;p8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8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8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89"/>
          <p:cNvGrpSpPr/>
          <p:nvPr/>
        </p:nvGrpSpPr>
        <p:grpSpPr>
          <a:xfrm>
            <a:off x="910227" y="1318125"/>
            <a:ext cx="371623" cy="309362"/>
            <a:chOff x="1244325" y="314425"/>
            <a:chExt cx="444525" cy="370050"/>
          </a:xfrm>
        </p:grpSpPr>
        <p:sp>
          <p:nvSpPr>
            <p:cNvPr id="1282" name="Google Shape;1282;p8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89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1285" name="Google Shape;1285;p8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8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89"/>
          <p:cNvSpPr/>
          <p:nvPr/>
        </p:nvSpPr>
        <p:spPr>
          <a:xfrm>
            <a:off x="2077702" y="1305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89"/>
          <p:cNvSpPr/>
          <p:nvPr/>
        </p:nvSpPr>
        <p:spPr>
          <a:xfrm>
            <a:off x="2661148" y="1306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9" name="Google Shape;1289;p89"/>
          <p:cNvGrpSpPr/>
          <p:nvPr/>
        </p:nvGrpSpPr>
        <p:grpSpPr>
          <a:xfrm>
            <a:off x="3145963" y="1300276"/>
            <a:ext cx="408386" cy="345080"/>
            <a:chOff x="3918650" y="293075"/>
            <a:chExt cx="488500" cy="412775"/>
          </a:xfrm>
        </p:grpSpPr>
        <p:sp>
          <p:nvSpPr>
            <p:cNvPr id="1290" name="Google Shape;1290;p8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Google Shape;1293;p89"/>
          <p:cNvGrpSpPr/>
          <p:nvPr/>
        </p:nvGrpSpPr>
        <p:grpSpPr>
          <a:xfrm>
            <a:off x="3745730" y="1274235"/>
            <a:ext cx="335905" cy="397142"/>
            <a:chOff x="4636075" y="261925"/>
            <a:chExt cx="401800" cy="475050"/>
          </a:xfrm>
        </p:grpSpPr>
        <p:sp>
          <p:nvSpPr>
            <p:cNvPr id="1294" name="Google Shape;1294;p8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8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8" name="Google Shape;1298;p89"/>
          <p:cNvSpPr/>
          <p:nvPr/>
        </p:nvSpPr>
        <p:spPr>
          <a:xfrm>
            <a:off x="4284931" y="1304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9" name="Google Shape;1299;p89"/>
          <p:cNvGrpSpPr/>
          <p:nvPr/>
        </p:nvGrpSpPr>
        <p:grpSpPr>
          <a:xfrm>
            <a:off x="4872282" y="1307424"/>
            <a:ext cx="336908" cy="330262"/>
            <a:chOff x="5983625" y="301625"/>
            <a:chExt cx="403000" cy="395050"/>
          </a:xfrm>
        </p:grpSpPr>
        <p:sp>
          <p:nvSpPr>
            <p:cNvPr id="1300" name="Google Shape;1300;p8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8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8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8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Google Shape;1320;p89"/>
          <p:cNvGrpSpPr/>
          <p:nvPr/>
        </p:nvGrpSpPr>
        <p:grpSpPr>
          <a:xfrm>
            <a:off x="5438358" y="1304853"/>
            <a:ext cx="331808" cy="331307"/>
            <a:chOff x="6660750" y="298550"/>
            <a:chExt cx="396900" cy="396300"/>
          </a:xfrm>
        </p:grpSpPr>
        <p:sp>
          <p:nvSpPr>
            <p:cNvPr id="1321" name="Google Shape;1321;p8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3" name="Google Shape;1323;p89"/>
          <p:cNvGrpSpPr/>
          <p:nvPr/>
        </p:nvGrpSpPr>
        <p:grpSpPr>
          <a:xfrm>
            <a:off x="358968" y="1826538"/>
            <a:ext cx="347107" cy="420111"/>
            <a:chOff x="584925" y="922575"/>
            <a:chExt cx="415200" cy="502525"/>
          </a:xfrm>
        </p:grpSpPr>
        <p:sp>
          <p:nvSpPr>
            <p:cNvPr id="1324" name="Google Shape;1324;p8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7" name="Google Shape;1327;p89"/>
          <p:cNvGrpSpPr/>
          <p:nvPr/>
        </p:nvGrpSpPr>
        <p:grpSpPr>
          <a:xfrm>
            <a:off x="912275" y="1816841"/>
            <a:ext cx="367547" cy="437980"/>
            <a:chOff x="1246775" y="910975"/>
            <a:chExt cx="439650" cy="523900"/>
          </a:xfrm>
        </p:grpSpPr>
        <p:sp>
          <p:nvSpPr>
            <p:cNvPr id="1328" name="Google Shape;1328;p8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1" name="Google Shape;1331;p89"/>
          <p:cNvGrpSpPr/>
          <p:nvPr/>
        </p:nvGrpSpPr>
        <p:grpSpPr>
          <a:xfrm>
            <a:off x="1480400" y="1887274"/>
            <a:ext cx="358351" cy="298118"/>
            <a:chOff x="1926350" y="995225"/>
            <a:chExt cx="428650" cy="356600"/>
          </a:xfrm>
        </p:grpSpPr>
        <p:sp>
          <p:nvSpPr>
            <p:cNvPr id="1332" name="Google Shape;1332;p8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6" name="Google Shape;1336;p89"/>
          <p:cNvSpPr/>
          <p:nvPr/>
        </p:nvSpPr>
        <p:spPr>
          <a:xfrm>
            <a:off x="2048085" y="1862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89"/>
          <p:cNvSpPr/>
          <p:nvPr/>
        </p:nvSpPr>
        <p:spPr>
          <a:xfrm>
            <a:off x="2612156" y="1879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89"/>
          <p:cNvSpPr/>
          <p:nvPr/>
        </p:nvSpPr>
        <p:spPr>
          <a:xfrm>
            <a:off x="3180804" y="1882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89"/>
          <p:cNvSpPr/>
          <p:nvPr/>
        </p:nvSpPr>
        <p:spPr>
          <a:xfrm>
            <a:off x="3755576" y="1885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0" name="Google Shape;1340;p89"/>
          <p:cNvGrpSpPr/>
          <p:nvPr/>
        </p:nvGrpSpPr>
        <p:grpSpPr>
          <a:xfrm>
            <a:off x="4302631" y="1864827"/>
            <a:ext cx="349155" cy="349657"/>
            <a:chOff x="5302225" y="968375"/>
            <a:chExt cx="417650" cy="418250"/>
          </a:xfrm>
        </p:grpSpPr>
        <p:sp>
          <p:nvSpPr>
            <p:cNvPr id="1341" name="Google Shape;1341;p8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89"/>
          <p:cNvGrpSpPr/>
          <p:nvPr/>
        </p:nvGrpSpPr>
        <p:grpSpPr>
          <a:xfrm>
            <a:off x="4824295" y="1825514"/>
            <a:ext cx="432881" cy="421637"/>
            <a:chOff x="5926225" y="921350"/>
            <a:chExt cx="517800" cy="504350"/>
          </a:xfrm>
        </p:grpSpPr>
        <p:sp>
          <p:nvSpPr>
            <p:cNvPr id="1344" name="Google Shape;1344;p8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6" name="Google Shape;1346;p89"/>
          <p:cNvGrpSpPr/>
          <p:nvPr/>
        </p:nvGrpSpPr>
        <p:grpSpPr>
          <a:xfrm>
            <a:off x="5402118" y="1833686"/>
            <a:ext cx="404290" cy="405314"/>
            <a:chOff x="6617400" y="931125"/>
            <a:chExt cx="483600" cy="484825"/>
          </a:xfrm>
        </p:grpSpPr>
        <p:sp>
          <p:nvSpPr>
            <p:cNvPr id="1347" name="Google Shape;1347;p8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9" name="Google Shape;1349;p89"/>
          <p:cNvGrpSpPr/>
          <p:nvPr/>
        </p:nvGrpSpPr>
        <p:grpSpPr>
          <a:xfrm>
            <a:off x="337525" y="2463048"/>
            <a:ext cx="389994" cy="273623"/>
            <a:chOff x="559275" y="1683950"/>
            <a:chExt cx="466500" cy="327300"/>
          </a:xfrm>
        </p:grpSpPr>
        <p:sp>
          <p:nvSpPr>
            <p:cNvPr id="1350" name="Google Shape;1350;p8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2" name="Google Shape;1352;p89"/>
          <p:cNvGrpSpPr/>
          <p:nvPr/>
        </p:nvGrpSpPr>
        <p:grpSpPr>
          <a:xfrm>
            <a:off x="901052" y="2408958"/>
            <a:ext cx="389994" cy="381822"/>
            <a:chOff x="1233350" y="1619250"/>
            <a:chExt cx="466500" cy="456725"/>
          </a:xfrm>
        </p:grpSpPr>
        <p:sp>
          <p:nvSpPr>
            <p:cNvPr id="1353" name="Google Shape;1353;p8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7" name="Google Shape;1357;p89"/>
          <p:cNvGrpSpPr/>
          <p:nvPr/>
        </p:nvGrpSpPr>
        <p:grpSpPr>
          <a:xfrm>
            <a:off x="1476826" y="2417109"/>
            <a:ext cx="365499" cy="365499"/>
            <a:chOff x="1922075" y="1629000"/>
            <a:chExt cx="437200" cy="437200"/>
          </a:xfrm>
        </p:grpSpPr>
        <p:sp>
          <p:nvSpPr>
            <p:cNvPr id="1358" name="Google Shape;1358;p8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0" name="Google Shape;1360;p89"/>
          <p:cNvGrpSpPr/>
          <p:nvPr/>
        </p:nvGrpSpPr>
        <p:grpSpPr>
          <a:xfrm>
            <a:off x="2038827" y="2415584"/>
            <a:ext cx="368551" cy="368551"/>
            <a:chOff x="2594325" y="1627175"/>
            <a:chExt cx="440850" cy="440850"/>
          </a:xfrm>
        </p:grpSpPr>
        <p:sp>
          <p:nvSpPr>
            <p:cNvPr id="1361" name="Google Shape;1361;p8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4" name="Google Shape;1364;p89"/>
          <p:cNvSpPr/>
          <p:nvPr/>
        </p:nvSpPr>
        <p:spPr>
          <a:xfrm>
            <a:off x="2618782" y="2431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5" name="Google Shape;1365;p89"/>
          <p:cNvGrpSpPr/>
          <p:nvPr/>
        </p:nvGrpSpPr>
        <p:grpSpPr>
          <a:xfrm>
            <a:off x="3200595" y="2388017"/>
            <a:ext cx="299121" cy="423685"/>
            <a:chOff x="3984000" y="1594200"/>
            <a:chExt cx="357800" cy="506800"/>
          </a:xfrm>
        </p:grpSpPr>
        <p:sp>
          <p:nvSpPr>
            <p:cNvPr id="1366" name="Google Shape;1366;p8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8" name="Google Shape;1368;p89"/>
          <p:cNvGrpSpPr/>
          <p:nvPr/>
        </p:nvGrpSpPr>
        <p:grpSpPr>
          <a:xfrm>
            <a:off x="3716637" y="2478869"/>
            <a:ext cx="394090" cy="241980"/>
            <a:chOff x="4601275" y="1702875"/>
            <a:chExt cx="471400" cy="289450"/>
          </a:xfrm>
        </p:grpSpPr>
        <p:sp>
          <p:nvSpPr>
            <p:cNvPr id="1369" name="Google Shape;1369;p8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89"/>
          <p:cNvGrpSpPr/>
          <p:nvPr/>
        </p:nvGrpSpPr>
        <p:grpSpPr>
          <a:xfrm>
            <a:off x="4299057" y="2419659"/>
            <a:ext cx="356303" cy="360400"/>
            <a:chOff x="5297950" y="1632050"/>
            <a:chExt cx="426200" cy="431100"/>
          </a:xfrm>
        </p:grpSpPr>
        <p:sp>
          <p:nvSpPr>
            <p:cNvPr id="1375" name="Google Shape;1375;p8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7" name="Google Shape;1377;p89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1378" name="Google Shape;1378;p8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3" name="Google Shape;1383;p89"/>
          <p:cNvGrpSpPr/>
          <p:nvPr/>
        </p:nvGrpSpPr>
        <p:grpSpPr>
          <a:xfrm>
            <a:off x="5408764" y="2404360"/>
            <a:ext cx="401719" cy="366502"/>
            <a:chOff x="6625350" y="1613750"/>
            <a:chExt cx="480525" cy="438400"/>
          </a:xfrm>
        </p:grpSpPr>
        <p:sp>
          <p:nvSpPr>
            <p:cNvPr id="1384" name="Google Shape;1384;p8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89"/>
          <p:cNvGrpSpPr/>
          <p:nvPr/>
        </p:nvGrpSpPr>
        <p:grpSpPr>
          <a:xfrm>
            <a:off x="380913" y="3000554"/>
            <a:ext cx="303217" cy="325685"/>
            <a:chOff x="611175" y="2326900"/>
            <a:chExt cx="362700" cy="389575"/>
          </a:xfrm>
        </p:grpSpPr>
        <p:sp>
          <p:nvSpPr>
            <p:cNvPr id="1390" name="Google Shape;1390;p8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4" name="Google Shape;1394;p89"/>
          <p:cNvSpPr/>
          <p:nvPr/>
        </p:nvSpPr>
        <p:spPr>
          <a:xfrm>
            <a:off x="936309" y="3003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89"/>
          <p:cNvSpPr/>
          <p:nvPr/>
        </p:nvSpPr>
        <p:spPr>
          <a:xfrm>
            <a:off x="1499857" y="3003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89"/>
          <p:cNvSpPr/>
          <p:nvPr/>
        </p:nvSpPr>
        <p:spPr>
          <a:xfrm>
            <a:off x="2063406" y="3003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7" name="Google Shape;1397;p89"/>
          <p:cNvGrpSpPr/>
          <p:nvPr/>
        </p:nvGrpSpPr>
        <p:grpSpPr>
          <a:xfrm>
            <a:off x="2701378" y="2948492"/>
            <a:ext cx="170502" cy="425733"/>
            <a:chOff x="3386850" y="2264625"/>
            <a:chExt cx="203950" cy="509250"/>
          </a:xfrm>
        </p:grpSpPr>
        <p:sp>
          <p:nvSpPr>
            <p:cNvPr id="1398" name="Google Shape;1398;p8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89"/>
          <p:cNvGrpSpPr/>
          <p:nvPr/>
        </p:nvGrpSpPr>
        <p:grpSpPr>
          <a:xfrm>
            <a:off x="3843751" y="3002602"/>
            <a:ext cx="139863" cy="317513"/>
            <a:chOff x="4753325" y="2329350"/>
            <a:chExt cx="167300" cy="379800"/>
          </a:xfrm>
        </p:grpSpPr>
        <p:sp>
          <p:nvSpPr>
            <p:cNvPr id="1401" name="Google Shape;1401;p8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3" name="Google Shape;1403;p89"/>
          <p:cNvGrpSpPr/>
          <p:nvPr/>
        </p:nvGrpSpPr>
        <p:grpSpPr>
          <a:xfrm>
            <a:off x="3277654" y="2950519"/>
            <a:ext cx="145004" cy="421658"/>
            <a:chOff x="4076175" y="2267050"/>
            <a:chExt cx="173450" cy="504375"/>
          </a:xfrm>
        </p:grpSpPr>
        <p:sp>
          <p:nvSpPr>
            <p:cNvPr id="1404" name="Google Shape;1404;p8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6" name="Google Shape;1406;p89"/>
          <p:cNvSpPr/>
          <p:nvPr/>
        </p:nvSpPr>
        <p:spPr>
          <a:xfrm>
            <a:off x="4317599" y="2995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7" name="Google Shape;1407;p89"/>
          <p:cNvGrpSpPr/>
          <p:nvPr/>
        </p:nvGrpSpPr>
        <p:grpSpPr>
          <a:xfrm>
            <a:off x="4865134" y="3001055"/>
            <a:ext cx="351204" cy="324661"/>
            <a:chOff x="5975075" y="2327500"/>
            <a:chExt cx="420100" cy="388350"/>
          </a:xfrm>
        </p:grpSpPr>
        <p:sp>
          <p:nvSpPr>
            <p:cNvPr id="1408" name="Google Shape;1408;p8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89"/>
          <p:cNvGrpSpPr/>
          <p:nvPr/>
        </p:nvGrpSpPr>
        <p:grpSpPr>
          <a:xfrm>
            <a:off x="5496544" y="2991358"/>
            <a:ext cx="215437" cy="351204"/>
            <a:chOff x="6730350" y="2315900"/>
            <a:chExt cx="257700" cy="420100"/>
          </a:xfrm>
        </p:grpSpPr>
        <p:sp>
          <p:nvSpPr>
            <p:cNvPr id="1411" name="Google Shape;1411;p8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6" name="Google Shape;1416;p89"/>
          <p:cNvGrpSpPr/>
          <p:nvPr/>
        </p:nvGrpSpPr>
        <p:grpSpPr>
          <a:xfrm>
            <a:off x="477889" y="3527840"/>
            <a:ext cx="109265" cy="398166"/>
            <a:chOff x="727175" y="2957625"/>
            <a:chExt cx="130700" cy="476275"/>
          </a:xfrm>
        </p:grpSpPr>
        <p:sp>
          <p:nvSpPr>
            <p:cNvPr id="1417" name="Google Shape;1417;p8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9" name="Google Shape;1419;p89"/>
          <p:cNvSpPr/>
          <p:nvPr/>
        </p:nvSpPr>
        <p:spPr>
          <a:xfrm>
            <a:off x="1492208" y="3512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89"/>
          <p:cNvSpPr/>
          <p:nvPr/>
        </p:nvSpPr>
        <p:spPr>
          <a:xfrm>
            <a:off x="972049" y="3512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1" name="Google Shape;1421;p89"/>
          <p:cNvGrpSpPr/>
          <p:nvPr/>
        </p:nvGrpSpPr>
        <p:grpSpPr>
          <a:xfrm>
            <a:off x="2029631" y="3540589"/>
            <a:ext cx="386943" cy="372647"/>
            <a:chOff x="2583325" y="2972875"/>
            <a:chExt cx="462850" cy="445750"/>
          </a:xfrm>
        </p:grpSpPr>
        <p:sp>
          <p:nvSpPr>
            <p:cNvPr id="1422" name="Google Shape;1422;p8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4" name="Google Shape;1424;p89"/>
          <p:cNvGrpSpPr/>
          <p:nvPr/>
        </p:nvGrpSpPr>
        <p:grpSpPr>
          <a:xfrm>
            <a:off x="2579886" y="3596246"/>
            <a:ext cx="413486" cy="261355"/>
            <a:chOff x="3241525" y="3039450"/>
            <a:chExt cx="494600" cy="312625"/>
          </a:xfrm>
        </p:grpSpPr>
        <p:sp>
          <p:nvSpPr>
            <p:cNvPr id="1425" name="Google Shape;1425;p8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7" name="Google Shape;1427;p89"/>
          <p:cNvSpPr/>
          <p:nvPr/>
        </p:nvSpPr>
        <p:spPr>
          <a:xfrm>
            <a:off x="3736180" y="3549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8" name="Google Shape;1428;p89"/>
          <p:cNvGrpSpPr/>
          <p:nvPr/>
        </p:nvGrpSpPr>
        <p:grpSpPr>
          <a:xfrm>
            <a:off x="4263318" y="3568679"/>
            <a:ext cx="427781" cy="316489"/>
            <a:chOff x="5255200" y="3006475"/>
            <a:chExt cx="511700" cy="378575"/>
          </a:xfrm>
        </p:grpSpPr>
        <p:sp>
          <p:nvSpPr>
            <p:cNvPr id="1429" name="Google Shape;1429;p8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1" name="Google Shape;1431;p89"/>
          <p:cNvGrpSpPr/>
          <p:nvPr/>
        </p:nvGrpSpPr>
        <p:grpSpPr>
          <a:xfrm>
            <a:off x="3177104" y="3550308"/>
            <a:ext cx="346104" cy="353231"/>
            <a:chOff x="3955900" y="2984500"/>
            <a:chExt cx="414000" cy="422525"/>
          </a:xfrm>
        </p:grpSpPr>
        <p:sp>
          <p:nvSpPr>
            <p:cNvPr id="1432" name="Google Shape;1432;p8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5" name="Google Shape;1435;p89"/>
          <p:cNvSpPr/>
          <p:nvPr/>
        </p:nvSpPr>
        <p:spPr>
          <a:xfrm>
            <a:off x="341117" y="4138448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89"/>
          <p:cNvSpPr/>
          <p:nvPr/>
        </p:nvSpPr>
        <p:spPr>
          <a:xfrm>
            <a:off x="4906165" y="3533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7" name="Google Shape;1437;p89"/>
          <p:cNvGrpSpPr/>
          <p:nvPr/>
        </p:nvGrpSpPr>
        <p:grpSpPr>
          <a:xfrm>
            <a:off x="5472049" y="3545187"/>
            <a:ext cx="264427" cy="375719"/>
            <a:chOff x="6701050" y="2978375"/>
            <a:chExt cx="316300" cy="449425"/>
          </a:xfrm>
        </p:grpSpPr>
        <p:sp>
          <p:nvSpPr>
            <p:cNvPr id="1438" name="Google Shape;1438;p8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8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0" name="Google Shape;1440;p89"/>
          <p:cNvGrpSpPr/>
          <p:nvPr/>
        </p:nvGrpSpPr>
        <p:grpSpPr>
          <a:xfrm>
            <a:off x="907677" y="4163848"/>
            <a:ext cx="376743" cy="253204"/>
            <a:chOff x="1241275" y="3718400"/>
            <a:chExt cx="450650" cy="302875"/>
          </a:xfrm>
        </p:grpSpPr>
        <p:sp>
          <p:nvSpPr>
            <p:cNvPr id="1441" name="Google Shape;1441;p8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8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8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8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89"/>
          <p:cNvGrpSpPr/>
          <p:nvPr/>
        </p:nvGrpSpPr>
        <p:grpSpPr>
          <a:xfrm>
            <a:off x="1476324" y="4144453"/>
            <a:ext cx="366502" cy="292496"/>
            <a:chOff x="1921475" y="3695200"/>
            <a:chExt cx="438400" cy="349875"/>
          </a:xfrm>
        </p:grpSpPr>
        <p:sp>
          <p:nvSpPr>
            <p:cNvPr id="1446" name="Google Shape;1446;p8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8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8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9" name="Google Shape;1449;p89"/>
          <p:cNvGrpSpPr/>
          <p:nvPr/>
        </p:nvGrpSpPr>
        <p:grpSpPr>
          <a:xfrm>
            <a:off x="2043425" y="4139855"/>
            <a:ext cx="359355" cy="301190"/>
            <a:chOff x="2599825" y="3689700"/>
            <a:chExt cx="429850" cy="360275"/>
          </a:xfrm>
        </p:grpSpPr>
        <p:sp>
          <p:nvSpPr>
            <p:cNvPr id="1450" name="Google Shape;1450;p8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8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89"/>
          <p:cNvGrpSpPr/>
          <p:nvPr/>
        </p:nvGrpSpPr>
        <p:grpSpPr>
          <a:xfrm>
            <a:off x="2624299" y="4108714"/>
            <a:ext cx="324661" cy="338956"/>
            <a:chOff x="3294650" y="3652450"/>
            <a:chExt cx="388350" cy="405450"/>
          </a:xfrm>
        </p:grpSpPr>
        <p:sp>
          <p:nvSpPr>
            <p:cNvPr id="1453" name="Google Shape;1453;p8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8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8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6" name="Google Shape;1456;p89"/>
          <p:cNvGrpSpPr/>
          <p:nvPr/>
        </p:nvGrpSpPr>
        <p:grpSpPr>
          <a:xfrm>
            <a:off x="3160781" y="4151601"/>
            <a:ext cx="378750" cy="277698"/>
            <a:chOff x="3936375" y="3703750"/>
            <a:chExt cx="453050" cy="332175"/>
          </a:xfrm>
        </p:grpSpPr>
        <p:sp>
          <p:nvSpPr>
            <p:cNvPr id="1457" name="Google Shape;1457;p8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8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8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8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8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89"/>
          <p:cNvGrpSpPr/>
          <p:nvPr/>
        </p:nvGrpSpPr>
        <p:grpSpPr>
          <a:xfrm>
            <a:off x="3724307" y="4151601"/>
            <a:ext cx="378750" cy="277698"/>
            <a:chOff x="4610450" y="3703750"/>
            <a:chExt cx="453050" cy="332175"/>
          </a:xfrm>
        </p:grpSpPr>
        <p:sp>
          <p:nvSpPr>
            <p:cNvPr id="1463" name="Google Shape;1463;p8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8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5" name="Google Shape;1465;p89"/>
          <p:cNvGrpSpPr/>
          <p:nvPr/>
        </p:nvGrpSpPr>
        <p:grpSpPr>
          <a:xfrm>
            <a:off x="4301106" y="4123532"/>
            <a:ext cx="352207" cy="333836"/>
            <a:chOff x="5300400" y="3670175"/>
            <a:chExt cx="421300" cy="399325"/>
          </a:xfrm>
        </p:grpSpPr>
        <p:sp>
          <p:nvSpPr>
            <p:cNvPr id="1466" name="Google Shape;1466;p8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8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8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8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8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1" name="Google Shape;1471;p89"/>
          <p:cNvSpPr/>
          <p:nvPr/>
        </p:nvSpPr>
        <p:spPr>
          <a:xfrm>
            <a:off x="4844905" y="4094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2" name="Google Shape;1472;p89"/>
          <p:cNvGrpSpPr/>
          <p:nvPr/>
        </p:nvGrpSpPr>
        <p:grpSpPr>
          <a:xfrm>
            <a:off x="5433259" y="4119435"/>
            <a:ext cx="342008" cy="342029"/>
            <a:chOff x="6654650" y="3665275"/>
            <a:chExt cx="409100" cy="409125"/>
          </a:xfrm>
        </p:grpSpPr>
        <p:sp>
          <p:nvSpPr>
            <p:cNvPr id="1473" name="Google Shape;1473;p8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8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5" name="Google Shape;1475;p89"/>
          <p:cNvGrpSpPr/>
          <p:nvPr/>
        </p:nvGrpSpPr>
        <p:grpSpPr>
          <a:xfrm>
            <a:off x="347223" y="4668667"/>
            <a:ext cx="370599" cy="370620"/>
            <a:chOff x="570875" y="4322250"/>
            <a:chExt cx="443300" cy="443325"/>
          </a:xfrm>
        </p:grpSpPr>
        <p:sp>
          <p:nvSpPr>
            <p:cNvPr id="1476" name="Google Shape;1476;p8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8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8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8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0" name="Google Shape;1480;p89"/>
          <p:cNvSpPr/>
          <p:nvPr/>
        </p:nvSpPr>
        <p:spPr>
          <a:xfrm>
            <a:off x="895469" y="4740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1" name="Google Shape;1481;p89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1482" name="Google Shape;1482;p8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8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8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89"/>
          <p:cNvGrpSpPr/>
          <p:nvPr/>
        </p:nvGrpSpPr>
        <p:grpSpPr>
          <a:xfrm>
            <a:off x="2064346" y="4646722"/>
            <a:ext cx="318014" cy="414510"/>
            <a:chOff x="2624850" y="4296000"/>
            <a:chExt cx="380400" cy="495825"/>
          </a:xfrm>
        </p:grpSpPr>
        <p:sp>
          <p:nvSpPr>
            <p:cNvPr id="1486" name="Google Shape;1486;p8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8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8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9" name="Google Shape;1489;p89"/>
          <p:cNvSpPr/>
          <p:nvPr/>
        </p:nvSpPr>
        <p:spPr>
          <a:xfrm>
            <a:off x="3180303" y="4684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89"/>
          <p:cNvSpPr/>
          <p:nvPr/>
        </p:nvSpPr>
        <p:spPr>
          <a:xfrm>
            <a:off x="2616754" y="4705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89"/>
          <p:cNvSpPr/>
          <p:nvPr/>
        </p:nvSpPr>
        <p:spPr>
          <a:xfrm>
            <a:off x="3742304" y="4682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2" name="Google Shape;1492;p89"/>
          <p:cNvGrpSpPr/>
          <p:nvPr/>
        </p:nvGrpSpPr>
        <p:grpSpPr>
          <a:xfrm>
            <a:off x="4280686" y="4687560"/>
            <a:ext cx="393045" cy="332833"/>
            <a:chOff x="5275975" y="4344850"/>
            <a:chExt cx="470150" cy="398125"/>
          </a:xfrm>
        </p:grpSpPr>
        <p:sp>
          <p:nvSpPr>
            <p:cNvPr id="1493" name="Google Shape;1493;p8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8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8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6" name="Google Shape;1496;p89"/>
          <p:cNvSpPr/>
          <p:nvPr/>
        </p:nvSpPr>
        <p:spPr>
          <a:xfrm>
            <a:off x="4864301" y="4677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7" name="Google Shape;1497;p89"/>
          <p:cNvGrpSpPr/>
          <p:nvPr/>
        </p:nvGrpSpPr>
        <p:grpSpPr>
          <a:xfrm>
            <a:off x="5423039" y="4660516"/>
            <a:ext cx="362448" cy="386922"/>
            <a:chOff x="6642425" y="4312500"/>
            <a:chExt cx="433550" cy="462825"/>
          </a:xfrm>
        </p:grpSpPr>
        <p:sp>
          <p:nvSpPr>
            <p:cNvPr id="1498" name="Google Shape;1498;p8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8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8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1" name="Google Shape;1501;p89"/>
          <p:cNvSpPr/>
          <p:nvPr/>
        </p:nvSpPr>
        <p:spPr>
          <a:xfrm>
            <a:off x="299775" y="5280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2" name="Google Shape;1502;p89"/>
          <p:cNvGrpSpPr/>
          <p:nvPr/>
        </p:nvGrpSpPr>
        <p:grpSpPr>
          <a:xfrm>
            <a:off x="910227" y="5234764"/>
            <a:ext cx="371623" cy="365499"/>
            <a:chOff x="1244325" y="4999400"/>
            <a:chExt cx="444525" cy="437200"/>
          </a:xfrm>
        </p:grpSpPr>
        <p:sp>
          <p:nvSpPr>
            <p:cNvPr id="1503" name="Google Shape;1503;p8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8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8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8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8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8" name="Google Shape;1508;p89"/>
          <p:cNvGrpSpPr/>
          <p:nvPr/>
        </p:nvGrpSpPr>
        <p:grpSpPr>
          <a:xfrm>
            <a:off x="1506943" y="5223018"/>
            <a:ext cx="305265" cy="388970"/>
            <a:chOff x="1958100" y="4985350"/>
            <a:chExt cx="365150" cy="465275"/>
          </a:xfrm>
        </p:grpSpPr>
        <p:sp>
          <p:nvSpPr>
            <p:cNvPr id="1509" name="Google Shape;1509;p8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8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8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2" name="Google Shape;1512;p89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1513" name="Google Shape;1513;p8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8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8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6" name="Google Shape;1516;p89"/>
          <p:cNvGrpSpPr/>
          <p:nvPr/>
        </p:nvGrpSpPr>
        <p:grpSpPr>
          <a:xfrm>
            <a:off x="2577336" y="5245486"/>
            <a:ext cx="418585" cy="344056"/>
            <a:chOff x="3238475" y="5012225"/>
            <a:chExt cx="500700" cy="411550"/>
          </a:xfrm>
        </p:grpSpPr>
        <p:sp>
          <p:nvSpPr>
            <p:cNvPr id="1517" name="Google Shape;1517;p8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8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8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8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8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2" name="Google Shape;1522;p89"/>
          <p:cNvGrpSpPr/>
          <p:nvPr/>
        </p:nvGrpSpPr>
        <p:grpSpPr>
          <a:xfrm>
            <a:off x="3683970" y="5208723"/>
            <a:ext cx="459424" cy="417561"/>
            <a:chOff x="4562200" y="4968250"/>
            <a:chExt cx="549550" cy="499475"/>
          </a:xfrm>
        </p:grpSpPr>
        <p:sp>
          <p:nvSpPr>
            <p:cNvPr id="1523" name="Google Shape;1523;p8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8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8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8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8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8" name="Google Shape;1528;p89"/>
          <p:cNvGrpSpPr/>
          <p:nvPr/>
        </p:nvGrpSpPr>
        <p:grpSpPr>
          <a:xfrm>
            <a:off x="3190898" y="5232214"/>
            <a:ext cx="318516" cy="370076"/>
            <a:chOff x="3972400" y="4996350"/>
            <a:chExt cx="381000" cy="442675"/>
          </a:xfrm>
        </p:grpSpPr>
        <p:sp>
          <p:nvSpPr>
            <p:cNvPr id="1529" name="Google Shape;1529;p8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8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1" name="Google Shape;1531;p89"/>
          <p:cNvGrpSpPr/>
          <p:nvPr/>
        </p:nvGrpSpPr>
        <p:grpSpPr>
          <a:xfrm>
            <a:off x="4251594" y="5201073"/>
            <a:ext cx="451252" cy="432860"/>
            <a:chOff x="5241175" y="4959100"/>
            <a:chExt cx="539775" cy="517775"/>
          </a:xfrm>
        </p:grpSpPr>
        <p:sp>
          <p:nvSpPr>
            <p:cNvPr id="1532" name="Google Shape;1532;p8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8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8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8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8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8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8" name="Google Shape;1538;p89"/>
          <p:cNvSpPr/>
          <p:nvPr/>
        </p:nvSpPr>
        <p:spPr>
          <a:xfrm>
            <a:off x="4842355" y="5307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9" name="Google Shape;1539;p89"/>
          <p:cNvGrpSpPr/>
          <p:nvPr/>
        </p:nvGrpSpPr>
        <p:grpSpPr>
          <a:xfrm>
            <a:off x="5458778" y="5265382"/>
            <a:ext cx="289444" cy="332833"/>
            <a:chOff x="6685175" y="5036025"/>
            <a:chExt cx="346225" cy="398125"/>
          </a:xfrm>
        </p:grpSpPr>
        <p:sp>
          <p:nvSpPr>
            <p:cNvPr id="1540" name="Google Shape;1540;p8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8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8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8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8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5" name="Google Shape;1545;p89"/>
          <p:cNvGrpSpPr/>
          <p:nvPr/>
        </p:nvGrpSpPr>
        <p:grpSpPr>
          <a:xfrm>
            <a:off x="6359617" y="3024299"/>
            <a:ext cx="432570" cy="421334"/>
            <a:chOff x="5926225" y="921350"/>
            <a:chExt cx="517800" cy="504350"/>
          </a:xfrm>
        </p:grpSpPr>
        <p:sp>
          <p:nvSpPr>
            <p:cNvPr id="1546" name="Google Shape;1546;p8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547" name="Google Shape;1547;p8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548" name="Google Shape;1548;p89"/>
          <p:cNvSpPr/>
          <p:nvPr/>
        </p:nvSpPr>
        <p:spPr>
          <a:xfrm>
            <a:off x="6553538" y="32603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9" name="Google Shape;1549;p89"/>
          <p:cNvGrpSpPr/>
          <p:nvPr/>
        </p:nvGrpSpPr>
        <p:grpSpPr>
          <a:xfrm>
            <a:off x="7244605" y="3003679"/>
            <a:ext cx="432570" cy="421334"/>
            <a:chOff x="5926225" y="921350"/>
            <a:chExt cx="517800" cy="504350"/>
          </a:xfrm>
        </p:grpSpPr>
        <p:sp>
          <p:nvSpPr>
            <p:cNvPr id="1550" name="Google Shape;1550;p8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8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2" name="Google Shape;1552;p89"/>
          <p:cNvSpPr/>
          <p:nvPr/>
        </p:nvSpPr>
        <p:spPr>
          <a:xfrm>
            <a:off x="7438526" y="32397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3" name="Google Shape;1553;p89"/>
          <p:cNvGrpSpPr/>
          <p:nvPr/>
        </p:nvGrpSpPr>
        <p:grpSpPr>
          <a:xfrm>
            <a:off x="6359885" y="3752721"/>
            <a:ext cx="1075937" cy="1047989"/>
            <a:chOff x="5926225" y="921350"/>
            <a:chExt cx="517800" cy="504350"/>
          </a:xfrm>
        </p:grpSpPr>
        <p:sp>
          <p:nvSpPr>
            <p:cNvPr id="1554" name="Google Shape;1554;p8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8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89"/>
          <p:cNvSpPr/>
          <p:nvPr/>
        </p:nvSpPr>
        <p:spPr>
          <a:xfrm>
            <a:off x="6842198" y="43398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89"/>
          <p:cNvSpPr txBox="1"/>
          <p:nvPr/>
        </p:nvSpPr>
        <p:spPr>
          <a:xfrm>
            <a:off x="6248575" y="1224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SlidesCarnival icons are editable shapes</a:t>
            </a: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you can: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Resize them without losing quality.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Change fill color and opacity.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Change line color, width and style.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Isn’t that nice? :)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Examples: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8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Architecture</a:t>
            </a:r>
            <a:endParaRPr u="sng"/>
          </a:p>
        </p:txBody>
      </p:sp>
      <p:sp>
        <p:nvSpPr>
          <p:cNvPr id="115" name="Google Shape;115;p18"/>
          <p:cNvSpPr txBox="1"/>
          <p:nvPr/>
        </p:nvSpPr>
        <p:spPr>
          <a:xfrm>
            <a:off x="3386225" y="2064538"/>
            <a:ext cx="2371500" cy="391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App. layer</a:t>
            </a:r>
            <a:endParaRPr sz="18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386250" y="2788123"/>
            <a:ext cx="2371500" cy="391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Transport layer</a:t>
            </a:r>
            <a:endParaRPr sz="18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386225" y="3527862"/>
            <a:ext cx="2371500" cy="13488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𝝻Matrix</a:t>
            </a:r>
            <a:endParaRPr b="1"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p18"/>
          <p:cNvCxnSpPr>
            <a:stCxn id="115" idx="2"/>
            <a:endCxn id="116" idx="0"/>
          </p:cNvCxnSpPr>
          <p:nvPr/>
        </p:nvCxnSpPr>
        <p:spPr>
          <a:xfrm>
            <a:off x="4571975" y="2455738"/>
            <a:ext cx="0" cy="332400"/>
          </a:xfrm>
          <a:prstGeom prst="straightConnector1">
            <a:avLst/>
          </a:prstGeom>
          <a:noFill/>
          <a:ln cap="rnd" cmpd="sng" w="38100">
            <a:solidFill>
              <a:srgbClr val="454F5B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119" name="Google Shape;119;p18"/>
          <p:cNvCxnSpPr>
            <a:stCxn id="116" idx="2"/>
            <a:endCxn id="117" idx="0"/>
          </p:cNvCxnSpPr>
          <p:nvPr/>
        </p:nvCxnSpPr>
        <p:spPr>
          <a:xfrm>
            <a:off x="4572000" y="3179323"/>
            <a:ext cx="0" cy="348600"/>
          </a:xfrm>
          <a:prstGeom prst="straightConnector1">
            <a:avLst/>
          </a:prstGeom>
          <a:noFill/>
          <a:ln cap="rnd" cmpd="sng" w="38100">
            <a:solidFill>
              <a:srgbClr val="454F5B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120" name="Google Shape;120;p18"/>
          <p:cNvSpPr txBox="1"/>
          <p:nvPr/>
        </p:nvSpPr>
        <p:spPr>
          <a:xfrm>
            <a:off x="3386238" y="5202688"/>
            <a:ext cx="2371500" cy="391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Link Layer</a:t>
            </a:r>
            <a:endParaRPr sz="18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386263" y="5926273"/>
            <a:ext cx="2371500" cy="391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Physical layer</a:t>
            </a:r>
            <a:endParaRPr sz="18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18"/>
          <p:cNvCxnSpPr>
            <a:stCxn id="120" idx="2"/>
            <a:endCxn id="121" idx="0"/>
          </p:cNvCxnSpPr>
          <p:nvPr/>
        </p:nvCxnSpPr>
        <p:spPr>
          <a:xfrm>
            <a:off x="4571988" y="5593888"/>
            <a:ext cx="0" cy="332400"/>
          </a:xfrm>
          <a:prstGeom prst="straightConnector1">
            <a:avLst/>
          </a:prstGeom>
          <a:noFill/>
          <a:ln cap="rnd" cmpd="sng" w="38100">
            <a:solidFill>
              <a:srgbClr val="454F5B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123" name="Google Shape;123;p18"/>
          <p:cNvCxnSpPr>
            <a:stCxn id="117" idx="2"/>
            <a:endCxn id="120" idx="0"/>
          </p:cNvCxnSpPr>
          <p:nvPr/>
        </p:nvCxnSpPr>
        <p:spPr>
          <a:xfrm>
            <a:off x="4571975" y="4876662"/>
            <a:ext cx="0" cy="326100"/>
          </a:xfrm>
          <a:prstGeom prst="straightConnector1">
            <a:avLst/>
          </a:prstGeom>
          <a:noFill/>
          <a:ln cap="rnd" cmpd="sng" w="38100">
            <a:solidFill>
              <a:srgbClr val="454F5B"/>
            </a:solidFill>
            <a:prstDash val="solid"/>
            <a:round/>
            <a:headEnd len="sm" w="sm" type="diamond"/>
            <a:tailEnd len="sm" w="sm" type="diamond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90"/>
          <p:cNvSpPr txBox="1"/>
          <p:nvPr/>
        </p:nvSpPr>
        <p:spPr>
          <a:xfrm>
            <a:off x="2240050" y="1219075"/>
            <a:ext cx="59196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Now you can use any emoji as an icon!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4" name="Google Shape;1564;p90"/>
          <p:cNvSpPr txBox="1"/>
          <p:nvPr/>
        </p:nvSpPr>
        <p:spPr>
          <a:xfrm>
            <a:off x="884300" y="3212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54F5B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454F5B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5" name="Google Shape;1565;p90"/>
          <p:cNvSpPr txBox="1"/>
          <p:nvPr/>
        </p:nvSpPr>
        <p:spPr>
          <a:xfrm>
            <a:off x="725175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454F5B"/>
                </a:solidFill>
              </a:rPr>
              <a:t>😉</a:t>
            </a:r>
            <a:endParaRPr sz="9600">
              <a:solidFill>
                <a:srgbClr val="454F5B"/>
              </a:solidFill>
            </a:endParaRPr>
          </a:p>
        </p:txBody>
      </p:sp>
      <p:sp>
        <p:nvSpPr>
          <p:cNvPr id="1566" name="Google Shape;1566;p9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Design Overview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𝝻Matrix Architecture</a:t>
            </a:r>
            <a:endParaRPr b="0" sz="2000"/>
          </a:p>
        </p:txBody>
      </p:sp>
      <p:sp>
        <p:nvSpPr>
          <p:cNvPr id="130" name="Google Shape;130;p19"/>
          <p:cNvSpPr txBox="1"/>
          <p:nvPr/>
        </p:nvSpPr>
        <p:spPr>
          <a:xfrm>
            <a:off x="691200" y="2125025"/>
            <a:ext cx="7986000" cy="4475100"/>
          </a:xfrm>
          <a:prstGeom prst="rect">
            <a:avLst/>
          </a:prstGeom>
          <a:noFill/>
          <a:ln cap="rnd" cmpd="sng" w="762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>
            <a:off x="2372925" y="2076725"/>
            <a:ext cx="0" cy="4523700"/>
          </a:xfrm>
          <a:prstGeom prst="straightConnector1">
            <a:avLst/>
          </a:prstGeom>
          <a:noFill/>
          <a:ln cap="flat" cmpd="sng" w="38100">
            <a:solidFill>
              <a:srgbClr val="C7F46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2" name="Google Shape;132;p19"/>
          <p:cNvSpPr txBox="1"/>
          <p:nvPr/>
        </p:nvSpPr>
        <p:spPr>
          <a:xfrm>
            <a:off x="495825" y="1694650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Data Plane</a:t>
            </a:r>
            <a:endParaRPr b="1" sz="20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4398100" y="1694650"/>
            <a:ext cx="206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Control Plane</a:t>
            </a:r>
            <a:endParaRPr b="1" sz="20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