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Sniglet"/>
      <p:regular r:id="rId32"/>
    </p:embeddedFont>
    <p:embeddedFont>
      <p:font typeface="Barlow Semi Condensed Light"/>
      <p:regular r:id="rId33"/>
      <p:bold r:id="rId34"/>
      <p:italic r:id="rId35"/>
      <p:boldItalic r:id="rId36"/>
    </p:embeddedFont>
    <p:embeddedFont>
      <p:font typeface="Fjalla One"/>
      <p:regular r:id="rId37"/>
    </p:embeddedFont>
    <p:embeddedFont>
      <p:font typeface="Barlow Semi Condensed Medium"/>
      <p:regular r:id="rId38"/>
      <p:bold r:id="rId39"/>
      <p:italic r:id="rId40"/>
      <p:boldItalic r:id="rId41"/>
    </p:embeddedFont>
    <p:embeddedFont>
      <p:font typeface="Barlow Semi Condense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7EDDF4-C6F8-405F-98C7-9887EF848681}">
  <a:tblStyle styleId="{1C7EDDF4-C6F8-405F-98C7-9887EF848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Medium-italic.fntdata"/><Relationship Id="rId20" Type="http://schemas.openxmlformats.org/officeDocument/2006/relationships/slide" Target="slides/slide15.xml"/><Relationship Id="rId42" Type="http://schemas.openxmlformats.org/officeDocument/2006/relationships/font" Target="fonts/BarlowSemiCondensed-regular.fntdata"/><Relationship Id="rId41" Type="http://schemas.openxmlformats.org/officeDocument/2006/relationships/font" Target="fonts/BarlowSemiCondensedMedium-boldItalic.fntdata"/><Relationship Id="rId22" Type="http://schemas.openxmlformats.org/officeDocument/2006/relationships/slide" Target="slides/slide17.xml"/><Relationship Id="rId44" Type="http://schemas.openxmlformats.org/officeDocument/2006/relationships/font" Target="fonts/BarlowSemiCondensed-italic.fntdata"/><Relationship Id="rId21" Type="http://schemas.openxmlformats.org/officeDocument/2006/relationships/slide" Target="slides/slide16.xml"/><Relationship Id="rId43" Type="http://schemas.openxmlformats.org/officeDocument/2006/relationships/font" Target="fonts/BarlowSemiCondense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BarlowSemiCondensedLight-regular.fntdata"/><Relationship Id="rId10" Type="http://schemas.openxmlformats.org/officeDocument/2006/relationships/slide" Target="slides/slide5.xml"/><Relationship Id="rId32" Type="http://schemas.openxmlformats.org/officeDocument/2006/relationships/font" Target="fonts/Sniglet-regular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Light-italic.fntdata"/><Relationship Id="rId12" Type="http://schemas.openxmlformats.org/officeDocument/2006/relationships/slide" Target="slides/slide7.xml"/><Relationship Id="rId34" Type="http://schemas.openxmlformats.org/officeDocument/2006/relationships/font" Target="fonts/BarlowSemiCondensedLight-bold.fntdata"/><Relationship Id="rId15" Type="http://schemas.openxmlformats.org/officeDocument/2006/relationships/slide" Target="slides/slide10.xml"/><Relationship Id="rId37" Type="http://schemas.openxmlformats.org/officeDocument/2006/relationships/font" Target="fonts/FjallaOne-regular.fntdata"/><Relationship Id="rId14" Type="http://schemas.openxmlformats.org/officeDocument/2006/relationships/slide" Target="slides/slide9.xml"/><Relationship Id="rId36" Type="http://schemas.openxmlformats.org/officeDocument/2006/relationships/font" Target="fonts/BarlowSemiCondensed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SemiCondensedMedium-bold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e6aabc1bd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e6aabc1bd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e7e01f70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e7e01f70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e7db5e60c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e7db5e60c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e7db5e60c0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e7db5e60c0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e7db5e60c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e7db5e60c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e7db5e60c0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e7db5e60c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e7db5e60c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e7db5e60c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e7e01f70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e7e01f70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e7db5e60c0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e7db5e60c0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e7e01f702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e7e01f702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e7e01f702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e7e01f70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e6aabc1bd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e6aabc1bd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e7db5e60c0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e7db5e60c0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e7e01f70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e7e01f70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e7e01f702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e7e01f702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7db5e60c0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7db5e60c0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e7db5e60c0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e7db5e60c0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e7db5e60c0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e7db5e60c0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e7db5e60c0_0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e7db5e60c0_0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e6aabc1bd8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e6aabc1bd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e6aabc1bd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e6aabc1bd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e6aabc1bd8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e6aabc1bd8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e7db5e60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e7db5e60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e7db5e60c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e7db5e60c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e7db5e60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e7db5e60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e7db5e60c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e7db5e60c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7" name="Google Shape;17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4" name="Google Shape;24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5" name="Google Shape;35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9" name="Google Shape;39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3" name="Google Shape;43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58" name="Google Shape;55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62" name="Google Shape;562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6" name="Google Shape;566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67" name="Google Shape;56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74" name="Google Shape;57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9" name="Google Shape;57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84" name="Google Shape;584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91" name="Google Shape;591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4" name="Google Shape;594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7" name="Google Shape;597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98" name="Google Shape;598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05" name="Google Shape;605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10" name="Google Shape;610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21" name="Google Shape;621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25" name="Google Shape;625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9" name="Google Shape;629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3" name="Google Shape;63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8" name="Google Shape;638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9" name="Google Shape;639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0" name="Google Shape;640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2" name="Google Shape;642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3" name="Google Shape;643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5" name="Google Shape;645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6" name="Google Shape;646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9" name="Google Shape;649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3" name="Google Shape;653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4" name="Google Shape;654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5" name="Google Shape;655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56" name="Google Shape;656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57" name="Google Shape;657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58" name="Google Shape;658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59" name="Google Shape;659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60" name="Google Shape;660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2" name="Google Shape;662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63" name="Google Shape;663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7" name="Google Shape;667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68" name="Google Shape;668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" name="Google Shape;672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73" name="Google Shape;673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9" name="Google Shape;67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2" name="Google Shape;682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3" name="Google Shape;683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4" name="Google Shape;684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5" name="Google Shape;685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6" name="Google Shape;686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7" name="Google Shape;687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88" name="Google Shape;688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89" name="Google Shape;689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90" name="Google Shape;690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3" name="Google Shape;693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94" name="Google Shape;694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99" name="Google Shape;699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706" name="Google Shape;706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9" name="Google Shape;709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0" name="Google Shape;710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711" name="Google Shape;711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18" name="Google Shape;718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23" name="Google Shape;723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8" name="Google Shape;728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30" name="Google Shape;730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1" name="Google Shape;731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2" name="Google Shape;732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37" name="Google Shape;737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3" name="Google Shape;743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5" name="Google Shape;745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46" name="Google Shape;746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53" name="Google Shape;753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8" name="Google Shape;758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63" name="Google Shape;763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67" name="Google Shape;76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2" name="Google Shape;772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4" name="Google Shape;774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5" name="Google Shape;775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6" name="Google Shape;77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9" name="Google Shape;779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1" name="Google Shape;781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2" name="Google Shape;782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3" name="Google Shape;783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4" name="Google Shape;784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5" name="Google Shape;785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9" name="Google Shape;789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0" name="Google Shape;790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1" name="Google Shape;791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5" name="Google Shape;795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96" name="Google Shape;796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3" name="Google Shape;803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08" name="Google Shape;808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3" name="Google Shape;813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0" name="Google Shape;82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23" name="Google Shape;823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6" name="Google Shape;826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27" name="Google Shape;827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34" name="Google Shape;834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39" name="Google Shape;839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0" name="Google Shape;85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54" name="Google Shape;854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0" name="Google Shape;860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61" name="Google Shape;861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4" name="Google Shape;864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65" name="Google Shape;865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70" name="Google Shape;870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77" name="Google Shape;877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80" name="Google Shape;880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1" name="Google Shape;881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82" name="Google Shape;882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89" name="Google Shape;889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94" name="Google Shape;894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97" name="Google Shape;897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1" name="Google Shape;901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902" name="Google Shape;902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909" name="Google Shape;909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914" name="Google Shape;914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19" name="Google Shape;919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26" name="Google Shape;92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32" name="Google Shape;932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33" name="Google Shape;933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7" name="Google Shape;937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38" name="Google Shape;938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45" name="Google Shape;945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50" name="Google Shape;950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55" name="Google Shape;955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62" name="Google Shape;96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65" name="Google Shape;965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68" name="Google Shape;968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69" name="Google Shape;969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76" name="Google Shape;97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81" name="Google Shape;981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5" name="Google Shape;985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1" name="Google Shape;991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92" name="Google Shape;99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96" name="Google Shape;996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00" name="Google Shape;1000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6" name="Google Shape;1006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7" name="Google Shape;1007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8" name="Google Shape;1008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09" name="Google Shape;1009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0" name="Google Shape;1010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11" name="Google Shape;1011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5" name="Google Shape;1015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16" name="Google Shape;1016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23" name="Google Shape;1023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28" name="Google Shape;1028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33" name="Google Shape;1033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40" name="Google Shape;104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3" name="Google Shape;1043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6" name="Google Shape;1046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47" name="Google Shape;104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54" name="Google Shape;105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59" name="Google Shape;105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9" name="Google Shape;1069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70" name="Google Shape;107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74" name="Google Shape;1074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78" name="Google Shape;1078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8" name="Google Shape;48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3" name="Google Shape;53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4" name="Google Shape;54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5" name="Google Shape;55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2" name="Google Shape;72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3" name="Google Shape;73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9" name="Google Shape;99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6" name="Google Shape;106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Google Shape;108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84" name="Google Shape;108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85" name="Google Shape;108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87" name="Google Shape;108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88" name="Google Shape;108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2" name="Google Shape;109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93" name="Google Shape;109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7" name="Google Shape;109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98" name="Google Shape;109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4" name="Google Shape;110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5" name="Google Shape;110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6" name="Google Shape;110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7" name="Google Shape;110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8" name="Google Shape;110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09" name="Google Shape;110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0" name="Google Shape;111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2" name="Google Shape;1112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14" name="Google Shape;1114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5" name="Google Shape;1115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21" name="Google Shape;1121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7" name="Google Shape;1127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29" name="Google Shape;1129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30" name="Google Shape;1130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37" name="Google Shape;1137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42" name="Google Shape;1142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47" name="Google Shape;114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51" name="Google Shape;1151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5" name="Google Shape;1155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6" name="Google Shape;1156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57" name="Google Shape;1157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8" name="Google Shape;1158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9" name="Google Shape;1159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60" name="Google Shape;116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3" name="Google Shape;1163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64" name="Google Shape;1164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6" name="Google Shape;1166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67" name="Google Shape;1167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72" name="Google Shape;1172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8" name="Google Shape;1178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0" name="Google Shape;1180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81" name="Google Shape;1181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88" name="Google Shape;1188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93" name="Google Shape;1193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98" name="Google Shape;119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02" name="Google Shape;1202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5" name="Google Shape;120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08" name="Google Shape;1208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0" name="Google Shape;1210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11" name="Google Shape;1211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216" name="Google Shape;1216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2" name="Google Shape;1222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4" name="Google Shape;1224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25" name="Google Shape;1225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32" name="Google Shape;1232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37" name="Google Shape;1237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1" name="Google Shape;1241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42" name="Google Shape;1242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46" name="Google Shape;1246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52" name="Google Shape;1252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5" name="Google Shape;1255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56" name="Google Shape;1256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63" name="Google Shape;1263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7" name="Google Shape;1267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74" name="Google Shape;127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78" name="Google Shape;127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82" name="Google Shape;128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85" name="Google Shape;1285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7" name="Google Shape;1287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88" name="Google Shape;1288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95" name="Google Shape;1295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300" name="Google Shape;1300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305" name="Google Shape;130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8" name="Google Shape;1308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309" name="Google Shape;130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315" name="Google Shape;1315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8" name="Google Shape;1318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319" name="Google Shape;1319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24" name="Google Shape;1324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31" name="Google Shape;1331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4" name="Google Shape;1334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5" name="Google Shape;1335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36" name="Google Shape;1336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43" name="Google Shape;1343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Google Shape;1347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48" name="Google Shape;1348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1" name="Google Shape;135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3" name="Google Shape;1353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7" name="Google Shape;1357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58" name="Google Shape;1358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65" name="Google Shape;1365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70" name="Google Shape;1370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75" name="Google Shape;1375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82" name="Google Shape;138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85" name="Google Shape;1385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8" name="Google Shape;1388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89" name="Google Shape;1389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96" name="Google Shape;1396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01" name="Google Shape;1401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5" name="Google Shape;1405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1" name="Google Shape;1411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12" name="Google Shape;141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416" name="Google Shape;141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420" name="Google Shape;142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3" name="Google Shape;142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426" name="Google Shape;1426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29" name="Google Shape;142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34" name="Google Shape;1434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8" name="Google Shape;1438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39" name="Google Shape;1439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5" name="Google Shape;144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48" name="Google Shape;1448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49" name="Google Shape;1449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50" name="Google Shape;145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1" name="Google Shape;1461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62" name="Google Shape;146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66" name="Google Shape;1466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7" name="Google Shape;1467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68" name="Google Shape;1468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4" name="Google Shape;1474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75" name="Google Shape;1475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80" name="Google Shape;1480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4" name="Google Shape;1484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85" name="Google Shape;148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8" name="Google Shape;1488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89" name="Google Shape;148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2" name="Google Shape;1492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93" name="Google Shape;1493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97" name="Google Shape;149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00" name="Google Shape;1500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2" name="Google Shape;1502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09" name="Google Shape;1509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3" name="Google Shape;1513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14" name="Google Shape;1514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0" name="Google Shape;1520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21" name="Google Shape;1521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5" name="Google Shape;1525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26" name="Google Shape;1526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0" name="Google Shape;1530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31" name="Google Shape;1531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7" name="Google Shape;1537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41" name="Google Shape;1541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44" name="Google Shape;1544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45" name="Google Shape;154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1" name="Google Shape;1551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52" name="Google Shape;155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57" name="Google Shape;155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1" name="Google Shape;1561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7" name="Google Shape;1567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68" name="Google Shape;156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72" name="Google Shape;157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5" name="Google Shape;157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5" name="Google Shape;115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6" name="Google Shape;116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0" name="Google Shape;120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21" name="Google Shape;121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2" name="Google Shape;122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23" name="Google Shape;123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0" name="Google Shape;130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" name="Google Shape;135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9" name="Google Shape;139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" name="Google Shape;140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1" name="Google Shape;141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8" name="Google Shape;148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3" name="Google Shape;153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3" name="Google Shape;173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" name="Google Shape;175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78" name="Google Shape;157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0" name="Google Shape;158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81" name="Google Shape;158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82" name="Google Shape;158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4" name="Google Shape;158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6" name="Google Shape;158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87" name="Google Shape;158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3" name="Google Shape;159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94" name="Google Shape;159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8" name="Google Shape;159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99" name="Google Shape;159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3" name="Google Shape;160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04" name="Google Shape;160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0" name="Google Shape;161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14" name="Google Shape;161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17" name="Google Shape;161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18" name="Google Shape;161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4" name="Google Shape;162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25" name="Google Shape;162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9" name="Google Shape;162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30" name="Google Shape;163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4" name="Google Shape;163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0" name="Google Shape;164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41" name="Google Shape;164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4" name="Google Shape;164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48" name="Google Shape;164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49" name="Google Shape;164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52" name="Google Shape;1652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53" name="Google Shape;1653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54" name="Google Shape;1654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55" name="Google Shape;1655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56" name="Google Shape;1656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57" name="Google Shape;1657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3" name="Google Shape;1663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64" name="Google Shape;1664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3" name="Google Shape;1673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74" name="Google Shape;1674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75" name="Google Shape;1675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82" name="Google Shape;1682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6" name="Google Shape;1686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87" name="Google Shape;1687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1" name="Google Shape;1691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92" name="Google Shape;1692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5" name="Google Shape;1695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96" name="Google Shape;1696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9" name="Google Shape;1699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00" name="Google Shape;170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04" name="Google Shape;1704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07" name="Google Shape;1707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8" name="Google Shape;1708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9" name="Google Shape;1709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3" name="Google Shape;17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3" name="Google Shape;183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84" name="Google Shape;184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6" name="Google Shape;186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8" name="Google Shape;188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9" name="Google Shape;189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0" name="Google Shape;190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03" name="Google Shape;203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7" name="Google Shape;207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8" name="Google Shape;208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30" name="Google Shape;230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8" name="Google Shape;238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1" name="Google Shape;241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Google Shape;243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0" name="Google Shape;250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51" name="Google Shape;251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2" name="Google Shape;252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53" name="Google Shape;253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60" name="Google Shape;260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9" name="Google Shape;269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0" name="Google Shape;270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71" name="Google Shape;271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8" name="Google Shape;278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83" name="Google Shape;283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" name="Google Shape;287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8" name="Google Shape;288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92" name="Google Shape;29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6" name="Google Shape;29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00" name="Google Shape;30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03" name="Google Shape;303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5" name="Google Shape;305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12" name="Google Shape;312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13" name="Google Shape;313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6" name="Google Shape;316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7" name="Google Shape;317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24" name="Google Shape;324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35" name="Google Shape;335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9" name="Google Shape;33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43" name="Google Shape;34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6" name="Google Shape;346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8" name="Google Shape;348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9" name="Google Shape;349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56" name="Google Shape;356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61" name="Google Shape;361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66" name="Google Shape;36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70" name="Google Shape;370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76" name="Google Shape;376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9" name="Google Shape;379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80" name="Google Shape;380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4" name="Google Shape;384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85" name="Google Shape;385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92" name="Google Shape;392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97" name="Google Shape;397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02" name="Google Shape;402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" name="Google Shape;408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9" name="Google Shape;409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2" name="Google Shape;412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5" name="Google Shape;415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16" name="Google Shape;416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23" name="Google Shape;423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8" name="Google Shape;428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" name="Google Shape;432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9" name="Google Shape;439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43" name="Google Shape;443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6" name="Google Shape;4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9" name="Google Shape;449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50" name="Google Shape;450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3" name="Google Shape;453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4" name="Google Shape;454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1" name="Google Shape;461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2" name="Google Shape;472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6" name="Google Shape;476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80" name="Google Shape;480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3" name="Google Shape;483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5" name="Google Shape;485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6" name="Google Shape;486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3" name="Google Shape;493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8" name="Google Shape;498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3" name="Google Shape;50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7" name="Google Shape;50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13" name="Google Shape;51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4" name="Google Shape;51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17" name="Google Shape;51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22" name="Google Shape;52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8" name="Google Shape;52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0" name="Google Shape;53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31" name="Google Shape;53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38" name="Google Shape;53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3" name="Google Shape;54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48" name="Google Shape;54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2" name="Google Shape;55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723750" cy="193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653775" y="50"/>
            <a:ext cx="723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100">
                <a:solidFill>
                  <a:srgbClr val="325D79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- </a:t>
            </a:r>
            <a:r>
              <a:rPr b="1" lang="en" sz="1100">
                <a:solidFill>
                  <a:srgbClr val="325D79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V CoUrb </a:t>
            </a:r>
            <a:endParaRPr b="1" sz="200">
              <a:solidFill>
                <a:srgbClr val="325D7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3"/>
          <p:cNvSpPr txBox="1"/>
          <p:nvPr>
            <p:ph type="ctrTitle"/>
          </p:nvPr>
        </p:nvSpPr>
        <p:spPr>
          <a:xfrm>
            <a:off x="217676" y="1675650"/>
            <a:ext cx="8295300" cy="17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Internet das Coisas está preparada para mobilidade?</a:t>
            </a:r>
            <a:endParaRPr/>
          </a:p>
        </p:txBody>
      </p:sp>
      <p:sp>
        <p:nvSpPr>
          <p:cNvPr id="1719" name="Google Shape;1719;p33"/>
          <p:cNvSpPr txBox="1"/>
          <p:nvPr>
            <p:ph idx="1" type="subTitle"/>
          </p:nvPr>
        </p:nvSpPr>
        <p:spPr>
          <a:xfrm>
            <a:off x="120925" y="3721600"/>
            <a:ext cx="28539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Bruno P. Santos</a:t>
            </a:r>
            <a:r>
              <a:rPr baseline="30000" lang="en" sz="2000"/>
              <a:t>1</a:t>
            </a:r>
            <a:r>
              <a:rPr lang="en" sz="2000"/>
              <a:t>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Paulo H. Rettore</a:t>
            </a:r>
            <a:r>
              <a:rPr baseline="30000" lang="en" sz="2000"/>
              <a:t>2</a:t>
            </a:r>
            <a:r>
              <a:rPr lang="en" sz="2000"/>
              <a:t>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Luiz F. M. Vieira</a:t>
            </a:r>
            <a:r>
              <a:rPr baseline="30000" lang="en" sz="2000"/>
              <a:t>3</a:t>
            </a:r>
            <a:r>
              <a:rPr lang="en" sz="2000"/>
              <a:t>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Antonio A.F. Loureiro</a:t>
            </a:r>
            <a:r>
              <a:rPr baseline="30000" lang="en" sz="2000"/>
              <a:t>3</a:t>
            </a:r>
            <a:r>
              <a:rPr lang="en" sz="2000"/>
              <a:t>.</a:t>
            </a:r>
            <a:r>
              <a:rPr lang="en" sz="2000"/>
              <a:t> </a:t>
            </a:r>
            <a:endParaRPr sz="2000"/>
          </a:p>
        </p:txBody>
      </p:sp>
      <p:sp>
        <p:nvSpPr>
          <p:cNvPr id="1720" name="Google Shape;1720;p33"/>
          <p:cNvSpPr txBox="1"/>
          <p:nvPr>
            <p:ph idx="1" type="subTitle"/>
          </p:nvPr>
        </p:nvSpPr>
        <p:spPr>
          <a:xfrm>
            <a:off x="5103200" y="3794725"/>
            <a:ext cx="40407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600"/>
              <a:t>1  </a:t>
            </a:r>
            <a:r>
              <a:rPr lang="en" sz="1600"/>
              <a:t>Universidade Federal de Ouro Preto</a:t>
            </a:r>
            <a:r>
              <a:rPr lang="en" sz="1600"/>
              <a:t> 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600"/>
              <a:t>2</a:t>
            </a:r>
            <a:r>
              <a:rPr lang="en" sz="1600"/>
              <a:t> Fraunhofer FKIE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600"/>
              <a:t>3</a:t>
            </a:r>
            <a:r>
              <a:rPr lang="en" sz="1600"/>
              <a:t> Universidade Federal de Minas Gerais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6" name="Google Shape;1836;p42"/>
          <p:cNvGrpSpPr/>
          <p:nvPr/>
        </p:nvGrpSpPr>
        <p:grpSpPr>
          <a:xfrm>
            <a:off x="416922" y="894436"/>
            <a:ext cx="635100" cy="734640"/>
            <a:chOff x="731647" y="573573"/>
            <a:chExt cx="635100" cy="734640"/>
          </a:xfrm>
        </p:grpSpPr>
        <p:grpSp>
          <p:nvGrpSpPr>
            <p:cNvPr id="1837" name="Google Shape;1837;p42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38" name="Google Shape;1838;p42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42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0" name="Google Shape;1840;p42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41" name="Google Shape;1841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42" name="Google Shape;1842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43" name="Google Shape;1843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44" name="Google Shape;1844;p42"/>
          <p:cNvSpPr txBox="1"/>
          <p:nvPr>
            <p:ph type="title"/>
          </p:nvPr>
        </p:nvSpPr>
        <p:spPr>
          <a:xfrm>
            <a:off x="661077" y="356625"/>
            <a:ext cx="7861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RPL - Principal protocolo de roteamento da IoT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Routing Protocol for Low power and Lossy Networks</a:t>
            </a:r>
            <a:endParaRPr i="1"/>
          </a:p>
        </p:txBody>
      </p:sp>
      <p:sp>
        <p:nvSpPr>
          <p:cNvPr id="1845" name="Google Shape;1845;p42"/>
          <p:cNvSpPr txBox="1"/>
          <p:nvPr>
            <p:ph idx="2" type="subTitle"/>
          </p:nvPr>
        </p:nvSpPr>
        <p:spPr>
          <a:xfrm>
            <a:off x="1349483" y="1034095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Estação Base (EB) inicia a construção dessa estrutura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42"/>
          <p:cNvSpPr txBox="1"/>
          <p:nvPr>
            <p:ph idx="1" type="subTitle"/>
          </p:nvPr>
        </p:nvSpPr>
        <p:spPr>
          <a:xfrm>
            <a:off x="1349475" y="750638"/>
            <a:ext cx="3253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DODAG</a:t>
            </a:r>
            <a:r>
              <a:rPr lang="en" sz="900"/>
              <a:t> </a:t>
            </a:r>
            <a:r>
              <a:rPr lang="en" sz="1000"/>
              <a:t>- Destination-Oriented Directed Acyclic Graph</a:t>
            </a:r>
            <a:endParaRPr sz="1000"/>
          </a:p>
        </p:txBody>
      </p:sp>
      <p:sp>
        <p:nvSpPr>
          <p:cNvPr id="1847" name="Google Shape;1847;p42"/>
          <p:cNvSpPr txBox="1"/>
          <p:nvPr>
            <p:ph idx="9" type="title"/>
          </p:nvPr>
        </p:nvSpPr>
        <p:spPr>
          <a:xfrm>
            <a:off x="499091" y="104323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48" name="Google Shape;1848;p42"/>
          <p:cNvSpPr/>
          <p:nvPr/>
        </p:nvSpPr>
        <p:spPr>
          <a:xfrm>
            <a:off x="6495075" y="1387650"/>
            <a:ext cx="507900" cy="516000"/>
          </a:xfrm>
          <a:prstGeom prst="frame">
            <a:avLst>
              <a:gd fmla="val 12500" name="adj1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EB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849" name="Google Shape;1849;p42"/>
          <p:cNvCxnSpPr/>
          <p:nvPr/>
        </p:nvCxnSpPr>
        <p:spPr>
          <a:xfrm>
            <a:off x="5353100" y="1144800"/>
            <a:ext cx="3345600" cy="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42"/>
          <p:cNvCxnSpPr>
            <a:stCxn id="1848" idx="0"/>
          </p:cNvCxnSpPr>
          <p:nvPr/>
        </p:nvCxnSpPr>
        <p:spPr>
          <a:xfrm rot="10800000">
            <a:off x="6749025" y="1128750"/>
            <a:ext cx="0" cy="2589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1" name="Google Shape;1851;p42"/>
          <p:cNvSpPr/>
          <p:nvPr/>
        </p:nvSpPr>
        <p:spPr>
          <a:xfrm>
            <a:off x="57524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2" name="Google Shape;1852;p42"/>
          <p:cNvSpPr/>
          <p:nvPr/>
        </p:nvSpPr>
        <p:spPr>
          <a:xfrm>
            <a:off x="73237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3" name="Google Shape;1853;p42"/>
          <p:cNvSpPr/>
          <p:nvPr/>
        </p:nvSpPr>
        <p:spPr>
          <a:xfrm>
            <a:off x="65469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4" name="Google Shape;1854;p42"/>
          <p:cNvSpPr/>
          <p:nvPr/>
        </p:nvSpPr>
        <p:spPr>
          <a:xfrm>
            <a:off x="81182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5" name="Google Shape;1855;p42"/>
          <p:cNvSpPr/>
          <p:nvPr/>
        </p:nvSpPr>
        <p:spPr>
          <a:xfrm>
            <a:off x="8681825" y="45595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6" name="Google Shape;1856;p42"/>
          <p:cNvSpPr/>
          <p:nvPr/>
        </p:nvSpPr>
        <p:spPr>
          <a:xfrm>
            <a:off x="5875500" y="44252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7" name="Google Shape;1857;p42"/>
          <p:cNvSpPr/>
          <p:nvPr/>
        </p:nvSpPr>
        <p:spPr>
          <a:xfrm>
            <a:off x="5422875" y="319500"/>
            <a:ext cx="2652300" cy="2652300"/>
          </a:xfrm>
          <a:prstGeom prst="donut">
            <a:avLst>
              <a:gd fmla="val 25000" name="adj"/>
            </a:avLst>
          </a:prstGeom>
          <a:noFill/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42"/>
          <p:cNvSpPr/>
          <p:nvPr/>
        </p:nvSpPr>
        <p:spPr>
          <a:xfrm>
            <a:off x="7594325" y="1193150"/>
            <a:ext cx="1217400" cy="782100"/>
          </a:xfrm>
          <a:prstGeom prst="wedgeRoundRectCallout">
            <a:avLst>
              <a:gd fmla="val -98343" name="adj1"/>
              <a:gd fmla="val -18044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DIO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Eu faço parte de um DODAG!!!!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859" name="Google Shape;1859;p42"/>
          <p:cNvGrpSpPr/>
          <p:nvPr/>
        </p:nvGrpSpPr>
        <p:grpSpPr>
          <a:xfrm>
            <a:off x="416922" y="1971323"/>
            <a:ext cx="635100" cy="733490"/>
            <a:chOff x="731647" y="1650460"/>
            <a:chExt cx="635100" cy="733490"/>
          </a:xfrm>
        </p:grpSpPr>
        <p:grpSp>
          <p:nvGrpSpPr>
            <p:cNvPr id="1860" name="Google Shape;1860;p42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861" name="Google Shape;1861;p42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2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3" name="Google Shape;1863;p42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864" name="Google Shape;1864;p4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65" name="Google Shape;1865;p4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66" name="Google Shape;1866;p4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67" name="Google Shape;1867;p42"/>
          <p:cNvSpPr txBox="1"/>
          <p:nvPr>
            <p:ph idx="3" type="subTitle"/>
          </p:nvPr>
        </p:nvSpPr>
        <p:spPr>
          <a:xfrm>
            <a:off x="1349483" y="182962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DIOs</a:t>
            </a:r>
            <a:r>
              <a:rPr lang="en" sz="1000"/>
              <a:t> - DODAG Information Object</a:t>
            </a:r>
            <a:endParaRPr sz="1000"/>
          </a:p>
        </p:txBody>
      </p:sp>
      <p:sp>
        <p:nvSpPr>
          <p:cNvPr id="1868" name="Google Shape;1868;p42"/>
          <p:cNvSpPr txBox="1"/>
          <p:nvPr>
            <p:ph idx="4" type="subTitle"/>
          </p:nvPr>
        </p:nvSpPr>
        <p:spPr>
          <a:xfrm>
            <a:off x="1349483" y="2113087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Dispositivos </a:t>
            </a:r>
            <a:r>
              <a:rPr i="1" lang="en"/>
              <a:t>broadcast </a:t>
            </a:r>
            <a:r>
              <a:rPr lang="en"/>
              <a:t>DIOs periodicamente para informar sobre a existência do DODAG </a:t>
            </a:r>
            <a:endParaRPr/>
          </a:p>
        </p:txBody>
      </p:sp>
      <p:sp>
        <p:nvSpPr>
          <p:cNvPr id="1869" name="Google Shape;1869;p42"/>
          <p:cNvSpPr txBox="1"/>
          <p:nvPr>
            <p:ph idx="13" type="title"/>
          </p:nvPr>
        </p:nvSpPr>
        <p:spPr>
          <a:xfrm>
            <a:off x="499091" y="212223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70" name="Google Shape;187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43"/>
          <p:cNvSpPr/>
          <p:nvPr/>
        </p:nvSpPr>
        <p:spPr>
          <a:xfrm>
            <a:off x="6208525" y="1245600"/>
            <a:ext cx="2652300" cy="2652300"/>
          </a:xfrm>
          <a:prstGeom prst="donut">
            <a:avLst>
              <a:gd fmla="val 25000" name="adj"/>
            </a:avLst>
          </a:prstGeom>
          <a:noFill/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43"/>
          <p:cNvSpPr/>
          <p:nvPr/>
        </p:nvSpPr>
        <p:spPr>
          <a:xfrm>
            <a:off x="4637225" y="1245600"/>
            <a:ext cx="2652300" cy="2652300"/>
          </a:xfrm>
          <a:prstGeom prst="donut">
            <a:avLst>
              <a:gd fmla="val 25000" name="adj"/>
            </a:avLst>
          </a:prstGeom>
          <a:noFill/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7" name="Google Shape;1877;p43"/>
          <p:cNvGrpSpPr/>
          <p:nvPr/>
        </p:nvGrpSpPr>
        <p:grpSpPr>
          <a:xfrm>
            <a:off x="416922" y="894436"/>
            <a:ext cx="635100" cy="734640"/>
            <a:chOff x="731647" y="573573"/>
            <a:chExt cx="635100" cy="734640"/>
          </a:xfrm>
        </p:grpSpPr>
        <p:grpSp>
          <p:nvGrpSpPr>
            <p:cNvPr id="1878" name="Google Shape;1878;p4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79" name="Google Shape;1879;p4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1" name="Google Shape;1881;p4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82" name="Google Shape;1882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83" name="Google Shape;1883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84" name="Google Shape;1884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85" name="Google Shape;1885;p43"/>
          <p:cNvSpPr txBox="1"/>
          <p:nvPr>
            <p:ph type="title"/>
          </p:nvPr>
        </p:nvSpPr>
        <p:spPr>
          <a:xfrm>
            <a:off x="661077" y="356625"/>
            <a:ext cx="7861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RPL - Principal protocolo de roteamento da IoT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Routing Protocol for Low power and Lossy Networks</a:t>
            </a:r>
            <a:endParaRPr i="1"/>
          </a:p>
        </p:txBody>
      </p:sp>
      <p:sp>
        <p:nvSpPr>
          <p:cNvPr id="1886" name="Google Shape;1886;p43"/>
          <p:cNvSpPr txBox="1"/>
          <p:nvPr>
            <p:ph idx="2" type="subTitle"/>
          </p:nvPr>
        </p:nvSpPr>
        <p:spPr>
          <a:xfrm>
            <a:off x="1349483" y="1034095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Estação Base (EB) inicia a construção dessa estrutura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43"/>
          <p:cNvSpPr txBox="1"/>
          <p:nvPr>
            <p:ph idx="1" type="subTitle"/>
          </p:nvPr>
        </p:nvSpPr>
        <p:spPr>
          <a:xfrm>
            <a:off x="1349475" y="750638"/>
            <a:ext cx="3253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DODAG</a:t>
            </a:r>
            <a:r>
              <a:rPr lang="en" sz="900"/>
              <a:t> </a:t>
            </a:r>
            <a:r>
              <a:rPr lang="en" sz="1000"/>
              <a:t>- Destination-Oriented Directed Acyclic Graph</a:t>
            </a:r>
            <a:endParaRPr sz="1000"/>
          </a:p>
        </p:txBody>
      </p:sp>
      <p:sp>
        <p:nvSpPr>
          <p:cNvPr id="1888" name="Google Shape;1888;p43"/>
          <p:cNvSpPr txBox="1"/>
          <p:nvPr>
            <p:ph idx="9" type="title"/>
          </p:nvPr>
        </p:nvSpPr>
        <p:spPr>
          <a:xfrm>
            <a:off x="499091" y="104323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9" name="Google Shape;1889;p43"/>
          <p:cNvSpPr/>
          <p:nvPr/>
        </p:nvSpPr>
        <p:spPr>
          <a:xfrm>
            <a:off x="6495075" y="1387650"/>
            <a:ext cx="507900" cy="516000"/>
          </a:xfrm>
          <a:prstGeom prst="frame">
            <a:avLst>
              <a:gd fmla="val 12500" name="adj1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EB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890" name="Google Shape;1890;p43"/>
          <p:cNvCxnSpPr/>
          <p:nvPr/>
        </p:nvCxnSpPr>
        <p:spPr>
          <a:xfrm>
            <a:off x="5353100" y="1144800"/>
            <a:ext cx="3345600" cy="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1" name="Google Shape;1891;p43"/>
          <p:cNvCxnSpPr>
            <a:stCxn id="1889" idx="0"/>
          </p:cNvCxnSpPr>
          <p:nvPr/>
        </p:nvCxnSpPr>
        <p:spPr>
          <a:xfrm rot="10800000">
            <a:off x="6749025" y="1128750"/>
            <a:ext cx="0" cy="2589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2" name="Google Shape;1892;p43"/>
          <p:cNvSpPr/>
          <p:nvPr/>
        </p:nvSpPr>
        <p:spPr>
          <a:xfrm>
            <a:off x="57524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3" name="Google Shape;1893;p43"/>
          <p:cNvSpPr/>
          <p:nvPr/>
        </p:nvSpPr>
        <p:spPr>
          <a:xfrm>
            <a:off x="73237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4" name="Google Shape;1894;p43"/>
          <p:cNvSpPr/>
          <p:nvPr/>
        </p:nvSpPr>
        <p:spPr>
          <a:xfrm>
            <a:off x="65469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5" name="Google Shape;1895;p43"/>
          <p:cNvSpPr/>
          <p:nvPr/>
        </p:nvSpPr>
        <p:spPr>
          <a:xfrm>
            <a:off x="81182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6" name="Google Shape;1896;p43"/>
          <p:cNvSpPr/>
          <p:nvPr/>
        </p:nvSpPr>
        <p:spPr>
          <a:xfrm>
            <a:off x="8681825" y="45595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7" name="Google Shape;1897;p43"/>
          <p:cNvSpPr/>
          <p:nvPr/>
        </p:nvSpPr>
        <p:spPr>
          <a:xfrm>
            <a:off x="5875500" y="44252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98" name="Google Shape;1898;p43"/>
          <p:cNvGrpSpPr/>
          <p:nvPr/>
        </p:nvGrpSpPr>
        <p:grpSpPr>
          <a:xfrm>
            <a:off x="416922" y="1971323"/>
            <a:ext cx="635100" cy="733490"/>
            <a:chOff x="731647" y="1650460"/>
            <a:chExt cx="635100" cy="733490"/>
          </a:xfrm>
        </p:grpSpPr>
        <p:grpSp>
          <p:nvGrpSpPr>
            <p:cNvPr id="1899" name="Google Shape;1899;p4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0" name="Google Shape;1900;p4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4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2" name="Google Shape;1902;p4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3" name="Google Shape;1903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4" name="Google Shape;1904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5" name="Google Shape;1905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06" name="Google Shape;1906;p43"/>
          <p:cNvSpPr txBox="1"/>
          <p:nvPr>
            <p:ph idx="3" type="subTitle"/>
          </p:nvPr>
        </p:nvSpPr>
        <p:spPr>
          <a:xfrm>
            <a:off x="1349483" y="182962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DIOs</a:t>
            </a:r>
            <a:r>
              <a:rPr lang="en" sz="1000"/>
              <a:t> - DODAG Information Object</a:t>
            </a:r>
            <a:endParaRPr sz="1000"/>
          </a:p>
        </p:txBody>
      </p:sp>
      <p:sp>
        <p:nvSpPr>
          <p:cNvPr id="1907" name="Google Shape;1907;p43"/>
          <p:cNvSpPr txBox="1"/>
          <p:nvPr>
            <p:ph idx="4" type="subTitle"/>
          </p:nvPr>
        </p:nvSpPr>
        <p:spPr>
          <a:xfrm>
            <a:off x="1349483" y="2113087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Dispositivos </a:t>
            </a:r>
            <a:r>
              <a:rPr i="1" lang="en"/>
              <a:t>broadcast </a:t>
            </a:r>
            <a:r>
              <a:rPr lang="en"/>
              <a:t>DIOs periodicamente para informar sobre a existência do DODAG </a:t>
            </a:r>
            <a:endParaRPr/>
          </a:p>
        </p:txBody>
      </p:sp>
      <p:sp>
        <p:nvSpPr>
          <p:cNvPr id="1908" name="Google Shape;1908;p43"/>
          <p:cNvSpPr txBox="1"/>
          <p:nvPr>
            <p:ph idx="13" type="title"/>
          </p:nvPr>
        </p:nvSpPr>
        <p:spPr>
          <a:xfrm>
            <a:off x="499091" y="212223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09" name="Google Shape;1909;p43"/>
          <p:cNvSpPr/>
          <p:nvPr/>
        </p:nvSpPr>
        <p:spPr>
          <a:xfrm>
            <a:off x="7886225" y="1915550"/>
            <a:ext cx="1217400" cy="782100"/>
          </a:xfrm>
          <a:prstGeom prst="wedgeRoundRectCallout">
            <a:avLst>
              <a:gd fmla="val -79276" name="adj1"/>
              <a:gd fmla="val 11226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DAO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Também quero!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10" name="Google Shape;1910;p43"/>
          <p:cNvSpPr/>
          <p:nvPr/>
        </p:nvSpPr>
        <p:spPr>
          <a:xfrm>
            <a:off x="4701025" y="1431525"/>
            <a:ext cx="1217400" cy="782100"/>
          </a:xfrm>
          <a:prstGeom prst="wedgeRoundRectCallout">
            <a:avLst>
              <a:gd fmla="val 47932" name="adj1"/>
              <a:gd fmla="val 91667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DAO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Quero fazer parte do DODAG!!!!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11" name="Google Shape;1911;p43"/>
          <p:cNvGrpSpPr/>
          <p:nvPr/>
        </p:nvGrpSpPr>
        <p:grpSpPr>
          <a:xfrm>
            <a:off x="416922" y="3049139"/>
            <a:ext cx="635100" cy="734984"/>
            <a:chOff x="731647" y="2728277"/>
            <a:chExt cx="635100" cy="734984"/>
          </a:xfrm>
        </p:grpSpPr>
        <p:grpSp>
          <p:nvGrpSpPr>
            <p:cNvPr id="1912" name="Google Shape;1912;p4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3" name="Google Shape;1913;p4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5" name="Google Shape;1915;p4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6" name="Google Shape;1916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7" name="Google Shape;1917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19" name="Google Shape;1919;p43"/>
          <p:cNvSpPr txBox="1"/>
          <p:nvPr>
            <p:ph idx="5" type="subTitle"/>
          </p:nvPr>
        </p:nvSpPr>
        <p:spPr>
          <a:xfrm>
            <a:off x="1349483" y="290861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DAOs</a:t>
            </a:r>
            <a:r>
              <a:rPr lang="en" sz="1000"/>
              <a:t> - Destination Advertisement Object</a:t>
            </a:r>
            <a:endParaRPr sz="1000"/>
          </a:p>
        </p:txBody>
      </p:sp>
      <p:sp>
        <p:nvSpPr>
          <p:cNvPr id="1920" name="Google Shape;1920;p43"/>
          <p:cNvSpPr txBox="1"/>
          <p:nvPr>
            <p:ph idx="6" type="subTitle"/>
          </p:nvPr>
        </p:nvSpPr>
        <p:spPr>
          <a:xfrm>
            <a:off x="1349483" y="319207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Dispositivos propagam DAOs  em direção a EB para construção de rotas reversas</a:t>
            </a:r>
            <a:endParaRPr/>
          </a:p>
        </p:txBody>
      </p:sp>
      <p:sp>
        <p:nvSpPr>
          <p:cNvPr id="1921" name="Google Shape;1921;p43"/>
          <p:cNvSpPr txBox="1"/>
          <p:nvPr>
            <p:ph idx="14" type="title"/>
          </p:nvPr>
        </p:nvSpPr>
        <p:spPr>
          <a:xfrm>
            <a:off x="499091" y="32012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922" name="Google Shape;1922;p43"/>
          <p:cNvCxnSpPr/>
          <p:nvPr/>
        </p:nvCxnSpPr>
        <p:spPr>
          <a:xfrm flipH="1" rot="10800000">
            <a:off x="6112504" y="1918621"/>
            <a:ext cx="385500" cy="5040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3" name="Google Shape;1923;p43"/>
          <p:cNvCxnSpPr/>
          <p:nvPr/>
        </p:nvCxnSpPr>
        <p:spPr>
          <a:xfrm rot="10800000">
            <a:off x="7021946" y="1918621"/>
            <a:ext cx="363600" cy="5040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4" name="Google Shape;192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9" name="Google Shape;1929;p44"/>
          <p:cNvGrpSpPr/>
          <p:nvPr/>
        </p:nvGrpSpPr>
        <p:grpSpPr>
          <a:xfrm>
            <a:off x="416922" y="894436"/>
            <a:ext cx="635100" cy="734640"/>
            <a:chOff x="731647" y="573573"/>
            <a:chExt cx="635100" cy="734640"/>
          </a:xfrm>
        </p:grpSpPr>
        <p:grpSp>
          <p:nvGrpSpPr>
            <p:cNvPr id="1930" name="Google Shape;1930;p4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931" name="Google Shape;1931;p4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3" name="Google Shape;1933;p4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34" name="Google Shape;1934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35" name="Google Shape;1935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36" name="Google Shape;1936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37" name="Google Shape;1937;p44"/>
          <p:cNvSpPr txBox="1"/>
          <p:nvPr>
            <p:ph type="title"/>
          </p:nvPr>
        </p:nvSpPr>
        <p:spPr>
          <a:xfrm>
            <a:off x="661077" y="356625"/>
            <a:ext cx="7861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RPL - Principal protocolo de roteamento da IoT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Routing Protocol for Low power and Lossy Networks</a:t>
            </a:r>
            <a:endParaRPr i="1"/>
          </a:p>
        </p:txBody>
      </p:sp>
      <p:sp>
        <p:nvSpPr>
          <p:cNvPr id="1938" name="Google Shape;1938;p44"/>
          <p:cNvSpPr txBox="1"/>
          <p:nvPr>
            <p:ph idx="2" type="subTitle"/>
          </p:nvPr>
        </p:nvSpPr>
        <p:spPr>
          <a:xfrm>
            <a:off x="1349483" y="1034095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Estação Base (EB) inicia a construção dessa estrutura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44"/>
          <p:cNvSpPr txBox="1"/>
          <p:nvPr>
            <p:ph idx="1" type="subTitle"/>
          </p:nvPr>
        </p:nvSpPr>
        <p:spPr>
          <a:xfrm>
            <a:off x="1349475" y="750638"/>
            <a:ext cx="3253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DODAG</a:t>
            </a:r>
            <a:r>
              <a:rPr lang="en" sz="900"/>
              <a:t> </a:t>
            </a:r>
            <a:r>
              <a:rPr lang="en" sz="1000"/>
              <a:t>- Destination-Oriented Directed Acyclic Graph</a:t>
            </a:r>
            <a:endParaRPr sz="1000"/>
          </a:p>
        </p:txBody>
      </p:sp>
      <p:sp>
        <p:nvSpPr>
          <p:cNvPr id="1940" name="Google Shape;1940;p44"/>
          <p:cNvSpPr txBox="1"/>
          <p:nvPr>
            <p:ph idx="9" type="title"/>
          </p:nvPr>
        </p:nvSpPr>
        <p:spPr>
          <a:xfrm>
            <a:off x="499091" y="104323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41" name="Google Shape;1941;p44"/>
          <p:cNvSpPr/>
          <p:nvPr/>
        </p:nvSpPr>
        <p:spPr>
          <a:xfrm>
            <a:off x="6495075" y="1387650"/>
            <a:ext cx="507900" cy="516000"/>
          </a:xfrm>
          <a:prstGeom prst="frame">
            <a:avLst>
              <a:gd fmla="val 12500" name="adj1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EB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942" name="Google Shape;1942;p44"/>
          <p:cNvCxnSpPr/>
          <p:nvPr/>
        </p:nvCxnSpPr>
        <p:spPr>
          <a:xfrm>
            <a:off x="5353100" y="1144800"/>
            <a:ext cx="3345600" cy="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3" name="Google Shape;1943;p44"/>
          <p:cNvCxnSpPr>
            <a:stCxn id="1941" idx="0"/>
          </p:cNvCxnSpPr>
          <p:nvPr/>
        </p:nvCxnSpPr>
        <p:spPr>
          <a:xfrm rot="10800000">
            <a:off x="6749025" y="1128750"/>
            <a:ext cx="0" cy="2589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4" name="Google Shape;1944;p44"/>
          <p:cNvSpPr/>
          <p:nvPr/>
        </p:nvSpPr>
        <p:spPr>
          <a:xfrm>
            <a:off x="57524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5" name="Google Shape;1945;p44"/>
          <p:cNvSpPr/>
          <p:nvPr/>
        </p:nvSpPr>
        <p:spPr>
          <a:xfrm>
            <a:off x="73237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6" name="Google Shape;1946;p44"/>
          <p:cNvSpPr/>
          <p:nvPr/>
        </p:nvSpPr>
        <p:spPr>
          <a:xfrm>
            <a:off x="65469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7" name="Google Shape;1947;p44"/>
          <p:cNvSpPr/>
          <p:nvPr/>
        </p:nvSpPr>
        <p:spPr>
          <a:xfrm>
            <a:off x="81182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8" name="Google Shape;1948;p44"/>
          <p:cNvSpPr/>
          <p:nvPr/>
        </p:nvSpPr>
        <p:spPr>
          <a:xfrm>
            <a:off x="8681825" y="45595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9" name="Google Shape;1949;p44"/>
          <p:cNvSpPr/>
          <p:nvPr/>
        </p:nvSpPr>
        <p:spPr>
          <a:xfrm>
            <a:off x="5875500" y="44252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50" name="Google Shape;1950;p44"/>
          <p:cNvGrpSpPr/>
          <p:nvPr/>
        </p:nvGrpSpPr>
        <p:grpSpPr>
          <a:xfrm>
            <a:off x="416922" y="1971323"/>
            <a:ext cx="635100" cy="733490"/>
            <a:chOff x="731647" y="1650460"/>
            <a:chExt cx="635100" cy="733490"/>
          </a:xfrm>
        </p:grpSpPr>
        <p:grpSp>
          <p:nvGrpSpPr>
            <p:cNvPr id="1951" name="Google Shape;1951;p4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52" name="Google Shape;1952;p4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4" name="Google Shape;1954;p4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55" name="Google Shape;1955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56" name="Google Shape;1956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57" name="Google Shape;1957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58" name="Google Shape;1958;p44"/>
          <p:cNvSpPr txBox="1"/>
          <p:nvPr>
            <p:ph idx="3" type="subTitle"/>
          </p:nvPr>
        </p:nvSpPr>
        <p:spPr>
          <a:xfrm>
            <a:off x="1349483" y="182962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DIOs</a:t>
            </a:r>
            <a:r>
              <a:rPr lang="en" sz="1000"/>
              <a:t> - DODAG Information Object</a:t>
            </a:r>
            <a:endParaRPr sz="1000"/>
          </a:p>
        </p:txBody>
      </p:sp>
      <p:sp>
        <p:nvSpPr>
          <p:cNvPr id="1959" name="Google Shape;1959;p44"/>
          <p:cNvSpPr txBox="1"/>
          <p:nvPr>
            <p:ph idx="4" type="subTitle"/>
          </p:nvPr>
        </p:nvSpPr>
        <p:spPr>
          <a:xfrm>
            <a:off x="1349483" y="2113087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Dispositivos </a:t>
            </a:r>
            <a:r>
              <a:rPr i="1" lang="en"/>
              <a:t>broadcast </a:t>
            </a:r>
            <a:r>
              <a:rPr lang="en"/>
              <a:t>DIOs periodicamente para informar sobre a existência do DODAG </a:t>
            </a:r>
            <a:endParaRPr/>
          </a:p>
        </p:txBody>
      </p:sp>
      <p:sp>
        <p:nvSpPr>
          <p:cNvPr id="1960" name="Google Shape;1960;p44"/>
          <p:cNvSpPr txBox="1"/>
          <p:nvPr>
            <p:ph idx="13" type="title"/>
          </p:nvPr>
        </p:nvSpPr>
        <p:spPr>
          <a:xfrm>
            <a:off x="499091" y="212223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961" name="Google Shape;1961;p44"/>
          <p:cNvGrpSpPr/>
          <p:nvPr/>
        </p:nvGrpSpPr>
        <p:grpSpPr>
          <a:xfrm>
            <a:off x="416922" y="3049139"/>
            <a:ext cx="635100" cy="734984"/>
            <a:chOff x="731647" y="2728277"/>
            <a:chExt cx="635100" cy="734984"/>
          </a:xfrm>
        </p:grpSpPr>
        <p:grpSp>
          <p:nvGrpSpPr>
            <p:cNvPr id="1962" name="Google Shape;1962;p4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63" name="Google Shape;1963;p4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4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5" name="Google Shape;1965;p4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66" name="Google Shape;1966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67" name="Google Shape;1967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68" name="Google Shape;1968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69" name="Google Shape;1969;p44"/>
          <p:cNvSpPr txBox="1"/>
          <p:nvPr>
            <p:ph idx="5" type="subTitle"/>
          </p:nvPr>
        </p:nvSpPr>
        <p:spPr>
          <a:xfrm>
            <a:off x="1349483" y="290861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DAOs</a:t>
            </a:r>
            <a:r>
              <a:rPr lang="en" sz="1000"/>
              <a:t> - Destination Advertisement Object</a:t>
            </a:r>
            <a:endParaRPr sz="1000"/>
          </a:p>
        </p:txBody>
      </p:sp>
      <p:sp>
        <p:nvSpPr>
          <p:cNvPr id="1970" name="Google Shape;1970;p44"/>
          <p:cNvSpPr txBox="1"/>
          <p:nvPr>
            <p:ph idx="6" type="subTitle"/>
          </p:nvPr>
        </p:nvSpPr>
        <p:spPr>
          <a:xfrm>
            <a:off x="1349483" y="319207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Dispositivos propagam DAOs  em direção a EB para construção de rotas reversas</a:t>
            </a:r>
            <a:endParaRPr/>
          </a:p>
        </p:txBody>
      </p:sp>
      <p:sp>
        <p:nvSpPr>
          <p:cNvPr id="1971" name="Google Shape;1971;p44"/>
          <p:cNvSpPr txBox="1"/>
          <p:nvPr>
            <p:ph idx="14" type="title"/>
          </p:nvPr>
        </p:nvSpPr>
        <p:spPr>
          <a:xfrm>
            <a:off x="499091" y="32012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972" name="Google Shape;1972;p44"/>
          <p:cNvCxnSpPr/>
          <p:nvPr/>
        </p:nvCxnSpPr>
        <p:spPr>
          <a:xfrm flipH="1" rot="10800000">
            <a:off x="6112504" y="1918621"/>
            <a:ext cx="385500" cy="5040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3" name="Google Shape;1973;p44"/>
          <p:cNvCxnSpPr/>
          <p:nvPr/>
        </p:nvCxnSpPr>
        <p:spPr>
          <a:xfrm rot="10800000">
            <a:off x="7021946" y="1918621"/>
            <a:ext cx="363600" cy="5040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4" name="Google Shape;1974;p44"/>
          <p:cNvSpPr/>
          <p:nvPr/>
        </p:nvSpPr>
        <p:spPr>
          <a:xfrm>
            <a:off x="6208525" y="1245600"/>
            <a:ext cx="2652300" cy="2652300"/>
          </a:xfrm>
          <a:prstGeom prst="donut">
            <a:avLst>
              <a:gd fmla="val 25000" name="adj"/>
            </a:avLst>
          </a:prstGeom>
          <a:noFill/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4"/>
          <p:cNvSpPr/>
          <p:nvPr/>
        </p:nvSpPr>
        <p:spPr>
          <a:xfrm>
            <a:off x="7886225" y="1630575"/>
            <a:ext cx="1217400" cy="782100"/>
          </a:xfrm>
          <a:prstGeom prst="wedgeRoundRectCallout">
            <a:avLst>
              <a:gd fmla="val -71328" name="adj1"/>
              <a:gd fmla="val 54878" name="adj2"/>
              <a:gd fmla="val 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DIO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Eu faço parte de um DODAG!!!!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976" name="Google Shape;1976;p44"/>
          <p:cNvCxnSpPr/>
          <p:nvPr/>
        </p:nvCxnSpPr>
        <p:spPr>
          <a:xfrm flipH="1" rot="10800000">
            <a:off x="6906979" y="2720771"/>
            <a:ext cx="478500" cy="8094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7" name="Google Shape;1977;p44"/>
          <p:cNvCxnSpPr/>
          <p:nvPr/>
        </p:nvCxnSpPr>
        <p:spPr>
          <a:xfrm rot="10800000">
            <a:off x="7683821" y="2720771"/>
            <a:ext cx="496200" cy="8094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8" name="Google Shape;19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983;p45"/>
          <p:cNvGrpSpPr/>
          <p:nvPr/>
        </p:nvGrpSpPr>
        <p:grpSpPr>
          <a:xfrm>
            <a:off x="416922" y="894436"/>
            <a:ext cx="635100" cy="734640"/>
            <a:chOff x="731647" y="573573"/>
            <a:chExt cx="635100" cy="734640"/>
          </a:xfrm>
        </p:grpSpPr>
        <p:grpSp>
          <p:nvGrpSpPr>
            <p:cNvPr id="1984" name="Google Shape;1984;p4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985" name="Google Shape;1985;p4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7" name="Google Shape;1987;p4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88" name="Google Shape;1988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90" name="Google Shape;1990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91" name="Google Shape;1991;p45"/>
          <p:cNvGrpSpPr/>
          <p:nvPr/>
        </p:nvGrpSpPr>
        <p:grpSpPr>
          <a:xfrm>
            <a:off x="416922" y="1971323"/>
            <a:ext cx="635100" cy="733490"/>
            <a:chOff x="731647" y="1650460"/>
            <a:chExt cx="635100" cy="733490"/>
          </a:xfrm>
        </p:grpSpPr>
        <p:grpSp>
          <p:nvGrpSpPr>
            <p:cNvPr id="1992" name="Google Shape;1992;p4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93" name="Google Shape;1993;p4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5" name="Google Shape;1995;p4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96" name="Google Shape;1996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99" name="Google Shape;1999;p45"/>
          <p:cNvGrpSpPr/>
          <p:nvPr/>
        </p:nvGrpSpPr>
        <p:grpSpPr>
          <a:xfrm>
            <a:off x="416922" y="3049139"/>
            <a:ext cx="635100" cy="734984"/>
            <a:chOff x="731647" y="2728277"/>
            <a:chExt cx="635100" cy="734984"/>
          </a:xfrm>
        </p:grpSpPr>
        <p:grpSp>
          <p:nvGrpSpPr>
            <p:cNvPr id="2000" name="Google Shape;2000;p4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001" name="Google Shape;2001;p4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3" name="Google Shape;2003;p4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004" name="Google Shape;2004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05" name="Google Shape;2005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06" name="Google Shape;2006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007" name="Google Shape;2007;p45"/>
          <p:cNvSpPr txBox="1"/>
          <p:nvPr>
            <p:ph type="title"/>
          </p:nvPr>
        </p:nvSpPr>
        <p:spPr>
          <a:xfrm>
            <a:off x="661077" y="356625"/>
            <a:ext cx="7861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RPL - Principal protocolo de roteamento da IoT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Routing Protocol for Low power and Lossy Networks</a:t>
            </a:r>
            <a:endParaRPr i="1"/>
          </a:p>
        </p:txBody>
      </p:sp>
      <p:sp>
        <p:nvSpPr>
          <p:cNvPr id="2008" name="Google Shape;2008;p45"/>
          <p:cNvSpPr txBox="1"/>
          <p:nvPr>
            <p:ph idx="2" type="subTitle"/>
          </p:nvPr>
        </p:nvSpPr>
        <p:spPr>
          <a:xfrm>
            <a:off x="1349483" y="1034095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Estação Base (EB) inicia a construção dessa estrutura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45"/>
          <p:cNvSpPr txBox="1"/>
          <p:nvPr>
            <p:ph idx="1" type="subTitle"/>
          </p:nvPr>
        </p:nvSpPr>
        <p:spPr>
          <a:xfrm>
            <a:off x="1349475" y="750638"/>
            <a:ext cx="3253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DODAG</a:t>
            </a:r>
            <a:r>
              <a:rPr lang="en" sz="900"/>
              <a:t> </a:t>
            </a:r>
            <a:r>
              <a:rPr lang="en" sz="1000"/>
              <a:t>- Destination-Oriented Directed Acyclic Graph</a:t>
            </a:r>
            <a:endParaRPr sz="1000"/>
          </a:p>
        </p:txBody>
      </p:sp>
      <p:sp>
        <p:nvSpPr>
          <p:cNvPr id="2010" name="Google Shape;2010;p45"/>
          <p:cNvSpPr txBox="1"/>
          <p:nvPr>
            <p:ph idx="3" type="subTitle"/>
          </p:nvPr>
        </p:nvSpPr>
        <p:spPr>
          <a:xfrm>
            <a:off x="1349483" y="182962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DIOs</a:t>
            </a:r>
            <a:r>
              <a:rPr lang="en" sz="1000"/>
              <a:t> - DODAG Information Object</a:t>
            </a:r>
            <a:endParaRPr sz="1000"/>
          </a:p>
        </p:txBody>
      </p:sp>
      <p:sp>
        <p:nvSpPr>
          <p:cNvPr id="2011" name="Google Shape;2011;p45"/>
          <p:cNvSpPr txBox="1"/>
          <p:nvPr>
            <p:ph idx="4" type="subTitle"/>
          </p:nvPr>
        </p:nvSpPr>
        <p:spPr>
          <a:xfrm>
            <a:off x="1349483" y="2113087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Dispositivos </a:t>
            </a:r>
            <a:r>
              <a:rPr i="1" lang="en"/>
              <a:t>broadcast </a:t>
            </a:r>
            <a:r>
              <a:rPr lang="en"/>
              <a:t>DIOs periodicamente para informar sobre a existência do DODAG </a:t>
            </a:r>
            <a:endParaRPr/>
          </a:p>
        </p:txBody>
      </p:sp>
      <p:sp>
        <p:nvSpPr>
          <p:cNvPr id="2012" name="Google Shape;2012;p45"/>
          <p:cNvSpPr txBox="1"/>
          <p:nvPr>
            <p:ph idx="5" type="subTitle"/>
          </p:nvPr>
        </p:nvSpPr>
        <p:spPr>
          <a:xfrm>
            <a:off x="1349483" y="290861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DAOs</a:t>
            </a:r>
            <a:r>
              <a:rPr lang="en" sz="1000"/>
              <a:t> - Destination Advertisement Object</a:t>
            </a:r>
            <a:endParaRPr sz="1000"/>
          </a:p>
        </p:txBody>
      </p:sp>
      <p:sp>
        <p:nvSpPr>
          <p:cNvPr id="2013" name="Google Shape;2013;p45"/>
          <p:cNvSpPr txBox="1"/>
          <p:nvPr>
            <p:ph idx="6" type="subTitle"/>
          </p:nvPr>
        </p:nvSpPr>
        <p:spPr>
          <a:xfrm>
            <a:off x="1349483" y="319207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Dispositivos propagam DAOs  em direção a EB para construção de rotas reversas</a:t>
            </a:r>
            <a:endParaRPr/>
          </a:p>
        </p:txBody>
      </p:sp>
      <p:sp>
        <p:nvSpPr>
          <p:cNvPr id="2014" name="Google Shape;2014;p45"/>
          <p:cNvSpPr txBox="1"/>
          <p:nvPr>
            <p:ph idx="9" type="title"/>
          </p:nvPr>
        </p:nvSpPr>
        <p:spPr>
          <a:xfrm>
            <a:off x="499091" y="104323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15" name="Google Shape;2015;p45"/>
          <p:cNvSpPr txBox="1"/>
          <p:nvPr>
            <p:ph idx="13" type="title"/>
          </p:nvPr>
        </p:nvSpPr>
        <p:spPr>
          <a:xfrm>
            <a:off x="499091" y="212223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16" name="Google Shape;2016;p45"/>
          <p:cNvSpPr txBox="1"/>
          <p:nvPr>
            <p:ph idx="14" type="title"/>
          </p:nvPr>
        </p:nvSpPr>
        <p:spPr>
          <a:xfrm>
            <a:off x="499091" y="32012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17" name="Google Shape;2017;p45"/>
          <p:cNvSpPr/>
          <p:nvPr/>
        </p:nvSpPr>
        <p:spPr>
          <a:xfrm>
            <a:off x="57524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8" name="Google Shape;2018;p45"/>
          <p:cNvSpPr/>
          <p:nvPr/>
        </p:nvSpPr>
        <p:spPr>
          <a:xfrm>
            <a:off x="6495075" y="1387650"/>
            <a:ext cx="507900" cy="516000"/>
          </a:xfrm>
          <a:prstGeom prst="frame">
            <a:avLst>
              <a:gd fmla="val 12500" name="adj1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EB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19" name="Google Shape;2019;p45"/>
          <p:cNvSpPr/>
          <p:nvPr/>
        </p:nvSpPr>
        <p:spPr>
          <a:xfrm>
            <a:off x="73237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0" name="Google Shape;2020;p45"/>
          <p:cNvSpPr/>
          <p:nvPr/>
        </p:nvSpPr>
        <p:spPr>
          <a:xfrm>
            <a:off x="65469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1" name="Google Shape;2021;p45"/>
          <p:cNvSpPr/>
          <p:nvPr/>
        </p:nvSpPr>
        <p:spPr>
          <a:xfrm>
            <a:off x="81182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2" name="Google Shape;2022;p45"/>
          <p:cNvSpPr/>
          <p:nvPr/>
        </p:nvSpPr>
        <p:spPr>
          <a:xfrm>
            <a:off x="8681825" y="45595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23" name="Google Shape;2023;p45"/>
          <p:cNvCxnSpPr>
            <a:stCxn id="2017" idx="7"/>
          </p:cNvCxnSpPr>
          <p:nvPr/>
        </p:nvCxnSpPr>
        <p:spPr>
          <a:xfrm flipH="1" rot="10800000">
            <a:off x="6112504" y="1918621"/>
            <a:ext cx="385500" cy="5040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4" name="Google Shape;2024;p45"/>
          <p:cNvCxnSpPr>
            <a:stCxn id="2019" idx="1"/>
          </p:cNvCxnSpPr>
          <p:nvPr/>
        </p:nvCxnSpPr>
        <p:spPr>
          <a:xfrm rot="10800000">
            <a:off x="7021946" y="1918621"/>
            <a:ext cx="363600" cy="5040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5" name="Google Shape;2025;p45"/>
          <p:cNvCxnSpPr>
            <a:stCxn id="2020" idx="7"/>
            <a:endCxn id="2019" idx="3"/>
          </p:cNvCxnSpPr>
          <p:nvPr/>
        </p:nvCxnSpPr>
        <p:spPr>
          <a:xfrm flipH="1" rot="10800000">
            <a:off x="6906979" y="2720771"/>
            <a:ext cx="478500" cy="8094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6" name="Google Shape;2026;p45"/>
          <p:cNvCxnSpPr>
            <a:stCxn id="2021" idx="1"/>
            <a:endCxn id="2019" idx="5"/>
          </p:cNvCxnSpPr>
          <p:nvPr/>
        </p:nvCxnSpPr>
        <p:spPr>
          <a:xfrm rot="10800000">
            <a:off x="7683821" y="2720771"/>
            <a:ext cx="496200" cy="8094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7" name="Google Shape;2027;p45"/>
          <p:cNvCxnSpPr>
            <a:stCxn id="2022" idx="0"/>
            <a:endCxn id="2021" idx="5"/>
          </p:cNvCxnSpPr>
          <p:nvPr/>
        </p:nvCxnSpPr>
        <p:spPr>
          <a:xfrm rot="10800000">
            <a:off x="8478425" y="3828475"/>
            <a:ext cx="414300" cy="7311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8" name="Google Shape;2028;p45"/>
          <p:cNvCxnSpPr/>
          <p:nvPr/>
        </p:nvCxnSpPr>
        <p:spPr>
          <a:xfrm>
            <a:off x="5353100" y="1144800"/>
            <a:ext cx="3345600" cy="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45"/>
          <p:cNvCxnSpPr>
            <a:stCxn id="2018" idx="0"/>
          </p:cNvCxnSpPr>
          <p:nvPr/>
        </p:nvCxnSpPr>
        <p:spPr>
          <a:xfrm rot="10800000">
            <a:off x="6749025" y="1128750"/>
            <a:ext cx="0" cy="2589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0" name="Google Shape;2030;p45"/>
          <p:cNvGrpSpPr/>
          <p:nvPr/>
        </p:nvGrpSpPr>
        <p:grpSpPr>
          <a:xfrm>
            <a:off x="416922" y="4128139"/>
            <a:ext cx="635100" cy="734984"/>
            <a:chOff x="731647" y="2728277"/>
            <a:chExt cx="635100" cy="734984"/>
          </a:xfrm>
        </p:grpSpPr>
        <p:grpSp>
          <p:nvGrpSpPr>
            <p:cNvPr id="2031" name="Google Shape;2031;p4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032" name="Google Shape;2032;p4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4" name="Google Shape;2034;p4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035" name="Google Shape;2035;p4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038" name="Google Shape;2038;p45"/>
          <p:cNvSpPr txBox="1"/>
          <p:nvPr>
            <p:ph idx="5" type="subTitle"/>
          </p:nvPr>
        </p:nvSpPr>
        <p:spPr>
          <a:xfrm>
            <a:off x="1349483" y="398761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</a:t>
            </a:r>
            <a:r>
              <a:rPr lang="en" sz="1000"/>
              <a:t> - DODAG Information Solicitation</a:t>
            </a:r>
            <a:endParaRPr sz="1000"/>
          </a:p>
        </p:txBody>
      </p:sp>
      <p:sp>
        <p:nvSpPr>
          <p:cNvPr id="2039" name="Google Shape;2039;p45"/>
          <p:cNvSpPr txBox="1"/>
          <p:nvPr>
            <p:ph idx="6" type="subTitle"/>
          </p:nvPr>
        </p:nvSpPr>
        <p:spPr>
          <a:xfrm>
            <a:off x="1349483" y="427107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Novos dispositivos </a:t>
            </a:r>
            <a:r>
              <a:rPr i="1" lang="en"/>
              <a:t>broadcast</a:t>
            </a:r>
            <a:r>
              <a:rPr lang="en"/>
              <a:t> DIS para tentar encontrar DODAGs existentes</a:t>
            </a:r>
            <a:endParaRPr/>
          </a:p>
        </p:txBody>
      </p:sp>
      <p:sp>
        <p:nvSpPr>
          <p:cNvPr id="2040" name="Google Shape;2040;p45"/>
          <p:cNvSpPr txBox="1"/>
          <p:nvPr>
            <p:ph idx="14" type="title"/>
          </p:nvPr>
        </p:nvSpPr>
        <p:spPr>
          <a:xfrm>
            <a:off x="499091" y="42802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41" name="Google Shape;2041;p45"/>
          <p:cNvSpPr/>
          <p:nvPr/>
        </p:nvSpPr>
        <p:spPr>
          <a:xfrm>
            <a:off x="5875500" y="44252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2" name="Google Shape;2042;p45"/>
          <p:cNvSpPr/>
          <p:nvPr/>
        </p:nvSpPr>
        <p:spPr>
          <a:xfrm>
            <a:off x="4760250" y="3310025"/>
            <a:ext cx="2652300" cy="2652300"/>
          </a:xfrm>
          <a:prstGeom prst="donut">
            <a:avLst>
              <a:gd fmla="val 25000" name="adj"/>
            </a:avLst>
          </a:prstGeom>
          <a:noFill/>
          <a:ln cap="flat" cmpd="sng" w="9525">
            <a:solidFill>
              <a:srgbClr val="7994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45"/>
          <p:cNvSpPr/>
          <p:nvPr/>
        </p:nvSpPr>
        <p:spPr>
          <a:xfrm>
            <a:off x="5120225" y="3212913"/>
            <a:ext cx="1217400" cy="782100"/>
          </a:xfrm>
          <a:prstGeom prst="wedgeRoundRectCallout">
            <a:avLst>
              <a:gd fmla="val 16808" name="adj1"/>
              <a:gd fmla="val 124652" name="adj2"/>
              <a:gd fmla="val 0" name="adj3"/>
            </a:avLst>
          </a:prstGeom>
          <a:solidFill>
            <a:srgbClr val="00C3B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DIS 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- Alguém aí conhece um DODAG?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44" name="Google Shape;204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46"/>
          <p:cNvGrpSpPr/>
          <p:nvPr/>
        </p:nvGrpSpPr>
        <p:grpSpPr>
          <a:xfrm>
            <a:off x="416922" y="894436"/>
            <a:ext cx="635100" cy="734640"/>
            <a:chOff x="731647" y="573573"/>
            <a:chExt cx="635100" cy="734640"/>
          </a:xfrm>
        </p:grpSpPr>
        <p:grpSp>
          <p:nvGrpSpPr>
            <p:cNvPr id="2050" name="Google Shape;2050;p46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51" name="Google Shape;2051;p46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6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3" name="Google Shape;2053;p46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054" name="Google Shape;2054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55" name="Google Shape;2055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56" name="Google Shape;2056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57" name="Google Shape;2057;p46"/>
          <p:cNvGrpSpPr/>
          <p:nvPr/>
        </p:nvGrpSpPr>
        <p:grpSpPr>
          <a:xfrm>
            <a:off x="416922" y="1971323"/>
            <a:ext cx="635100" cy="733490"/>
            <a:chOff x="731647" y="1650460"/>
            <a:chExt cx="635100" cy="733490"/>
          </a:xfrm>
        </p:grpSpPr>
        <p:grpSp>
          <p:nvGrpSpPr>
            <p:cNvPr id="2058" name="Google Shape;2058;p46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059" name="Google Shape;2059;p46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6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1" name="Google Shape;2061;p46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062" name="Google Shape;2062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3" name="Google Shape;2063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4" name="Google Shape;2064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65" name="Google Shape;2065;p46"/>
          <p:cNvGrpSpPr/>
          <p:nvPr/>
        </p:nvGrpSpPr>
        <p:grpSpPr>
          <a:xfrm>
            <a:off x="416922" y="3049139"/>
            <a:ext cx="635100" cy="734984"/>
            <a:chOff x="731647" y="2728277"/>
            <a:chExt cx="635100" cy="734984"/>
          </a:xfrm>
        </p:grpSpPr>
        <p:grpSp>
          <p:nvGrpSpPr>
            <p:cNvPr id="2066" name="Google Shape;2066;p4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067" name="Google Shape;2067;p4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9" name="Google Shape;2069;p4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070" name="Google Shape;2070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71" name="Google Shape;2071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72" name="Google Shape;2072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073" name="Google Shape;2073;p46"/>
          <p:cNvSpPr txBox="1"/>
          <p:nvPr>
            <p:ph type="title"/>
          </p:nvPr>
        </p:nvSpPr>
        <p:spPr>
          <a:xfrm>
            <a:off x="661077" y="356625"/>
            <a:ext cx="7861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RPL - Principal protocolo de roteamento da IoT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Routing Protocol for Low power and Lossy Networks</a:t>
            </a:r>
            <a:endParaRPr i="1"/>
          </a:p>
        </p:txBody>
      </p:sp>
      <p:sp>
        <p:nvSpPr>
          <p:cNvPr id="2074" name="Google Shape;2074;p46"/>
          <p:cNvSpPr txBox="1"/>
          <p:nvPr>
            <p:ph idx="2" type="subTitle"/>
          </p:nvPr>
        </p:nvSpPr>
        <p:spPr>
          <a:xfrm>
            <a:off x="1349483" y="1034095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Estação Base (EB) inicia a construção dessa estrutura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46"/>
          <p:cNvSpPr txBox="1"/>
          <p:nvPr>
            <p:ph idx="1" type="subTitle"/>
          </p:nvPr>
        </p:nvSpPr>
        <p:spPr>
          <a:xfrm>
            <a:off x="1349475" y="750638"/>
            <a:ext cx="3253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DODAG</a:t>
            </a:r>
            <a:r>
              <a:rPr lang="en" sz="900"/>
              <a:t> </a:t>
            </a:r>
            <a:r>
              <a:rPr lang="en" sz="1000"/>
              <a:t>- Destination-Oriented Directed Acyclic Graph</a:t>
            </a:r>
            <a:endParaRPr sz="1000"/>
          </a:p>
        </p:txBody>
      </p:sp>
      <p:sp>
        <p:nvSpPr>
          <p:cNvPr id="2076" name="Google Shape;2076;p46"/>
          <p:cNvSpPr txBox="1"/>
          <p:nvPr>
            <p:ph idx="3" type="subTitle"/>
          </p:nvPr>
        </p:nvSpPr>
        <p:spPr>
          <a:xfrm>
            <a:off x="1349483" y="182962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DIOs</a:t>
            </a:r>
            <a:r>
              <a:rPr lang="en" sz="1000"/>
              <a:t> - DODAG Information Object</a:t>
            </a:r>
            <a:endParaRPr sz="1000"/>
          </a:p>
        </p:txBody>
      </p:sp>
      <p:sp>
        <p:nvSpPr>
          <p:cNvPr id="2077" name="Google Shape;2077;p46"/>
          <p:cNvSpPr txBox="1"/>
          <p:nvPr>
            <p:ph idx="4" type="subTitle"/>
          </p:nvPr>
        </p:nvSpPr>
        <p:spPr>
          <a:xfrm>
            <a:off x="1349483" y="2113087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Dispositivos </a:t>
            </a:r>
            <a:r>
              <a:rPr i="1" lang="en"/>
              <a:t>broadcast </a:t>
            </a:r>
            <a:r>
              <a:rPr lang="en"/>
              <a:t>DIOs periodicamente para informar sobre a existência do DODAG </a:t>
            </a:r>
            <a:endParaRPr/>
          </a:p>
        </p:txBody>
      </p:sp>
      <p:sp>
        <p:nvSpPr>
          <p:cNvPr id="2078" name="Google Shape;2078;p46"/>
          <p:cNvSpPr txBox="1"/>
          <p:nvPr>
            <p:ph idx="5" type="subTitle"/>
          </p:nvPr>
        </p:nvSpPr>
        <p:spPr>
          <a:xfrm>
            <a:off x="1349483" y="2908614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DAOs</a:t>
            </a:r>
            <a:r>
              <a:rPr lang="en" sz="1000"/>
              <a:t> - Destination Advertisement Object</a:t>
            </a:r>
            <a:endParaRPr sz="1000"/>
          </a:p>
        </p:txBody>
      </p:sp>
      <p:sp>
        <p:nvSpPr>
          <p:cNvPr id="2079" name="Google Shape;2079;p46"/>
          <p:cNvSpPr txBox="1"/>
          <p:nvPr>
            <p:ph idx="6" type="subTitle"/>
          </p:nvPr>
        </p:nvSpPr>
        <p:spPr>
          <a:xfrm>
            <a:off x="1349483" y="319207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Dispositivos propagam DAOs  em direção a EB para construção de rotas reversas</a:t>
            </a:r>
            <a:endParaRPr/>
          </a:p>
        </p:txBody>
      </p:sp>
      <p:sp>
        <p:nvSpPr>
          <p:cNvPr id="2080" name="Google Shape;2080;p46"/>
          <p:cNvSpPr txBox="1"/>
          <p:nvPr>
            <p:ph idx="9" type="title"/>
          </p:nvPr>
        </p:nvSpPr>
        <p:spPr>
          <a:xfrm>
            <a:off x="499091" y="104323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1" name="Google Shape;2081;p46"/>
          <p:cNvSpPr txBox="1"/>
          <p:nvPr>
            <p:ph idx="13" type="title"/>
          </p:nvPr>
        </p:nvSpPr>
        <p:spPr>
          <a:xfrm>
            <a:off x="499091" y="212223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2" name="Google Shape;2082;p46"/>
          <p:cNvSpPr txBox="1"/>
          <p:nvPr>
            <p:ph idx="14" type="title"/>
          </p:nvPr>
        </p:nvSpPr>
        <p:spPr>
          <a:xfrm>
            <a:off x="499091" y="32012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83" name="Google Shape;2083;p46"/>
          <p:cNvSpPr/>
          <p:nvPr/>
        </p:nvSpPr>
        <p:spPr>
          <a:xfrm>
            <a:off x="57524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4" name="Google Shape;2084;p46"/>
          <p:cNvSpPr/>
          <p:nvPr/>
        </p:nvSpPr>
        <p:spPr>
          <a:xfrm>
            <a:off x="6495075" y="1387650"/>
            <a:ext cx="507900" cy="516000"/>
          </a:xfrm>
          <a:prstGeom prst="frame">
            <a:avLst>
              <a:gd fmla="val 12500" name="adj1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EB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85" name="Google Shape;2085;p46"/>
          <p:cNvSpPr/>
          <p:nvPr/>
        </p:nvSpPr>
        <p:spPr>
          <a:xfrm>
            <a:off x="7323775" y="236085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6" name="Google Shape;2086;p46"/>
          <p:cNvSpPr/>
          <p:nvPr/>
        </p:nvSpPr>
        <p:spPr>
          <a:xfrm>
            <a:off x="65469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7" name="Google Shape;2087;p46"/>
          <p:cNvSpPr/>
          <p:nvPr/>
        </p:nvSpPr>
        <p:spPr>
          <a:xfrm>
            <a:off x="8118250" y="3468400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8" name="Google Shape;2088;p46"/>
          <p:cNvSpPr/>
          <p:nvPr/>
        </p:nvSpPr>
        <p:spPr>
          <a:xfrm>
            <a:off x="8681825" y="45595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89" name="Google Shape;2089;p46"/>
          <p:cNvCxnSpPr>
            <a:stCxn id="2083" idx="7"/>
          </p:cNvCxnSpPr>
          <p:nvPr/>
        </p:nvCxnSpPr>
        <p:spPr>
          <a:xfrm flipH="1" rot="10800000">
            <a:off x="6112504" y="1918621"/>
            <a:ext cx="385500" cy="5040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46"/>
          <p:cNvCxnSpPr>
            <a:stCxn id="2085" idx="1"/>
          </p:cNvCxnSpPr>
          <p:nvPr/>
        </p:nvCxnSpPr>
        <p:spPr>
          <a:xfrm rot="10800000">
            <a:off x="7021946" y="1918621"/>
            <a:ext cx="363600" cy="5040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1" name="Google Shape;2091;p46"/>
          <p:cNvCxnSpPr>
            <a:stCxn id="2086" idx="7"/>
            <a:endCxn id="2085" idx="3"/>
          </p:cNvCxnSpPr>
          <p:nvPr/>
        </p:nvCxnSpPr>
        <p:spPr>
          <a:xfrm flipH="1" rot="10800000">
            <a:off x="6906979" y="2720771"/>
            <a:ext cx="478500" cy="8094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2" name="Google Shape;2092;p46"/>
          <p:cNvCxnSpPr>
            <a:stCxn id="2087" idx="1"/>
            <a:endCxn id="2085" idx="5"/>
          </p:cNvCxnSpPr>
          <p:nvPr/>
        </p:nvCxnSpPr>
        <p:spPr>
          <a:xfrm rot="10800000">
            <a:off x="7683821" y="2720771"/>
            <a:ext cx="496200" cy="8094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3" name="Google Shape;2093;p46"/>
          <p:cNvCxnSpPr>
            <a:stCxn id="2088" idx="0"/>
            <a:endCxn id="2087" idx="5"/>
          </p:cNvCxnSpPr>
          <p:nvPr/>
        </p:nvCxnSpPr>
        <p:spPr>
          <a:xfrm rot="10800000">
            <a:off x="8478425" y="3828475"/>
            <a:ext cx="414300" cy="7311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46"/>
          <p:cNvCxnSpPr/>
          <p:nvPr/>
        </p:nvCxnSpPr>
        <p:spPr>
          <a:xfrm>
            <a:off x="5353100" y="1144800"/>
            <a:ext cx="3345600" cy="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5" name="Google Shape;2095;p46"/>
          <p:cNvCxnSpPr>
            <a:stCxn id="2084" idx="0"/>
          </p:cNvCxnSpPr>
          <p:nvPr/>
        </p:nvCxnSpPr>
        <p:spPr>
          <a:xfrm rot="10800000">
            <a:off x="6749025" y="1128750"/>
            <a:ext cx="0" cy="2589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96" name="Google Shape;2096;p46"/>
          <p:cNvGrpSpPr/>
          <p:nvPr/>
        </p:nvGrpSpPr>
        <p:grpSpPr>
          <a:xfrm>
            <a:off x="416922" y="4128139"/>
            <a:ext cx="635100" cy="734984"/>
            <a:chOff x="731647" y="2728277"/>
            <a:chExt cx="635100" cy="734984"/>
          </a:xfrm>
        </p:grpSpPr>
        <p:grpSp>
          <p:nvGrpSpPr>
            <p:cNvPr id="2097" name="Google Shape;2097;p46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098" name="Google Shape;2098;p46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6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0" name="Google Shape;2100;p46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01" name="Google Shape;2101;p4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2" name="Google Shape;2102;p4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4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04" name="Google Shape;2104;p46"/>
          <p:cNvSpPr txBox="1"/>
          <p:nvPr>
            <p:ph idx="5" type="subTitle"/>
          </p:nvPr>
        </p:nvSpPr>
        <p:spPr>
          <a:xfrm>
            <a:off x="1349483" y="398761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</a:t>
            </a:r>
            <a:r>
              <a:rPr lang="en" sz="1000"/>
              <a:t> - DODAG Information Solicitation</a:t>
            </a:r>
            <a:endParaRPr sz="1000"/>
          </a:p>
        </p:txBody>
      </p:sp>
      <p:sp>
        <p:nvSpPr>
          <p:cNvPr id="2105" name="Google Shape;2105;p46"/>
          <p:cNvSpPr txBox="1"/>
          <p:nvPr>
            <p:ph idx="6" type="subTitle"/>
          </p:nvPr>
        </p:nvSpPr>
        <p:spPr>
          <a:xfrm>
            <a:off x="1349483" y="4271079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Novos dispositivos </a:t>
            </a:r>
            <a:r>
              <a:rPr i="1" lang="en"/>
              <a:t>broadcast</a:t>
            </a:r>
            <a:r>
              <a:rPr lang="en"/>
              <a:t> DIS para tentar encontrar DODAGs existentes</a:t>
            </a:r>
            <a:endParaRPr/>
          </a:p>
        </p:txBody>
      </p:sp>
      <p:sp>
        <p:nvSpPr>
          <p:cNvPr id="2106" name="Google Shape;2106;p46"/>
          <p:cNvSpPr txBox="1"/>
          <p:nvPr>
            <p:ph idx="14" type="title"/>
          </p:nvPr>
        </p:nvSpPr>
        <p:spPr>
          <a:xfrm>
            <a:off x="499091" y="42802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07" name="Google Shape;2107;p46"/>
          <p:cNvSpPr/>
          <p:nvPr/>
        </p:nvSpPr>
        <p:spPr>
          <a:xfrm>
            <a:off x="5875500" y="44252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08" name="Google Shape;2108;p46"/>
          <p:cNvCxnSpPr>
            <a:stCxn id="2107" idx="7"/>
          </p:cNvCxnSpPr>
          <p:nvPr/>
        </p:nvCxnSpPr>
        <p:spPr>
          <a:xfrm flipH="1" rot="10800000">
            <a:off x="6235529" y="3837546"/>
            <a:ext cx="399300" cy="6495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9" name="Google Shape;2109;p46"/>
          <p:cNvSpPr/>
          <p:nvPr/>
        </p:nvSpPr>
        <p:spPr>
          <a:xfrm>
            <a:off x="4011200" y="3146175"/>
            <a:ext cx="809700" cy="384000"/>
          </a:xfrm>
          <a:prstGeom prst="frame">
            <a:avLst>
              <a:gd fmla="val 1250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Novo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10" name="Google Shape;2110;p46"/>
          <p:cNvSpPr/>
          <p:nvPr/>
        </p:nvSpPr>
        <p:spPr>
          <a:xfrm>
            <a:off x="5065800" y="3146175"/>
            <a:ext cx="809700" cy="384000"/>
          </a:xfrm>
          <a:prstGeom prst="frame">
            <a:avLst>
              <a:gd fmla="val 1250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Outro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111" name="Google Shape;2111;p46"/>
          <p:cNvCxnSpPr>
            <a:endCxn id="2110" idx="2"/>
          </p:cNvCxnSpPr>
          <p:nvPr/>
        </p:nvCxnSpPr>
        <p:spPr>
          <a:xfrm rot="10800000">
            <a:off x="5470650" y="3530175"/>
            <a:ext cx="0" cy="16779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46"/>
          <p:cNvCxnSpPr>
            <a:endCxn id="2109" idx="2"/>
          </p:cNvCxnSpPr>
          <p:nvPr/>
        </p:nvCxnSpPr>
        <p:spPr>
          <a:xfrm rot="10800000">
            <a:off x="4416050" y="3530175"/>
            <a:ext cx="0" cy="16455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3" name="Google Shape;2113;p46"/>
          <p:cNvCxnSpPr/>
          <p:nvPr/>
        </p:nvCxnSpPr>
        <p:spPr>
          <a:xfrm>
            <a:off x="4417925" y="3789100"/>
            <a:ext cx="1048200" cy="2418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4" name="Google Shape;2114;p46"/>
          <p:cNvCxnSpPr/>
          <p:nvPr/>
        </p:nvCxnSpPr>
        <p:spPr>
          <a:xfrm flipH="1">
            <a:off x="4435450" y="4240275"/>
            <a:ext cx="1015800" cy="2982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5" name="Google Shape;2115;p46"/>
          <p:cNvCxnSpPr/>
          <p:nvPr/>
        </p:nvCxnSpPr>
        <p:spPr>
          <a:xfrm>
            <a:off x="4426000" y="4675900"/>
            <a:ext cx="1032000" cy="209700"/>
          </a:xfrm>
          <a:prstGeom prst="straightConnector1">
            <a:avLst/>
          </a:prstGeom>
          <a:noFill/>
          <a:ln cap="flat" cmpd="sng" w="28575">
            <a:solidFill>
              <a:srgbClr val="5F81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6" name="Google Shape;2116;p46"/>
          <p:cNvSpPr txBox="1"/>
          <p:nvPr/>
        </p:nvSpPr>
        <p:spPr>
          <a:xfrm rot="899633">
            <a:off x="4695195" y="3525800"/>
            <a:ext cx="496297" cy="40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DIS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17" name="Google Shape;2117;p46"/>
          <p:cNvSpPr txBox="1"/>
          <p:nvPr/>
        </p:nvSpPr>
        <p:spPr>
          <a:xfrm rot="-899633">
            <a:off x="4673201" y="4040904"/>
            <a:ext cx="496297" cy="40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DIO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18" name="Google Shape;2118;p46"/>
          <p:cNvSpPr txBox="1"/>
          <p:nvPr/>
        </p:nvSpPr>
        <p:spPr>
          <a:xfrm rot="899633">
            <a:off x="4775901" y="4436060"/>
            <a:ext cx="496297" cy="40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DAO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19" name="Google Shape;211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7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47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126" name="Google Shape;2126;p47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Movimento</a:t>
            </a:r>
            <a:endParaRPr/>
          </a:p>
        </p:txBody>
      </p:sp>
      <p:sp>
        <p:nvSpPr>
          <p:cNvPr id="2127" name="Google Shape;2127;p47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as coisas se movem?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28" name="Google Shape;21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525" y="882875"/>
            <a:ext cx="4854251" cy="26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9" name="Google Shape;212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48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48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136" name="Google Shape;2136;p48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Movimento</a:t>
            </a:r>
            <a:endParaRPr/>
          </a:p>
        </p:txBody>
      </p:sp>
      <p:sp>
        <p:nvSpPr>
          <p:cNvPr id="2137" name="Google Shape;2137;p48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as coisas se movem?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38" name="Google Shape;21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525" y="882875"/>
            <a:ext cx="4854251" cy="26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9" name="Google Shape;2139;p48"/>
          <p:cNvSpPr/>
          <p:nvPr/>
        </p:nvSpPr>
        <p:spPr>
          <a:xfrm>
            <a:off x="5350725" y="1622375"/>
            <a:ext cx="2819700" cy="156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48"/>
          <p:cNvSpPr/>
          <p:nvPr/>
        </p:nvSpPr>
        <p:spPr>
          <a:xfrm>
            <a:off x="4218400" y="3875375"/>
            <a:ext cx="3878100" cy="639000"/>
          </a:xfrm>
          <a:prstGeom prst="wedgeRoundRectCallout">
            <a:avLst>
              <a:gd fmla="val 42364" name="adj1"/>
              <a:gd fmla="val -156146" name="adj2"/>
              <a:gd fmla="val 0" name="adj3"/>
            </a:avLst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RPL apresenta problemas de roteamento quando há mobilidade.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1" name="Google Shape;2141;p48"/>
          <p:cNvSpPr/>
          <p:nvPr/>
        </p:nvSpPr>
        <p:spPr>
          <a:xfrm>
            <a:off x="812125" y="2185025"/>
            <a:ext cx="2488200" cy="1219200"/>
          </a:xfrm>
          <a:prstGeom prst="wedgeRoundRectCallout">
            <a:avLst>
              <a:gd fmla="val 91657" name="adj1"/>
              <a:gd fmla="val -130274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RPL tem bom desempenho em cenários estáticos e de baixa dinamicidade.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2" name="Google Shape;2142;p48"/>
          <p:cNvSpPr/>
          <p:nvPr/>
        </p:nvSpPr>
        <p:spPr>
          <a:xfrm>
            <a:off x="4370800" y="1155950"/>
            <a:ext cx="3799500" cy="24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49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149" name="Google Shape;2149;p49"/>
          <p:cNvSpPr/>
          <p:nvPr/>
        </p:nvSpPr>
        <p:spPr>
          <a:xfrm>
            <a:off x="726325" y="1919849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49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151" name="Google Shape;2151;p49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Movimento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152" name="Google Shape;2152;p49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Como as coisas se movem?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3" name="Google Shape;2153;p49"/>
          <p:cNvSpPr txBox="1"/>
          <p:nvPr>
            <p:ph idx="3" type="subTitle"/>
          </p:nvPr>
        </p:nvSpPr>
        <p:spPr>
          <a:xfrm>
            <a:off x="967875" y="1915620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Detecção de Mobilidade</a:t>
            </a:r>
            <a:endParaRPr/>
          </a:p>
        </p:txBody>
      </p:sp>
      <p:sp>
        <p:nvSpPr>
          <p:cNvPr id="2154" name="Google Shape;2154;p49"/>
          <p:cNvSpPr txBox="1"/>
          <p:nvPr>
            <p:ph idx="4" type="subTitle"/>
          </p:nvPr>
        </p:nvSpPr>
        <p:spPr>
          <a:xfrm>
            <a:off x="967875" y="2159180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Moveu?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155" name="Google Shape;2155;p49"/>
          <p:cNvCxnSpPr/>
          <p:nvPr/>
        </p:nvCxnSpPr>
        <p:spPr>
          <a:xfrm>
            <a:off x="4766932" y="1093311"/>
            <a:ext cx="0" cy="21375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49"/>
          <p:cNvCxnSpPr/>
          <p:nvPr/>
        </p:nvCxnSpPr>
        <p:spPr>
          <a:xfrm rot="10800000">
            <a:off x="4766942" y="3231010"/>
            <a:ext cx="27087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57" name="Google Shape;2157;p49"/>
          <p:cNvSpPr txBox="1"/>
          <p:nvPr/>
        </p:nvSpPr>
        <p:spPr>
          <a:xfrm>
            <a:off x="7126462" y="2970021"/>
            <a:ext cx="1368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54F5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Tempo</a:t>
            </a:r>
            <a:endParaRPr b="1" sz="1500">
              <a:solidFill>
                <a:srgbClr val="454F5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58" name="Google Shape;2158;p49"/>
          <p:cNvSpPr txBox="1"/>
          <p:nvPr/>
        </p:nvSpPr>
        <p:spPr>
          <a:xfrm>
            <a:off x="4259037" y="737075"/>
            <a:ext cx="10158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Esquemas</a:t>
            </a:r>
            <a:endParaRPr b="1" sz="1200">
              <a:solidFill>
                <a:srgbClr val="454F5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2159" name="Google Shape;2159;p49"/>
          <p:cNvCxnSpPr/>
          <p:nvPr/>
        </p:nvCxnSpPr>
        <p:spPr>
          <a:xfrm>
            <a:off x="4762237" y="2870897"/>
            <a:ext cx="2656200" cy="0"/>
          </a:xfrm>
          <a:prstGeom prst="straightConnector1">
            <a:avLst/>
          </a:prstGeom>
          <a:noFill/>
          <a:ln cap="flat" cmpd="sng" w="19050">
            <a:solidFill>
              <a:srgbClr val="97ABBC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60" name="Google Shape;2160;p49"/>
          <p:cNvCxnSpPr/>
          <p:nvPr/>
        </p:nvCxnSpPr>
        <p:spPr>
          <a:xfrm>
            <a:off x="4762237" y="2277599"/>
            <a:ext cx="2656200" cy="0"/>
          </a:xfrm>
          <a:prstGeom prst="straightConnector1">
            <a:avLst/>
          </a:prstGeom>
          <a:noFill/>
          <a:ln cap="flat" cmpd="sng" w="19050">
            <a:solidFill>
              <a:srgbClr val="97ABBC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49"/>
          <p:cNvCxnSpPr/>
          <p:nvPr/>
        </p:nvCxnSpPr>
        <p:spPr>
          <a:xfrm>
            <a:off x="4762237" y="1684301"/>
            <a:ext cx="2656200" cy="0"/>
          </a:xfrm>
          <a:prstGeom prst="straightConnector1">
            <a:avLst/>
          </a:prstGeom>
          <a:noFill/>
          <a:ln cap="flat" cmpd="sng" w="19050">
            <a:solidFill>
              <a:srgbClr val="97ABB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62" name="Google Shape;2162;p49"/>
          <p:cNvSpPr/>
          <p:nvPr/>
        </p:nvSpPr>
        <p:spPr>
          <a:xfrm>
            <a:off x="4807893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49"/>
          <p:cNvSpPr/>
          <p:nvPr/>
        </p:nvSpPr>
        <p:spPr>
          <a:xfrm>
            <a:off x="5080354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49"/>
          <p:cNvSpPr/>
          <p:nvPr/>
        </p:nvSpPr>
        <p:spPr>
          <a:xfrm>
            <a:off x="5352815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49"/>
          <p:cNvSpPr/>
          <p:nvPr/>
        </p:nvSpPr>
        <p:spPr>
          <a:xfrm>
            <a:off x="5625276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49"/>
          <p:cNvSpPr/>
          <p:nvPr/>
        </p:nvSpPr>
        <p:spPr>
          <a:xfrm>
            <a:off x="5897737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49"/>
          <p:cNvSpPr/>
          <p:nvPr/>
        </p:nvSpPr>
        <p:spPr>
          <a:xfrm>
            <a:off x="6170199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49"/>
          <p:cNvSpPr/>
          <p:nvPr/>
        </p:nvSpPr>
        <p:spPr>
          <a:xfrm>
            <a:off x="6442660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49"/>
          <p:cNvSpPr/>
          <p:nvPr/>
        </p:nvSpPr>
        <p:spPr>
          <a:xfrm>
            <a:off x="6715121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49"/>
          <p:cNvSpPr/>
          <p:nvPr/>
        </p:nvSpPr>
        <p:spPr>
          <a:xfrm>
            <a:off x="6987582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49"/>
          <p:cNvSpPr/>
          <p:nvPr/>
        </p:nvSpPr>
        <p:spPr>
          <a:xfrm>
            <a:off x="7260044" y="2475802"/>
            <a:ext cx="82200" cy="395100"/>
          </a:xfrm>
          <a:prstGeom prst="roundRect">
            <a:avLst>
              <a:gd fmla="val 16667" name="adj"/>
            </a:avLst>
          </a:prstGeom>
          <a:solidFill>
            <a:srgbClr val="929BA0"/>
          </a:solidFill>
          <a:ln cap="flat" cmpd="sng" w="19050">
            <a:solidFill>
              <a:srgbClr val="2B3D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9"/>
          <p:cNvSpPr/>
          <p:nvPr/>
        </p:nvSpPr>
        <p:spPr>
          <a:xfrm>
            <a:off x="4807893" y="1882504"/>
            <a:ext cx="82200" cy="395100"/>
          </a:xfrm>
          <a:prstGeom prst="roundRect">
            <a:avLst>
              <a:gd fmla="val 16667" name="adj"/>
            </a:avLst>
          </a:prstGeom>
          <a:solidFill>
            <a:srgbClr val="DCCAAF"/>
          </a:solidFill>
          <a:ln cap="flat" cmpd="sng" w="19050">
            <a:solidFill>
              <a:srgbClr val="BB9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49"/>
          <p:cNvSpPr/>
          <p:nvPr/>
        </p:nvSpPr>
        <p:spPr>
          <a:xfrm>
            <a:off x="5080354" y="1882504"/>
            <a:ext cx="82200" cy="395100"/>
          </a:xfrm>
          <a:prstGeom prst="roundRect">
            <a:avLst>
              <a:gd fmla="val 16667" name="adj"/>
            </a:avLst>
          </a:prstGeom>
          <a:solidFill>
            <a:srgbClr val="DCCAAF"/>
          </a:solidFill>
          <a:ln cap="flat" cmpd="sng" w="19050">
            <a:solidFill>
              <a:srgbClr val="BB9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49"/>
          <p:cNvSpPr/>
          <p:nvPr/>
        </p:nvSpPr>
        <p:spPr>
          <a:xfrm>
            <a:off x="5625276" y="1882504"/>
            <a:ext cx="82200" cy="395100"/>
          </a:xfrm>
          <a:prstGeom prst="roundRect">
            <a:avLst>
              <a:gd fmla="val 16667" name="adj"/>
            </a:avLst>
          </a:prstGeom>
          <a:solidFill>
            <a:srgbClr val="DCCAAF"/>
          </a:solidFill>
          <a:ln cap="flat" cmpd="sng" w="19050">
            <a:solidFill>
              <a:srgbClr val="BB9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49"/>
          <p:cNvSpPr/>
          <p:nvPr/>
        </p:nvSpPr>
        <p:spPr>
          <a:xfrm>
            <a:off x="6320569" y="1882504"/>
            <a:ext cx="82200" cy="395100"/>
          </a:xfrm>
          <a:prstGeom prst="roundRect">
            <a:avLst>
              <a:gd fmla="val 16667" name="adj"/>
            </a:avLst>
          </a:prstGeom>
          <a:solidFill>
            <a:srgbClr val="DCCAAF"/>
          </a:solidFill>
          <a:ln cap="flat" cmpd="sng" w="19050">
            <a:solidFill>
              <a:srgbClr val="BB9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49"/>
          <p:cNvSpPr/>
          <p:nvPr/>
        </p:nvSpPr>
        <p:spPr>
          <a:xfrm>
            <a:off x="7260044" y="1882504"/>
            <a:ext cx="82200" cy="395100"/>
          </a:xfrm>
          <a:prstGeom prst="roundRect">
            <a:avLst>
              <a:gd fmla="val 16667" name="adj"/>
            </a:avLst>
          </a:prstGeom>
          <a:solidFill>
            <a:srgbClr val="DCCAAF"/>
          </a:solidFill>
          <a:ln cap="flat" cmpd="sng" w="19050">
            <a:solidFill>
              <a:srgbClr val="BB9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49"/>
          <p:cNvSpPr/>
          <p:nvPr/>
        </p:nvSpPr>
        <p:spPr>
          <a:xfrm rot="10800000">
            <a:off x="7260031" y="1289193"/>
            <a:ext cx="82200" cy="395100"/>
          </a:xfrm>
          <a:prstGeom prst="roundRect">
            <a:avLst>
              <a:gd fmla="val 16667" name="adj"/>
            </a:avLst>
          </a:prstGeom>
          <a:solidFill>
            <a:srgbClr val="EA9FA1"/>
          </a:solidFill>
          <a:ln cap="flat" cmpd="sng" w="9525">
            <a:solidFill>
              <a:srgbClr val="D94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49"/>
          <p:cNvSpPr/>
          <p:nvPr/>
        </p:nvSpPr>
        <p:spPr>
          <a:xfrm rot="10800000">
            <a:off x="6987570" y="1289193"/>
            <a:ext cx="82200" cy="395100"/>
          </a:xfrm>
          <a:prstGeom prst="roundRect">
            <a:avLst>
              <a:gd fmla="val 16667" name="adj"/>
            </a:avLst>
          </a:prstGeom>
          <a:solidFill>
            <a:srgbClr val="EA9FA1"/>
          </a:solidFill>
          <a:ln cap="flat" cmpd="sng" w="9525">
            <a:solidFill>
              <a:srgbClr val="D94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49"/>
          <p:cNvSpPr/>
          <p:nvPr/>
        </p:nvSpPr>
        <p:spPr>
          <a:xfrm rot="10800000">
            <a:off x="6442648" y="1289193"/>
            <a:ext cx="82200" cy="395100"/>
          </a:xfrm>
          <a:prstGeom prst="roundRect">
            <a:avLst>
              <a:gd fmla="val 16667" name="adj"/>
            </a:avLst>
          </a:prstGeom>
          <a:solidFill>
            <a:srgbClr val="EA9FA1"/>
          </a:solidFill>
          <a:ln cap="flat" cmpd="sng" w="9525">
            <a:solidFill>
              <a:srgbClr val="D94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49"/>
          <p:cNvSpPr/>
          <p:nvPr/>
        </p:nvSpPr>
        <p:spPr>
          <a:xfrm rot="10800000">
            <a:off x="5747355" y="1289193"/>
            <a:ext cx="82200" cy="395100"/>
          </a:xfrm>
          <a:prstGeom prst="roundRect">
            <a:avLst>
              <a:gd fmla="val 16667" name="adj"/>
            </a:avLst>
          </a:prstGeom>
          <a:solidFill>
            <a:srgbClr val="EA9FA1"/>
          </a:solidFill>
          <a:ln cap="flat" cmpd="sng" w="9525">
            <a:solidFill>
              <a:srgbClr val="D94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49"/>
          <p:cNvSpPr/>
          <p:nvPr/>
        </p:nvSpPr>
        <p:spPr>
          <a:xfrm rot="10800000">
            <a:off x="4807880" y="1289193"/>
            <a:ext cx="82200" cy="395100"/>
          </a:xfrm>
          <a:prstGeom prst="roundRect">
            <a:avLst>
              <a:gd fmla="val 16667" name="adj"/>
            </a:avLst>
          </a:prstGeom>
          <a:solidFill>
            <a:srgbClr val="EA9FA1"/>
          </a:solidFill>
          <a:ln cap="flat" cmpd="sng" w="9525">
            <a:solidFill>
              <a:srgbClr val="D942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49"/>
          <p:cNvSpPr txBox="1"/>
          <p:nvPr/>
        </p:nvSpPr>
        <p:spPr>
          <a:xfrm>
            <a:off x="3550673" y="2412354"/>
            <a:ext cx="1142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B3D4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Periodic</a:t>
            </a:r>
            <a:endParaRPr b="1" sz="1500">
              <a:solidFill>
                <a:srgbClr val="2B3D4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3" name="Google Shape;2183;p49"/>
          <p:cNvSpPr txBox="1"/>
          <p:nvPr/>
        </p:nvSpPr>
        <p:spPr>
          <a:xfrm>
            <a:off x="3452126" y="1819060"/>
            <a:ext cx="1240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BB946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Trickle Timer</a:t>
            </a:r>
            <a:endParaRPr b="1" sz="1500">
              <a:solidFill>
                <a:srgbClr val="BB946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4" name="Google Shape;2184;p49"/>
          <p:cNvSpPr txBox="1"/>
          <p:nvPr/>
        </p:nvSpPr>
        <p:spPr>
          <a:xfrm>
            <a:off x="3452126" y="1162325"/>
            <a:ext cx="1240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424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Reverse</a:t>
            </a:r>
            <a:endParaRPr b="1" sz="1500">
              <a:solidFill>
                <a:srgbClr val="D9424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424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Trickle Timer</a:t>
            </a:r>
            <a:endParaRPr b="1" sz="1500">
              <a:solidFill>
                <a:srgbClr val="D9424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5" name="Google Shape;2185;p49"/>
          <p:cNvSpPr txBox="1"/>
          <p:nvPr/>
        </p:nvSpPr>
        <p:spPr>
          <a:xfrm>
            <a:off x="3316274" y="3571250"/>
            <a:ext cx="5084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Dribble = ML(Periodic, Trickle Timer, Rev. Trickle,...)</a:t>
            </a:r>
            <a:endParaRPr b="1" sz="170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6" name="Google Shape;218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0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192" name="Google Shape;2192;p50"/>
          <p:cNvSpPr/>
          <p:nvPr/>
        </p:nvSpPr>
        <p:spPr>
          <a:xfrm>
            <a:off x="726325" y="1919849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50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194" name="Google Shape;2194;p50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Movimento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195" name="Google Shape;2195;p50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Como as coisas se movem?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6" name="Google Shape;2196;p50"/>
          <p:cNvSpPr txBox="1"/>
          <p:nvPr>
            <p:ph idx="3" type="subTitle"/>
          </p:nvPr>
        </p:nvSpPr>
        <p:spPr>
          <a:xfrm>
            <a:off x="967875" y="1915620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Detecção de Mobilidade</a:t>
            </a:r>
            <a:endParaRPr/>
          </a:p>
        </p:txBody>
      </p:sp>
      <p:sp>
        <p:nvSpPr>
          <p:cNvPr id="2197" name="Google Shape;2197;p50"/>
          <p:cNvSpPr txBox="1"/>
          <p:nvPr>
            <p:ph idx="4" type="subTitle"/>
          </p:nvPr>
        </p:nvSpPr>
        <p:spPr>
          <a:xfrm>
            <a:off x="967875" y="2159180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Moveu?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198" name="Google Shape;2198;p50"/>
          <p:cNvPicPr preferRelativeResize="0"/>
          <p:nvPr/>
        </p:nvPicPr>
        <p:blipFill rotWithShape="1">
          <a:blip r:embed="rId3">
            <a:alphaModFix/>
          </a:blip>
          <a:srcRect b="0" l="0" r="55233" t="0"/>
          <a:stretch/>
        </p:blipFill>
        <p:spPr>
          <a:xfrm>
            <a:off x="4525350" y="1046450"/>
            <a:ext cx="2869175" cy="27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9" name="Google Shape;219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1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05" name="Google Shape;2205;p51"/>
          <p:cNvSpPr/>
          <p:nvPr/>
        </p:nvSpPr>
        <p:spPr>
          <a:xfrm>
            <a:off x="726325" y="1919849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51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207" name="Google Shape;2207;p51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Movimento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08" name="Google Shape;2208;p51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Como as coisas se movem?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9" name="Google Shape;2209;p51"/>
          <p:cNvSpPr txBox="1"/>
          <p:nvPr>
            <p:ph idx="3" type="subTitle"/>
          </p:nvPr>
        </p:nvSpPr>
        <p:spPr>
          <a:xfrm>
            <a:off x="967875" y="1915620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Detecção de Mobilidade</a:t>
            </a:r>
            <a:endParaRPr/>
          </a:p>
        </p:txBody>
      </p:sp>
      <p:sp>
        <p:nvSpPr>
          <p:cNvPr id="2210" name="Google Shape;2210;p51"/>
          <p:cNvSpPr txBox="1"/>
          <p:nvPr>
            <p:ph idx="4" type="subTitle"/>
          </p:nvPr>
        </p:nvSpPr>
        <p:spPr>
          <a:xfrm>
            <a:off x="967875" y="2159180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Moveu?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11" name="Google Shape;2211;p51"/>
          <p:cNvPicPr preferRelativeResize="0"/>
          <p:nvPr/>
        </p:nvPicPr>
        <p:blipFill rotWithShape="1">
          <a:blip r:embed="rId3">
            <a:alphaModFix/>
          </a:blip>
          <a:srcRect b="0" l="46581" r="0" t="0"/>
          <a:stretch/>
        </p:blipFill>
        <p:spPr>
          <a:xfrm>
            <a:off x="4193045" y="1046450"/>
            <a:ext cx="3868856" cy="2882945"/>
          </a:xfrm>
          <a:prstGeom prst="rect">
            <a:avLst/>
          </a:prstGeom>
          <a:noFill/>
          <a:ln>
            <a:noFill/>
          </a:ln>
        </p:spPr>
      </p:pic>
      <p:sp>
        <p:nvSpPr>
          <p:cNvPr id="2212" name="Google Shape;2212;p51"/>
          <p:cNvSpPr/>
          <p:nvPr/>
        </p:nvSpPr>
        <p:spPr>
          <a:xfrm>
            <a:off x="5265117" y="3929395"/>
            <a:ext cx="1958700" cy="3927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Menor custo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3" name="Google Shape;2213;p51"/>
          <p:cNvSpPr/>
          <p:nvPr/>
        </p:nvSpPr>
        <p:spPr>
          <a:xfrm rot="-5400000">
            <a:off x="3065325" y="1974822"/>
            <a:ext cx="1836900" cy="4188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Mais rápido</a:t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4" name="Google Shape;221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34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726" name="Google Shape;1726;p34"/>
          <p:cNvSpPr txBox="1"/>
          <p:nvPr>
            <p:ph idx="1" type="subTitle"/>
          </p:nvPr>
        </p:nvSpPr>
        <p:spPr>
          <a:xfrm>
            <a:off x="4690875" y="1491350"/>
            <a:ext cx="41127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IoT</a:t>
            </a:r>
            <a:r>
              <a:rPr b="1" i="1" lang="en">
                <a:solidFill>
                  <a:schemeClr val="accent1"/>
                </a:solidFill>
              </a:rPr>
              <a:t> - </a:t>
            </a:r>
            <a:r>
              <a:rPr i="1" lang="en"/>
              <a:t>Internet of Things </a:t>
            </a:r>
            <a:endParaRPr b="1" i="1"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Objetos do dia-a-dia conectados à </a:t>
            </a:r>
            <a:r>
              <a:rPr b="1" lang="en"/>
              <a:t>Internet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É uma extensão da Internet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7" name="Google Shape;17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3500" y="1432122"/>
            <a:ext cx="4928350" cy="27746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625" y="817549"/>
            <a:ext cx="2483726" cy="16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p52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21" name="Google Shape;2221;p52"/>
          <p:cNvSpPr/>
          <p:nvPr/>
        </p:nvSpPr>
        <p:spPr>
          <a:xfrm>
            <a:off x="726325" y="1919849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22" name="Google Shape;2222;p52"/>
          <p:cNvSpPr/>
          <p:nvPr/>
        </p:nvSpPr>
        <p:spPr>
          <a:xfrm>
            <a:off x="726325" y="295570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2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224" name="Google Shape;2224;p52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Movimento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25" name="Google Shape;2225;p52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Como as coisas se movem?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6" name="Google Shape;2226;p52"/>
          <p:cNvSpPr txBox="1"/>
          <p:nvPr>
            <p:ph idx="3" type="subTitle"/>
          </p:nvPr>
        </p:nvSpPr>
        <p:spPr>
          <a:xfrm>
            <a:off x="967875" y="1915620"/>
            <a:ext cx="2348400" cy="37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Detecção de Mobilidade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27" name="Google Shape;2227;p52"/>
          <p:cNvSpPr txBox="1"/>
          <p:nvPr>
            <p:ph idx="4" type="subTitle"/>
          </p:nvPr>
        </p:nvSpPr>
        <p:spPr>
          <a:xfrm>
            <a:off x="967875" y="2159180"/>
            <a:ext cx="2348400" cy="4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Moveu?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52"/>
          <p:cNvSpPr txBox="1"/>
          <p:nvPr>
            <p:ph idx="5" type="subTitle"/>
          </p:nvPr>
        </p:nvSpPr>
        <p:spPr>
          <a:xfrm>
            <a:off x="967875" y="295158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Rotas</a:t>
            </a:r>
            <a:endParaRPr/>
          </a:p>
        </p:txBody>
      </p:sp>
      <p:sp>
        <p:nvSpPr>
          <p:cNvPr id="2229" name="Google Shape;2229;p52"/>
          <p:cNvSpPr txBox="1"/>
          <p:nvPr>
            <p:ph idx="6" type="subTitle"/>
          </p:nvPr>
        </p:nvSpPr>
        <p:spPr>
          <a:xfrm>
            <a:off x="967875" y="319609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onde enviar dados?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2230" name="Google Shape;2230;p52"/>
          <p:cNvGraphicFramePr/>
          <p:nvPr/>
        </p:nvGraphicFramePr>
        <p:xfrm>
          <a:off x="5231650" y="21336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{1C7EDDF4-C6F8-405F-98C7-9887EF848681}</a:tableStyleId>
              </a:tblPr>
              <a:tblGrid>
                <a:gridCol w="1013600"/>
                <a:gridCol w="833975"/>
                <a:gridCol w="727775"/>
                <a:gridCol w="858475"/>
              </a:tblGrid>
              <a:tr h="41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Protocolos</a:t>
                      </a:r>
                      <a:endParaRPr b="1" sz="120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M2P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P2M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P2P</a:t>
                      </a:r>
                      <a:endParaRPr sz="12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RPL</a:t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Mobile Matrix</a:t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CTP</a:t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XCTP</a:t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Trickle</a:t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Deluge</a:t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231" name="Google Shape;2231;p52"/>
          <p:cNvGrpSpPr/>
          <p:nvPr/>
        </p:nvGrpSpPr>
        <p:grpSpPr>
          <a:xfrm>
            <a:off x="6560259" y="2654164"/>
            <a:ext cx="202574" cy="202526"/>
            <a:chOff x="1487200" y="4993750"/>
            <a:chExt cx="483125" cy="483125"/>
          </a:xfrm>
        </p:grpSpPr>
        <p:sp>
          <p:nvSpPr>
            <p:cNvPr id="2232" name="Google Shape;2232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34" name="Google Shape;2234;p52"/>
          <p:cNvGrpSpPr/>
          <p:nvPr/>
        </p:nvGrpSpPr>
        <p:grpSpPr>
          <a:xfrm>
            <a:off x="7342234" y="2654164"/>
            <a:ext cx="202574" cy="202526"/>
            <a:chOff x="1487200" y="4993750"/>
            <a:chExt cx="483125" cy="483125"/>
          </a:xfrm>
        </p:grpSpPr>
        <p:sp>
          <p:nvSpPr>
            <p:cNvPr id="2235" name="Google Shape;2235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37" name="Google Shape;2237;p52"/>
          <p:cNvGrpSpPr/>
          <p:nvPr/>
        </p:nvGrpSpPr>
        <p:grpSpPr>
          <a:xfrm>
            <a:off x="8124209" y="2654164"/>
            <a:ext cx="202574" cy="202526"/>
            <a:chOff x="1487200" y="4993750"/>
            <a:chExt cx="483125" cy="483125"/>
          </a:xfrm>
        </p:grpSpPr>
        <p:sp>
          <p:nvSpPr>
            <p:cNvPr id="2238" name="Google Shape;2238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40" name="Google Shape;2240;p52"/>
          <p:cNvGrpSpPr/>
          <p:nvPr/>
        </p:nvGrpSpPr>
        <p:grpSpPr>
          <a:xfrm>
            <a:off x="6560259" y="2993564"/>
            <a:ext cx="202574" cy="202526"/>
            <a:chOff x="1487200" y="4993750"/>
            <a:chExt cx="483125" cy="483125"/>
          </a:xfrm>
        </p:grpSpPr>
        <p:sp>
          <p:nvSpPr>
            <p:cNvPr id="2241" name="Google Shape;2241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43" name="Google Shape;2243;p52"/>
          <p:cNvGrpSpPr/>
          <p:nvPr/>
        </p:nvGrpSpPr>
        <p:grpSpPr>
          <a:xfrm>
            <a:off x="7342234" y="2993564"/>
            <a:ext cx="202574" cy="202526"/>
            <a:chOff x="1487200" y="4993750"/>
            <a:chExt cx="483125" cy="483125"/>
          </a:xfrm>
        </p:grpSpPr>
        <p:sp>
          <p:nvSpPr>
            <p:cNvPr id="2244" name="Google Shape;2244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46" name="Google Shape;2246;p52"/>
          <p:cNvGrpSpPr/>
          <p:nvPr/>
        </p:nvGrpSpPr>
        <p:grpSpPr>
          <a:xfrm>
            <a:off x="8124209" y="2993564"/>
            <a:ext cx="202574" cy="202526"/>
            <a:chOff x="1487200" y="4993750"/>
            <a:chExt cx="483125" cy="483125"/>
          </a:xfrm>
        </p:grpSpPr>
        <p:sp>
          <p:nvSpPr>
            <p:cNvPr id="2247" name="Google Shape;2247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49" name="Google Shape;2249;p52"/>
          <p:cNvGrpSpPr/>
          <p:nvPr/>
        </p:nvGrpSpPr>
        <p:grpSpPr>
          <a:xfrm>
            <a:off x="6560259" y="3382626"/>
            <a:ext cx="202574" cy="202526"/>
            <a:chOff x="1487200" y="4993750"/>
            <a:chExt cx="483125" cy="483125"/>
          </a:xfrm>
        </p:grpSpPr>
        <p:sp>
          <p:nvSpPr>
            <p:cNvPr id="2250" name="Google Shape;2250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2" name="Google Shape;2252;p52"/>
          <p:cNvGrpSpPr/>
          <p:nvPr/>
        </p:nvGrpSpPr>
        <p:grpSpPr>
          <a:xfrm>
            <a:off x="7342234" y="4110989"/>
            <a:ext cx="202574" cy="202526"/>
            <a:chOff x="1487200" y="4993750"/>
            <a:chExt cx="483125" cy="483125"/>
          </a:xfrm>
        </p:grpSpPr>
        <p:sp>
          <p:nvSpPr>
            <p:cNvPr id="2253" name="Google Shape;2253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5" name="Google Shape;2255;p52"/>
          <p:cNvGrpSpPr/>
          <p:nvPr/>
        </p:nvGrpSpPr>
        <p:grpSpPr>
          <a:xfrm>
            <a:off x="7342234" y="4485189"/>
            <a:ext cx="202574" cy="202526"/>
            <a:chOff x="1487200" y="4993750"/>
            <a:chExt cx="483125" cy="483125"/>
          </a:xfrm>
        </p:grpSpPr>
        <p:sp>
          <p:nvSpPr>
            <p:cNvPr id="2256" name="Google Shape;2256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8" name="Google Shape;2258;p52"/>
          <p:cNvGrpSpPr/>
          <p:nvPr/>
        </p:nvGrpSpPr>
        <p:grpSpPr>
          <a:xfrm>
            <a:off x="6560240" y="4111004"/>
            <a:ext cx="202574" cy="202526"/>
            <a:chOff x="2081650" y="4993750"/>
            <a:chExt cx="483125" cy="483125"/>
          </a:xfrm>
        </p:grpSpPr>
        <p:sp>
          <p:nvSpPr>
            <p:cNvPr id="2259" name="Google Shape;2259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1" name="Google Shape;2261;p52"/>
          <p:cNvGrpSpPr/>
          <p:nvPr/>
        </p:nvGrpSpPr>
        <p:grpSpPr>
          <a:xfrm>
            <a:off x="7342215" y="3361791"/>
            <a:ext cx="202574" cy="202526"/>
            <a:chOff x="2081650" y="4993750"/>
            <a:chExt cx="483125" cy="483125"/>
          </a:xfrm>
        </p:grpSpPr>
        <p:sp>
          <p:nvSpPr>
            <p:cNvPr id="2262" name="Google Shape;2262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4" name="Google Shape;2264;p52"/>
          <p:cNvGrpSpPr/>
          <p:nvPr/>
        </p:nvGrpSpPr>
        <p:grpSpPr>
          <a:xfrm>
            <a:off x="6560240" y="4458379"/>
            <a:ext cx="202574" cy="202526"/>
            <a:chOff x="2081650" y="4993750"/>
            <a:chExt cx="483125" cy="483125"/>
          </a:xfrm>
        </p:grpSpPr>
        <p:sp>
          <p:nvSpPr>
            <p:cNvPr id="2265" name="Google Shape;2265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7" name="Google Shape;2267;p52"/>
          <p:cNvGrpSpPr/>
          <p:nvPr/>
        </p:nvGrpSpPr>
        <p:grpSpPr>
          <a:xfrm>
            <a:off x="8124190" y="3382629"/>
            <a:ext cx="202574" cy="202526"/>
            <a:chOff x="2081650" y="4993750"/>
            <a:chExt cx="483125" cy="483125"/>
          </a:xfrm>
        </p:grpSpPr>
        <p:sp>
          <p:nvSpPr>
            <p:cNvPr id="2268" name="Google Shape;2268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52"/>
          <p:cNvGrpSpPr/>
          <p:nvPr/>
        </p:nvGrpSpPr>
        <p:grpSpPr>
          <a:xfrm>
            <a:off x="8124190" y="4111004"/>
            <a:ext cx="202574" cy="202526"/>
            <a:chOff x="2081650" y="4993750"/>
            <a:chExt cx="483125" cy="483125"/>
          </a:xfrm>
        </p:grpSpPr>
        <p:sp>
          <p:nvSpPr>
            <p:cNvPr id="2271" name="Google Shape;2271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3" name="Google Shape;2273;p52"/>
          <p:cNvGrpSpPr/>
          <p:nvPr/>
        </p:nvGrpSpPr>
        <p:grpSpPr>
          <a:xfrm>
            <a:off x="8124190" y="4458379"/>
            <a:ext cx="202574" cy="202526"/>
            <a:chOff x="2081650" y="4993750"/>
            <a:chExt cx="483125" cy="483125"/>
          </a:xfrm>
        </p:grpSpPr>
        <p:sp>
          <p:nvSpPr>
            <p:cNvPr id="2274" name="Google Shape;2274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6" name="Google Shape;2276;p52"/>
          <p:cNvGrpSpPr/>
          <p:nvPr/>
        </p:nvGrpSpPr>
        <p:grpSpPr>
          <a:xfrm>
            <a:off x="6560259" y="3746814"/>
            <a:ext cx="202574" cy="202526"/>
            <a:chOff x="1487200" y="4993750"/>
            <a:chExt cx="483125" cy="483125"/>
          </a:xfrm>
        </p:grpSpPr>
        <p:sp>
          <p:nvSpPr>
            <p:cNvPr id="2277" name="Google Shape;2277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9" name="Google Shape;2279;p52"/>
          <p:cNvGrpSpPr/>
          <p:nvPr/>
        </p:nvGrpSpPr>
        <p:grpSpPr>
          <a:xfrm>
            <a:off x="7342234" y="3736401"/>
            <a:ext cx="202574" cy="202526"/>
            <a:chOff x="1487200" y="4993750"/>
            <a:chExt cx="483125" cy="483125"/>
          </a:xfrm>
        </p:grpSpPr>
        <p:sp>
          <p:nvSpPr>
            <p:cNvPr id="2280" name="Google Shape;2280;p52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2" name="Google Shape;2282;p52"/>
          <p:cNvGrpSpPr/>
          <p:nvPr/>
        </p:nvGrpSpPr>
        <p:grpSpPr>
          <a:xfrm>
            <a:off x="8124190" y="3746804"/>
            <a:ext cx="202574" cy="202526"/>
            <a:chOff x="2081650" y="4993750"/>
            <a:chExt cx="483125" cy="483125"/>
          </a:xfrm>
        </p:grpSpPr>
        <p:sp>
          <p:nvSpPr>
            <p:cNvPr id="2283" name="Google Shape;2283;p52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85" name="Google Shape;228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53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91" name="Google Shape;2291;p53"/>
          <p:cNvSpPr/>
          <p:nvPr/>
        </p:nvSpPr>
        <p:spPr>
          <a:xfrm>
            <a:off x="726325" y="1919849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92" name="Google Shape;2292;p53"/>
          <p:cNvSpPr/>
          <p:nvPr/>
        </p:nvSpPr>
        <p:spPr>
          <a:xfrm>
            <a:off x="726325" y="295570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93" name="Google Shape;2293;p53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294" name="Google Shape;2294;p53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Movimento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95" name="Google Shape;2295;p53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Como as coisas se movem?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96" name="Google Shape;2296;p53"/>
          <p:cNvSpPr txBox="1"/>
          <p:nvPr>
            <p:ph idx="3" type="subTitle"/>
          </p:nvPr>
        </p:nvSpPr>
        <p:spPr>
          <a:xfrm>
            <a:off x="967875" y="1915620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Detecção de Mobilidade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97" name="Google Shape;2297;p53"/>
          <p:cNvSpPr txBox="1"/>
          <p:nvPr>
            <p:ph idx="4" type="subTitle"/>
          </p:nvPr>
        </p:nvSpPr>
        <p:spPr>
          <a:xfrm>
            <a:off x="967875" y="2159180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Moveu?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98" name="Google Shape;2298;p53"/>
          <p:cNvSpPr txBox="1"/>
          <p:nvPr>
            <p:ph idx="5" type="subTitle"/>
          </p:nvPr>
        </p:nvSpPr>
        <p:spPr>
          <a:xfrm>
            <a:off x="967875" y="295158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Rotas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299" name="Google Shape;2299;p53"/>
          <p:cNvSpPr txBox="1"/>
          <p:nvPr>
            <p:ph idx="6" type="subTitle"/>
          </p:nvPr>
        </p:nvSpPr>
        <p:spPr>
          <a:xfrm>
            <a:off x="967875" y="319609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Para onde enviar dados?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00" name="Google Shape;2300;p53"/>
          <p:cNvSpPr/>
          <p:nvPr/>
        </p:nvSpPr>
        <p:spPr>
          <a:xfrm>
            <a:off x="726325" y="390645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53"/>
          <p:cNvSpPr txBox="1"/>
          <p:nvPr>
            <p:ph idx="5" type="subTitle"/>
          </p:nvPr>
        </p:nvSpPr>
        <p:spPr>
          <a:xfrm>
            <a:off x="967875" y="390233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Escalabilidade</a:t>
            </a:r>
            <a:endParaRPr/>
          </a:p>
        </p:txBody>
      </p:sp>
      <p:sp>
        <p:nvSpPr>
          <p:cNvPr id="2302" name="Google Shape;2302;p53"/>
          <p:cNvSpPr txBox="1"/>
          <p:nvPr>
            <p:ph idx="6" type="subTitle"/>
          </p:nvPr>
        </p:nvSpPr>
        <p:spPr>
          <a:xfrm>
            <a:off x="967875" y="414684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Dá pra mais um aí?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03" name="Google Shape;2303;p53"/>
          <p:cNvPicPr preferRelativeResize="0"/>
          <p:nvPr/>
        </p:nvPicPr>
        <p:blipFill rotWithShape="1">
          <a:blip r:embed="rId3">
            <a:alphaModFix/>
          </a:blip>
          <a:srcRect b="0" l="0" r="65978" t="0"/>
          <a:stretch/>
        </p:blipFill>
        <p:spPr>
          <a:xfrm>
            <a:off x="4952111" y="903700"/>
            <a:ext cx="2221497" cy="197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4" name="Google Shape;230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54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10" name="Google Shape;2310;p54"/>
          <p:cNvSpPr/>
          <p:nvPr/>
        </p:nvSpPr>
        <p:spPr>
          <a:xfrm>
            <a:off x="726325" y="1919849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11" name="Google Shape;2311;p54"/>
          <p:cNvSpPr/>
          <p:nvPr/>
        </p:nvSpPr>
        <p:spPr>
          <a:xfrm>
            <a:off x="726325" y="295570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12" name="Google Shape;2312;p54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313" name="Google Shape;2313;p54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Movimento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14" name="Google Shape;2314;p54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Como as coisas se movem?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5" name="Google Shape;2315;p54"/>
          <p:cNvSpPr txBox="1"/>
          <p:nvPr>
            <p:ph idx="3" type="subTitle"/>
          </p:nvPr>
        </p:nvSpPr>
        <p:spPr>
          <a:xfrm>
            <a:off x="967875" y="1915620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Detecção de Mobilidade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16" name="Google Shape;2316;p54"/>
          <p:cNvSpPr txBox="1"/>
          <p:nvPr>
            <p:ph idx="4" type="subTitle"/>
          </p:nvPr>
        </p:nvSpPr>
        <p:spPr>
          <a:xfrm>
            <a:off x="967875" y="2159180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Moveu?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7" name="Google Shape;2317;p54"/>
          <p:cNvSpPr txBox="1"/>
          <p:nvPr>
            <p:ph idx="5" type="subTitle"/>
          </p:nvPr>
        </p:nvSpPr>
        <p:spPr>
          <a:xfrm>
            <a:off x="967875" y="295158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Rotas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18" name="Google Shape;2318;p54"/>
          <p:cNvSpPr txBox="1"/>
          <p:nvPr>
            <p:ph idx="6" type="subTitle"/>
          </p:nvPr>
        </p:nvSpPr>
        <p:spPr>
          <a:xfrm>
            <a:off x="967875" y="319609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Para onde enviar dados?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54"/>
          <p:cNvSpPr/>
          <p:nvPr/>
        </p:nvSpPr>
        <p:spPr>
          <a:xfrm>
            <a:off x="726325" y="390645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54"/>
          <p:cNvSpPr txBox="1"/>
          <p:nvPr>
            <p:ph idx="5" type="subTitle"/>
          </p:nvPr>
        </p:nvSpPr>
        <p:spPr>
          <a:xfrm>
            <a:off x="967875" y="390233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Escalabilidade</a:t>
            </a:r>
            <a:endParaRPr/>
          </a:p>
        </p:txBody>
      </p:sp>
      <p:sp>
        <p:nvSpPr>
          <p:cNvPr id="2321" name="Google Shape;2321;p54"/>
          <p:cNvSpPr txBox="1"/>
          <p:nvPr>
            <p:ph idx="6" type="subTitle"/>
          </p:nvPr>
        </p:nvSpPr>
        <p:spPr>
          <a:xfrm>
            <a:off x="967875" y="414684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Dá pra mais um aí?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22" name="Google Shape;2322;p54"/>
          <p:cNvPicPr preferRelativeResize="0"/>
          <p:nvPr/>
        </p:nvPicPr>
        <p:blipFill rotWithShape="1">
          <a:blip r:embed="rId3">
            <a:alphaModFix/>
          </a:blip>
          <a:srcRect b="0" l="0" r="65978" t="0"/>
          <a:stretch/>
        </p:blipFill>
        <p:spPr>
          <a:xfrm>
            <a:off x="4952111" y="903700"/>
            <a:ext cx="2221497" cy="1978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3" name="Google Shape;2323;p54"/>
          <p:cNvSpPr/>
          <p:nvPr/>
        </p:nvSpPr>
        <p:spPr>
          <a:xfrm>
            <a:off x="4551450" y="2955700"/>
            <a:ext cx="3413100" cy="1206600"/>
          </a:xfrm>
          <a:prstGeom prst="wedgeRoundRectCallout">
            <a:avLst>
              <a:gd fmla="val -2731" name="adj1"/>
              <a:gd fmla="val -171063" name="adj2"/>
              <a:gd fmla="val 0" name="adj3"/>
            </a:avLst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RPL é menos escalável em cenários estáticos para roteamento P2P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24" name="Google Shape;232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55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30" name="Google Shape;2330;p55"/>
          <p:cNvSpPr/>
          <p:nvPr/>
        </p:nvSpPr>
        <p:spPr>
          <a:xfrm>
            <a:off x="726325" y="1919849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31" name="Google Shape;2331;p55"/>
          <p:cNvSpPr/>
          <p:nvPr/>
        </p:nvSpPr>
        <p:spPr>
          <a:xfrm>
            <a:off x="726325" y="295570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32" name="Google Shape;2332;p55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333" name="Google Shape;2333;p55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Movimento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34" name="Google Shape;2334;p55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Como as coisas se movem?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35" name="Google Shape;2335;p55"/>
          <p:cNvSpPr txBox="1"/>
          <p:nvPr>
            <p:ph idx="3" type="subTitle"/>
          </p:nvPr>
        </p:nvSpPr>
        <p:spPr>
          <a:xfrm>
            <a:off x="967875" y="1915620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Detecção de Mobilidade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36" name="Google Shape;2336;p55"/>
          <p:cNvSpPr txBox="1"/>
          <p:nvPr>
            <p:ph idx="4" type="subTitle"/>
          </p:nvPr>
        </p:nvSpPr>
        <p:spPr>
          <a:xfrm>
            <a:off x="967875" y="2159180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Moveu?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37" name="Google Shape;2337;p55"/>
          <p:cNvSpPr txBox="1"/>
          <p:nvPr>
            <p:ph idx="5" type="subTitle"/>
          </p:nvPr>
        </p:nvSpPr>
        <p:spPr>
          <a:xfrm>
            <a:off x="967875" y="295158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Rotas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38" name="Google Shape;2338;p55"/>
          <p:cNvSpPr txBox="1"/>
          <p:nvPr>
            <p:ph idx="6" type="subTitle"/>
          </p:nvPr>
        </p:nvSpPr>
        <p:spPr>
          <a:xfrm>
            <a:off x="967875" y="319609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Para onde enviar dados?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39" name="Google Shape;2339;p55"/>
          <p:cNvSpPr/>
          <p:nvPr/>
        </p:nvSpPr>
        <p:spPr>
          <a:xfrm>
            <a:off x="726325" y="390645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55"/>
          <p:cNvSpPr txBox="1"/>
          <p:nvPr>
            <p:ph idx="5" type="subTitle"/>
          </p:nvPr>
        </p:nvSpPr>
        <p:spPr>
          <a:xfrm>
            <a:off x="967875" y="390233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Escalabilidade</a:t>
            </a:r>
            <a:endParaRPr/>
          </a:p>
        </p:txBody>
      </p:sp>
      <p:sp>
        <p:nvSpPr>
          <p:cNvPr id="2341" name="Google Shape;2341;p55"/>
          <p:cNvSpPr txBox="1"/>
          <p:nvPr>
            <p:ph idx="6" type="subTitle"/>
          </p:nvPr>
        </p:nvSpPr>
        <p:spPr>
          <a:xfrm>
            <a:off x="967875" y="414684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Dá pra mais um aí?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42" name="Google Shape;2342;p55"/>
          <p:cNvPicPr preferRelativeResize="0"/>
          <p:nvPr/>
        </p:nvPicPr>
        <p:blipFill rotWithShape="1">
          <a:blip r:embed="rId3">
            <a:alphaModFix/>
          </a:blip>
          <a:srcRect b="0" l="33328" r="33372" t="0"/>
          <a:stretch/>
        </p:blipFill>
        <p:spPr>
          <a:xfrm>
            <a:off x="3857225" y="2865600"/>
            <a:ext cx="2174350" cy="197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3" name="Google Shape;2343;p55"/>
          <p:cNvPicPr preferRelativeResize="0"/>
          <p:nvPr/>
        </p:nvPicPr>
        <p:blipFill rotWithShape="1">
          <a:blip r:embed="rId3">
            <a:alphaModFix/>
          </a:blip>
          <a:srcRect b="0" l="0" r="65978" t="0"/>
          <a:stretch/>
        </p:blipFill>
        <p:spPr>
          <a:xfrm>
            <a:off x="4952111" y="903700"/>
            <a:ext cx="2221497" cy="197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4" name="Google Shape;234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450" y="2906427"/>
            <a:ext cx="2174350" cy="1897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45" name="Google Shape;2345;p55"/>
          <p:cNvSpPr/>
          <p:nvPr/>
        </p:nvSpPr>
        <p:spPr>
          <a:xfrm>
            <a:off x="4430000" y="1285025"/>
            <a:ext cx="3518400" cy="1206600"/>
          </a:xfrm>
          <a:prstGeom prst="wedgeRoundRectCallout">
            <a:avLst>
              <a:gd fmla="val -483" name="adj1"/>
              <a:gd fmla="val 8884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MMatrix apresenta melhor escalabilidade em cenários de mobilidade no Roteamento P2P</a:t>
            </a:r>
            <a:endParaRPr b="1"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46" name="Google Shape;234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56"/>
          <p:cNvSpPr/>
          <p:nvPr/>
        </p:nvSpPr>
        <p:spPr>
          <a:xfrm>
            <a:off x="726325" y="886722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52" name="Google Shape;2352;p56"/>
          <p:cNvSpPr/>
          <p:nvPr/>
        </p:nvSpPr>
        <p:spPr>
          <a:xfrm>
            <a:off x="726325" y="1919849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53" name="Google Shape;2353;p56"/>
          <p:cNvSpPr/>
          <p:nvPr/>
        </p:nvSpPr>
        <p:spPr>
          <a:xfrm>
            <a:off x="726325" y="295570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54" name="Google Shape;2354;p56"/>
          <p:cNvSpPr txBox="1"/>
          <p:nvPr>
            <p:ph type="title"/>
          </p:nvPr>
        </p:nvSpPr>
        <p:spPr>
          <a:xfrm>
            <a:off x="1749426" y="338325"/>
            <a:ext cx="56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Demandas de roteamento na IoT</a:t>
            </a:r>
            <a:endParaRPr/>
          </a:p>
        </p:txBody>
      </p:sp>
      <p:sp>
        <p:nvSpPr>
          <p:cNvPr id="2355" name="Google Shape;2355;p56"/>
          <p:cNvSpPr txBox="1"/>
          <p:nvPr>
            <p:ph idx="1" type="subTitle"/>
          </p:nvPr>
        </p:nvSpPr>
        <p:spPr>
          <a:xfrm>
            <a:off x="967875" y="882875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Movimento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56" name="Google Shape;2356;p56"/>
          <p:cNvSpPr txBox="1"/>
          <p:nvPr>
            <p:ph idx="2" type="subTitle"/>
          </p:nvPr>
        </p:nvSpPr>
        <p:spPr>
          <a:xfrm>
            <a:off x="967875" y="1127386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Como as coisas se movem?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57" name="Google Shape;2357;p56"/>
          <p:cNvSpPr txBox="1"/>
          <p:nvPr>
            <p:ph idx="3" type="subTitle"/>
          </p:nvPr>
        </p:nvSpPr>
        <p:spPr>
          <a:xfrm>
            <a:off x="967875" y="1915620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Detecção de Mobilidade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58" name="Google Shape;2358;p56"/>
          <p:cNvSpPr txBox="1"/>
          <p:nvPr>
            <p:ph idx="4" type="subTitle"/>
          </p:nvPr>
        </p:nvSpPr>
        <p:spPr>
          <a:xfrm>
            <a:off x="967875" y="2159180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Moveu?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59" name="Google Shape;2359;p56"/>
          <p:cNvSpPr txBox="1"/>
          <p:nvPr>
            <p:ph idx="5" type="subTitle"/>
          </p:nvPr>
        </p:nvSpPr>
        <p:spPr>
          <a:xfrm>
            <a:off x="967875" y="295158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Rotas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60" name="Google Shape;2360;p56"/>
          <p:cNvSpPr txBox="1"/>
          <p:nvPr>
            <p:ph idx="6" type="subTitle"/>
          </p:nvPr>
        </p:nvSpPr>
        <p:spPr>
          <a:xfrm>
            <a:off x="967875" y="319609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Para onde enviar dados?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61" name="Google Shape;2361;p56"/>
          <p:cNvSpPr/>
          <p:nvPr/>
        </p:nvSpPr>
        <p:spPr>
          <a:xfrm>
            <a:off x="726325" y="390645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62" name="Google Shape;2362;p56"/>
          <p:cNvSpPr txBox="1"/>
          <p:nvPr>
            <p:ph idx="5" type="subTitle"/>
          </p:nvPr>
        </p:nvSpPr>
        <p:spPr>
          <a:xfrm>
            <a:off x="967875" y="390233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Escalabilidade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363" name="Google Shape;2363;p56"/>
          <p:cNvSpPr txBox="1"/>
          <p:nvPr>
            <p:ph idx="6" type="subTitle"/>
          </p:nvPr>
        </p:nvSpPr>
        <p:spPr>
          <a:xfrm>
            <a:off x="967875" y="414684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Dá pra mais um aí?</a:t>
            </a:r>
            <a:endParaRPr>
              <a:solidFill>
                <a:srgbClr val="9E9E9E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64" name="Google Shape;2364;p56"/>
          <p:cNvSpPr/>
          <p:nvPr/>
        </p:nvSpPr>
        <p:spPr>
          <a:xfrm>
            <a:off x="3503263" y="3908501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56"/>
          <p:cNvSpPr txBox="1"/>
          <p:nvPr>
            <p:ph idx="5" type="subTitle"/>
          </p:nvPr>
        </p:nvSpPr>
        <p:spPr>
          <a:xfrm>
            <a:off x="3821012" y="3904384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Confiabilidade &amp; Robustez</a:t>
            </a:r>
            <a:endParaRPr/>
          </a:p>
        </p:txBody>
      </p:sp>
      <p:sp>
        <p:nvSpPr>
          <p:cNvPr id="2366" name="Google Shape;2366;p56"/>
          <p:cNvSpPr txBox="1"/>
          <p:nvPr>
            <p:ph idx="6" type="subTitle"/>
          </p:nvPr>
        </p:nvSpPr>
        <p:spPr>
          <a:xfrm>
            <a:off x="3821012" y="4148891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Conhece os caminhos?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67" name="Google Shape;2367;p56"/>
          <p:cNvSpPr/>
          <p:nvPr/>
        </p:nvSpPr>
        <p:spPr>
          <a:xfrm>
            <a:off x="6356400" y="3910576"/>
            <a:ext cx="2659800" cy="82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56"/>
          <p:cNvSpPr txBox="1"/>
          <p:nvPr>
            <p:ph idx="5" type="subTitle"/>
          </p:nvPr>
        </p:nvSpPr>
        <p:spPr>
          <a:xfrm>
            <a:off x="6674150" y="3906459"/>
            <a:ext cx="23484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Suporte ao IPv6 e Mobilidade</a:t>
            </a:r>
            <a:endParaRPr/>
          </a:p>
        </p:txBody>
      </p:sp>
      <p:sp>
        <p:nvSpPr>
          <p:cNvPr id="2369" name="Google Shape;2369;p56"/>
          <p:cNvSpPr txBox="1"/>
          <p:nvPr>
            <p:ph idx="6" type="subTitle"/>
          </p:nvPr>
        </p:nvSpPr>
        <p:spPr>
          <a:xfrm>
            <a:off x="6674150" y="4150966"/>
            <a:ext cx="23484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Fala minha lingua?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2370" name="Google Shape;2370;p56"/>
          <p:cNvGraphicFramePr/>
          <p:nvPr/>
        </p:nvGraphicFramePr>
        <p:xfrm>
          <a:off x="3821025" y="83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{1C7EDDF4-C6F8-405F-98C7-9887EF848681}</a:tableStyleId>
              </a:tblPr>
              <a:tblGrid>
                <a:gridCol w="1076375"/>
                <a:gridCol w="829175"/>
                <a:gridCol w="829300"/>
                <a:gridCol w="911625"/>
                <a:gridCol w="911625"/>
              </a:tblGrid>
              <a:tr h="97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95959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Protocolos</a:t>
                      </a:r>
                      <a:endParaRPr b="1" sz="1100">
                        <a:solidFill>
                          <a:srgbClr val="595959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IPv6</a:t>
                      </a:r>
                      <a:endParaRPr sz="11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% Entrega com mobilidade </a:t>
                      </a:r>
                      <a:r>
                        <a:rPr b="1" lang="en" sz="110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(&gt;90%)</a:t>
                      </a:r>
                      <a:endParaRPr b="1" sz="110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Suporte a Mobilidade</a:t>
                      </a:r>
                      <a:endParaRPr sz="11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Projetado para IOT?</a:t>
                      </a:r>
                      <a:endParaRPr sz="11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RPL</a:t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Versões do RPL (MMRPL, MERPL, CO-RPL…)</a:t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-</a:t>
                      </a:r>
                      <a:endParaRPr sz="25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Mobile Matrix</a:t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AODV</a:t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371" name="Google Shape;2371;p56"/>
          <p:cNvGrpSpPr/>
          <p:nvPr/>
        </p:nvGrpSpPr>
        <p:grpSpPr>
          <a:xfrm>
            <a:off x="7824959" y="3119551"/>
            <a:ext cx="202574" cy="202526"/>
            <a:chOff x="1487200" y="4993750"/>
            <a:chExt cx="483125" cy="483125"/>
          </a:xfrm>
        </p:grpSpPr>
        <p:sp>
          <p:nvSpPr>
            <p:cNvPr id="2372" name="Google Shape;2372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3" name="Google Shape;2373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74" name="Google Shape;2374;p56"/>
          <p:cNvGrpSpPr/>
          <p:nvPr/>
        </p:nvGrpSpPr>
        <p:grpSpPr>
          <a:xfrm>
            <a:off x="5237084" y="2543526"/>
            <a:ext cx="202574" cy="202526"/>
            <a:chOff x="1487200" y="4993750"/>
            <a:chExt cx="483125" cy="483125"/>
          </a:xfrm>
        </p:grpSpPr>
        <p:sp>
          <p:nvSpPr>
            <p:cNvPr id="2375" name="Google Shape;2375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6" name="Google Shape;2376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77" name="Google Shape;2377;p56"/>
          <p:cNvGrpSpPr/>
          <p:nvPr/>
        </p:nvGrpSpPr>
        <p:grpSpPr>
          <a:xfrm>
            <a:off x="5237084" y="1882251"/>
            <a:ext cx="202574" cy="202526"/>
            <a:chOff x="1487200" y="4993750"/>
            <a:chExt cx="483125" cy="483125"/>
          </a:xfrm>
        </p:grpSpPr>
        <p:sp>
          <p:nvSpPr>
            <p:cNvPr id="2378" name="Google Shape;2378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9" name="Google Shape;2379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0" name="Google Shape;2380;p56"/>
          <p:cNvGrpSpPr/>
          <p:nvPr/>
        </p:nvGrpSpPr>
        <p:grpSpPr>
          <a:xfrm>
            <a:off x="5237084" y="3119551"/>
            <a:ext cx="202574" cy="202526"/>
            <a:chOff x="1487200" y="4993750"/>
            <a:chExt cx="483125" cy="483125"/>
          </a:xfrm>
        </p:grpSpPr>
        <p:sp>
          <p:nvSpPr>
            <p:cNvPr id="2381" name="Google Shape;2381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2" name="Google Shape;2382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3" name="Google Shape;2383;p56"/>
          <p:cNvGrpSpPr/>
          <p:nvPr/>
        </p:nvGrpSpPr>
        <p:grpSpPr>
          <a:xfrm>
            <a:off x="5237065" y="3488566"/>
            <a:ext cx="202574" cy="202526"/>
            <a:chOff x="2081650" y="4993750"/>
            <a:chExt cx="483125" cy="483125"/>
          </a:xfrm>
        </p:grpSpPr>
        <p:sp>
          <p:nvSpPr>
            <p:cNvPr id="2384" name="Google Shape;2384;p56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5" name="Google Shape;2385;p56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6" name="Google Shape;2386;p56"/>
          <p:cNvGrpSpPr/>
          <p:nvPr/>
        </p:nvGrpSpPr>
        <p:grpSpPr>
          <a:xfrm>
            <a:off x="6033734" y="3119551"/>
            <a:ext cx="202574" cy="202526"/>
            <a:chOff x="1487200" y="4993750"/>
            <a:chExt cx="483125" cy="483125"/>
          </a:xfrm>
        </p:grpSpPr>
        <p:sp>
          <p:nvSpPr>
            <p:cNvPr id="2387" name="Google Shape;2387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8" name="Google Shape;2388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9" name="Google Shape;2389;p56"/>
          <p:cNvGrpSpPr/>
          <p:nvPr/>
        </p:nvGrpSpPr>
        <p:grpSpPr>
          <a:xfrm>
            <a:off x="6063428" y="1882254"/>
            <a:ext cx="202574" cy="202526"/>
            <a:chOff x="2081650" y="4993750"/>
            <a:chExt cx="483125" cy="483125"/>
          </a:xfrm>
        </p:grpSpPr>
        <p:sp>
          <p:nvSpPr>
            <p:cNvPr id="2390" name="Google Shape;2390;p56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1" name="Google Shape;2391;p56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92" name="Google Shape;2392;p56"/>
          <p:cNvGrpSpPr/>
          <p:nvPr/>
        </p:nvGrpSpPr>
        <p:grpSpPr>
          <a:xfrm>
            <a:off x="6033690" y="3488579"/>
            <a:ext cx="202574" cy="202526"/>
            <a:chOff x="2081650" y="4993750"/>
            <a:chExt cx="483125" cy="483125"/>
          </a:xfrm>
        </p:grpSpPr>
        <p:sp>
          <p:nvSpPr>
            <p:cNvPr id="2393" name="Google Shape;2393;p56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4" name="Google Shape;2394;p56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95" name="Google Shape;2395;p56"/>
          <p:cNvGrpSpPr/>
          <p:nvPr/>
        </p:nvGrpSpPr>
        <p:grpSpPr>
          <a:xfrm>
            <a:off x="6889784" y="2543526"/>
            <a:ext cx="202574" cy="202526"/>
            <a:chOff x="1487200" y="4993750"/>
            <a:chExt cx="483125" cy="483125"/>
          </a:xfrm>
        </p:grpSpPr>
        <p:sp>
          <p:nvSpPr>
            <p:cNvPr id="2396" name="Google Shape;2396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7" name="Google Shape;2397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98" name="Google Shape;2398;p56"/>
          <p:cNvGrpSpPr/>
          <p:nvPr/>
        </p:nvGrpSpPr>
        <p:grpSpPr>
          <a:xfrm>
            <a:off x="6889784" y="3119551"/>
            <a:ext cx="202574" cy="202526"/>
            <a:chOff x="1487200" y="4993750"/>
            <a:chExt cx="483125" cy="483125"/>
          </a:xfrm>
        </p:grpSpPr>
        <p:sp>
          <p:nvSpPr>
            <p:cNvPr id="2399" name="Google Shape;2399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0" name="Google Shape;2400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01" name="Google Shape;2401;p56"/>
          <p:cNvGrpSpPr/>
          <p:nvPr/>
        </p:nvGrpSpPr>
        <p:grpSpPr>
          <a:xfrm>
            <a:off x="7824959" y="1882251"/>
            <a:ext cx="202574" cy="202526"/>
            <a:chOff x="1487200" y="4993750"/>
            <a:chExt cx="483125" cy="483125"/>
          </a:xfrm>
        </p:grpSpPr>
        <p:sp>
          <p:nvSpPr>
            <p:cNvPr id="2402" name="Google Shape;2402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3" name="Google Shape;2403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04" name="Google Shape;2404;p56"/>
          <p:cNvGrpSpPr/>
          <p:nvPr/>
        </p:nvGrpSpPr>
        <p:grpSpPr>
          <a:xfrm>
            <a:off x="6889765" y="1882254"/>
            <a:ext cx="202574" cy="202526"/>
            <a:chOff x="2081650" y="4993750"/>
            <a:chExt cx="483125" cy="483125"/>
          </a:xfrm>
        </p:grpSpPr>
        <p:sp>
          <p:nvSpPr>
            <p:cNvPr id="2405" name="Google Shape;2405;p56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6" name="Google Shape;2406;p56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07" name="Google Shape;2407;p56"/>
          <p:cNvGrpSpPr/>
          <p:nvPr/>
        </p:nvGrpSpPr>
        <p:grpSpPr>
          <a:xfrm>
            <a:off x="6889784" y="3488576"/>
            <a:ext cx="202574" cy="202526"/>
            <a:chOff x="1487200" y="4993750"/>
            <a:chExt cx="483125" cy="483125"/>
          </a:xfrm>
        </p:grpSpPr>
        <p:sp>
          <p:nvSpPr>
            <p:cNvPr id="2408" name="Google Shape;2408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9" name="Google Shape;2409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0" name="Google Shape;2410;p56"/>
          <p:cNvGrpSpPr/>
          <p:nvPr/>
        </p:nvGrpSpPr>
        <p:grpSpPr>
          <a:xfrm>
            <a:off x="7824940" y="3488579"/>
            <a:ext cx="202574" cy="202526"/>
            <a:chOff x="2081650" y="4993750"/>
            <a:chExt cx="483125" cy="483125"/>
          </a:xfrm>
        </p:grpSpPr>
        <p:sp>
          <p:nvSpPr>
            <p:cNvPr id="2411" name="Google Shape;2411;p56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2" name="Google Shape;2412;p56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3" name="Google Shape;2413;p56"/>
          <p:cNvGrpSpPr/>
          <p:nvPr/>
        </p:nvGrpSpPr>
        <p:grpSpPr>
          <a:xfrm>
            <a:off x="7824959" y="2543526"/>
            <a:ext cx="202574" cy="202526"/>
            <a:chOff x="1487200" y="4993750"/>
            <a:chExt cx="483125" cy="483125"/>
          </a:xfrm>
        </p:grpSpPr>
        <p:sp>
          <p:nvSpPr>
            <p:cNvPr id="2414" name="Google Shape;2414;p5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5" name="Google Shape;2415;p5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16" name="Google Shape;241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57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Desafios e futuro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57"/>
          <p:cNvSpPr/>
          <p:nvPr/>
        </p:nvSpPr>
        <p:spPr>
          <a:xfrm>
            <a:off x="3407164" y="1369950"/>
            <a:ext cx="2275800" cy="268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57"/>
          <p:cNvSpPr/>
          <p:nvPr/>
        </p:nvSpPr>
        <p:spPr>
          <a:xfrm>
            <a:off x="3564582" y="1531313"/>
            <a:ext cx="1961100" cy="23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57"/>
          <p:cNvSpPr/>
          <p:nvPr/>
        </p:nvSpPr>
        <p:spPr>
          <a:xfrm>
            <a:off x="971850" y="1369950"/>
            <a:ext cx="2275800" cy="268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57"/>
          <p:cNvSpPr/>
          <p:nvPr/>
        </p:nvSpPr>
        <p:spPr>
          <a:xfrm>
            <a:off x="1129267" y="1531313"/>
            <a:ext cx="1961100" cy="23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57"/>
          <p:cNvSpPr txBox="1"/>
          <p:nvPr>
            <p:ph idx="1" type="subTitle"/>
          </p:nvPr>
        </p:nvSpPr>
        <p:spPr>
          <a:xfrm>
            <a:off x="3654004" y="2534185"/>
            <a:ext cx="1773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Entender quais serão os padrões para projetar soluções cientes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27" name="Google Shape;2427;p57"/>
          <p:cNvSpPr txBox="1"/>
          <p:nvPr>
            <p:ph idx="2" type="subTitle"/>
          </p:nvPr>
        </p:nvSpPr>
        <p:spPr>
          <a:xfrm>
            <a:off x="1219968" y="2534185"/>
            <a:ext cx="1773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Perceber e reagir sob eventos de mobilidade rapidamente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28" name="Google Shape;2428;p57"/>
          <p:cNvSpPr txBox="1"/>
          <p:nvPr>
            <p:ph idx="3" type="subTitle"/>
          </p:nvPr>
        </p:nvSpPr>
        <p:spPr>
          <a:xfrm>
            <a:off x="3654004" y="2275123"/>
            <a:ext cx="17730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Padrão de mobilidade</a:t>
            </a:r>
            <a:endParaRPr sz="1800"/>
          </a:p>
        </p:txBody>
      </p:sp>
      <p:sp>
        <p:nvSpPr>
          <p:cNvPr id="2429" name="Google Shape;2429;p57"/>
          <p:cNvSpPr txBox="1"/>
          <p:nvPr>
            <p:ph idx="4" type="subTitle"/>
          </p:nvPr>
        </p:nvSpPr>
        <p:spPr>
          <a:xfrm>
            <a:off x="1219968" y="2259885"/>
            <a:ext cx="1773000" cy="2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Responsividade  vs overhead</a:t>
            </a:r>
            <a:endParaRPr sz="1800"/>
          </a:p>
        </p:txBody>
      </p:sp>
      <p:sp>
        <p:nvSpPr>
          <p:cNvPr id="2430" name="Google Shape;2430;p57"/>
          <p:cNvSpPr txBox="1"/>
          <p:nvPr>
            <p:ph idx="5" type="title"/>
          </p:nvPr>
        </p:nvSpPr>
        <p:spPr>
          <a:xfrm>
            <a:off x="1803204" y="1779858"/>
            <a:ext cx="6144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31" name="Google Shape;2431;p57"/>
          <p:cNvSpPr txBox="1"/>
          <p:nvPr>
            <p:ph idx="6" type="title"/>
          </p:nvPr>
        </p:nvSpPr>
        <p:spPr>
          <a:xfrm>
            <a:off x="4237240" y="1779858"/>
            <a:ext cx="6144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2" name="Google Shape;2432;p57"/>
          <p:cNvSpPr/>
          <p:nvPr/>
        </p:nvSpPr>
        <p:spPr>
          <a:xfrm>
            <a:off x="5842482" y="1369950"/>
            <a:ext cx="2275800" cy="268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57"/>
          <p:cNvSpPr/>
          <p:nvPr/>
        </p:nvSpPr>
        <p:spPr>
          <a:xfrm>
            <a:off x="5999899" y="1531313"/>
            <a:ext cx="1961100" cy="236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57"/>
          <p:cNvSpPr txBox="1"/>
          <p:nvPr>
            <p:ph idx="1" type="subTitle"/>
          </p:nvPr>
        </p:nvSpPr>
        <p:spPr>
          <a:xfrm>
            <a:off x="6089322" y="2534185"/>
            <a:ext cx="1773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Comunicação com  ondas milimétricas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MIMO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Beamforming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57"/>
          <p:cNvSpPr txBox="1"/>
          <p:nvPr>
            <p:ph idx="3" type="subTitle"/>
          </p:nvPr>
        </p:nvSpPr>
        <p:spPr>
          <a:xfrm>
            <a:off x="6089322" y="2275123"/>
            <a:ext cx="17730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IoT e 5G/6G</a:t>
            </a:r>
            <a:endParaRPr sz="1800"/>
          </a:p>
        </p:txBody>
      </p:sp>
      <p:sp>
        <p:nvSpPr>
          <p:cNvPr id="2436" name="Google Shape;2436;p57"/>
          <p:cNvSpPr txBox="1"/>
          <p:nvPr>
            <p:ph idx="6" type="title"/>
          </p:nvPr>
        </p:nvSpPr>
        <p:spPr>
          <a:xfrm>
            <a:off x="6672557" y="1779858"/>
            <a:ext cx="6144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37" name="Google Shape;243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58"/>
          <p:cNvSpPr txBox="1"/>
          <p:nvPr>
            <p:ph type="title"/>
          </p:nvPr>
        </p:nvSpPr>
        <p:spPr>
          <a:xfrm>
            <a:off x="2103150" y="1191061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Obrigado</a:t>
            </a:r>
            <a:r>
              <a:rPr lang="en" sz="7200"/>
              <a:t>!</a:t>
            </a:r>
            <a:endParaRPr sz="7200"/>
          </a:p>
        </p:txBody>
      </p:sp>
      <p:sp>
        <p:nvSpPr>
          <p:cNvPr id="2443" name="Google Shape;2443;p58"/>
          <p:cNvSpPr txBox="1"/>
          <p:nvPr>
            <p:ph idx="1" type="subTitle"/>
          </p:nvPr>
        </p:nvSpPr>
        <p:spPr>
          <a:xfrm>
            <a:off x="3015245" y="2516941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Questões?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bruno.ps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@ufop.edu.br</a:t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2444" name="Google Shape;24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826" y="4642550"/>
            <a:ext cx="541112" cy="5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5" name="Google Shape;244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1523" y="4642550"/>
            <a:ext cx="1172475" cy="50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6" name="Google Shape;244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620" y="4642551"/>
            <a:ext cx="617629" cy="5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7" name="Google Shape;244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5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734" name="Google Shape;1734;p35"/>
          <p:cNvSpPr txBox="1"/>
          <p:nvPr>
            <p:ph idx="1" type="subTitle"/>
          </p:nvPr>
        </p:nvSpPr>
        <p:spPr>
          <a:xfrm>
            <a:off x="4690875" y="1491350"/>
            <a:ext cx="41127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IoT</a:t>
            </a:r>
            <a:endParaRPr b="1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Mobilidade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É um fator presente em nossas vidas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Eventualmente fará parte da IoT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i="1" lang="en">
                <a:solidFill>
                  <a:schemeClr val="dk1"/>
                </a:solidFill>
              </a:rPr>
              <a:t>Internet of Mobile Things</a:t>
            </a:r>
            <a:endParaRPr b="1" i="1">
              <a:solidFill>
                <a:schemeClr val="dk1"/>
              </a:solidFill>
            </a:endParaRPr>
          </a:p>
        </p:txBody>
      </p:sp>
      <p:pic>
        <p:nvPicPr>
          <p:cNvPr id="1735" name="Google Shape;17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01" y="1491350"/>
            <a:ext cx="3990509" cy="265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36"/>
          <p:cNvSpPr txBox="1"/>
          <p:nvPr>
            <p:ph type="title"/>
          </p:nvPr>
        </p:nvSpPr>
        <p:spPr>
          <a:xfrm>
            <a:off x="1823475" y="196800"/>
            <a:ext cx="5496900" cy="11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Os protocolos de roteamento atendem as demandas de mobilidade da Io</a:t>
            </a:r>
            <a:r>
              <a:rPr lang="en">
                <a:solidFill>
                  <a:srgbClr val="F7277B"/>
                </a:solidFill>
              </a:rPr>
              <a:t>M</a:t>
            </a:r>
            <a:r>
              <a:rPr lang="en">
                <a:solidFill>
                  <a:schemeClr val="accent1"/>
                </a:solidFill>
              </a:rPr>
              <a:t>T?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42" name="Google Shape;1742;p3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740538" y="1380225"/>
            <a:ext cx="5653723" cy="37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36"/>
          <p:cNvSpPr/>
          <p:nvPr/>
        </p:nvSpPr>
        <p:spPr>
          <a:xfrm>
            <a:off x="6898575" y="3870575"/>
            <a:ext cx="421800" cy="4218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1744" name="Google Shape;1744;p36"/>
          <p:cNvSpPr/>
          <p:nvPr/>
        </p:nvSpPr>
        <p:spPr>
          <a:xfrm>
            <a:off x="5037950" y="3334725"/>
            <a:ext cx="327600" cy="327600"/>
          </a:xfrm>
          <a:prstGeom prst="donut">
            <a:avLst>
              <a:gd fmla="val 25000" name="adj"/>
            </a:avLst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C3B1"/>
              </a:solidFill>
            </a:endParaRPr>
          </a:p>
        </p:txBody>
      </p:sp>
      <p:sp>
        <p:nvSpPr>
          <p:cNvPr id="1745" name="Google Shape;1745;p36"/>
          <p:cNvSpPr/>
          <p:nvPr/>
        </p:nvSpPr>
        <p:spPr>
          <a:xfrm>
            <a:off x="6534850" y="3574550"/>
            <a:ext cx="140700" cy="140700"/>
          </a:xfrm>
          <a:prstGeom prst="ellipse">
            <a:avLst/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36"/>
          <p:cNvSpPr/>
          <p:nvPr/>
        </p:nvSpPr>
        <p:spPr>
          <a:xfrm>
            <a:off x="4497050" y="4230200"/>
            <a:ext cx="140700" cy="140700"/>
          </a:xfrm>
          <a:prstGeom prst="ellipse">
            <a:avLst/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36"/>
          <p:cNvSpPr/>
          <p:nvPr/>
        </p:nvSpPr>
        <p:spPr>
          <a:xfrm>
            <a:off x="2465825" y="3931175"/>
            <a:ext cx="140700" cy="140700"/>
          </a:xfrm>
          <a:prstGeom prst="ellipse">
            <a:avLst/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6"/>
          <p:cNvSpPr/>
          <p:nvPr/>
        </p:nvSpPr>
        <p:spPr>
          <a:xfrm>
            <a:off x="4039175" y="3715250"/>
            <a:ext cx="140700" cy="140700"/>
          </a:xfrm>
          <a:prstGeom prst="ellipse">
            <a:avLst/>
          </a:prstGeom>
          <a:solidFill>
            <a:srgbClr val="F7277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9" name="Google Shape;1749;p36"/>
          <p:cNvCxnSpPr>
            <a:stCxn id="1743" idx="1"/>
            <a:endCxn id="1745" idx="5"/>
          </p:cNvCxnSpPr>
          <p:nvPr/>
        </p:nvCxnSpPr>
        <p:spPr>
          <a:xfrm rot="10800000">
            <a:off x="6654946" y="3694746"/>
            <a:ext cx="305400" cy="237600"/>
          </a:xfrm>
          <a:prstGeom prst="straightConnector1">
            <a:avLst/>
          </a:prstGeom>
          <a:noFill/>
          <a:ln cap="flat" cmpd="sng" w="28575">
            <a:solidFill>
              <a:srgbClr val="F7277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0" name="Google Shape;1750;p36"/>
          <p:cNvCxnSpPr>
            <a:stCxn id="1745" idx="2"/>
            <a:endCxn id="1746" idx="6"/>
          </p:cNvCxnSpPr>
          <p:nvPr/>
        </p:nvCxnSpPr>
        <p:spPr>
          <a:xfrm flipH="1">
            <a:off x="4637650" y="3644900"/>
            <a:ext cx="1897200" cy="655800"/>
          </a:xfrm>
          <a:prstGeom prst="straightConnector1">
            <a:avLst/>
          </a:prstGeom>
          <a:noFill/>
          <a:ln cap="flat" cmpd="sng" w="28575">
            <a:solidFill>
              <a:srgbClr val="F7277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1" name="Google Shape;1751;p36"/>
          <p:cNvCxnSpPr>
            <a:stCxn id="1746" idx="3"/>
            <a:endCxn id="1747" idx="6"/>
          </p:cNvCxnSpPr>
          <p:nvPr/>
        </p:nvCxnSpPr>
        <p:spPr>
          <a:xfrm rot="10800000">
            <a:off x="2606655" y="4001395"/>
            <a:ext cx="1911000" cy="348900"/>
          </a:xfrm>
          <a:prstGeom prst="straightConnector1">
            <a:avLst/>
          </a:prstGeom>
          <a:noFill/>
          <a:ln cap="flat" cmpd="sng" w="28575">
            <a:solidFill>
              <a:srgbClr val="F7277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2" name="Google Shape;1752;p36"/>
          <p:cNvCxnSpPr>
            <a:stCxn id="1747" idx="0"/>
            <a:endCxn id="1748" idx="2"/>
          </p:cNvCxnSpPr>
          <p:nvPr/>
        </p:nvCxnSpPr>
        <p:spPr>
          <a:xfrm flipH="1" rot="10800000">
            <a:off x="2536175" y="3785675"/>
            <a:ext cx="1503000" cy="145500"/>
          </a:xfrm>
          <a:prstGeom prst="straightConnector1">
            <a:avLst/>
          </a:prstGeom>
          <a:noFill/>
          <a:ln cap="flat" cmpd="sng" w="28575">
            <a:solidFill>
              <a:srgbClr val="F7277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Google Shape;1753;p36"/>
          <p:cNvCxnSpPr>
            <a:stCxn id="1748" idx="6"/>
            <a:endCxn id="1744" idx="2"/>
          </p:cNvCxnSpPr>
          <p:nvPr/>
        </p:nvCxnSpPr>
        <p:spPr>
          <a:xfrm flipH="1" rot="10800000">
            <a:off x="4179875" y="3498500"/>
            <a:ext cx="858000" cy="287100"/>
          </a:xfrm>
          <a:prstGeom prst="straightConnector1">
            <a:avLst/>
          </a:prstGeom>
          <a:noFill/>
          <a:ln cap="flat" cmpd="sng" w="28575">
            <a:solidFill>
              <a:srgbClr val="F727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4" name="Google Shape;175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37"/>
          <p:cNvSpPr txBox="1"/>
          <p:nvPr>
            <p:ph idx="4" type="subTitle"/>
          </p:nvPr>
        </p:nvSpPr>
        <p:spPr>
          <a:xfrm>
            <a:off x="3215175" y="2825500"/>
            <a:ext cx="27231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/>
              <a:t>Comunicação consistente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Topologias dinâmicas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Contexto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Comunicação oportunística</a:t>
            </a:r>
            <a:endParaRPr/>
          </a:p>
        </p:txBody>
      </p:sp>
      <p:sp>
        <p:nvSpPr>
          <p:cNvPr id="1760" name="Google Shape;1760;p37"/>
          <p:cNvSpPr txBox="1"/>
          <p:nvPr>
            <p:ph idx="6" type="subTitle"/>
          </p:nvPr>
        </p:nvSpPr>
        <p:spPr>
          <a:xfrm>
            <a:off x="5920025" y="2825500"/>
            <a:ext cx="3153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/>
              <a:t>Desempenha papel importante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 prover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Escalabilidade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Detecção e gestão de mudanças topológicas</a:t>
            </a:r>
            <a:endParaRPr/>
          </a:p>
        </p:txBody>
      </p:sp>
      <p:pic>
        <p:nvPicPr>
          <p:cNvPr id="1761" name="Google Shape;17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00" y="1883300"/>
            <a:ext cx="420800" cy="4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038" y="1882738"/>
            <a:ext cx="421925" cy="4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3" name="Google Shape;1763;p37"/>
          <p:cNvPicPr preferRelativeResize="0"/>
          <p:nvPr/>
        </p:nvPicPr>
        <p:blipFill rotWithShape="1">
          <a:blip r:embed="rId5">
            <a:alphaModFix/>
          </a:blip>
          <a:srcRect b="0" l="4049" r="0" t="3325"/>
          <a:stretch/>
        </p:blipFill>
        <p:spPr>
          <a:xfrm>
            <a:off x="7027125" y="1906512"/>
            <a:ext cx="421925" cy="425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4" name="Google Shape;1764;p37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1765" name="Google Shape;1765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68" name="Google Shape;1768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Entendendo o problema - Mobilidade e IoT</a:t>
            </a:r>
            <a:endParaRPr/>
          </a:p>
        </p:txBody>
      </p:sp>
      <p:sp>
        <p:nvSpPr>
          <p:cNvPr id="1769" name="Google Shape;1769;p37"/>
          <p:cNvSpPr txBox="1"/>
          <p:nvPr>
            <p:ph idx="1" type="subTitle"/>
          </p:nvPr>
        </p:nvSpPr>
        <p:spPr>
          <a:xfrm>
            <a:off x="3506500" y="2414025"/>
            <a:ext cx="2140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Dinamicidade da rede</a:t>
            </a:r>
            <a:endParaRPr/>
          </a:p>
        </p:txBody>
      </p:sp>
      <p:sp>
        <p:nvSpPr>
          <p:cNvPr id="1770" name="Google Shape;1770;p37"/>
          <p:cNvSpPr txBox="1"/>
          <p:nvPr>
            <p:ph idx="2" type="subTitle"/>
          </p:nvPr>
        </p:nvSpPr>
        <p:spPr>
          <a:xfrm>
            <a:off x="926875" y="2414025"/>
            <a:ext cx="1959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limitados</a:t>
            </a:r>
            <a:endParaRPr/>
          </a:p>
        </p:txBody>
      </p:sp>
      <p:sp>
        <p:nvSpPr>
          <p:cNvPr id="1771" name="Google Shape;1771;p37"/>
          <p:cNvSpPr txBox="1"/>
          <p:nvPr>
            <p:ph idx="3" type="subTitle"/>
          </p:nvPr>
        </p:nvSpPr>
        <p:spPr>
          <a:xfrm>
            <a:off x="6149249" y="2414025"/>
            <a:ext cx="217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Camada de Redes</a:t>
            </a:r>
            <a:endParaRPr/>
          </a:p>
        </p:txBody>
      </p:sp>
      <p:sp>
        <p:nvSpPr>
          <p:cNvPr id="1772" name="Google Shape;1772;p37"/>
          <p:cNvSpPr txBox="1"/>
          <p:nvPr>
            <p:ph idx="5" type="subTitle"/>
          </p:nvPr>
        </p:nvSpPr>
        <p:spPr>
          <a:xfrm>
            <a:off x="926975" y="2825500"/>
            <a:ext cx="1959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Processamento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Memória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Energia</a:t>
            </a:r>
            <a:endParaRPr/>
          </a:p>
        </p:txBody>
      </p:sp>
      <p:sp>
        <p:nvSpPr>
          <p:cNvPr id="1773" name="Google Shape;177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38"/>
          <p:cNvSpPr txBox="1"/>
          <p:nvPr>
            <p:ph type="title"/>
          </p:nvPr>
        </p:nvSpPr>
        <p:spPr>
          <a:xfrm>
            <a:off x="628825" y="338325"/>
            <a:ext cx="7895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Roteamento com mobilidade</a:t>
            </a:r>
            <a:endParaRPr/>
          </a:p>
        </p:txBody>
      </p:sp>
      <p:sp>
        <p:nvSpPr>
          <p:cNvPr id="1779" name="Google Shape;1779;p38"/>
          <p:cNvSpPr/>
          <p:nvPr/>
        </p:nvSpPr>
        <p:spPr>
          <a:xfrm>
            <a:off x="3520112" y="1182202"/>
            <a:ext cx="1930339" cy="744138"/>
          </a:xfrm>
          <a:prstGeom prst="roundRect">
            <a:avLst>
              <a:gd fmla="val 16667" name="adj"/>
            </a:avLst>
          </a:prstGeom>
          <a:solidFill>
            <a:srgbClr val="00C3B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(i) Detecção de mobilidade</a:t>
            </a:r>
            <a:endParaRPr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780" name="Google Shape;178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39"/>
          <p:cNvSpPr txBox="1"/>
          <p:nvPr>
            <p:ph type="title"/>
          </p:nvPr>
        </p:nvSpPr>
        <p:spPr>
          <a:xfrm>
            <a:off x="628825" y="338325"/>
            <a:ext cx="7895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Roteamento com mobilidade</a:t>
            </a:r>
            <a:endParaRPr/>
          </a:p>
        </p:txBody>
      </p:sp>
      <p:grpSp>
        <p:nvGrpSpPr>
          <p:cNvPr id="1786" name="Google Shape;1786;p39"/>
          <p:cNvGrpSpPr/>
          <p:nvPr/>
        </p:nvGrpSpPr>
        <p:grpSpPr>
          <a:xfrm>
            <a:off x="3520112" y="1182202"/>
            <a:ext cx="3786096" cy="2723491"/>
            <a:chOff x="1732925" y="0"/>
            <a:chExt cx="3899975" cy="3936250"/>
          </a:xfrm>
        </p:grpSpPr>
        <p:sp>
          <p:nvSpPr>
            <p:cNvPr id="1787" name="Google Shape;1787;p39"/>
            <p:cNvSpPr/>
            <p:nvPr/>
          </p:nvSpPr>
          <p:spPr>
            <a:xfrm flipH="1" rot="-1708873">
              <a:off x="4309680" y="113600"/>
              <a:ext cx="658040" cy="2339247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1732925" y="0"/>
              <a:ext cx="1988400" cy="1075500"/>
            </a:xfrm>
            <a:prstGeom prst="roundRect">
              <a:avLst>
                <a:gd fmla="val 16667" name="adj"/>
              </a:avLst>
            </a:prstGeom>
            <a:solidFill>
              <a:srgbClr val="00C3B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(i) Detecção de mobilidade</a:t>
              </a:r>
              <a:endParaRPr sz="20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3644500" y="2860750"/>
              <a:ext cx="1988400" cy="1075500"/>
            </a:xfrm>
            <a:prstGeom prst="roundRect">
              <a:avLst>
                <a:gd fmla="val 16667" name="adj"/>
              </a:avLst>
            </a:prstGeom>
            <a:solidFill>
              <a:srgbClr val="82ED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(ii) Handover</a:t>
              </a:r>
              <a:endParaRPr sz="20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790" name="Google Shape;179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40"/>
          <p:cNvSpPr txBox="1"/>
          <p:nvPr>
            <p:ph type="title"/>
          </p:nvPr>
        </p:nvSpPr>
        <p:spPr>
          <a:xfrm>
            <a:off x="628825" y="338325"/>
            <a:ext cx="7895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Roteamento com mobilidade</a:t>
            </a:r>
            <a:endParaRPr/>
          </a:p>
        </p:txBody>
      </p:sp>
      <p:grpSp>
        <p:nvGrpSpPr>
          <p:cNvPr id="1796" name="Google Shape;1796;p40"/>
          <p:cNvGrpSpPr/>
          <p:nvPr/>
        </p:nvGrpSpPr>
        <p:grpSpPr>
          <a:xfrm>
            <a:off x="1837788" y="1182202"/>
            <a:ext cx="5468419" cy="3372824"/>
            <a:chOff x="0" y="0"/>
            <a:chExt cx="5632900" cy="4874727"/>
          </a:xfrm>
        </p:grpSpPr>
        <p:sp>
          <p:nvSpPr>
            <p:cNvPr id="1797" name="Google Shape;1797;p40"/>
            <p:cNvSpPr/>
            <p:nvPr/>
          </p:nvSpPr>
          <p:spPr>
            <a:xfrm flipH="1" rot="-1708873">
              <a:off x="4309680" y="113600"/>
              <a:ext cx="658040" cy="2339247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798" name="Google Shape;1798;p40"/>
            <p:cNvSpPr/>
            <p:nvPr/>
          </p:nvSpPr>
          <p:spPr>
            <a:xfrm flipH="1" rot="5400000">
              <a:off x="2418033" y="3376077"/>
              <a:ext cx="658200" cy="233910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799" name="Google Shape;1799;p40"/>
            <p:cNvSpPr/>
            <p:nvPr/>
          </p:nvSpPr>
          <p:spPr>
            <a:xfrm flipH="1" rot="-9324545">
              <a:off x="547494" y="240924"/>
              <a:ext cx="658197" cy="2339070"/>
            </a:xfrm>
            <a:prstGeom prst="curvedRigh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niglet"/>
                <a:ea typeface="Sniglet"/>
                <a:cs typeface="Sniglet"/>
                <a:sym typeface="Sniglet"/>
              </a:endParaRPr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1732925" y="0"/>
              <a:ext cx="1988400" cy="1075500"/>
            </a:xfrm>
            <a:prstGeom prst="roundRect">
              <a:avLst>
                <a:gd fmla="val 16667" name="adj"/>
              </a:avLst>
            </a:prstGeom>
            <a:solidFill>
              <a:srgbClr val="00C3B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(i) Detecção de mobilidade</a:t>
              </a:r>
              <a:endParaRPr sz="20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0" y="2936100"/>
              <a:ext cx="1988400" cy="10755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(iii) Gestão da mobilidade</a:t>
              </a:r>
              <a:endParaRPr sz="20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3644500" y="2860750"/>
              <a:ext cx="1988400" cy="1075500"/>
            </a:xfrm>
            <a:prstGeom prst="roundRect">
              <a:avLst>
                <a:gd fmla="val 16667" name="adj"/>
              </a:avLst>
            </a:prstGeom>
            <a:solidFill>
              <a:srgbClr val="82ED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(ii) Handover</a:t>
              </a:r>
              <a:endParaRPr sz="2000"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sp>
        <p:nvSpPr>
          <p:cNvPr id="1803" name="Google Shape;180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8" name="Google Shape;1808;p41"/>
          <p:cNvGrpSpPr/>
          <p:nvPr/>
        </p:nvGrpSpPr>
        <p:grpSpPr>
          <a:xfrm>
            <a:off x="416922" y="894436"/>
            <a:ext cx="635100" cy="734640"/>
            <a:chOff x="731647" y="573573"/>
            <a:chExt cx="635100" cy="734640"/>
          </a:xfrm>
        </p:grpSpPr>
        <p:grpSp>
          <p:nvGrpSpPr>
            <p:cNvPr id="1809" name="Google Shape;1809;p41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10" name="Google Shape;1810;p41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41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2" name="Google Shape;1812;p41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13" name="Google Shape;1813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14" name="Google Shape;1814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15" name="Google Shape;1815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16" name="Google Shape;1816;p41"/>
          <p:cNvSpPr txBox="1"/>
          <p:nvPr>
            <p:ph type="title"/>
          </p:nvPr>
        </p:nvSpPr>
        <p:spPr>
          <a:xfrm>
            <a:off x="661077" y="356625"/>
            <a:ext cx="7861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RPL - Principal protocolo de roteamento da IoT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Routing Protocol for Low power and Lossy Networks</a:t>
            </a:r>
            <a:endParaRPr i="1"/>
          </a:p>
        </p:txBody>
      </p:sp>
      <p:sp>
        <p:nvSpPr>
          <p:cNvPr id="1817" name="Google Shape;1817;p41"/>
          <p:cNvSpPr txBox="1"/>
          <p:nvPr>
            <p:ph idx="2" type="subTitle"/>
          </p:nvPr>
        </p:nvSpPr>
        <p:spPr>
          <a:xfrm>
            <a:off x="1349483" y="1034095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Estação Base (EB) inicia a construção dessa estrutura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41"/>
          <p:cNvSpPr txBox="1"/>
          <p:nvPr>
            <p:ph idx="1" type="subTitle"/>
          </p:nvPr>
        </p:nvSpPr>
        <p:spPr>
          <a:xfrm>
            <a:off x="1349475" y="750638"/>
            <a:ext cx="32535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DODAG</a:t>
            </a:r>
            <a:r>
              <a:rPr lang="en" sz="900"/>
              <a:t> </a:t>
            </a:r>
            <a:r>
              <a:rPr lang="en" sz="1000"/>
              <a:t>- Destination-Oriented Directed Acyclic Graph</a:t>
            </a:r>
            <a:endParaRPr sz="1000"/>
          </a:p>
        </p:txBody>
      </p:sp>
      <p:sp>
        <p:nvSpPr>
          <p:cNvPr id="1819" name="Google Shape;1819;p41"/>
          <p:cNvSpPr txBox="1"/>
          <p:nvPr>
            <p:ph idx="9" type="title"/>
          </p:nvPr>
        </p:nvSpPr>
        <p:spPr>
          <a:xfrm>
            <a:off x="499091" y="104323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20" name="Google Shape;1820;p41"/>
          <p:cNvSpPr/>
          <p:nvPr/>
        </p:nvSpPr>
        <p:spPr>
          <a:xfrm>
            <a:off x="6150000" y="2057425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41"/>
          <p:cNvSpPr/>
          <p:nvPr/>
        </p:nvSpPr>
        <p:spPr>
          <a:xfrm>
            <a:off x="7620600" y="2057700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41"/>
          <p:cNvSpPr/>
          <p:nvPr/>
        </p:nvSpPr>
        <p:spPr>
          <a:xfrm>
            <a:off x="6891425" y="121305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41"/>
          <p:cNvSpPr/>
          <p:nvPr/>
        </p:nvSpPr>
        <p:spPr>
          <a:xfrm>
            <a:off x="8349775" y="3099625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41"/>
          <p:cNvSpPr/>
          <p:nvPr/>
        </p:nvSpPr>
        <p:spPr>
          <a:xfrm>
            <a:off x="5433063" y="3157688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41"/>
          <p:cNvSpPr/>
          <p:nvPr/>
        </p:nvSpPr>
        <p:spPr>
          <a:xfrm>
            <a:off x="6891425" y="3157688"/>
            <a:ext cx="457200" cy="45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6" name="Google Shape;1826;p41"/>
          <p:cNvCxnSpPr>
            <a:stCxn id="1824" idx="0"/>
            <a:endCxn id="1820" idx="3"/>
          </p:cNvCxnSpPr>
          <p:nvPr/>
        </p:nvCxnSpPr>
        <p:spPr>
          <a:xfrm flipH="1" rot="10800000">
            <a:off x="5661663" y="2447588"/>
            <a:ext cx="555300" cy="710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27" name="Google Shape;1827;p41"/>
          <p:cNvCxnSpPr>
            <a:stCxn id="1825" idx="0"/>
            <a:endCxn id="1821" idx="3"/>
          </p:cNvCxnSpPr>
          <p:nvPr/>
        </p:nvCxnSpPr>
        <p:spPr>
          <a:xfrm flipH="1" rot="10800000">
            <a:off x="7120025" y="2447888"/>
            <a:ext cx="567600" cy="709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28" name="Google Shape;1828;p41"/>
          <p:cNvCxnSpPr>
            <a:stCxn id="1823" idx="0"/>
            <a:endCxn id="1821" idx="5"/>
          </p:cNvCxnSpPr>
          <p:nvPr/>
        </p:nvCxnSpPr>
        <p:spPr>
          <a:xfrm rot="10800000">
            <a:off x="8010775" y="2448025"/>
            <a:ext cx="567600" cy="651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29" name="Google Shape;1829;p41"/>
          <p:cNvCxnSpPr>
            <a:stCxn id="1820" idx="7"/>
            <a:endCxn id="1822" idx="3"/>
          </p:cNvCxnSpPr>
          <p:nvPr/>
        </p:nvCxnSpPr>
        <p:spPr>
          <a:xfrm flipH="1" rot="10800000">
            <a:off x="6540245" y="1603280"/>
            <a:ext cx="418200" cy="5211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30" name="Google Shape;1830;p41"/>
          <p:cNvCxnSpPr>
            <a:stCxn id="1821" idx="0"/>
            <a:endCxn id="1822" idx="5"/>
          </p:cNvCxnSpPr>
          <p:nvPr/>
        </p:nvCxnSpPr>
        <p:spPr>
          <a:xfrm rot="10800000">
            <a:off x="7281600" y="1603200"/>
            <a:ext cx="567600" cy="454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31" name="Google Shape;183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