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BR" sz="1800" b="1" i="0" baseline="0">
                <a:effectLst/>
              </a:rPr>
              <a:t>Processamento do Fractal de Mandelbrot</a:t>
            </a:r>
            <a:endParaRPr lang="pt-BR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7780528846153845"/>
          <c:y val="0.14184236083920773"/>
          <c:w val="0.71196380876068377"/>
          <c:h val="0.72875346430218635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noFill/>
            </a:ln>
          </c:spPr>
          <c:marker>
            <c:symbol val="triangle"/>
            <c:size val="7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c:spPr>
          </c:marker>
          <c:cat>
            <c:strRef>
              <c:f>Plan1!$A$2:$A$6</c:f>
              <c:strCache>
                <c:ptCount val="5"/>
                <c:pt idx="0">
                  <c:v>1024 x 1024</c:v>
                </c:pt>
                <c:pt idx="1">
                  <c:v>2048 x 2048</c:v>
                </c:pt>
                <c:pt idx="2">
                  <c:v>4096 x 4096</c:v>
                </c:pt>
                <c:pt idx="3">
                  <c:v>8192 x 8192</c:v>
                </c:pt>
                <c:pt idx="4">
                  <c:v>16384 x 16384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1.6423333333333353E-3</c:v>
                </c:pt>
                <c:pt idx="1">
                  <c:v>5.7786666666666733E-3</c:v>
                </c:pt>
                <c:pt idx="2">
                  <c:v>2.1603333333333349E-2</c:v>
                </c:pt>
                <c:pt idx="3">
                  <c:v>8.3585000000000076E-2</c:v>
                </c:pt>
                <c:pt idx="4">
                  <c:v>0.34242233333333338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MPI</c:v>
                </c:pt>
              </c:strCache>
            </c:strRef>
          </c:tx>
          <c:spPr>
            <a:ln cmpd="sng">
              <a:noFill/>
              <a:prstDash val="dash"/>
            </a:ln>
          </c:spPr>
          <c:marker>
            <c:symbol val="diamond"/>
            <c:size val="7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c:spPr>
          </c:marker>
          <c:cat>
            <c:strRef>
              <c:f>Plan1!$A$2:$A$6</c:f>
              <c:strCache>
                <c:ptCount val="5"/>
                <c:pt idx="0">
                  <c:v>1024 x 1024</c:v>
                </c:pt>
                <c:pt idx="1">
                  <c:v>2048 x 2048</c:v>
                </c:pt>
                <c:pt idx="2">
                  <c:v>4096 x 4096</c:v>
                </c:pt>
                <c:pt idx="3">
                  <c:v>8192 x 8192</c:v>
                </c:pt>
                <c:pt idx="4">
                  <c:v>16384 x 16384</c:v>
                </c:pt>
              </c:strCache>
            </c:strRef>
          </c:cat>
          <c:val>
            <c:numRef>
              <c:f>Plan1!$C$2:$C$6</c:f>
              <c:numCache>
                <c:formatCode>General</c:formatCode>
                <c:ptCount val="5"/>
                <c:pt idx="0">
                  <c:v>1.7335833333333335E-2</c:v>
                </c:pt>
                <c:pt idx="1">
                  <c:v>6.5472166666666679E-2</c:v>
                </c:pt>
                <c:pt idx="2">
                  <c:v>0.25998266666666697</c:v>
                </c:pt>
                <c:pt idx="3">
                  <c:v>1.1970346666666667</c:v>
                </c:pt>
                <c:pt idx="4">
                  <c:v>4.9321836666666679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OpenMP</c:v>
                </c:pt>
              </c:strCache>
            </c:strRef>
          </c:tx>
          <c:spPr>
            <a:ln cmpd="dbl">
              <a:noFill/>
            </a:ln>
          </c:spPr>
          <c:marker>
            <c:symbol val="circle"/>
            <c:size val="6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marker>
          <c:cat>
            <c:strRef>
              <c:f>Plan1!$A$2:$A$6</c:f>
              <c:strCache>
                <c:ptCount val="5"/>
                <c:pt idx="0">
                  <c:v>1024 x 1024</c:v>
                </c:pt>
                <c:pt idx="1">
                  <c:v>2048 x 2048</c:v>
                </c:pt>
                <c:pt idx="2">
                  <c:v>4096 x 4096</c:v>
                </c:pt>
                <c:pt idx="3">
                  <c:v>8192 x 8192</c:v>
                </c:pt>
                <c:pt idx="4">
                  <c:v>16384 x 16384</c:v>
                </c:pt>
              </c:strCache>
            </c:strRef>
          </c:cat>
          <c:val>
            <c:numRef>
              <c:f>Plan1!$D$2:$D$6</c:f>
              <c:numCache>
                <c:formatCode>General</c:formatCode>
                <c:ptCount val="5"/>
                <c:pt idx="0">
                  <c:v>2.1149499999999998E-2</c:v>
                </c:pt>
                <c:pt idx="1">
                  <c:v>9.1152500000000025E-2</c:v>
                </c:pt>
                <c:pt idx="2">
                  <c:v>0.36445000000000022</c:v>
                </c:pt>
                <c:pt idx="3">
                  <c:v>1.457557</c:v>
                </c:pt>
                <c:pt idx="4">
                  <c:v>5.8296650000000003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SERIAL</c:v>
                </c:pt>
              </c:strCache>
            </c:strRef>
          </c:tx>
          <c:spPr>
            <a:ln cmpd="dbl">
              <a:noFill/>
              <a:prstDash val="sysDot"/>
            </a:ln>
          </c:spPr>
          <c:marker>
            <c:symbol val="squar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strRef>
              <c:f>Plan1!$A$2:$A$6</c:f>
              <c:strCache>
                <c:ptCount val="5"/>
                <c:pt idx="0">
                  <c:v>1024 x 1024</c:v>
                </c:pt>
                <c:pt idx="1">
                  <c:v>2048 x 2048</c:v>
                </c:pt>
                <c:pt idx="2">
                  <c:v>4096 x 4096</c:v>
                </c:pt>
                <c:pt idx="3">
                  <c:v>8192 x 8192</c:v>
                </c:pt>
                <c:pt idx="4">
                  <c:v>16384 x 16384</c:v>
                </c:pt>
              </c:strCache>
            </c:strRef>
          </c:cat>
          <c:val>
            <c:numRef>
              <c:f>Plan1!$E$2:$E$6</c:f>
              <c:numCache>
                <c:formatCode>General</c:formatCode>
                <c:ptCount val="5"/>
                <c:pt idx="0">
                  <c:v>9.0933333333333366E-2</c:v>
                </c:pt>
                <c:pt idx="1">
                  <c:v>0.36393333333333333</c:v>
                </c:pt>
                <c:pt idx="2">
                  <c:v>1.456</c:v>
                </c:pt>
                <c:pt idx="3">
                  <c:v>5.8236333333333334</c:v>
                </c:pt>
                <c:pt idx="4">
                  <c:v>23.291733333333294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250176"/>
        <c:axId val="101609856"/>
      </c:lineChart>
      <c:catAx>
        <c:axId val="101250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sz="1600" dirty="0"/>
                  <a:t>TAMANHO DA IMAGEM EM PIXEL</a:t>
                </a:r>
              </a:p>
            </c:rich>
          </c:tx>
          <c:layout/>
          <c:overlay val="0"/>
        </c:title>
        <c:majorTickMark val="cross"/>
        <c:minorTickMark val="in"/>
        <c:tickLblPos val="low"/>
        <c:txPr>
          <a:bodyPr rot="0"/>
          <a:lstStyle/>
          <a:p>
            <a:pPr>
              <a:defRPr sz="1400" b="1"/>
            </a:pPr>
            <a:endParaRPr lang="pt-BR"/>
          </a:p>
        </c:txPr>
        <c:crossAx val="101609856"/>
        <c:crosses val="autoZero"/>
        <c:auto val="1"/>
        <c:lblAlgn val="ctr"/>
        <c:lblOffset val="100"/>
        <c:noMultiLvlLbl val="0"/>
      </c:catAx>
      <c:valAx>
        <c:axId val="101609856"/>
        <c:scaling>
          <c:logBase val="2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 sz="1600" dirty="0"/>
                  <a:t>TEMPO</a:t>
                </a:r>
                <a:r>
                  <a:rPr lang="pt-BR" sz="1600" baseline="0" dirty="0"/>
                  <a:t> EM MINUTOS</a:t>
                </a:r>
                <a:endParaRPr lang="pt-BR" sz="1600" dirty="0"/>
              </a:p>
            </c:rich>
          </c:tx>
          <c:layout/>
          <c:overlay val="0"/>
        </c:title>
        <c:numFmt formatCode="0.00E+00" sourceLinked="0"/>
        <c:majorTickMark val="in"/>
        <c:minorTickMark val="in"/>
        <c:tickLblPos val="nextTo"/>
        <c:txPr>
          <a:bodyPr/>
          <a:lstStyle/>
          <a:p>
            <a:pPr>
              <a:defRPr sz="1400" b="1"/>
            </a:pPr>
            <a:endParaRPr lang="pt-BR"/>
          </a:p>
        </c:txPr>
        <c:crossAx val="101250176"/>
        <c:crosses val="autoZero"/>
        <c:crossBetween val="between"/>
      </c:valAx>
      <c:spPr>
        <a:solidFill>
          <a:schemeClr val="bg1"/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plotArea>
    <c:legend>
      <c:legendPos val="r"/>
      <c:layout>
        <c:manualLayout>
          <c:xMode val="edge"/>
          <c:yMode val="edge"/>
          <c:x val="0.89441136975118718"/>
          <c:y val="0.4160523504273505"/>
          <c:w val="0.10252133820879805"/>
          <c:h val="0.23566923076923077"/>
        </c:manualLayout>
      </c:layout>
      <c:overlay val="0"/>
      <c:txPr>
        <a:bodyPr/>
        <a:lstStyle/>
        <a:p>
          <a:pPr>
            <a:defRPr sz="1300"/>
          </a:pPr>
          <a:endParaRPr lang="pt-BR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SpeedUP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1.4275517487508922E-3"/>
                  <c:y val="7.47266162391598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-6.16708128553052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"/>
                  <c:y val="-7.15563506261178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_);\(#,##0\)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Plan1!$A$2:$A$6</c:f>
              <c:strCache>
                <c:ptCount val="5"/>
                <c:pt idx="0">
                  <c:v>1024 x 1024</c:v>
                </c:pt>
                <c:pt idx="1">
                  <c:v>2048 x 2048</c:v>
                </c:pt>
                <c:pt idx="2">
                  <c:v>4096 x 4096</c:v>
                </c:pt>
                <c:pt idx="3">
                  <c:v>8192 x 8192</c:v>
                </c:pt>
                <c:pt idx="4">
                  <c:v>16384 x 16384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55.368378320000041</c:v>
                </c:pt>
                <c:pt idx="1">
                  <c:v>62.978772500000012</c:v>
                </c:pt>
                <c:pt idx="2">
                  <c:v>67.397006630000007</c:v>
                </c:pt>
                <c:pt idx="3">
                  <c:v>69.673186979999926</c:v>
                </c:pt>
                <c:pt idx="4">
                  <c:v>68.02048542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MPI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2.1550909976061134E-17"/>
                  <c:y val="1.19529689640420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1.29414015590575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19529689640420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8.6203639904244438E-17"/>
                  <c:y val="1.12544377491415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"/>
                  <c:y val="5.82968273867377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_);\(#,##0\)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Plan1!$A$2:$A$6</c:f>
              <c:strCache>
                <c:ptCount val="5"/>
                <c:pt idx="0">
                  <c:v>1024 x 1024</c:v>
                </c:pt>
                <c:pt idx="1">
                  <c:v>2048 x 2048</c:v>
                </c:pt>
                <c:pt idx="2">
                  <c:v>4096 x 4096</c:v>
                </c:pt>
                <c:pt idx="3">
                  <c:v>8192 x 8192</c:v>
                </c:pt>
                <c:pt idx="4">
                  <c:v>16384 x 16384</c:v>
                </c:pt>
              </c:strCache>
            </c:strRef>
          </c:cat>
          <c:val>
            <c:numRef>
              <c:f>Plan1!$C$2:$C$6</c:f>
              <c:numCache>
                <c:formatCode>General</c:formatCode>
                <c:ptCount val="5"/>
                <c:pt idx="0">
                  <c:v>5.2453972980000003</c:v>
                </c:pt>
                <c:pt idx="1">
                  <c:v>5.5585961459999975</c:v>
                </c:pt>
                <c:pt idx="2">
                  <c:v>5.6003733579999961</c:v>
                </c:pt>
                <c:pt idx="3">
                  <c:v>4.8650498569999936</c:v>
                </c:pt>
                <c:pt idx="4">
                  <c:v>4.7223978069999948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OpenMP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1.20845921450151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5.82968273867377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5.82968273867377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1.19529689640420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"/>
                  <c:y val="2.70223824884144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_);\(#,##0\)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Plan1!$A$2:$A$6</c:f>
              <c:strCache>
                <c:ptCount val="5"/>
                <c:pt idx="0">
                  <c:v>1024 x 1024</c:v>
                </c:pt>
                <c:pt idx="1">
                  <c:v>2048 x 2048</c:v>
                </c:pt>
                <c:pt idx="2">
                  <c:v>4096 x 4096</c:v>
                </c:pt>
                <c:pt idx="3">
                  <c:v>8192 x 8192</c:v>
                </c:pt>
                <c:pt idx="4">
                  <c:v>16384 x 16384</c:v>
                </c:pt>
              </c:strCache>
            </c:strRef>
          </c:cat>
          <c:val>
            <c:numRef>
              <c:f>Plan1!$D$2:$D$6</c:f>
              <c:numCache>
                <c:formatCode>General</c:formatCode>
                <c:ptCount val="5"/>
                <c:pt idx="0">
                  <c:v>4.2995500289999962</c:v>
                </c:pt>
                <c:pt idx="1">
                  <c:v>3.9925765430000002</c:v>
                </c:pt>
                <c:pt idx="2">
                  <c:v>3.995061051</c:v>
                </c:pt>
                <c:pt idx="3">
                  <c:v>3.9954755339999974</c:v>
                </c:pt>
                <c:pt idx="4">
                  <c:v>3.9953810949999999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7269120"/>
        <c:axId val="147615744"/>
      </c:barChart>
      <c:catAx>
        <c:axId val="147269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sz="1600" dirty="0"/>
                  <a:t>TAMANHO DA IMAGEM EM PIXEL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300" b="1"/>
            </a:pPr>
            <a:endParaRPr lang="pt-BR"/>
          </a:p>
        </c:txPr>
        <c:crossAx val="147615744"/>
        <c:crosses val="autoZero"/>
        <c:auto val="1"/>
        <c:lblAlgn val="ctr"/>
        <c:lblOffset val="100"/>
        <c:noMultiLvlLbl val="0"/>
      </c:catAx>
      <c:valAx>
        <c:axId val="147615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 sz="1600" dirty="0" err="1"/>
                  <a:t>SpeedUP</a:t>
                </a:r>
                <a:endParaRPr lang="pt-BR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400" b="1"/>
            </a:pPr>
            <a:endParaRPr lang="pt-BR"/>
          </a:p>
        </c:txPr>
        <c:crossAx val="147269120"/>
        <c:crosses val="autoZero"/>
        <c:crossBetween val="between"/>
      </c:valAx>
      <c:spPr>
        <a:solidFill>
          <a:schemeClr val="bg1"/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3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4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4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6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73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85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4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46A5-081A-44E8-B798-74C2001C4B7D}" type="datetimeFigureOut">
              <a:rPr lang="pt-BR" smtClean="0"/>
              <a:t>14/04/2012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D3D6-6043-47D5-A016-0CE40996D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69318"/>
            <a:ext cx="7772400" cy="204365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Paradigmas de Processamento Paralelo na Resolução do </a:t>
            </a:r>
            <a:br>
              <a:rPr lang="pt-BR" dirty="0" smtClean="0"/>
            </a:br>
            <a:r>
              <a:rPr lang="pt-BR" dirty="0" smtClean="0"/>
              <a:t>Fractal de </a:t>
            </a:r>
            <a:r>
              <a:rPr lang="pt-BR" dirty="0" err="1" smtClean="0"/>
              <a:t>Mandelbrot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752600"/>
          </a:xfrm>
        </p:spPr>
        <p:txBody>
          <a:bodyPr/>
          <a:lstStyle/>
          <a:p>
            <a:r>
              <a:rPr lang="pt-BR" dirty="0" smtClean="0"/>
              <a:t>Bruno Pereira dos Santos</a:t>
            </a:r>
          </a:p>
          <a:p>
            <a:r>
              <a:rPr lang="pt-BR" dirty="0" smtClean="0"/>
              <a:t>Dany Sanchez Dominguez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043608" y="4581128"/>
            <a:ext cx="948812" cy="11521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29111"/>
              </p:ext>
            </p:extLst>
          </p:nvPr>
        </p:nvGraphicFramePr>
        <p:xfrm>
          <a:off x="539552" y="5805604"/>
          <a:ext cx="201622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/>
              </a:tblGrid>
              <a:tr h="40161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Universidade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</a:rPr>
                        <a:t>Estadual de Santa Cruz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95750"/>
              </p:ext>
            </p:extLst>
          </p:nvPr>
        </p:nvGraphicFramePr>
        <p:xfrm>
          <a:off x="971600" y="1343144"/>
          <a:ext cx="727280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/>
                <a:gridCol w="3636404"/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Configuração da estação de trabalho 1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Processador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Intel ® Core i7 CPU 860</a:t>
                      </a:r>
                    </a:p>
                    <a:p>
                      <a:pPr algn="ctr"/>
                      <a:r>
                        <a:rPr lang="it-IT" dirty="0" smtClean="0"/>
                        <a:t>2,8GHz 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</a:t>
                      </a:r>
                      <a:r>
                        <a:rPr lang="pt-BR" baseline="0" dirty="0" smtClean="0"/>
                        <a:t> RAM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8GB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Placa Aceleradora Gráfica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GPU Nvidia GeForce 9800GT, </a:t>
                      </a:r>
                    </a:p>
                    <a:p>
                      <a:pPr algn="ctr"/>
                      <a:r>
                        <a:rPr lang="pt-BR" dirty="0" smtClean="0"/>
                        <a:t>112 cores, 512 de RAM, 256bits </a:t>
                      </a:r>
                    </a:p>
                    <a:p>
                      <a:pPr algn="ctr"/>
                      <a:r>
                        <a:rPr lang="pt-BR" dirty="0" smtClean="0"/>
                        <a:t>PCI Express 16x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Experimentos com as verões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Serial,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OpenMP</a:t>
                      </a:r>
                      <a:r>
                        <a:rPr lang="pt-BR" baseline="0" dirty="0" smtClean="0"/>
                        <a:t> e CUDA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07587"/>
              </p:ext>
            </p:extLst>
          </p:nvPr>
        </p:nvGraphicFramePr>
        <p:xfrm>
          <a:off x="971600" y="4417784"/>
          <a:ext cx="7272808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/>
                <a:gridCol w="3636404"/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Configuração da estação de trabalho 2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Processadores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 nós </a:t>
                      </a:r>
                      <a:r>
                        <a:rPr lang="pt-BR" dirty="0" err="1" smtClean="0"/>
                        <a:t>Genuine</a:t>
                      </a:r>
                      <a:r>
                        <a:rPr lang="pt-BR" dirty="0" smtClean="0"/>
                        <a:t> Intel ia-64, </a:t>
                      </a:r>
                    </a:p>
                    <a:p>
                      <a:pPr algn="ctr"/>
                      <a:r>
                        <a:rPr lang="pt-BR" dirty="0" smtClean="0"/>
                        <a:t>modelo Madison com 9M cachê</a:t>
                      </a:r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</a:t>
                      </a:r>
                      <a:r>
                        <a:rPr lang="pt-BR" baseline="0" dirty="0" smtClean="0"/>
                        <a:t> RAM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16GB Compartilhada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Experimentos com </a:t>
                      </a:r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versão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MPI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857056002"/>
              </p:ext>
            </p:extLst>
          </p:nvPr>
        </p:nvGraphicFramePr>
        <p:xfrm>
          <a:off x="467544" y="1415037"/>
          <a:ext cx="828092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11041" y="6095037"/>
            <a:ext cx="820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Gráfico 1 – Tempo de processamento das versões e diversos tamanhos de </a:t>
            </a:r>
            <a:r>
              <a:rPr lang="pt-BR" b="1" dirty="0" smtClean="0"/>
              <a:t>imagem  	   com  ITR = 4096.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5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431801663"/>
              </p:ext>
            </p:extLst>
          </p:nvPr>
        </p:nvGraphicFramePr>
        <p:xfrm>
          <a:off x="467544" y="1412776"/>
          <a:ext cx="820891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5536" y="6237312"/>
            <a:ext cx="8458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Gráfico 2 – </a:t>
            </a:r>
            <a:r>
              <a:rPr lang="pt-BR" b="1" dirty="0" err="1"/>
              <a:t>SpeedUP</a:t>
            </a:r>
            <a:r>
              <a:rPr lang="pt-BR" b="1" dirty="0"/>
              <a:t> de processamento das versões em diversos tamanhos de imagem.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0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Versões paralelas obtiveram melhor resultado na construção do fractal de alta resolução</a:t>
            </a:r>
          </a:p>
          <a:p>
            <a:pPr lvl="1"/>
            <a:r>
              <a:rPr lang="pt-BR" dirty="0" smtClean="0"/>
              <a:t>Versão CUDA alcançou melhor tempo de processamento</a:t>
            </a:r>
          </a:p>
          <a:p>
            <a:pPr lvl="2"/>
            <a:r>
              <a:rPr lang="pt-BR" dirty="0" smtClean="0"/>
              <a:t>Justificativa</a:t>
            </a:r>
          </a:p>
          <a:p>
            <a:pPr lvl="3"/>
            <a:r>
              <a:rPr lang="pt-BR" dirty="0" smtClean="0"/>
              <a:t>Arquitetura com grande quantidade de </a:t>
            </a:r>
            <a:r>
              <a:rPr lang="pt-BR" i="1" dirty="0" smtClean="0"/>
              <a:t>cores</a:t>
            </a:r>
          </a:p>
          <a:p>
            <a:pPr lvl="3"/>
            <a:r>
              <a:rPr lang="pt-BR" dirty="0" smtClean="0"/>
              <a:t>Algoritmo altamente paralelizável (Independência dos dados)</a:t>
            </a:r>
          </a:p>
          <a:p>
            <a:pPr lvl="3"/>
            <a:r>
              <a:rPr lang="pt-BR" dirty="0" smtClean="0"/>
              <a:t>Baixa transferência de dados</a:t>
            </a:r>
          </a:p>
          <a:p>
            <a:pPr lvl="1"/>
            <a:r>
              <a:rPr lang="pt-BR" dirty="0" smtClean="0"/>
              <a:t>MPI</a:t>
            </a:r>
          </a:p>
          <a:p>
            <a:pPr lvl="2"/>
            <a:r>
              <a:rPr lang="pt-BR" dirty="0" err="1" smtClean="0"/>
              <a:t>SpeedUP</a:t>
            </a:r>
            <a:r>
              <a:rPr lang="pt-BR" dirty="0" smtClean="0"/>
              <a:t> parecido com o da versão </a:t>
            </a:r>
            <a:r>
              <a:rPr lang="pt-BR" dirty="0" err="1" smtClean="0"/>
              <a:t>OpenMP</a:t>
            </a:r>
            <a:endParaRPr lang="pt-BR" dirty="0" smtClean="0"/>
          </a:p>
          <a:p>
            <a:pPr lvl="2"/>
            <a:r>
              <a:rPr lang="pt-BR" dirty="0" smtClean="0"/>
              <a:t>MPI ficando com melhor </a:t>
            </a:r>
            <a:r>
              <a:rPr lang="pt-BR" dirty="0" err="1" smtClean="0"/>
              <a:t>speedup</a:t>
            </a:r>
            <a:r>
              <a:rPr lang="pt-BR" dirty="0" smtClean="0"/>
              <a:t> quando comparado com </a:t>
            </a:r>
            <a:r>
              <a:rPr lang="pt-BR" dirty="0" err="1" smtClean="0"/>
              <a:t>OpenMP</a:t>
            </a:r>
            <a:endParaRPr lang="pt-BR" dirty="0" smtClean="0"/>
          </a:p>
          <a:p>
            <a:pPr lvl="2"/>
            <a:r>
              <a:rPr lang="pt-BR" dirty="0" smtClean="0"/>
              <a:t>Justificativa</a:t>
            </a:r>
          </a:p>
          <a:p>
            <a:pPr lvl="3"/>
            <a:r>
              <a:rPr lang="pt-BR" dirty="0" smtClean="0"/>
              <a:t>Configuração da estação de trabalho utilizada</a:t>
            </a:r>
          </a:p>
          <a:p>
            <a:pPr lvl="4"/>
            <a:r>
              <a:rPr lang="pt-BR" dirty="0" smtClean="0"/>
              <a:t>Processadores do cluster mais robusto</a:t>
            </a:r>
          </a:p>
          <a:p>
            <a:pPr lvl="1"/>
            <a:r>
              <a:rPr lang="pt-BR" dirty="0" smtClean="0"/>
              <a:t>Serial</a:t>
            </a:r>
          </a:p>
          <a:p>
            <a:pPr lvl="2"/>
            <a:r>
              <a:rPr lang="pt-BR" dirty="0" smtClean="0"/>
              <a:t>Fica claro que é a versão mais lenta obtendo os maiores tempos de processamento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4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Observações sobre técnicas tradicionais     </a:t>
            </a:r>
            <a:r>
              <a:rPr lang="pt-BR" dirty="0" smtClean="0"/>
              <a:t>(MPI e </a:t>
            </a:r>
            <a:r>
              <a:rPr lang="pt-BR" dirty="0" err="1" smtClean="0"/>
              <a:t>openMP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Pontos fortes</a:t>
            </a:r>
          </a:p>
          <a:p>
            <a:pPr lvl="2"/>
            <a:r>
              <a:rPr lang="pt-BR" dirty="0" smtClean="0"/>
              <a:t>Obtiveram melhor resultado</a:t>
            </a:r>
          </a:p>
          <a:p>
            <a:pPr lvl="3"/>
            <a:r>
              <a:rPr lang="pt-BR" dirty="0" smtClean="0"/>
              <a:t>Alto grau de independência dos dados</a:t>
            </a:r>
          </a:p>
          <a:p>
            <a:pPr lvl="3"/>
            <a:r>
              <a:rPr lang="pt-BR" dirty="0" smtClean="0"/>
              <a:t>Baixa necessidade de comunicação</a:t>
            </a:r>
          </a:p>
          <a:p>
            <a:pPr lvl="3"/>
            <a:r>
              <a:rPr lang="pt-BR" dirty="0" smtClean="0"/>
              <a:t>Sendo boas alternativas a serem exploradas</a:t>
            </a:r>
          </a:p>
          <a:p>
            <a:pPr lvl="2"/>
            <a:r>
              <a:rPr lang="pt-BR" dirty="0" smtClean="0"/>
              <a:t>Baixa curva de aprendizado (</a:t>
            </a:r>
            <a:r>
              <a:rPr lang="pt-BR" dirty="0" err="1" smtClean="0"/>
              <a:t>OpenMP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Pontos fracos</a:t>
            </a:r>
          </a:p>
          <a:p>
            <a:pPr lvl="2"/>
            <a:r>
              <a:rPr lang="pt-BR" dirty="0" smtClean="0"/>
              <a:t>Custo do hardware (MPI)</a:t>
            </a:r>
          </a:p>
          <a:p>
            <a:pPr lvl="2"/>
            <a:r>
              <a:rPr lang="pt-BR" dirty="0" smtClean="0"/>
              <a:t>Grande espaço e outros recursos auxiliares (MPI)</a:t>
            </a:r>
          </a:p>
          <a:p>
            <a:pPr lvl="2"/>
            <a:r>
              <a:rPr lang="pt-BR" dirty="0" smtClean="0"/>
              <a:t>Alta curva de aprendizado (MPI)</a:t>
            </a:r>
            <a:endParaRPr lang="pt-BR" dirty="0" smtClean="0"/>
          </a:p>
          <a:p>
            <a:pPr lvl="2"/>
            <a:endParaRPr lang="pt-BR" dirty="0" smtClean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3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Observações sobre CUDA</a:t>
            </a:r>
          </a:p>
          <a:p>
            <a:pPr lvl="1"/>
            <a:r>
              <a:rPr lang="pt-BR" dirty="0" smtClean="0"/>
              <a:t>Pontos fortes</a:t>
            </a:r>
          </a:p>
          <a:p>
            <a:pPr lvl="2"/>
            <a:r>
              <a:rPr lang="pt-BR" dirty="0" smtClean="0"/>
              <a:t>A técnica em GPU apesar de recente é altamente poderosa</a:t>
            </a:r>
          </a:p>
          <a:p>
            <a:pPr lvl="3"/>
            <a:r>
              <a:rPr lang="pt-BR" dirty="0" smtClean="0"/>
              <a:t>Especialmente em aplicações altamente paralelizáveis</a:t>
            </a:r>
          </a:p>
          <a:p>
            <a:pPr lvl="3"/>
            <a:r>
              <a:rPr lang="pt-BR" dirty="0" smtClean="0"/>
              <a:t>Baixa curva de aprendizagem</a:t>
            </a:r>
          </a:p>
          <a:p>
            <a:pPr lvl="3"/>
            <a:r>
              <a:rPr lang="pt-BR" dirty="0" smtClean="0"/>
              <a:t>Menor custo e espaço pelo hardware</a:t>
            </a:r>
          </a:p>
          <a:p>
            <a:pPr lvl="1"/>
            <a:r>
              <a:rPr lang="pt-BR" dirty="0" smtClean="0"/>
              <a:t>Pontos fracos</a:t>
            </a:r>
          </a:p>
          <a:p>
            <a:pPr lvl="2"/>
            <a:r>
              <a:rPr lang="pt-BR" dirty="0" smtClean="0"/>
              <a:t>Necessidade de um hardware habilitado para CUDA</a:t>
            </a:r>
          </a:p>
          <a:p>
            <a:pPr lvl="3"/>
            <a:r>
              <a:rPr lang="pt-BR" dirty="0" smtClean="0"/>
              <a:t>Em contrapartida existe padronizações</a:t>
            </a:r>
          </a:p>
          <a:p>
            <a:pPr lvl="4"/>
            <a:r>
              <a:rPr lang="pt-BR" dirty="0" err="1" smtClean="0"/>
              <a:t>OpenCL</a:t>
            </a:r>
            <a:r>
              <a:rPr lang="pt-BR" dirty="0" smtClean="0"/>
              <a:t>(Open </a:t>
            </a:r>
            <a:r>
              <a:rPr lang="pt-BR" dirty="0" err="1" smtClean="0"/>
              <a:t>Computing</a:t>
            </a:r>
            <a:r>
              <a:rPr lang="pt-BR" dirty="0" smtClean="0"/>
              <a:t> 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Melhorar e criar implementações</a:t>
            </a:r>
          </a:p>
          <a:p>
            <a:pPr lvl="1"/>
            <a:r>
              <a:rPr lang="en-US" dirty="0" smtClean="0"/>
              <a:t>NVIDIA </a:t>
            </a:r>
            <a:r>
              <a:rPr lang="en-US" dirty="0" err="1" smtClean="0"/>
              <a:t>OpenCL</a:t>
            </a:r>
            <a:r>
              <a:rPr lang="en-US" dirty="0"/>
              <a:t> </a:t>
            </a:r>
            <a:r>
              <a:rPr lang="en-US" dirty="0" smtClean="0"/>
              <a:t>Best Practices Guide</a:t>
            </a:r>
          </a:p>
          <a:p>
            <a:pPr lvl="1"/>
            <a:r>
              <a:rPr lang="pt-BR" dirty="0" smtClean="0"/>
              <a:t>Versões</a:t>
            </a:r>
            <a:r>
              <a:rPr lang="en-US" dirty="0" smtClean="0"/>
              <a:t> </a:t>
            </a:r>
            <a:r>
              <a:rPr lang="pt-BR" dirty="0" smtClean="0"/>
              <a:t>híbridas</a:t>
            </a:r>
          </a:p>
          <a:p>
            <a:pPr lvl="2"/>
            <a:r>
              <a:rPr lang="pt-BR" dirty="0" err="1" smtClean="0"/>
              <a:t>OpenMP</a:t>
            </a:r>
            <a:r>
              <a:rPr lang="pt-BR" dirty="0" smtClean="0"/>
              <a:t> e MPI</a:t>
            </a:r>
          </a:p>
          <a:p>
            <a:pPr lvl="2"/>
            <a:r>
              <a:rPr lang="pt-BR" dirty="0" err="1" smtClean="0"/>
              <a:t>OpenMP</a:t>
            </a:r>
            <a:r>
              <a:rPr lang="pt-BR" dirty="0" smtClean="0"/>
              <a:t> e CUDA</a:t>
            </a:r>
          </a:p>
          <a:p>
            <a:pPr lvl="2"/>
            <a:r>
              <a:rPr lang="pt-BR" dirty="0" smtClean="0"/>
              <a:t>MPI e </a:t>
            </a:r>
            <a:r>
              <a:rPr lang="pt-BR" dirty="0" err="1" smtClean="0"/>
              <a:t>cuda</a:t>
            </a:r>
            <a:endParaRPr lang="pt-BR" dirty="0" smtClean="0"/>
          </a:p>
          <a:p>
            <a:pPr lvl="2"/>
            <a:r>
              <a:rPr lang="pt-BR" dirty="0" smtClean="0"/>
              <a:t>MPI, </a:t>
            </a:r>
            <a:r>
              <a:rPr lang="pt-BR" dirty="0" err="1" smtClean="0"/>
              <a:t>OpenMP</a:t>
            </a:r>
            <a:r>
              <a:rPr lang="pt-BR" dirty="0" smtClean="0"/>
              <a:t> e CUDA</a:t>
            </a:r>
          </a:p>
          <a:p>
            <a:r>
              <a:rPr lang="pt-BR" dirty="0" smtClean="0"/>
              <a:t>Em desenvolvimento</a:t>
            </a:r>
          </a:p>
          <a:p>
            <a:pPr lvl="1"/>
            <a:r>
              <a:rPr lang="pt-BR" dirty="0" smtClean="0"/>
              <a:t>Versão paralela em CUDA para o problema de escoamento monofásico de petróleo</a:t>
            </a:r>
          </a:p>
          <a:p>
            <a:pPr lvl="2"/>
            <a:r>
              <a:rPr lang="pt-BR" dirty="0" smtClean="0"/>
              <a:t>Fonte: [M.  Santos,  Dominguez  e  </a:t>
            </a:r>
            <a:r>
              <a:rPr lang="pt-BR" dirty="0" err="1" smtClean="0"/>
              <a:t>Orellana</a:t>
            </a:r>
            <a:r>
              <a:rPr lang="pt-BR" dirty="0" smtClean="0"/>
              <a:t>  2009]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4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pic>
        <p:nvPicPr>
          <p:cNvPr id="4" name="Picture 4" descr="C:\Users\Bruno\Desktop\artigo\ERBASE 11\Apresentação\imagens da apresentação\pergunta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58" y="1640959"/>
            <a:ext cx="3339683" cy="44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1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Serial </a:t>
            </a:r>
            <a:r>
              <a:rPr lang="pt-BR" dirty="0" err="1" smtClean="0"/>
              <a:t>vs</a:t>
            </a:r>
            <a:r>
              <a:rPr lang="pt-BR" dirty="0" smtClean="0"/>
              <a:t> Processamento Paralelo</a:t>
            </a:r>
          </a:p>
          <a:p>
            <a:pPr lvl="1"/>
            <a:r>
              <a:rPr lang="pt-BR" dirty="0" smtClean="0"/>
              <a:t>Processamento Paralelo</a:t>
            </a:r>
          </a:p>
          <a:p>
            <a:pPr lvl="2"/>
            <a:r>
              <a:rPr lang="pt-BR" dirty="0" smtClean="0"/>
              <a:t>Resolução de problemas computacionais de grande porte.</a:t>
            </a:r>
          </a:p>
          <a:p>
            <a:pPr lvl="3"/>
            <a:r>
              <a:rPr lang="pt-BR" dirty="0" smtClean="0"/>
              <a:t>Engenharias</a:t>
            </a:r>
          </a:p>
          <a:p>
            <a:pPr lvl="3"/>
            <a:r>
              <a:rPr lang="pt-BR" dirty="0" smtClean="0"/>
              <a:t>Física Médica</a:t>
            </a:r>
          </a:p>
          <a:p>
            <a:pPr lvl="3"/>
            <a:r>
              <a:rPr lang="pt-BR" dirty="0" smtClean="0"/>
              <a:t>Bioinformática</a:t>
            </a:r>
          </a:p>
          <a:p>
            <a:pPr lvl="3"/>
            <a:r>
              <a:rPr lang="pt-BR" dirty="0" smtClean="0"/>
              <a:t>Genética</a:t>
            </a:r>
          </a:p>
          <a:p>
            <a:pPr lvl="4"/>
            <a:r>
              <a:rPr lang="nn-NO" sz="1600" dirty="0" smtClean="0"/>
              <a:t>Fontes [Aiping D, 2011] [Alonso P. 2009], [Goddeke D. 2007]</a:t>
            </a:r>
            <a:endParaRPr lang="pt-BR" sz="1600" dirty="0" smtClean="0"/>
          </a:p>
          <a:p>
            <a:pPr lvl="2"/>
            <a:r>
              <a:rPr lang="pt-BR" dirty="0" smtClean="0"/>
              <a:t>Redução de tempo</a:t>
            </a:r>
          </a:p>
          <a:p>
            <a:pPr lvl="3"/>
            <a:r>
              <a:rPr lang="pt-BR" dirty="0" smtClean="0"/>
              <a:t>Cluster e </a:t>
            </a:r>
            <a:r>
              <a:rPr lang="pt-BR" dirty="0" err="1" smtClean="0"/>
              <a:t>Grides</a:t>
            </a:r>
            <a:endParaRPr lang="pt-BR" dirty="0" smtClean="0"/>
          </a:p>
          <a:p>
            <a:pPr lvl="2"/>
            <a:r>
              <a:rPr lang="pt-BR" dirty="0" smtClean="0"/>
              <a:t>Fontes de processamento</a:t>
            </a:r>
          </a:p>
          <a:p>
            <a:pPr lvl="3"/>
            <a:r>
              <a:rPr lang="pt-BR" dirty="0" smtClean="0"/>
              <a:t>CPU versus GPU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Paralelo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MPI (</a:t>
            </a:r>
            <a:r>
              <a:rPr lang="pt-BR" dirty="0" err="1" smtClean="0"/>
              <a:t>Message</a:t>
            </a:r>
            <a:r>
              <a:rPr lang="pt-BR" dirty="0" smtClean="0"/>
              <a:t>  </a:t>
            </a:r>
            <a:r>
              <a:rPr lang="pt-BR" dirty="0" err="1" smtClean="0"/>
              <a:t>Passing</a:t>
            </a:r>
            <a:r>
              <a:rPr lang="pt-BR" dirty="0" smtClean="0"/>
              <a:t>  Interface)</a:t>
            </a:r>
          </a:p>
          <a:p>
            <a:pPr lvl="1"/>
            <a:r>
              <a:rPr lang="pt-BR" dirty="0" smtClean="0"/>
              <a:t>Utiliza a CPU</a:t>
            </a:r>
          </a:p>
          <a:p>
            <a:pPr lvl="1"/>
            <a:r>
              <a:rPr lang="pt-BR" dirty="0" smtClean="0"/>
              <a:t>Memória distribuída</a:t>
            </a:r>
          </a:p>
          <a:p>
            <a:pPr lvl="1"/>
            <a:r>
              <a:rPr lang="pt-BR" dirty="0" smtClean="0"/>
              <a:t>Cooperação na realização da tarefa</a:t>
            </a:r>
          </a:p>
          <a:p>
            <a:r>
              <a:rPr lang="pt-BR" dirty="0" err="1" smtClean="0"/>
              <a:t>OpenMP</a:t>
            </a:r>
            <a:r>
              <a:rPr lang="pt-BR" dirty="0" smtClean="0"/>
              <a:t> (Open </a:t>
            </a:r>
            <a:r>
              <a:rPr lang="pt-BR" dirty="0" err="1" smtClean="0"/>
              <a:t>MultiProcessing</a:t>
            </a:r>
            <a:r>
              <a:rPr lang="pt-BR" dirty="0" smtClean="0"/>
              <a:t>) </a:t>
            </a:r>
          </a:p>
          <a:p>
            <a:pPr lvl="1"/>
            <a:r>
              <a:rPr lang="pt-BR" dirty="0" smtClean="0"/>
              <a:t>Utiliza CPU </a:t>
            </a:r>
            <a:r>
              <a:rPr lang="pt-BR" dirty="0" err="1" smtClean="0"/>
              <a:t>multi-processada</a:t>
            </a:r>
            <a:endParaRPr lang="pt-BR" dirty="0" smtClean="0"/>
          </a:p>
          <a:p>
            <a:pPr lvl="1"/>
            <a:r>
              <a:rPr lang="pt-BR" dirty="0" smtClean="0"/>
              <a:t>Memória Compartilhada</a:t>
            </a:r>
          </a:p>
          <a:p>
            <a:pPr lvl="1"/>
            <a:r>
              <a:rPr lang="pt-BR" dirty="0" smtClean="0"/>
              <a:t>Vários </a:t>
            </a:r>
            <a:r>
              <a:rPr lang="pt-BR" i="1" dirty="0" smtClean="0"/>
              <a:t>cores </a:t>
            </a:r>
            <a:r>
              <a:rPr lang="pt-BR" dirty="0" smtClean="0"/>
              <a:t>compartilhando memória na cumprimento da tarefa.</a:t>
            </a:r>
            <a:endParaRPr lang="pt-BR" i="1" dirty="0" smtClean="0"/>
          </a:p>
          <a:p>
            <a:r>
              <a:rPr lang="pt-BR" dirty="0" smtClean="0"/>
              <a:t>CUDA (</a:t>
            </a:r>
            <a:r>
              <a:rPr lang="pt-BR" dirty="0" err="1" smtClean="0"/>
              <a:t>Computing</a:t>
            </a:r>
            <a:r>
              <a:rPr lang="pt-BR" dirty="0" smtClean="0"/>
              <a:t>  </a:t>
            </a:r>
            <a:r>
              <a:rPr lang="pt-BR" dirty="0" err="1" smtClean="0"/>
              <a:t>Unified</a:t>
            </a:r>
            <a:r>
              <a:rPr lang="pt-BR" dirty="0" smtClean="0"/>
              <a:t>  </a:t>
            </a:r>
            <a:r>
              <a:rPr lang="pt-BR" dirty="0" err="1" smtClean="0"/>
              <a:t>Device</a:t>
            </a:r>
            <a:r>
              <a:rPr lang="pt-BR" dirty="0" smtClean="0"/>
              <a:t> 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Utiliza a GPU (massivamente paralela)</a:t>
            </a:r>
          </a:p>
          <a:p>
            <a:pPr lvl="1"/>
            <a:r>
              <a:rPr lang="pt-BR" dirty="0" smtClean="0"/>
              <a:t>Threads utilizam uma hierarquia de memória para a execução da tarefa.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8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Paralelo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437043"/>
              </p:ext>
            </p:extLst>
          </p:nvPr>
        </p:nvGraphicFramePr>
        <p:xfrm>
          <a:off x="457200" y="1600201"/>
          <a:ext cx="8291266" cy="398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680"/>
                <a:gridCol w="2034680"/>
                <a:gridCol w="2034680"/>
                <a:gridCol w="579514"/>
                <a:gridCol w="1607712"/>
              </a:tblGrid>
              <a:tr h="37796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Características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MPI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OpenMP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CUDA</a:t>
                      </a:r>
                      <a:endParaRPr lang="pt-BR" dirty="0"/>
                    </a:p>
                  </a:txBody>
                  <a:tcPr/>
                </a:tc>
              </a:tr>
              <a:tr h="1211552"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FONTE DE PODER COMPUTACIONAL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CPU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CPU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GPU</a:t>
                      </a:r>
                      <a:endParaRPr lang="pt-BR" dirty="0"/>
                    </a:p>
                  </a:txBody>
                  <a:tcPr/>
                </a:tc>
              </a:tr>
              <a:tr h="1211552"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MEMÓRIA DISTRIBUÍDA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  <a:tr h="377963"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MEMÓRIA</a:t>
                      </a:r>
                      <a:r>
                        <a:rPr lang="pt-BR" baseline="0" dirty="0" smtClean="0"/>
                        <a:t> COMPARTILHADA</a:t>
                      </a:r>
                      <a:endParaRPr lang="pt-BR" dirty="0" smtClean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Computacional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Fractal</a:t>
                </a:r>
              </a:p>
              <a:p>
                <a:pPr lvl="1"/>
                <a:r>
                  <a:rPr lang="pt-BR" dirty="0" smtClean="0"/>
                  <a:t>São funções recursivas</a:t>
                </a:r>
              </a:p>
              <a:p>
                <a:pPr lvl="1"/>
                <a:r>
                  <a:rPr lang="pt-BR" dirty="0" smtClean="0"/>
                  <a:t>São continuas em todo seu domínio, no entanto em nenhum ponto é </a:t>
                </a:r>
                <a:r>
                  <a:rPr lang="pt-BR" dirty="0" err="1" smtClean="0"/>
                  <a:t>diferenciavel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Plotagem manual é impraticável</a:t>
                </a:r>
              </a:p>
              <a:p>
                <a:r>
                  <a:rPr lang="pt-BR" dirty="0" smtClean="0"/>
                  <a:t>Benoît </a:t>
                </a:r>
                <a:r>
                  <a:rPr lang="pt-BR" dirty="0" err="1" smtClean="0"/>
                  <a:t>Mandelbrot</a:t>
                </a:r>
                <a:r>
                  <a:rPr lang="pt-BR" dirty="0" smtClean="0"/>
                  <a:t> (1924 - 2010)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pt-BR" dirty="0" smtClean="0"/>
                  <a:t>. Eq. De Pierre </a:t>
                </a:r>
                <a:r>
                  <a:rPr lang="pt-BR" dirty="0" err="1" smtClean="0"/>
                  <a:t>Fatou</a:t>
                </a:r>
                <a:r>
                  <a:rPr lang="pt-BR" dirty="0" smtClean="0"/>
                  <a:t> (1878  -  1929)</a:t>
                </a:r>
                <a:endParaRPr lang="pt-BR" dirty="0"/>
              </a:p>
              <a:p>
                <a:pPr lvl="1"/>
                <a:r>
                  <a:rPr lang="pt-BR" dirty="0" smtClean="0"/>
                  <a:t>Primeiro conjunto a ser utilizado plotado por um computador</a:t>
                </a:r>
              </a:p>
              <a:p>
                <a:pPr lvl="1"/>
                <a:r>
                  <a:rPr lang="pt-BR" dirty="0" smtClean="0"/>
                  <a:t>A plotagem em resoluções superiores 1200x1200 são excessivamente letas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Computacional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Fractal de </a:t>
                </a:r>
                <a:r>
                  <a:rPr lang="pt-BR" dirty="0" err="1" smtClean="0"/>
                  <a:t>Mandelbrot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b="0" dirty="0" smtClean="0"/>
                  <a:t>			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BR" dirty="0" smtClean="0"/>
                  <a:t>				(1)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pt-BR" dirty="0" smtClean="0"/>
                  <a:t>		(2)</a:t>
                </a:r>
              </a:p>
              <a:p>
                <a:pPr lvl="1"/>
                <a:endParaRPr lang="pt-BR" dirty="0" smtClean="0"/>
              </a:p>
              <a:p>
                <a:pPr lvl="1"/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dirty="0" smtClean="0"/>
                  <a:t> são iterações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pt-BR" dirty="0" smtClean="0"/>
                  <a:t> 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C</m:t>
                    </m:r>
                    <m:r>
                      <a:rPr lang="pt-BR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a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𝑏𝑖</m:t>
                    </m:r>
                  </m:oMath>
                </a14:m>
                <a:r>
                  <a:rPr lang="pt-BR" dirty="0" smtClean="0"/>
                  <a:t> é a posição de </a:t>
                </a:r>
                <a:r>
                  <a:rPr lang="pt-BR" dirty="0" smtClean="0"/>
                  <a:t>um ponto no plano complexo que se deseja iterar</a:t>
                </a:r>
                <a:endParaRPr lang="pt-BR" dirty="0"/>
              </a:p>
              <a:p>
                <a:r>
                  <a:rPr lang="pt-BR" dirty="0" smtClean="0"/>
                  <a:t>Desenvolvendo as partes real e imaginária obtemos: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 −</m:t>
                    </m:r>
                    <m:sSubSup>
                      <m:sSubSupPr>
                        <m:ctrlPr>
                          <a:rPr lang="pt-B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pt-BR" b="0" dirty="0" smtClean="0"/>
                  <a:t>		(3)</a:t>
                </a:r>
              </a:p>
              <a:p>
                <a:pPr marL="0" indent="0">
                  <a:buNone/>
                </a:pPr>
                <a:r>
                  <a:rPr lang="pt-BR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dirty="0" smtClean="0"/>
                  <a:t>		(4)	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Computacional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Algoritmo</a:t>
            </a:r>
          </a:p>
          <a:p>
            <a:pPr lvl="1"/>
            <a:r>
              <a:rPr lang="pt-BR" dirty="0" smtClean="0"/>
              <a:t>Condições de parada</a:t>
            </a:r>
          </a:p>
          <a:p>
            <a:pPr lvl="2"/>
            <a:r>
              <a:rPr lang="pt-BR" dirty="0" smtClean="0"/>
              <a:t>ITR é a quantidade de iterações máxima</a:t>
            </a:r>
          </a:p>
          <a:p>
            <a:pPr lvl="2"/>
            <a:r>
              <a:rPr lang="pt-BR" dirty="0" smtClean="0"/>
              <a:t>Distância máxima da origem |2|</a:t>
            </a:r>
          </a:p>
          <a:p>
            <a:pPr lvl="1"/>
            <a:r>
              <a:rPr lang="pt-BR" dirty="0" smtClean="0"/>
              <a:t>Retorna 0 ou i 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48889"/>
              </p:ext>
            </p:extLst>
          </p:nvPr>
        </p:nvGraphicFramePr>
        <p:xfrm>
          <a:off x="4499992" y="1833344"/>
          <a:ext cx="439248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</a:tblGrid>
              <a:tr h="3456384">
                <a:tc>
                  <a:txBody>
                    <a:bodyPr/>
                    <a:lstStyle/>
                    <a:p>
                      <a:r>
                        <a:rPr lang="pt-BR" sz="2100" dirty="0" err="1" smtClean="0"/>
                        <a:t>int</a:t>
                      </a:r>
                      <a:r>
                        <a:rPr lang="pt-BR" sz="2100" dirty="0" smtClean="0"/>
                        <a:t> </a:t>
                      </a:r>
                      <a:r>
                        <a:rPr lang="pt-BR" sz="2100" dirty="0" err="1" smtClean="0"/>
                        <a:t>conj_mandelbrot</a:t>
                      </a:r>
                      <a:r>
                        <a:rPr lang="pt-BR" sz="2100" dirty="0" smtClean="0"/>
                        <a:t>(complexo c){ </a:t>
                      </a:r>
                    </a:p>
                    <a:p>
                      <a:r>
                        <a:rPr lang="pt-BR" sz="2100" dirty="0" smtClean="0"/>
                        <a:t>      </a:t>
                      </a:r>
                      <a:r>
                        <a:rPr lang="pt-BR" sz="2100" baseline="0" dirty="0" smtClean="0"/>
                        <a:t> </a:t>
                      </a:r>
                      <a:r>
                        <a:rPr lang="pt-BR" sz="2100" dirty="0" err="1" smtClean="0"/>
                        <a:t>int</a:t>
                      </a:r>
                      <a:r>
                        <a:rPr lang="pt-BR" sz="2100" dirty="0" smtClean="0"/>
                        <a:t> I = 0; ITR = 255; </a:t>
                      </a:r>
                    </a:p>
                    <a:p>
                      <a:r>
                        <a:rPr lang="pt-BR" sz="2100" dirty="0" smtClean="0"/>
                        <a:t>       </a:t>
                      </a:r>
                      <a:r>
                        <a:rPr lang="pt-BR" sz="2100" dirty="0" err="1" smtClean="0"/>
                        <a:t>float</a:t>
                      </a:r>
                      <a:r>
                        <a:rPr lang="pt-BR" sz="2100" dirty="0" smtClean="0"/>
                        <a:t> x = 0; y =0; </a:t>
                      </a:r>
                      <a:r>
                        <a:rPr lang="pt-BR" sz="2100" dirty="0" err="1" smtClean="0"/>
                        <a:t>tmp</a:t>
                      </a:r>
                      <a:r>
                        <a:rPr lang="pt-BR" sz="2100" dirty="0" smtClean="0"/>
                        <a:t> = 0; </a:t>
                      </a:r>
                    </a:p>
                    <a:p>
                      <a:r>
                        <a:rPr lang="pt-BR" sz="2100" dirty="0" smtClean="0"/>
                        <a:t>       enquanto(x² + y² &lt; 2² &amp;&amp; i &lt; ITR){ </a:t>
                      </a:r>
                    </a:p>
                    <a:p>
                      <a:r>
                        <a:rPr lang="pt-BR" sz="2100" dirty="0" smtClean="0"/>
                        <a:t>                </a:t>
                      </a:r>
                      <a:r>
                        <a:rPr lang="pt-BR" sz="2100" dirty="0" err="1" smtClean="0"/>
                        <a:t>tmp</a:t>
                      </a:r>
                      <a:r>
                        <a:rPr lang="pt-BR" sz="2100" dirty="0" smtClean="0"/>
                        <a:t> = x² - y² + </a:t>
                      </a:r>
                      <a:r>
                        <a:rPr lang="pt-BR" sz="2100" dirty="0" err="1" smtClean="0"/>
                        <a:t>c.real</a:t>
                      </a:r>
                      <a:r>
                        <a:rPr lang="pt-BR" sz="2100" dirty="0" smtClean="0"/>
                        <a:t>; </a:t>
                      </a:r>
                    </a:p>
                    <a:p>
                      <a:r>
                        <a:rPr lang="pt-BR" sz="2100" dirty="0" smtClean="0"/>
                        <a:t>                y = 2 * y * x + </a:t>
                      </a:r>
                      <a:r>
                        <a:rPr lang="pt-BR" sz="2100" dirty="0" err="1" smtClean="0"/>
                        <a:t>c.img</a:t>
                      </a:r>
                      <a:r>
                        <a:rPr lang="pt-BR" sz="2100" dirty="0" smtClean="0"/>
                        <a:t>; </a:t>
                      </a:r>
                    </a:p>
                    <a:p>
                      <a:r>
                        <a:rPr lang="pt-BR" sz="2100" dirty="0" smtClean="0"/>
                        <a:t>                i++; </a:t>
                      </a:r>
                    </a:p>
                    <a:p>
                      <a:r>
                        <a:rPr lang="pt-BR" sz="2100" dirty="0" smtClean="0"/>
                        <a:t>       } </a:t>
                      </a:r>
                    </a:p>
                    <a:p>
                      <a:r>
                        <a:rPr lang="pt-BR" sz="2100" dirty="0" smtClean="0"/>
                        <a:t>       Se (i&lt;ITR) retorne i; </a:t>
                      </a:r>
                    </a:p>
                    <a:p>
                      <a:r>
                        <a:rPr lang="pt-BR" sz="2100" dirty="0" smtClean="0"/>
                        <a:t>       Senão retorne 0; </a:t>
                      </a:r>
                    </a:p>
                    <a:p>
                      <a:r>
                        <a:rPr lang="pt-BR" sz="2100" dirty="0" smtClean="0"/>
                        <a:t>}</a:t>
                      </a:r>
                      <a:endParaRPr lang="pt-BR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Computacional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Imagem produzida.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8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721</Words>
  <Application>Microsoft Office PowerPoint</Application>
  <PresentationFormat>Apresentação na tela (4:3)</PresentationFormat>
  <Paragraphs>194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Paradigmas de Processamento Paralelo na Resolução do  Fractal de Mandelbrot</vt:lpstr>
      <vt:lpstr>Cronograma</vt:lpstr>
      <vt:lpstr>Introdução</vt:lpstr>
      <vt:lpstr>Processamento Paralelo</vt:lpstr>
      <vt:lpstr>Processamento Paralelo</vt:lpstr>
      <vt:lpstr>Problema Computacional</vt:lpstr>
      <vt:lpstr>Problema Computacional</vt:lpstr>
      <vt:lpstr>Problema Computacional</vt:lpstr>
      <vt:lpstr>Problema Computacional</vt:lpstr>
      <vt:lpstr>Resultados obtidos</vt:lpstr>
      <vt:lpstr>Resultados obtidos</vt:lpstr>
      <vt:lpstr>Resultados obtidos</vt:lpstr>
      <vt:lpstr>Conclusões</vt:lpstr>
      <vt:lpstr>Conclusões</vt:lpstr>
      <vt:lpstr>Conclusões</vt:lpstr>
      <vt:lpstr>Trabalhos Futuros</vt:lpstr>
      <vt:lpstr>Dúvidas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17</cp:revision>
  <dcterms:created xsi:type="dcterms:W3CDTF">2012-04-14T19:06:49Z</dcterms:created>
  <dcterms:modified xsi:type="dcterms:W3CDTF">2012-04-14T22:00:43Z</dcterms:modified>
</cp:coreProperties>
</file>