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5" r:id="rId10"/>
    <p:sldId id="269" r:id="rId11"/>
    <p:sldId id="270" r:id="rId12"/>
    <p:sldId id="271" r:id="rId13"/>
    <p:sldId id="266" r:id="rId14"/>
    <p:sldId id="273" r:id="rId15"/>
    <p:sldId id="274" r:id="rId16"/>
    <p:sldId id="275" r:id="rId17"/>
    <p:sldId id="276" r:id="rId18"/>
    <p:sldId id="267" r:id="rId19"/>
    <p:sldId id="277" r:id="rId20"/>
    <p:sldId id="278" r:id="rId21"/>
    <p:sldId id="279" r:id="rId22"/>
    <p:sldId id="280" r:id="rId23"/>
    <p:sldId id="281" r:id="rId24"/>
    <p:sldId id="282" r:id="rId25"/>
    <p:sldId id="283" r:id="rId26"/>
    <p:sldId id="284" r:id="rId27"/>
    <p:sldId id="285" r:id="rId28"/>
    <p:sldId id="288" r:id="rId29"/>
    <p:sldId id="289" r:id="rId30"/>
    <p:sldId id="290" r:id="rId31"/>
    <p:sldId id="291" r:id="rId3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5pPr>
    <a:lvl6pPr marL="2286000" algn="l" defTabSz="914400" rtl="0" eaLnBrk="1" latinLnBrk="0" hangingPunct="1">
      <a:defRPr kern="1200">
        <a:solidFill>
          <a:schemeClr val="tx1"/>
        </a:solidFill>
        <a:latin typeface="Arial" charset="0"/>
        <a:ea typeface="Droid Sans Fallback" charset="0"/>
        <a:cs typeface="Droid Sans Fallback" charset="0"/>
      </a:defRPr>
    </a:lvl6pPr>
    <a:lvl7pPr marL="2743200" algn="l" defTabSz="914400" rtl="0" eaLnBrk="1" latinLnBrk="0" hangingPunct="1">
      <a:defRPr kern="1200">
        <a:solidFill>
          <a:schemeClr val="tx1"/>
        </a:solidFill>
        <a:latin typeface="Arial" charset="0"/>
        <a:ea typeface="Droid Sans Fallback" charset="0"/>
        <a:cs typeface="Droid Sans Fallback" charset="0"/>
      </a:defRPr>
    </a:lvl7pPr>
    <a:lvl8pPr marL="3200400" algn="l" defTabSz="914400" rtl="0" eaLnBrk="1" latinLnBrk="0" hangingPunct="1">
      <a:defRPr kern="1200">
        <a:solidFill>
          <a:schemeClr val="tx1"/>
        </a:solidFill>
        <a:latin typeface="Arial" charset="0"/>
        <a:ea typeface="Droid Sans Fallback" charset="0"/>
        <a:cs typeface="Droid Sans Fallback" charset="0"/>
      </a:defRPr>
    </a:lvl8pPr>
    <a:lvl9pPr marL="3657600" algn="l" defTabSz="914400" rtl="0" eaLnBrk="1" latinLnBrk="0" hangingPunct="1">
      <a:defRPr kern="1200">
        <a:solidFill>
          <a:schemeClr val="tx1"/>
        </a:solidFill>
        <a:latin typeface="Arial" charset="0"/>
        <a:ea typeface="Droid Sans Fallback" charset="0"/>
        <a:cs typeface="Droid Sans Fallback"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FF99"/>
    <a:srgbClr val="FF3300"/>
    <a:srgbClr val="FFEDB3"/>
    <a:srgbClr val="FF6600"/>
    <a:srgbClr val="FB5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31" autoAdjust="0"/>
    <p:restoredTop sz="84200" autoAdjust="0"/>
  </p:normalViewPr>
  <p:slideViewPr>
    <p:cSldViewPr snapToObjects="1">
      <p:cViewPr varScale="1">
        <p:scale>
          <a:sx n="43" d="100"/>
          <a:sy n="43" d="100"/>
        </p:scale>
        <p:origin x="-1644" y="-114"/>
      </p:cViewPr>
      <p:guideLst>
        <p:guide orient="horz" pos="2381"/>
        <p:guide pos="3175"/>
      </p:guideLst>
    </p:cSldViewPr>
  </p:slideViewPr>
  <p:outlineViewPr>
    <p:cViewPr varScale="1">
      <p:scale>
        <a:sx n="20" d="100"/>
        <a:sy n="20" d="100"/>
      </p:scale>
      <p:origin x="0" y="5412"/>
    </p:cViewPr>
  </p:outlineViewPr>
  <p:notesTextViewPr>
    <p:cViewPr>
      <p:scale>
        <a:sx n="1" d="1"/>
        <a:sy n="1" d="1"/>
      </p:scale>
      <p:origin x="0" y="0"/>
    </p:cViewPr>
  </p:notesTextViewPr>
  <p:notesViewPr>
    <p:cSldViewPr snapToObjects="1">
      <p:cViewPr varScale="1">
        <p:scale>
          <a:sx n="59" d="100"/>
          <a:sy n="59" d="100"/>
        </p:scale>
        <p:origin x="-1752" y="-72"/>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altLang="pt-BR" noProof="0"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fld id="{4490CBD9-6DCF-4252-9B96-50C03FA1B119}" type="slidenum">
              <a:rPr lang="en-US" altLang="pt-BR"/>
              <a:pPr>
                <a:defRPr/>
              </a:pPr>
              <a:t>‹nº›</a:t>
            </a:fld>
            <a:endParaRPr lang="en-US" altLang="pt-BR"/>
          </a:p>
        </p:txBody>
      </p:sp>
    </p:spTree>
    <p:extLst>
      <p:ext uri="{BB962C8B-B14F-4D97-AF65-F5344CB8AC3E}">
        <p14:creationId xmlns:p14="http://schemas.microsoft.com/office/powerpoint/2010/main" val="365471278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2ED59433-FC9E-4F2C-BFE1-183038CD3EDF}" type="slidenum">
              <a:rPr lang="en-US" altLang="pt-BR" smtClean="0">
                <a:solidFill>
                  <a:srgbClr val="000000"/>
                </a:solidFill>
                <a:latin typeface="Times New Roman" pitchFamily="16" charset="0"/>
                <a:ea typeface="DejaVu Sans" charset="0"/>
                <a:cs typeface="DejaVu Sans" charset="0"/>
              </a:rPr>
              <a:pPr eaLnBrk="1"/>
              <a:t>1</a:t>
            </a:fld>
            <a:endParaRPr lang="en-US" altLang="pt-BR" smtClean="0">
              <a:solidFill>
                <a:srgbClr val="000000"/>
              </a:solidFill>
              <a:latin typeface="Times New Roman" pitchFamily="16" charset="0"/>
              <a:ea typeface="DejaVu Sans" charset="0"/>
              <a:cs typeface="DejaVu Sans" charset="0"/>
            </a:endParaRPr>
          </a:p>
        </p:txBody>
      </p:sp>
      <p:sp>
        <p:nvSpPr>
          <p:cNvPr id="204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How</a:t>
            </a:r>
            <a:r>
              <a:rPr lang="pt-BR" dirty="0" smtClean="0"/>
              <a:t> XCTP</a:t>
            </a:r>
            <a:r>
              <a:rPr lang="pt-BR" baseline="0" dirty="0" smtClean="0"/>
              <a:t> </a:t>
            </a:r>
            <a:r>
              <a:rPr lang="pt-BR" baseline="0" dirty="0" err="1" smtClean="0"/>
              <a:t>create</a:t>
            </a:r>
            <a:r>
              <a:rPr lang="pt-BR" baseline="0" dirty="0" smtClean="0"/>
              <a:t> reverse </a:t>
            </a:r>
            <a:r>
              <a:rPr lang="pt-BR" baseline="0" dirty="0" err="1" smtClean="0"/>
              <a:t>flows</a:t>
            </a:r>
            <a:r>
              <a:rPr lang="pt-BR" baseline="0" dirty="0" smtClean="0"/>
              <a:t>?</a:t>
            </a:r>
          </a:p>
          <a:p>
            <a:r>
              <a:rPr lang="en-US" baseline="0" dirty="0" smtClean="0"/>
              <a:t>Through nodes data packets or Sink demand.</a:t>
            </a:r>
          </a:p>
          <a:p>
            <a:r>
              <a:rPr lang="en-US" baseline="0" dirty="0" smtClean="0"/>
              <a:t>In sink demand: sink send a flood to request node. When nodes intercept the request a data packet is sent. This triggers the mechanism for create reverse </a:t>
            </a:r>
            <a:r>
              <a:rPr lang="en-US" dirty="0" smtClean="0"/>
              <a:t>flows</a:t>
            </a:r>
            <a:r>
              <a:rPr lang="en-US" baseline="0" dirty="0" smtClean="0"/>
              <a:t>.</a:t>
            </a:r>
          </a:p>
          <a:p>
            <a:endParaRPr lang="en-US" baseline="0" dirty="0" smtClean="0"/>
          </a:p>
          <a:p>
            <a:r>
              <a:rPr lang="en-US" baseline="0" dirty="0" smtClean="0"/>
              <a:t>The mechanism is very simple. Each node </a:t>
            </a:r>
            <a:r>
              <a:rPr lang="en-US" baseline="0" dirty="0" err="1" smtClean="0"/>
              <a:t>querys</a:t>
            </a:r>
            <a:r>
              <a:rPr lang="en-US" baseline="0" dirty="0" smtClean="0"/>
              <a:t> in order the 3 tables  Neighbor table  (CTP data link Table), Reverse Table (XCTP), Forward (CTP table for next hop for unicast to sink).</a:t>
            </a:r>
          </a:p>
          <a:p>
            <a:endParaRPr lang="en-US" baseline="0" dirty="0" smtClean="0"/>
          </a:p>
          <a:p>
            <a:r>
              <a:rPr lang="en-US" baseline="0" dirty="0" smtClean="0"/>
              <a:t>Downward rules in reverse table as 3 columns (Destination, Next Hop to, TTL)</a:t>
            </a:r>
          </a:p>
          <a:p>
            <a:r>
              <a:rPr lang="en-US" baseline="0" dirty="0" smtClean="0"/>
              <a:t>Optimization: </a:t>
            </a:r>
            <a:r>
              <a:rPr lang="en-US" baseline="0" dirty="0" err="1" smtClean="0"/>
              <a:t>addr</a:t>
            </a:r>
            <a:r>
              <a:rPr lang="en-US" baseline="0" dirty="0" smtClean="0"/>
              <a:t> </a:t>
            </a:r>
            <a:r>
              <a:rPr lang="en-US" baseline="0" dirty="0" err="1" smtClean="0"/>
              <a:t>dest</a:t>
            </a:r>
            <a:r>
              <a:rPr lang="en-US" baseline="0" dirty="0" smtClean="0"/>
              <a:t>:  store only XCTP tree descendant, but not 1-hop neighbor. Because this information already exist in Neighbor Table.</a:t>
            </a:r>
          </a:p>
          <a:p>
            <a:endParaRPr lang="en-US" baseline="0" dirty="0" smtClean="0"/>
          </a:p>
          <a:p>
            <a:endParaRPr lang="en-US" baseline="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10</a:t>
            </a:fld>
            <a:endParaRPr lang="en-US" altLang="pt-BR"/>
          </a:p>
        </p:txBody>
      </p:sp>
    </p:spTree>
    <p:extLst>
      <p:ext uri="{BB962C8B-B14F-4D97-AF65-F5344CB8AC3E}">
        <p14:creationId xmlns:p14="http://schemas.microsoft.com/office/powerpoint/2010/main" val="247923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We</a:t>
            </a:r>
            <a:r>
              <a:rPr lang="pt-BR" dirty="0" smtClean="0"/>
              <a:t> </a:t>
            </a:r>
            <a:r>
              <a:rPr lang="pt-BR" dirty="0" err="1" smtClean="0"/>
              <a:t>present</a:t>
            </a:r>
            <a:r>
              <a:rPr lang="pt-BR" dirty="0" smtClean="0"/>
              <a:t> </a:t>
            </a:r>
            <a:r>
              <a:rPr lang="pt-BR" dirty="0" err="1" smtClean="0"/>
              <a:t>the</a:t>
            </a:r>
            <a:r>
              <a:rPr lang="pt-BR" dirty="0" smtClean="0"/>
              <a:t> CRUD for reverse</a:t>
            </a:r>
            <a:r>
              <a:rPr lang="pt-BR" baseline="0" dirty="0" smtClean="0"/>
              <a:t> </a:t>
            </a:r>
            <a:r>
              <a:rPr lang="pt-BR" baseline="0" dirty="0" err="1" smtClean="0"/>
              <a:t>rules</a:t>
            </a:r>
            <a:r>
              <a:rPr lang="pt-BR" baseline="0" dirty="0" smtClean="0"/>
              <a:t> in Reverse </a:t>
            </a:r>
            <a:r>
              <a:rPr lang="pt-BR" baseline="0" dirty="0" err="1" smtClean="0"/>
              <a:t>Table</a:t>
            </a:r>
            <a:r>
              <a:rPr lang="pt-BR" baseline="0" dirty="0" smtClean="0"/>
              <a:t>.</a:t>
            </a:r>
          </a:p>
          <a:p>
            <a:endParaRPr lang="pt-BR" baseline="0" dirty="0" smtClean="0"/>
          </a:p>
          <a:p>
            <a:r>
              <a:rPr lang="pt-BR" baseline="0" dirty="0" err="1" smtClean="0"/>
              <a:t>When</a:t>
            </a:r>
            <a:r>
              <a:rPr lang="pt-BR" baseline="0" dirty="0" smtClean="0"/>
              <a:t> 1 data </a:t>
            </a:r>
            <a:r>
              <a:rPr lang="pt-BR" baseline="0" dirty="0" err="1" smtClean="0"/>
              <a:t>packet</a:t>
            </a:r>
            <a:r>
              <a:rPr lang="pt-BR" baseline="0" dirty="0" smtClean="0"/>
              <a:t> in </a:t>
            </a:r>
            <a:r>
              <a:rPr lang="pt-BR" baseline="0" dirty="0" err="1" smtClean="0"/>
              <a:t>sent</a:t>
            </a:r>
            <a:r>
              <a:rPr lang="pt-BR" baseline="0" dirty="0" smtClean="0"/>
              <a:t> </a:t>
            </a:r>
            <a:r>
              <a:rPr lang="pt-BR" baseline="0" dirty="0" err="1" smtClean="0"/>
              <a:t>by</a:t>
            </a:r>
            <a:r>
              <a:rPr lang="pt-BR" baseline="0" dirty="0" smtClean="0"/>
              <a:t> C. </a:t>
            </a:r>
            <a:r>
              <a:rPr lang="pt-BR" baseline="0" dirty="0" err="1" smtClean="0"/>
              <a:t>Intermediate</a:t>
            </a:r>
            <a:r>
              <a:rPr lang="pt-BR" baseline="0" dirty="0" smtClean="0"/>
              <a:t> nodes (2-hops </a:t>
            </a:r>
            <a:r>
              <a:rPr lang="pt-BR" baseline="0" dirty="0" err="1" smtClean="0"/>
              <a:t>or</a:t>
            </a:r>
            <a:r>
              <a:rPr lang="pt-BR" baseline="0" dirty="0" smtClean="0"/>
              <a:t> more)  </a:t>
            </a:r>
            <a:r>
              <a:rPr lang="pt-BR" baseline="0" dirty="0" err="1" smtClean="0"/>
              <a:t>intercept</a:t>
            </a:r>
            <a:r>
              <a:rPr lang="pt-BR" baseline="0" dirty="0" smtClean="0"/>
              <a:t> </a:t>
            </a:r>
            <a:r>
              <a:rPr lang="pt-BR" baseline="0" dirty="0" err="1" smtClean="0"/>
              <a:t>the</a:t>
            </a:r>
            <a:r>
              <a:rPr lang="pt-BR" baseline="0" dirty="0" smtClean="0"/>
              <a:t> </a:t>
            </a:r>
            <a:r>
              <a:rPr lang="pt-BR" baseline="0" dirty="0" err="1" smtClean="0"/>
              <a:t>packet</a:t>
            </a:r>
            <a:r>
              <a:rPr lang="pt-BR" baseline="0" dirty="0" smtClean="0"/>
              <a:t>. </a:t>
            </a:r>
          </a:p>
          <a:p>
            <a:r>
              <a:rPr lang="pt-BR" baseline="0" dirty="0" smtClean="0"/>
              <a:t>Por </a:t>
            </a:r>
            <a:r>
              <a:rPr lang="pt-BR" baseline="0" dirty="0" err="1" smtClean="0"/>
              <a:t>example</a:t>
            </a:r>
            <a:r>
              <a:rPr lang="pt-BR" baseline="0" dirty="0" smtClean="0"/>
              <a:t>, node A </a:t>
            </a:r>
            <a:r>
              <a:rPr lang="pt-BR" baseline="0" dirty="0" err="1" smtClean="0"/>
              <a:t>intercept</a:t>
            </a:r>
            <a:r>
              <a:rPr lang="pt-BR" baseline="0" dirty="0" smtClean="0"/>
              <a:t> data </a:t>
            </a:r>
            <a:r>
              <a:rPr lang="pt-BR" baseline="0" dirty="0" err="1" smtClean="0"/>
              <a:t>packets</a:t>
            </a:r>
            <a:r>
              <a:rPr lang="pt-BR" baseline="0" dirty="0" smtClean="0"/>
              <a:t> </a:t>
            </a:r>
            <a:r>
              <a:rPr lang="pt-BR" baseline="0" dirty="0" err="1" smtClean="0"/>
              <a:t>From</a:t>
            </a:r>
            <a:r>
              <a:rPr lang="pt-BR" baseline="0" dirty="0" smtClean="0"/>
              <a:t> C </a:t>
            </a:r>
            <a:r>
              <a:rPr lang="pt-BR" baseline="0" dirty="0" err="1" smtClean="0"/>
              <a:t>to</a:t>
            </a:r>
            <a:r>
              <a:rPr lang="pt-BR" baseline="0" dirty="0" smtClean="0"/>
              <a:t> </a:t>
            </a:r>
            <a:r>
              <a:rPr lang="pt-BR" baseline="0" dirty="0" err="1" smtClean="0"/>
              <a:t>Sink</a:t>
            </a:r>
            <a:r>
              <a:rPr lang="pt-BR" baseline="0" dirty="0" smtClean="0"/>
              <a:t>, </a:t>
            </a:r>
            <a:r>
              <a:rPr lang="pt-BR" baseline="0" dirty="0" err="1" smtClean="0"/>
              <a:t>then</a:t>
            </a:r>
            <a:r>
              <a:rPr lang="pt-BR" baseline="0" dirty="0" smtClean="0"/>
              <a:t> Node A </a:t>
            </a:r>
            <a:r>
              <a:rPr lang="pt-BR" baseline="0" dirty="0" err="1" smtClean="0"/>
              <a:t>install</a:t>
            </a:r>
            <a:r>
              <a:rPr lang="pt-BR" baseline="0" dirty="0" smtClean="0"/>
              <a:t> </a:t>
            </a:r>
            <a:r>
              <a:rPr lang="pt-BR" baseline="0" dirty="0" err="1" smtClean="0"/>
              <a:t>reverve</a:t>
            </a:r>
            <a:r>
              <a:rPr lang="pt-BR" baseline="0" dirty="0" smtClean="0"/>
              <a:t> </a:t>
            </a:r>
            <a:r>
              <a:rPr lang="pt-BR" baseline="0" dirty="0" err="1" smtClean="0"/>
              <a:t>rule</a:t>
            </a:r>
            <a:r>
              <a:rPr lang="pt-BR" baseline="0" dirty="0" smtClean="0"/>
              <a:t> (C, B, &lt;</a:t>
            </a:r>
            <a:r>
              <a:rPr lang="pt-BR" baseline="0" dirty="0" err="1" smtClean="0"/>
              <a:t>number</a:t>
            </a:r>
            <a:r>
              <a:rPr lang="pt-BR" baseline="0" dirty="0" smtClean="0"/>
              <a:t>&gt;) for reverse </a:t>
            </a:r>
            <a:r>
              <a:rPr lang="pt-BR" baseline="0" dirty="0" err="1" smtClean="0"/>
              <a:t>table</a:t>
            </a:r>
            <a:r>
              <a:rPr lang="pt-BR" baseline="0" dirty="0" smtClean="0"/>
              <a:t> (</a:t>
            </a:r>
            <a:r>
              <a:rPr lang="pt-BR" baseline="0" dirty="0" err="1" smtClean="0"/>
              <a:t>addr</a:t>
            </a:r>
            <a:r>
              <a:rPr lang="pt-BR" baseline="0" dirty="0" smtClean="0"/>
              <a:t> </a:t>
            </a:r>
            <a:r>
              <a:rPr lang="pt-BR" baseline="0" dirty="0" err="1" smtClean="0"/>
              <a:t>dest</a:t>
            </a:r>
            <a:r>
              <a:rPr lang="pt-BR" baseline="0" dirty="0" smtClean="0"/>
              <a:t>,  </a:t>
            </a:r>
            <a:r>
              <a:rPr lang="pt-BR" baseline="0" dirty="0" err="1" smtClean="0"/>
              <a:t>addr</a:t>
            </a:r>
            <a:r>
              <a:rPr lang="pt-BR" baseline="0" dirty="0" smtClean="0"/>
              <a:t> </a:t>
            </a:r>
            <a:r>
              <a:rPr lang="pt-BR" baseline="0" dirty="0" err="1" smtClean="0"/>
              <a:t>next</a:t>
            </a:r>
            <a:r>
              <a:rPr lang="pt-BR" baseline="0" dirty="0" smtClean="0"/>
              <a:t> hop, TTL).</a:t>
            </a:r>
          </a:p>
          <a:p>
            <a:endParaRPr lang="pt-BR" baseline="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11</a:t>
            </a:fld>
            <a:endParaRPr lang="en-US" altLang="pt-BR"/>
          </a:p>
        </p:txBody>
      </p:sp>
    </p:spTree>
    <p:extLst>
      <p:ext uri="{BB962C8B-B14F-4D97-AF65-F5344CB8AC3E}">
        <p14:creationId xmlns:p14="http://schemas.microsoft.com/office/powerpoint/2010/main" val="223858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When Sink wants</a:t>
            </a:r>
            <a:r>
              <a:rPr lang="en-US" baseline="0" noProof="0" dirty="0" smtClean="0"/>
              <a:t> send data or acknowledgments.</a:t>
            </a:r>
          </a:p>
          <a:p>
            <a:endParaRPr lang="en-US" baseline="0" noProof="0" dirty="0" smtClean="0"/>
          </a:p>
          <a:p>
            <a:r>
              <a:rPr lang="en-US" noProof="0" dirty="0" smtClean="0"/>
              <a:t>Intermediate</a:t>
            </a:r>
            <a:r>
              <a:rPr lang="en-US" baseline="0" noProof="0" dirty="0" smtClean="0"/>
              <a:t> nodes in reverse route (like A) intercept packets from Sink to some Node in the network. </a:t>
            </a:r>
          </a:p>
          <a:p>
            <a:r>
              <a:rPr lang="en-US" noProof="0" dirty="0" smtClean="0"/>
              <a:t>By intercepting node A</a:t>
            </a:r>
            <a:r>
              <a:rPr lang="en-US" baseline="0" noProof="0" dirty="0" smtClean="0"/>
              <a:t> applies the simple mechanism, </a:t>
            </a:r>
            <a:r>
              <a:rPr lang="en-US" baseline="0" noProof="0" dirty="0" err="1" smtClean="0"/>
              <a:t>quering</a:t>
            </a:r>
            <a:r>
              <a:rPr lang="en-US" baseline="0" noProof="0" dirty="0" smtClean="0"/>
              <a:t> the tables.</a:t>
            </a:r>
          </a:p>
          <a:p>
            <a:r>
              <a:rPr lang="en-US" baseline="0" noProof="0" dirty="0" smtClean="0"/>
              <a:t>If  node A found rule to packet intercepted then node A send unicast (direct) message. </a:t>
            </a:r>
          </a:p>
          <a:p>
            <a:r>
              <a:rPr lang="en-US" baseline="0" noProof="0" dirty="0" smtClean="0"/>
              <a:t>In this slide A send unicast message to B to reach C.</a:t>
            </a:r>
          </a:p>
          <a:p>
            <a:endParaRPr lang="en-US" baseline="0" noProof="0" dirty="0" smtClean="0"/>
          </a:p>
          <a:p>
            <a:r>
              <a:rPr lang="en-US" baseline="0" noProof="0" dirty="0" smtClean="0"/>
              <a:t>In </a:t>
            </a:r>
            <a:r>
              <a:rPr lang="en-US" baseline="0" noProof="0" dirty="0" err="1" smtClean="0"/>
              <a:t>wost</a:t>
            </a:r>
            <a:r>
              <a:rPr lang="en-US" baseline="0" noProof="0" dirty="0" smtClean="0"/>
              <a:t> case node A query Forward table forwarding the message back to Sink (this option can be </a:t>
            </a:r>
            <a:r>
              <a:rPr lang="en-US" baseline="0" noProof="0" dirty="0" err="1" smtClean="0"/>
              <a:t>desabled</a:t>
            </a:r>
            <a:r>
              <a:rPr lang="en-US" baseline="0" noProof="0" dirty="0" smtClean="0"/>
              <a:t>, thus packet eventually is dropped because TTL mechanism).</a:t>
            </a:r>
          </a:p>
          <a:p>
            <a:endParaRPr lang="en-US" baseline="0" noProof="0" dirty="0" smtClean="0"/>
          </a:p>
          <a:p>
            <a:r>
              <a:rPr lang="en-US" baseline="0" noProof="0" dirty="0" smtClean="0"/>
              <a:t>Thus node B receive reverse flow to C and delivery properly.</a:t>
            </a:r>
          </a:p>
          <a:p>
            <a:endParaRPr lang="en-US" baseline="0" noProof="0" dirty="0" smtClean="0"/>
          </a:p>
          <a:p>
            <a:endParaRPr lang="en-US" baseline="0" noProof="0" dirty="0" smtClean="0"/>
          </a:p>
          <a:p>
            <a:endParaRPr lang="en-US" baseline="0" noProof="0" dirty="0" smtClean="0"/>
          </a:p>
          <a:p>
            <a:endParaRPr lang="en-US"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12</a:t>
            </a:fld>
            <a:endParaRPr lang="en-US" altLang="pt-BR"/>
          </a:p>
        </p:txBody>
      </p:sp>
    </p:spTree>
    <p:extLst>
      <p:ext uri="{BB962C8B-B14F-4D97-AF65-F5344CB8AC3E}">
        <p14:creationId xmlns:p14="http://schemas.microsoft.com/office/powerpoint/2010/main" val="209444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p:sp>
      <p:sp>
        <p:nvSpPr>
          <p:cNvPr id="2867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In</a:t>
            </a:r>
            <a:r>
              <a:rPr lang="en-US" baseline="0" dirty="0" smtClean="0"/>
              <a:t> topological changes that Update and Delete happen.</a:t>
            </a:r>
          </a:p>
          <a:p>
            <a:endParaRPr lang="en-US" dirty="0" smtClean="0"/>
          </a:p>
        </p:txBody>
      </p:sp>
      <p:sp>
        <p:nvSpPr>
          <p:cNvPr id="2867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BA288DB6-91BF-4D87-8D28-DD570A268012}" type="slidenum">
              <a:rPr lang="en-US" altLang="pt-BR" smtClean="0">
                <a:solidFill>
                  <a:srgbClr val="000000"/>
                </a:solidFill>
                <a:latin typeface="Times New Roman" pitchFamily="16" charset="0"/>
                <a:ea typeface="DejaVu Sans" charset="0"/>
                <a:cs typeface="DejaVu Sans" charset="0"/>
              </a:rPr>
              <a:pPr eaLnBrk="1"/>
              <a:t>13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Reverse</a:t>
            </a:r>
            <a:r>
              <a:rPr lang="en-US" baseline="0" noProof="0" dirty="0" smtClean="0"/>
              <a:t> Rules are out-date when occurs changes in link along the path between sensor node and sink.</a:t>
            </a:r>
          </a:p>
          <a:p>
            <a:endParaRPr lang="en-US" baseline="0" noProof="0" dirty="0" smtClean="0"/>
          </a:p>
          <a:p>
            <a:r>
              <a:rPr lang="en-US" baseline="0" noProof="0" dirty="0" smtClean="0"/>
              <a:t>Links are changed by route quality or broken links.  </a:t>
            </a:r>
          </a:p>
          <a:p>
            <a:r>
              <a:rPr lang="en-US" baseline="0" noProof="0" dirty="0" smtClean="0"/>
              <a:t>These updates occurs in reverse flow already installed.</a:t>
            </a:r>
          </a:p>
          <a:p>
            <a:endParaRPr lang="en-US" baseline="0" noProof="0" dirty="0" smtClean="0"/>
          </a:p>
          <a:p>
            <a:r>
              <a:rPr lang="en-US" baseline="0" noProof="0" dirty="0" smtClean="0"/>
              <a:t>In slide the reverse entry (D, B, 10) is out-date when flows from D to Sink became forwarded by C instead B.</a:t>
            </a:r>
          </a:p>
          <a:p>
            <a:r>
              <a:rPr lang="en-US" baseline="0" noProof="0" dirty="0" smtClean="0"/>
              <a:t>In other words.</a:t>
            </a:r>
          </a:p>
          <a:p>
            <a:r>
              <a:rPr lang="en-US" noProof="0" dirty="0" smtClean="0"/>
              <a:t>Data packets from node D towards the root was forwarded by node B and changed to be forwarded by node C due to changes in link quality.</a:t>
            </a:r>
          </a:p>
          <a:p>
            <a:endParaRPr lang="en-US" noProof="0" dirty="0" smtClean="0"/>
          </a:p>
          <a:p>
            <a:r>
              <a:rPr lang="en-US" noProof="0" dirty="0" smtClean="0"/>
              <a:t>Thus</a:t>
            </a:r>
            <a:r>
              <a:rPr lang="en-US" baseline="0" noProof="0" dirty="0" smtClean="0"/>
              <a:t> the data plane of node A must be updated to reflect this new configuration</a:t>
            </a:r>
          </a:p>
          <a:p>
            <a:r>
              <a:rPr lang="en-US" baseline="0" noProof="0" dirty="0" smtClean="0"/>
              <a:t>the reverse flow should be forwarded by node C.</a:t>
            </a:r>
          </a:p>
          <a:p>
            <a:r>
              <a:rPr lang="en-US" baseline="0" noProof="0" dirty="0" smtClean="0"/>
              <a:t>The correct rule is (D, C, 10)</a:t>
            </a:r>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14</a:t>
            </a:fld>
            <a:endParaRPr lang="en-US" altLang="pt-BR"/>
          </a:p>
        </p:txBody>
      </p:sp>
    </p:spTree>
    <p:extLst>
      <p:ext uri="{BB962C8B-B14F-4D97-AF65-F5344CB8AC3E}">
        <p14:creationId xmlns:p14="http://schemas.microsoft.com/office/powerpoint/2010/main" val="1225916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Deletes</a:t>
            </a:r>
            <a:r>
              <a:rPr lang="en-US" baseline="0" noProof="0" dirty="0" smtClean="0"/>
              <a:t> in reverse table are realized when occurs loops in the network.</a:t>
            </a:r>
          </a:p>
          <a:p>
            <a:endParaRPr lang="en-US" baseline="0" noProof="0" dirty="0" smtClean="0"/>
          </a:p>
          <a:p>
            <a:r>
              <a:rPr lang="en-US" noProof="0" dirty="0" smtClean="0"/>
              <a:t>CTP</a:t>
            </a:r>
            <a:r>
              <a:rPr lang="en-US" baseline="0" noProof="0" dirty="0" smtClean="0"/>
              <a:t> find loops using gradient scheme (like ETX metric).</a:t>
            </a:r>
          </a:p>
          <a:p>
            <a:endParaRPr lang="en-US" baseline="0" noProof="0" dirty="0" smtClean="0"/>
          </a:p>
          <a:p>
            <a:r>
              <a:rPr lang="en-US" baseline="0" noProof="0" dirty="0" smtClean="0"/>
              <a:t>By finding a loop XCTP the reverse entries and should be deleted.</a:t>
            </a:r>
          </a:p>
          <a:p>
            <a:endParaRPr lang="en-US" baseline="0" noProof="0" dirty="0" smtClean="0"/>
          </a:p>
          <a:p>
            <a:r>
              <a:rPr lang="en-US" baseline="0" noProof="0" dirty="0" smtClean="0"/>
              <a:t>In slide:</a:t>
            </a:r>
          </a:p>
          <a:p>
            <a:r>
              <a:rPr lang="en-US" baseline="0" noProof="0" dirty="0" smtClean="0"/>
              <a:t>we show the initial reverse flow table. Then, there is a link failure which causes a loop between nodes A, B, and D.</a:t>
            </a:r>
          </a:p>
          <a:p>
            <a:r>
              <a:rPr lang="en-US" baseline="0" noProof="0" dirty="0" smtClean="0"/>
              <a:t>In the event of a loop, the data plane marks, in the reverse flow table, the nodes that were descendants and now are parents in the routing tree.</a:t>
            </a:r>
          </a:p>
          <a:p>
            <a:r>
              <a:rPr lang="en-US" baseline="0" noProof="0" dirty="0" smtClean="0"/>
              <a:t>The action taken when loops are detected by XCTP data control  is to delete all table entries.</a:t>
            </a:r>
          </a:p>
          <a:p>
            <a:endParaRPr lang="en-US" baseline="0" noProof="0" dirty="0" smtClean="0"/>
          </a:p>
          <a:p>
            <a:r>
              <a:rPr lang="en-US" baseline="0" noProof="0" dirty="0" smtClean="0"/>
              <a:t>CTP ensure that new tree to sink will be established.</a:t>
            </a:r>
          </a:p>
          <a:p>
            <a:endParaRPr lang="en-US" baseline="0" noProof="0" dirty="0" smtClean="0"/>
          </a:p>
          <a:p>
            <a:r>
              <a:rPr lang="en-US" baseline="0" noProof="0" dirty="0" smtClean="0"/>
              <a:t>When new data packets are sent, then new reverse routes are installed.</a:t>
            </a:r>
          </a:p>
          <a:p>
            <a:endParaRPr lang="en-US"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15</a:t>
            </a:fld>
            <a:endParaRPr lang="en-US" altLang="pt-BR"/>
          </a:p>
        </p:txBody>
      </p:sp>
    </p:spTree>
    <p:extLst>
      <p:ext uri="{BB962C8B-B14F-4D97-AF65-F5344CB8AC3E}">
        <p14:creationId xmlns:p14="http://schemas.microsoft.com/office/powerpoint/2010/main" val="234893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dirty="0" smtClean="0">
                <a:solidFill>
                  <a:schemeClr val="accent6">
                    <a:lumMod val="60000"/>
                    <a:lumOff val="40000"/>
                  </a:schemeClr>
                </a:solidFill>
              </a:rPr>
              <a:t>XCTP permits paradigm any-to-any this is possible due</a:t>
            </a:r>
            <a:r>
              <a:rPr lang="en-US" sz="1200" baseline="0" dirty="0" smtClean="0">
                <a:solidFill>
                  <a:schemeClr val="accent6">
                    <a:lumMod val="60000"/>
                    <a:lumOff val="40000"/>
                  </a:schemeClr>
                </a:solidFill>
              </a:rPr>
              <a:t> to how the reverse route is constructed.</a:t>
            </a:r>
          </a:p>
          <a:p>
            <a:endParaRPr lang="en-US" sz="1200" baseline="0" dirty="0" smtClean="0">
              <a:solidFill>
                <a:schemeClr val="accent6">
                  <a:lumMod val="60000"/>
                  <a:lumOff val="40000"/>
                </a:schemeClr>
              </a:solidFill>
            </a:endParaRPr>
          </a:p>
          <a:p>
            <a:r>
              <a:rPr lang="en-US" noProof="0" dirty="0" smtClean="0"/>
              <a:t>In slide. If node B send packets with destination C. Intermediate nodes that have reverse rules for C will forward the packets.</a:t>
            </a:r>
          </a:p>
          <a:p>
            <a:r>
              <a:rPr lang="en-US" noProof="0" dirty="0" smtClean="0"/>
              <a:t>When</a:t>
            </a:r>
            <a:r>
              <a:rPr lang="en-US" baseline="0" noProof="0" dirty="0" smtClean="0"/>
              <a:t> node have not reverse entries, so there are two possibilities.</a:t>
            </a:r>
          </a:p>
          <a:p>
            <a:r>
              <a:rPr lang="en-US" baseline="0" noProof="0" dirty="0" smtClean="0"/>
              <a:t>1 – Drop packets</a:t>
            </a:r>
          </a:p>
          <a:p>
            <a:r>
              <a:rPr lang="en-US" baseline="0" noProof="0" dirty="0" smtClean="0"/>
              <a:t>2 – </a:t>
            </a:r>
            <a:r>
              <a:rPr lang="en-US" b="1" baseline="0" noProof="0" dirty="0" smtClean="0"/>
              <a:t>Forward in sink route</a:t>
            </a:r>
          </a:p>
          <a:p>
            <a:r>
              <a:rPr lang="en-US" b="0" baseline="0" noProof="0" dirty="0" smtClean="0"/>
              <a:t>If 2 is pick up, then any-to-any is possible.</a:t>
            </a:r>
          </a:p>
          <a:p>
            <a:r>
              <a:rPr lang="en-US" b="0" baseline="0" noProof="0" dirty="0" smtClean="0"/>
              <a:t>In worst case the packets will go to the sink and towards C. We assume that the sink can properly handle this kind of package.</a:t>
            </a:r>
          </a:p>
          <a:p>
            <a:endParaRPr lang="en-US" b="0"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16</a:t>
            </a:fld>
            <a:endParaRPr lang="en-US" altLang="pt-BR"/>
          </a:p>
        </p:txBody>
      </p:sp>
    </p:spTree>
    <p:extLst>
      <p:ext uri="{BB962C8B-B14F-4D97-AF65-F5344CB8AC3E}">
        <p14:creationId xmlns:p14="http://schemas.microsoft.com/office/powerpoint/2010/main" val="547918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Using upper layer</a:t>
            </a:r>
            <a:r>
              <a:rPr lang="en-US" baseline="0" noProof="0" dirty="0" smtClean="0"/>
              <a:t> interface of the XCTP, we implement a reliable transport protocol.</a:t>
            </a:r>
          </a:p>
          <a:p>
            <a:endParaRPr lang="en-US" baseline="0" noProof="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noProof="0" dirty="0" smtClean="0"/>
              <a:t>TAP2 uses </a:t>
            </a:r>
            <a:r>
              <a:rPr lang="en-US" dirty="0" smtClean="0"/>
              <a:t>Piggyback and Automatic Repeat-</a:t>
            </a:r>
            <a:r>
              <a:rPr lang="en-US" dirty="0" err="1" smtClean="0"/>
              <a:t>reQuest</a:t>
            </a:r>
            <a:r>
              <a:rPr lang="en-US" dirty="0" smtClean="0"/>
              <a:t> (ARQ)</a:t>
            </a:r>
          </a:p>
          <a:p>
            <a:r>
              <a:rPr lang="en-US" baseline="0" noProof="0" dirty="0" smtClean="0"/>
              <a:t>The requirements of a few computing resources and its simplistic implementation were reasons why we chose this approach in our work.</a:t>
            </a:r>
          </a:p>
          <a:p>
            <a:endParaRPr lang="en-US" baseline="0" noProof="0" dirty="0" smtClean="0"/>
          </a:p>
          <a:p>
            <a:endParaRPr lang="en-US" baseline="0" noProof="0" dirty="0" smtClean="0"/>
          </a:p>
          <a:p>
            <a:endParaRPr lang="en-US" baseline="0"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17</a:t>
            </a:fld>
            <a:endParaRPr lang="en-US" altLang="pt-BR"/>
          </a:p>
        </p:txBody>
      </p:sp>
    </p:spTree>
    <p:extLst>
      <p:ext uri="{BB962C8B-B14F-4D97-AF65-F5344CB8AC3E}">
        <p14:creationId xmlns:p14="http://schemas.microsoft.com/office/powerpoint/2010/main" val="192759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Imagem de Slide 1"/>
          <p:cNvSpPr>
            <a:spLocks noGrp="1" noRot="1" noChangeAspect="1" noTextEdit="1"/>
          </p:cNvSpPr>
          <p:nvPr>
            <p:ph type="sldImg"/>
          </p:nvPr>
        </p:nvSpPr>
        <p:spPr/>
      </p:sp>
      <p:sp>
        <p:nvSpPr>
          <p:cNvPr id="2969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XCTP create rules in data and control planes to react</a:t>
            </a:r>
          </a:p>
        </p:txBody>
      </p:sp>
      <p:sp>
        <p:nvSpPr>
          <p:cNvPr id="2970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32CC7BF-1BCE-4158-BA1A-E71A0E490BF2}" type="slidenum">
              <a:rPr lang="en-US" altLang="pt-BR" smtClean="0">
                <a:solidFill>
                  <a:srgbClr val="000000"/>
                </a:solidFill>
                <a:latin typeface="Times New Roman" pitchFamily="16" charset="0"/>
                <a:ea typeface="DejaVu Sans" charset="0"/>
                <a:cs typeface="DejaVu Sans" charset="0"/>
              </a:rPr>
              <a:pPr eaLnBrk="1"/>
              <a:t>18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There are no stable and open</a:t>
            </a:r>
            <a:r>
              <a:rPr lang="en-US" baseline="0" noProof="0" dirty="0" smtClean="0"/>
              <a:t> source implementations of </a:t>
            </a:r>
            <a:r>
              <a:rPr lang="en-US" baseline="0" noProof="0" dirty="0" err="1" smtClean="0"/>
              <a:t>Dymo</a:t>
            </a:r>
            <a:r>
              <a:rPr lang="en-US" baseline="0" noProof="0" dirty="0" smtClean="0"/>
              <a:t>, Hydro and DSR.</a:t>
            </a:r>
          </a:p>
          <a:p>
            <a:r>
              <a:rPr lang="en-US" baseline="0" noProof="0" dirty="0" smtClean="0"/>
              <a:t>We try to use </a:t>
            </a:r>
            <a:r>
              <a:rPr lang="en-US" baseline="0" noProof="0" dirty="0" err="1" smtClean="0"/>
              <a:t>Tymo</a:t>
            </a:r>
            <a:r>
              <a:rPr lang="en-US" baseline="0" noProof="0" dirty="0" smtClean="0"/>
              <a:t>, however this implementation did not show stable as reported in documentation.</a:t>
            </a:r>
          </a:p>
          <a:p>
            <a:endParaRPr lang="en-US" baseline="0" noProof="0" dirty="0" smtClean="0"/>
          </a:p>
          <a:p>
            <a:r>
              <a:rPr lang="en-US" baseline="0" noProof="0" dirty="0" smtClean="0"/>
              <a:t>We use </a:t>
            </a:r>
            <a:r>
              <a:rPr lang="en-US" baseline="0" noProof="0" dirty="0" err="1" smtClean="0"/>
              <a:t>LinkLayerModel</a:t>
            </a:r>
            <a:r>
              <a:rPr lang="en-US" baseline="0" noProof="0" dirty="0" smtClean="0"/>
              <a:t> Tool from </a:t>
            </a:r>
            <a:r>
              <a:rPr lang="en-US" baseline="0" noProof="0" dirty="0" err="1" smtClean="0"/>
              <a:t>TinyOS</a:t>
            </a:r>
            <a:r>
              <a:rPr lang="en-US" baseline="0" noProof="0" dirty="0" smtClean="0"/>
              <a:t> to generate the topology and connectivity model. </a:t>
            </a:r>
          </a:p>
          <a:p>
            <a:r>
              <a:rPr lang="en-US" baseline="0" noProof="0" dirty="0" smtClean="0"/>
              <a:t>Channel parameters are chose to represent a Football Field.</a:t>
            </a:r>
          </a:p>
          <a:p>
            <a:endParaRPr lang="en-US" baseline="0" noProof="0" dirty="0" smtClean="0"/>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19</a:t>
            </a:fld>
            <a:endParaRPr lang="en-US" altLang="pt-BR"/>
          </a:p>
        </p:txBody>
      </p:sp>
    </p:spTree>
    <p:extLst>
      <p:ext uri="{BB962C8B-B14F-4D97-AF65-F5344CB8AC3E}">
        <p14:creationId xmlns:p14="http://schemas.microsoft.com/office/powerpoint/2010/main" val="302224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Imagem de Slide 1"/>
          <p:cNvSpPr>
            <a:spLocks noGrp="1" noRot="1" noChangeAspect="1" noTextEdit="1"/>
          </p:cNvSpPr>
          <p:nvPr>
            <p:ph type="sldImg"/>
          </p:nvPr>
        </p:nvSpPr>
        <p:spPr/>
      </p:sp>
      <p:sp>
        <p:nvSpPr>
          <p:cNvPr id="2150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dirty="0" smtClean="0"/>
              <a:t>First two paradigms allow the collection and dissemination of data respectively. However, with routing on</a:t>
            </a:r>
          </a:p>
          <a:p>
            <a:r>
              <a:rPr lang="en-US" altLang="en-US" dirty="0" smtClean="0"/>
              <a:t>only one direction, it is </a:t>
            </a:r>
            <a:r>
              <a:rPr lang="en-US" altLang="en-US" b="1" dirty="0" smtClean="0"/>
              <a:t>infeasible to build reliable mechanisms to ensure the delivery of data end-to-end</a:t>
            </a:r>
            <a:r>
              <a:rPr lang="en-US" altLang="en-US" dirty="0" smtClean="0"/>
              <a:t>.</a:t>
            </a:r>
          </a:p>
          <a:p>
            <a:endParaRPr lang="en-US" altLang="en-US" dirty="0" smtClean="0"/>
          </a:p>
          <a:p>
            <a:r>
              <a:rPr lang="en-US" altLang="en-US" dirty="0" smtClean="0"/>
              <a:t>This slide presents collection</a:t>
            </a:r>
            <a:r>
              <a:rPr lang="en-US" altLang="en-US" baseline="0" dirty="0" smtClean="0"/>
              <a:t> paradigm</a:t>
            </a:r>
            <a:endParaRPr lang="en-US" altLang="en-US" dirty="0" smtClean="0"/>
          </a:p>
        </p:txBody>
      </p:sp>
      <p:sp>
        <p:nvSpPr>
          <p:cNvPr id="2150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8CB20A4E-6B09-4455-AFE9-DE84E56ADE78}"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20</a:t>
            </a:fld>
            <a:endParaRPr lang="en-US" altLang="pt-BR"/>
          </a:p>
        </p:txBody>
      </p:sp>
    </p:spTree>
    <p:extLst>
      <p:ext uri="{BB962C8B-B14F-4D97-AF65-F5344CB8AC3E}">
        <p14:creationId xmlns:p14="http://schemas.microsoft.com/office/powerpoint/2010/main" val="3671648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Percentage of delivery of a file of size 512KB sent from the root to a sensor node 5 hops away.</a:t>
            </a:r>
          </a:p>
          <a:p>
            <a:endParaRPr lang="en-US" noProof="0" dirty="0" smtClean="0"/>
          </a:p>
          <a:p>
            <a:r>
              <a:rPr lang="en-US" noProof="0" dirty="0" smtClean="0"/>
              <a:t>We observed that CTP can transfer only 96.5% of the 512KB, because it is not possible to request lost data or confirm received messages</a:t>
            </a:r>
          </a:p>
          <a:p>
            <a:endParaRPr lang="en-US" noProof="0" dirty="0" smtClean="0"/>
          </a:p>
          <a:p>
            <a:r>
              <a:rPr lang="en-US" noProof="0" dirty="0" smtClean="0"/>
              <a:t>The impossibility of requesting the remaining fragments results in malfunctioning the application that is intolerant to data loss</a:t>
            </a:r>
          </a:p>
          <a:p>
            <a:endParaRPr lang="en-US" noProof="0" dirty="0" smtClean="0"/>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21</a:t>
            </a:fld>
            <a:endParaRPr lang="en-US" altLang="pt-BR"/>
          </a:p>
        </p:txBody>
      </p:sp>
    </p:spTree>
    <p:extLst>
      <p:ext uri="{BB962C8B-B14F-4D97-AF65-F5344CB8AC3E}">
        <p14:creationId xmlns:p14="http://schemas.microsoft.com/office/powerpoint/2010/main" val="3162935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5 active flows</a:t>
            </a:r>
            <a:r>
              <a:rPr lang="en-US" baseline="0" noProof="0" dirty="0" smtClean="0"/>
              <a:t> (5 sensor nodes transfer) </a:t>
            </a:r>
          </a:p>
          <a:p>
            <a:endParaRPr lang="en-US" noProof="0" dirty="0" smtClean="0"/>
          </a:p>
          <a:p>
            <a:r>
              <a:rPr lang="en-US" noProof="0" dirty="0" smtClean="0"/>
              <a:t>XCTP reacts quickly finding new routes to the root</a:t>
            </a:r>
          </a:p>
          <a:p>
            <a:r>
              <a:rPr lang="en-US" noProof="0" dirty="0" smtClean="0"/>
              <a:t>AODV reacts slowly to topological change</a:t>
            </a:r>
          </a:p>
          <a:p>
            <a:endParaRPr lang="en-US" noProof="0" dirty="0" smtClean="0"/>
          </a:p>
          <a:p>
            <a:r>
              <a:rPr lang="en-US" noProof="0" dirty="0" smtClean="0"/>
              <a:t>XCTP</a:t>
            </a:r>
            <a:r>
              <a:rPr lang="en-US" baseline="0" noProof="0" dirty="0" smtClean="0"/>
              <a:t> is more fast to recover network failures than AODV</a:t>
            </a:r>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22</a:t>
            </a:fld>
            <a:endParaRPr lang="en-US" altLang="pt-BR"/>
          </a:p>
        </p:txBody>
      </p:sp>
    </p:spTree>
    <p:extLst>
      <p:ext uri="{BB962C8B-B14F-4D97-AF65-F5344CB8AC3E}">
        <p14:creationId xmlns:p14="http://schemas.microsoft.com/office/powerpoint/2010/main" val="166565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same experiment,</a:t>
            </a:r>
            <a:r>
              <a:rPr lang="en-US" baseline="0" dirty="0" smtClean="0"/>
              <a:t> but </a:t>
            </a:r>
            <a:r>
              <a:rPr lang="en-US" dirty="0" smtClean="0"/>
              <a:t>50 active flows with the root.</a:t>
            </a:r>
          </a:p>
          <a:p>
            <a:endParaRPr lang="en-US" dirty="0" smtClean="0"/>
          </a:p>
          <a:p>
            <a:r>
              <a:rPr lang="en-US" dirty="0" smtClean="0"/>
              <a:t>XCTP, even after the partial shutdown, quickly rebuild routes to the root and continues to transfer data. With average 2 minutes of simulation,</a:t>
            </a:r>
          </a:p>
          <a:p>
            <a:r>
              <a:rPr lang="en-US" dirty="0" smtClean="0"/>
              <a:t>all nodes end the data transfer.</a:t>
            </a:r>
          </a:p>
          <a:p>
            <a:endParaRPr lang="en-US" dirty="0" smtClean="0"/>
          </a:p>
          <a:p>
            <a:r>
              <a:rPr lang="en-US" dirty="0" smtClean="0"/>
              <a:t>Thus XCTP is agile even in presence of faults and with many concurrent flows in the network.</a:t>
            </a:r>
          </a:p>
          <a:p>
            <a:r>
              <a:rPr lang="en-US" dirty="0" smtClean="0"/>
              <a:t>AODV is not shown because it can not operate with more than 5 flows</a:t>
            </a:r>
            <a:r>
              <a:rPr lang="pt-BR" dirty="0" smtClean="0"/>
              <a:t>.</a:t>
            </a:r>
            <a:r>
              <a:rPr lang="pt-BR" baseline="0" dirty="0" smtClean="0"/>
              <a:t> </a:t>
            </a:r>
            <a:endParaRPr lang="en-US"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23</a:t>
            </a:fld>
            <a:endParaRPr lang="en-US" altLang="pt-BR"/>
          </a:p>
        </p:txBody>
      </p:sp>
    </p:spTree>
    <p:extLst>
      <p:ext uri="{BB962C8B-B14F-4D97-AF65-F5344CB8AC3E}">
        <p14:creationId xmlns:p14="http://schemas.microsoft.com/office/powerpoint/2010/main" val="647288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RPL always installs all possible reverse routes, independent of traffic demand. Some intermediate nodes will not be able to</a:t>
            </a:r>
          </a:p>
          <a:p>
            <a:r>
              <a:rPr lang="en-US" dirty="0" smtClean="0"/>
              <a:t>store all downward routes, thus, causing disconnection between some</a:t>
            </a:r>
            <a:r>
              <a:rPr lang="en-US" baseline="0" dirty="0" smtClean="0"/>
              <a:t> nodes.</a:t>
            </a:r>
          </a:p>
          <a:p>
            <a:endParaRPr lang="en-US" dirty="0" smtClean="0"/>
          </a:p>
          <a:p>
            <a:r>
              <a:rPr lang="en-US" dirty="0" smtClean="0"/>
              <a:t>We notice that with 5 flows AODV consume 100% of the routing table. When many flows coexist and the routing table is full, AODV</a:t>
            </a:r>
          </a:p>
          <a:p>
            <a:r>
              <a:rPr lang="en-US" dirty="0" smtClean="0"/>
              <a:t>is obliged to dismiss requests for new routes.</a:t>
            </a:r>
          </a:p>
          <a:p>
            <a:endParaRPr lang="en-US" dirty="0" smtClean="0"/>
          </a:p>
          <a:p>
            <a:r>
              <a:rPr lang="en-US" dirty="0" smtClean="0"/>
              <a:t>XCTP attempts solve this problem with TTL-based policy over under-utilized routes and only stores reverse routes on demand.</a:t>
            </a:r>
          </a:p>
          <a:p>
            <a:endParaRPr lang="en-US" dirty="0" smtClean="0"/>
          </a:p>
          <a:p>
            <a:endParaRPr lang="en-US" dirty="0" smtClean="0"/>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24</a:t>
            </a:fld>
            <a:endParaRPr lang="en-US" altLang="pt-BR"/>
          </a:p>
        </p:txBody>
      </p:sp>
    </p:spTree>
    <p:extLst>
      <p:ext uri="{BB962C8B-B14F-4D97-AF65-F5344CB8AC3E}">
        <p14:creationId xmlns:p14="http://schemas.microsoft.com/office/powerpoint/2010/main" val="1191962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25</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XCTP and RPL control traffic are high at network start up, but they decrease and stabilize over time.</a:t>
            </a:r>
          </a:p>
          <a:p>
            <a:endParaRPr lang="en-US" dirty="0" smtClean="0"/>
          </a:p>
          <a:p>
            <a:r>
              <a:rPr lang="en-US" dirty="0" smtClean="0"/>
              <a:t>XCTP sends fewer control packet than RPL because XCTP does not send additional beacons to build reverse routes.</a:t>
            </a:r>
          </a:p>
          <a:p>
            <a:r>
              <a:rPr lang="pt-BR" dirty="0" smtClean="0"/>
              <a:t>Além</a:t>
            </a:r>
            <a:r>
              <a:rPr lang="pt-BR" baseline="0" dirty="0" smtClean="0"/>
              <a:t> disso XCTP usa o algoritmo </a:t>
            </a:r>
            <a:r>
              <a:rPr lang="pt-BR" baseline="0" dirty="0" err="1" smtClean="0"/>
              <a:t>Trickle</a:t>
            </a:r>
            <a:r>
              <a:rPr lang="pt-BR" baseline="0" dirty="0" smtClean="0"/>
              <a:t> para regular o número de </a:t>
            </a:r>
            <a:r>
              <a:rPr lang="pt-BR" baseline="0" dirty="0" err="1" smtClean="0"/>
              <a:t>beacons</a:t>
            </a:r>
            <a:r>
              <a:rPr lang="pt-BR" baseline="0" dirty="0" smtClean="0"/>
              <a:t> na rede. </a:t>
            </a:r>
          </a:p>
          <a:p>
            <a:r>
              <a:rPr lang="pt-BR" baseline="0" dirty="0" smtClean="0"/>
              <a:t>O número de </a:t>
            </a:r>
            <a:r>
              <a:rPr lang="pt-BR" baseline="0" dirty="0" err="1" smtClean="0"/>
              <a:t>beacons</a:t>
            </a:r>
            <a:r>
              <a:rPr lang="pt-BR" baseline="0" dirty="0" smtClean="0"/>
              <a:t> aumenta quando a rede encontra-se instável e poucos </a:t>
            </a:r>
            <a:r>
              <a:rPr lang="pt-BR" baseline="0" dirty="0" err="1" smtClean="0"/>
              <a:t>poucos</a:t>
            </a:r>
            <a:r>
              <a:rPr lang="pt-BR" baseline="0" dirty="0" smtClean="0"/>
              <a:t> </a:t>
            </a:r>
            <a:r>
              <a:rPr lang="pt-BR" baseline="0" dirty="0" err="1" smtClean="0"/>
              <a:t>beacons</a:t>
            </a:r>
            <a:r>
              <a:rPr lang="pt-BR" baseline="0" dirty="0" smtClean="0"/>
              <a:t> quando a rede é estável.</a:t>
            </a:r>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26</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27</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Imagem de Slide 1"/>
          <p:cNvSpPr>
            <a:spLocks noGrp="1" noRot="1" noChangeAspect="1" noTextEdit="1"/>
          </p:cNvSpPr>
          <p:nvPr>
            <p:ph type="sldImg"/>
          </p:nvPr>
        </p:nvSpPr>
        <p:spPr/>
      </p:sp>
      <p:sp>
        <p:nvSpPr>
          <p:cNvPr id="2253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dirty="0" smtClean="0"/>
              <a:t>First two paradigms allow the collection and dissemination of data respectively. However, with routing on</a:t>
            </a:r>
          </a:p>
          <a:p>
            <a:r>
              <a:rPr lang="en-US" altLang="en-US" dirty="0" smtClean="0"/>
              <a:t>only one direction, it is </a:t>
            </a:r>
            <a:r>
              <a:rPr lang="en-US" altLang="en-US" b="1" dirty="0" smtClean="0"/>
              <a:t>infeasible to build reliable mechanisms to ensure the delivery of data end-to-end</a:t>
            </a:r>
            <a:r>
              <a:rPr lang="en-US" altLang="en-US" dirty="0" smtClean="0"/>
              <a:t>.</a:t>
            </a:r>
          </a:p>
          <a:p>
            <a:endParaRPr lang="en-US" altLang="en-US"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en-US" dirty="0" smtClean="0"/>
              <a:t>This slide presents dissemination </a:t>
            </a:r>
            <a:r>
              <a:rPr lang="en-US" altLang="en-US" baseline="0" dirty="0" smtClean="0"/>
              <a:t>paradigm</a:t>
            </a:r>
            <a:endParaRPr lang="en-US" altLang="en-US" dirty="0" smtClean="0"/>
          </a:p>
          <a:p>
            <a:endParaRPr lang="en-US" altLang="en-US" dirty="0" smtClean="0"/>
          </a:p>
          <a:p>
            <a:r>
              <a:rPr lang="en-US" altLang="en-US" dirty="0" smtClean="0"/>
              <a:t>Com </a:t>
            </a:r>
            <a:r>
              <a:rPr lang="en-US" altLang="en-US" dirty="0" err="1" smtClean="0"/>
              <a:t>anycast</a:t>
            </a:r>
            <a:r>
              <a:rPr lang="en-US" altLang="en-US" dirty="0" smtClean="0"/>
              <a:t> routes for dissemination </a:t>
            </a:r>
            <a:r>
              <a:rPr lang="en-US" altLang="en-US" dirty="0" err="1" smtClean="0"/>
              <a:t>quero</a:t>
            </a:r>
            <a:r>
              <a:rPr lang="en-US" altLang="en-US" dirty="0" smtClean="0"/>
              <a:t> </a:t>
            </a:r>
            <a:r>
              <a:rPr lang="en-US" altLang="en-US" dirty="0" err="1" smtClean="0"/>
              <a:t>dizer</a:t>
            </a:r>
            <a:r>
              <a:rPr lang="en-US" altLang="en-US" baseline="0" dirty="0" smtClean="0"/>
              <a:t> </a:t>
            </a:r>
            <a:r>
              <a:rPr lang="en-US" altLang="en-US" baseline="0" dirty="0" err="1" smtClean="0"/>
              <a:t>que</a:t>
            </a:r>
            <a:r>
              <a:rPr lang="en-US" altLang="en-US" baseline="0" dirty="0" smtClean="0"/>
              <a:t> </a:t>
            </a:r>
            <a:r>
              <a:rPr lang="en-US" altLang="en-US" baseline="0" dirty="0" err="1" smtClean="0"/>
              <a:t>posso</a:t>
            </a:r>
            <a:r>
              <a:rPr lang="en-US" altLang="en-US" baseline="0" dirty="0" smtClean="0"/>
              <a:t> </a:t>
            </a:r>
            <a:r>
              <a:rPr lang="en-US" altLang="en-US" baseline="0" dirty="0" err="1" smtClean="0"/>
              <a:t>escolher</a:t>
            </a:r>
            <a:r>
              <a:rPr lang="en-US" altLang="en-US" baseline="0" dirty="0" smtClean="0"/>
              <a:t> um </a:t>
            </a:r>
            <a:r>
              <a:rPr lang="en-US" altLang="en-US" baseline="0" dirty="0" err="1" smtClean="0"/>
              <a:t>subconjunto</a:t>
            </a:r>
            <a:r>
              <a:rPr lang="en-US" altLang="en-US" baseline="0" dirty="0" smtClean="0"/>
              <a:t> de </a:t>
            </a:r>
            <a:r>
              <a:rPr lang="en-US" altLang="en-US" baseline="0" dirty="0" err="1" smtClean="0"/>
              <a:t>nós</a:t>
            </a:r>
            <a:r>
              <a:rPr lang="en-US" altLang="en-US" baseline="0" dirty="0" smtClean="0"/>
              <a:t> </a:t>
            </a:r>
            <a:r>
              <a:rPr lang="en-US" altLang="en-US" baseline="0" dirty="0" err="1" smtClean="0"/>
              <a:t>para</a:t>
            </a:r>
            <a:r>
              <a:rPr lang="en-US" altLang="en-US" baseline="0" dirty="0" smtClean="0"/>
              <a:t> </a:t>
            </a:r>
            <a:r>
              <a:rPr lang="en-US" altLang="en-US" baseline="0" dirty="0" err="1" smtClean="0"/>
              <a:t>disseminar</a:t>
            </a:r>
            <a:r>
              <a:rPr lang="en-US" altLang="en-US" baseline="0" dirty="0" smtClean="0"/>
              <a:t> dados </a:t>
            </a:r>
            <a:r>
              <a:rPr lang="en-US" altLang="en-US" baseline="0" dirty="0" err="1" smtClean="0"/>
              <a:t>ao</a:t>
            </a:r>
            <a:r>
              <a:rPr lang="en-US" altLang="en-US" baseline="0" dirty="0" smtClean="0"/>
              <a:t> </a:t>
            </a:r>
            <a:r>
              <a:rPr lang="en-US" altLang="en-US" baseline="0" dirty="0" err="1" smtClean="0"/>
              <a:t>invés</a:t>
            </a:r>
            <a:r>
              <a:rPr lang="en-US" altLang="en-US" baseline="0" dirty="0" smtClean="0"/>
              <a:t>  de </a:t>
            </a:r>
            <a:r>
              <a:rPr lang="en-US" altLang="en-US" baseline="0" dirty="0" err="1" smtClean="0"/>
              <a:t>toda</a:t>
            </a:r>
            <a:r>
              <a:rPr lang="en-US" altLang="en-US" baseline="0" dirty="0" smtClean="0"/>
              <a:t> a </a:t>
            </a:r>
            <a:r>
              <a:rPr lang="en-US" altLang="en-US" baseline="0" dirty="0" err="1" smtClean="0"/>
              <a:t>rede</a:t>
            </a:r>
            <a:r>
              <a:rPr lang="en-US" altLang="en-US" baseline="0" dirty="0" smtClean="0"/>
              <a:t>.</a:t>
            </a:r>
            <a:endParaRPr lang="en-US" altLang="en-US" dirty="0" smtClean="0"/>
          </a:p>
        </p:txBody>
      </p:sp>
      <p:sp>
        <p:nvSpPr>
          <p:cNvPr id="2253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D5487-BD62-4CDE-A69B-7CEE60DF45EF}"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p:sp>
      <p:sp>
        <p:nvSpPr>
          <p:cNvPr id="2355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en-US" dirty="0" smtClean="0"/>
              <a:t>Any</a:t>
            </a:r>
            <a:r>
              <a:rPr lang="en-US" altLang="en-US" baseline="0" dirty="0" smtClean="0"/>
              <a:t>-to-any paradigm solve the problem to </a:t>
            </a:r>
            <a:r>
              <a:rPr lang="en-US" altLang="en-US" b="0" dirty="0" smtClean="0"/>
              <a:t>ensure the delivery of data end-to-end.</a:t>
            </a:r>
          </a:p>
          <a:p>
            <a:r>
              <a:rPr lang="en-US" altLang="en-US" dirty="0" smtClean="0"/>
              <a:t>Enable</a:t>
            </a:r>
            <a:r>
              <a:rPr lang="en-US" altLang="en-US" baseline="0" dirty="0" smtClean="0"/>
              <a:t> bidirectional paths for each node in the network.</a:t>
            </a:r>
          </a:p>
          <a:p>
            <a:r>
              <a:rPr lang="en-US" altLang="en-US" baseline="0" dirty="0" smtClean="0"/>
              <a:t>BUT</a:t>
            </a:r>
            <a:endParaRPr lang="en-US" altLang="en-US" i="1" baseline="0" dirty="0" smtClean="0"/>
          </a:p>
          <a:p>
            <a:r>
              <a:rPr lang="en-US" altLang="en-US" b="1" i="1" baseline="0" dirty="0" smtClean="0"/>
              <a:t>Require more state for storage routes and add complexity in code  = more memory (scarce resource of WSN)</a:t>
            </a:r>
          </a:p>
          <a:p>
            <a:r>
              <a:rPr lang="en-US" altLang="en-US" i="1" dirty="0" smtClean="0"/>
              <a:t>Most application in WNS does not need P2P communication. WNS application need ways to communicate between sensor nodes to sink  and sink to sensor node.</a:t>
            </a:r>
          </a:p>
        </p:txBody>
      </p:sp>
      <p:sp>
        <p:nvSpPr>
          <p:cNvPr id="2355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1382F49-0496-4482-8508-0A58A5A71BF2}"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XCTP goes beyond then</a:t>
            </a:r>
            <a:r>
              <a:rPr lang="en-US" baseline="0" dirty="0" smtClean="0"/>
              <a:t> CTP. allowing bi-directional communication between sensor</a:t>
            </a:r>
          </a:p>
          <a:p>
            <a:r>
              <a:rPr lang="en-US" baseline="0" dirty="0" smtClean="0"/>
              <a:t>nodes and the root.</a:t>
            </a:r>
            <a:endParaRPr lang="en-US" dirty="0" smtClean="0"/>
          </a:p>
          <a:p>
            <a:endParaRPr lang="en-US" dirty="0" smtClean="0"/>
          </a:p>
          <a:p>
            <a:r>
              <a:rPr lang="en-US" dirty="0" smtClean="0"/>
              <a:t>XCTP and any-to-any routing protocols  enable reliable communication. </a:t>
            </a:r>
          </a:p>
          <a:p>
            <a:r>
              <a:rPr lang="en-US" dirty="0" smtClean="0"/>
              <a:t>However, XCTP reduces the cost to store routes, since XCTP does not need to maintain routes to every peer.</a:t>
            </a:r>
          </a:p>
          <a:p>
            <a:r>
              <a:rPr lang="pt-BR" dirty="0" err="1" smtClean="0"/>
              <a:t>Thus</a:t>
            </a:r>
            <a:r>
              <a:rPr lang="pt-BR" dirty="0" smtClean="0"/>
              <a:t>,</a:t>
            </a:r>
            <a:r>
              <a:rPr lang="pt-BR" baseline="0" dirty="0" smtClean="0"/>
              <a:t> XCTP </a:t>
            </a:r>
            <a:r>
              <a:rPr lang="pt-BR" baseline="0" dirty="0" err="1" smtClean="0"/>
              <a:t>need</a:t>
            </a:r>
            <a:r>
              <a:rPr lang="pt-BR" baseline="0" dirty="0" smtClean="0"/>
              <a:t> </a:t>
            </a:r>
            <a:r>
              <a:rPr lang="pt-BR" baseline="0" dirty="0" err="1" smtClean="0"/>
              <a:t>low</a:t>
            </a:r>
            <a:r>
              <a:rPr lang="pt-BR" baseline="0" dirty="0" smtClean="0"/>
              <a:t> </a:t>
            </a:r>
            <a:r>
              <a:rPr lang="pt-BR" baseline="0" dirty="0" err="1" smtClean="0"/>
              <a:t>storage</a:t>
            </a:r>
            <a:r>
              <a:rPr lang="pt-BR" baseline="0" dirty="0" smtClean="0"/>
              <a:t> </a:t>
            </a:r>
            <a:r>
              <a:rPr lang="pt-BR" baseline="0" dirty="0" err="1" smtClean="0"/>
              <a:t>states</a:t>
            </a:r>
            <a:r>
              <a:rPr lang="pt-BR" baseline="0" dirty="0" smtClean="0"/>
              <a:t>. </a:t>
            </a:r>
          </a:p>
          <a:p>
            <a:endParaRPr lang="pt-BR" baseline="0" dirty="0" smtClean="0"/>
          </a:p>
          <a:p>
            <a:r>
              <a:rPr lang="pt-BR" baseline="0" dirty="0" smtClean="0"/>
              <a:t>XCTP </a:t>
            </a:r>
            <a:r>
              <a:rPr lang="pt-BR" baseline="0" dirty="0" err="1" smtClean="0"/>
              <a:t>require</a:t>
            </a:r>
            <a:r>
              <a:rPr lang="pt-BR" baseline="0" dirty="0" smtClean="0"/>
              <a:t> </a:t>
            </a:r>
            <a:r>
              <a:rPr lang="pt-BR" baseline="0" dirty="0" err="1" smtClean="0"/>
              <a:t>very</a:t>
            </a:r>
            <a:r>
              <a:rPr lang="pt-BR" baseline="0" dirty="0" smtClean="0"/>
              <a:t> </a:t>
            </a:r>
            <a:r>
              <a:rPr lang="pt-BR" baseline="0" dirty="0" err="1" smtClean="0"/>
              <a:t>low</a:t>
            </a:r>
            <a:r>
              <a:rPr lang="pt-BR" baseline="0" dirty="0" smtClean="0"/>
              <a:t> overhead in data </a:t>
            </a:r>
            <a:r>
              <a:rPr lang="pt-BR" baseline="0" dirty="0" err="1" smtClean="0"/>
              <a:t>packets</a:t>
            </a:r>
            <a:r>
              <a:rPr lang="pt-BR" baseline="0" dirty="0" smtClean="0"/>
              <a:t> </a:t>
            </a:r>
            <a:r>
              <a:rPr lang="pt-BR" baseline="0" dirty="0" err="1" smtClean="0"/>
              <a:t>by</a:t>
            </a:r>
            <a:r>
              <a:rPr lang="pt-BR" baseline="0" dirty="0" smtClean="0"/>
              <a:t> </a:t>
            </a:r>
            <a:r>
              <a:rPr lang="pt-BR" baseline="0" dirty="0" err="1" smtClean="0"/>
              <a:t>add</a:t>
            </a:r>
            <a:r>
              <a:rPr lang="pt-BR" baseline="0" dirty="0" smtClean="0"/>
              <a:t> 1 </a:t>
            </a:r>
            <a:r>
              <a:rPr lang="pt-BR" baseline="0" dirty="0" err="1" smtClean="0"/>
              <a:t>field</a:t>
            </a:r>
            <a:r>
              <a:rPr lang="pt-BR" baseline="0" dirty="0" smtClean="0"/>
              <a:t> (</a:t>
            </a:r>
            <a:r>
              <a:rPr lang="pt-BR" baseline="0" dirty="0" err="1" smtClean="0"/>
              <a:t>destination</a:t>
            </a:r>
            <a:r>
              <a:rPr lang="pt-BR" baseline="0" dirty="0" smtClean="0"/>
              <a:t>)</a:t>
            </a:r>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5</a:t>
            </a:fld>
            <a:endParaRPr lang="en-US" altLang="pt-BR"/>
          </a:p>
        </p:txBody>
      </p:sp>
    </p:spTree>
    <p:extLst>
      <p:ext uri="{BB962C8B-B14F-4D97-AF65-F5344CB8AC3E}">
        <p14:creationId xmlns:p14="http://schemas.microsoft.com/office/powerpoint/2010/main" val="13380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Imagem de Slide 1"/>
          <p:cNvSpPr>
            <a:spLocks noGrp="1" noRot="1" noChangeAspect="1" noTextEdit="1"/>
          </p:cNvSpPr>
          <p:nvPr>
            <p:ph type="sldImg"/>
          </p:nvPr>
        </p:nvSpPr>
        <p:spPr/>
      </p:sp>
      <p:sp>
        <p:nvSpPr>
          <p:cNvPr id="2457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Directed Diffusion and DIP, DRIP, DHV are used for dissemination of small data packets in the network.</a:t>
            </a:r>
            <a:endParaRPr lang="pt-BR" dirty="0" smtClean="0"/>
          </a:p>
          <a:p>
            <a:r>
              <a:rPr lang="en-US" dirty="0" smtClean="0"/>
              <a:t>Deluge is a protocol that operates under the </a:t>
            </a:r>
            <a:r>
              <a:rPr lang="en-US" i="1" dirty="0" smtClean="0"/>
              <a:t>one-to-many </a:t>
            </a:r>
            <a:r>
              <a:rPr lang="en-US" dirty="0" smtClean="0"/>
              <a:t>paradigm, which has the objective to propagate large amount of data</a:t>
            </a:r>
          </a:p>
          <a:p>
            <a:endParaRPr lang="pt-BR" dirty="0" smtClean="0"/>
          </a:p>
          <a:p>
            <a:r>
              <a:rPr lang="en-US" dirty="0" smtClean="0"/>
              <a:t>CTP is the de-facto standard collection routing protocol for Wireless Sensor Network and his results are better the </a:t>
            </a:r>
            <a:r>
              <a:rPr lang="en-US" dirty="0" err="1" smtClean="0"/>
              <a:t>MultiHopLQI</a:t>
            </a:r>
            <a:r>
              <a:rPr lang="en-US" dirty="0" smtClean="0"/>
              <a:t> and </a:t>
            </a:r>
            <a:r>
              <a:rPr lang="en-US" dirty="0" err="1" smtClean="0"/>
              <a:t>MintRoute</a:t>
            </a:r>
            <a:r>
              <a:rPr lang="en-US" dirty="0" smtClean="0"/>
              <a:t>.</a:t>
            </a:r>
          </a:p>
          <a:p>
            <a:endParaRPr lang="pt-BR" dirty="0" smtClean="0"/>
          </a:p>
          <a:p>
            <a:r>
              <a:rPr lang="pt-BR" dirty="0" err="1" smtClean="0"/>
              <a:t>Hydro</a:t>
            </a:r>
            <a:r>
              <a:rPr lang="pt-BR" dirty="0" smtClean="0"/>
              <a:t>, RPL. AODV, DSR, </a:t>
            </a:r>
            <a:r>
              <a:rPr lang="pt-BR" dirty="0" err="1" smtClean="0"/>
              <a:t>and</a:t>
            </a:r>
            <a:r>
              <a:rPr lang="pt-BR" dirty="0" smtClean="0"/>
              <a:t> </a:t>
            </a:r>
            <a:r>
              <a:rPr lang="pt-BR" dirty="0" err="1" smtClean="0"/>
              <a:t>Dymo</a:t>
            </a:r>
            <a:r>
              <a:rPr lang="pt-BR" dirty="0" smtClean="0"/>
              <a:t> are P2P </a:t>
            </a:r>
            <a:r>
              <a:rPr lang="pt-BR" dirty="0" err="1" smtClean="0"/>
              <a:t>protocols</a:t>
            </a:r>
            <a:r>
              <a:rPr lang="pt-BR" dirty="0" smtClean="0"/>
              <a:t>. </a:t>
            </a:r>
          </a:p>
          <a:p>
            <a:r>
              <a:rPr lang="pt-BR" dirty="0" err="1" smtClean="0"/>
              <a:t>Hydro</a:t>
            </a:r>
            <a:r>
              <a:rPr lang="pt-BR" dirty="0" smtClean="0"/>
              <a:t> </a:t>
            </a:r>
            <a:r>
              <a:rPr lang="pt-BR" dirty="0" err="1" smtClean="0"/>
              <a:t>and</a:t>
            </a:r>
            <a:r>
              <a:rPr lang="pt-BR" dirty="0" smtClean="0"/>
              <a:t> RPL use </a:t>
            </a:r>
            <a:r>
              <a:rPr lang="pt-BR" dirty="0" err="1" smtClean="0"/>
              <a:t>tables</a:t>
            </a:r>
            <a:r>
              <a:rPr lang="pt-BR" dirty="0" smtClean="0"/>
              <a:t> </a:t>
            </a:r>
            <a:r>
              <a:rPr lang="pt-BR" dirty="0" err="1" smtClean="0"/>
              <a:t>schemes</a:t>
            </a:r>
            <a:r>
              <a:rPr lang="pt-BR" dirty="0" smtClean="0"/>
              <a:t> </a:t>
            </a:r>
            <a:r>
              <a:rPr lang="pt-BR" dirty="0" err="1" smtClean="0"/>
              <a:t>to</a:t>
            </a:r>
            <a:r>
              <a:rPr lang="pt-BR" dirty="0" smtClean="0"/>
              <a:t> </a:t>
            </a:r>
            <a:r>
              <a:rPr lang="pt-BR" dirty="0" err="1" smtClean="0"/>
              <a:t>stoge</a:t>
            </a:r>
            <a:r>
              <a:rPr lang="pt-BR" dirty="0" smtClean="0"/>
              <a:t> </a:t>
            </a:r>
            <a:r>
              <a:rPr lang="pt-BR" dirty="0" err="1" smtClean="0"/>
              <a:t>routes</a:t>
            </a:r>
            <a:r>
              <a:rPr lang="pt-BR" dirty="0" smtClean="0"/>
              <a:t> for </a:t>
            </a:r>
            <a:r>
              <a:rPr lang="pt-BR" dirty="0" err="1" smtClean="0"/>
              <a:t>any</a:t>
            </a:r>
            <a:r>
              <a:rPr lang="pt-BR" dirty="0" smtClean="0"/>
              <a:t> node. </a:t>
            </a:r>
          </a:p>
          <a:p>
            <a:r>
              <a:rPr lang="pt-BR" dirty="0" smtClean="0"/>
              <a:t>RPL uses </a:t>
            </a:r>
            <a:r>
              <a:rPr lang="en-US" dirty="0" smtClean="0"/>
              <a:t>several messages types to create </a:t>
            </a:r>
            <a:r>
              <a:rPr lang="pt-BR" dirty="0" err="1" smtClean="0"/>
              <a:t>DAGs</a:t>
            </a:r>
            <a:r>
              <a:rPr lang="pt-BR" dirty="0" smtClean="0"/>
              <a:t> </a:t>
            </a:r>
            <a:r>
              <a:rPr lang="en-US" dirty="0" smtClean="0"/>
              <a:t>to routing messages. </a:t>
            </a:r>
          </a:p>
          <a:p>
            <a:r>
              <a:rPr lang="en-US" dirty="0" smtClean="0"/>
              <a:t>RPL uses requires control packets to create downward routes, XCTP does not have this overhead since XCTP takes advantage of the data packets.</a:t>
            </a:r>
          </a:p>
          <a:p>
            <a:r>
              <a:rPr lang="pt-BR" dirty="0" smtClean="0"/>
              <a:t>AODV, DSR  </a:t>
            </a:r>
            <a:r>
              <a:rPr lang="pt-BR" dirty="0" err="1" smtClean="0"/>
              <a:t>and</a:t>
            </a:r>
            <a:r>
              <a:rPr lang="pt-BR" dirty="0" smtClean="0"/>
              <a:t> </a:t>
            </a:r>
            <a:r>
              <a:rPr lang="pt-BR" dirty="0" err="1" smtClean="0"/>
              <a:t>Dymo</a:t>
            </a:r>
            <a:r>
              <a:rPr lang="pt-BR" dirty="0" smtClean="0"/>
              <a:t> </a:t>
            </a:r>
            <a:r>
              <a:rPr lang="en-US" dirty="0" smtClean="0"/>
              <a:t>floods the network with messages RREQ. DSR uses packet header to store the route path. AODV and DSR are keep routes in memory.</a:t>
            </a:r>
          </a:p>
          <a:p>
            <a:endParaRPr lang="pt-BR" dirty="0" smtClean="0"/>
          </a:p>
          <a:p>
            <a:r>
              <a:rPr lang="pt-BR" dirty="0" smtClean="0"/>
              <a:t>XCTP </a:t>
            </a:r>
            <a:r>
              <a:rPr lang="en-US" dirty="0" smtClean="0"/>
              <a:t>focus in creating unicast routes to exchange messages in both directions root-to-node and vice-versa. XCTP create the routes using DATA PACKETS instead CONTROL PACKETS. </a:t>
            </a:r>
          </a:p>
          <a:p>
            <a:r>
              <a:rPr lang="en-US" dirty="0" smtClean="0"/>
              <a:t>XCTP also allows non utilized downward routes to be removed through TTL-based policy avoiding memory overhead to store states with peer-to-peer routes that are underutilized.</a:t>
            </a:r>
          </a:p>
          <a:p>
            <a:endParaRPr lang="pt-BR" dirty="0" smtClean="0"/>
          </a:p>
          <a:p>
            <a:endParaRPr lang="en-US" dirty="0" smtClean="0"/>
          </a:p>
          <a:p>
            <a:endParaRPr lang="en-US" dirty="0" smtClean="0"/>
          </a:p>
          <a:p>
            <a:endParaRPr lang="en-US" dirty="0" smtClean="0"/>
          </a:p>
        </p:txBody>
      </p:sp>
      <p:sp>
        <p:nvSpPr>
          <p:cNvPr id="2458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31CE463-6411-48D9-A431-743983233922}" type="slidenum">
              <a:rPr lang="en-US" altLang="pt-BR" smtClean="0">
                <a:solidFill>
                  <a:srgbClr val="000000"/>
                </a:solidFill>
                <a:latin typeface="Times New Roman" pitchFamily="16" charset="0"/>
                <a:ea typeface="DejaVu Sans" charset="0"/>
                <a:cs typeface="DejaVu Sans" charset="0"/>
              </a:rPr>
              <a:pPr eaLnBrk="1"/>
              <a:t>6</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p:sp>
      <p:sp>
        <p:nvSpPr>
          <p:cNvPr id="25603"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pt-BR" dirty="0" smtClean="0"/>
              <a:t>The XCTP </a:t>
            </a:r>
            <a:r>
              <a:rPr lang="pt-BR" dirty="0" err="1" smtClean="0"/>
              <a:t>architecture</a:t>
            </a:r>
            <a:r>
              <a:rPr lang="pt-BR" dirty="0" smtClean="0"/>
              <a:t> </a:t>
            </a:r>
            <a:r>
              <a:rPr lang="en-US" dirty="0" smtClean="0"/>
              <a:t>major changes are highlighted in yellow and bold font</a:t>
            </a:r>
          </a:p>
          <a:p>
            <a:endParaRPr lang="pt-BR" dirty="0" smtClean="0"/>
          </a:p>
          <a:p>
            <a:r>
              <a:rPr lang="en-US" dirty="0" smtClean="0"/>
              <a:t>To accomplish the task of forwarding packets also in the reverse direction of the standard CTP data flow, we had to modify CTP architecture by adding new features to the protocol rules as well as incrementing the packet format.</a:t>
            </a:r>
          </a:p>
          <a:p>
            <a:endParaRPr lang="pt-BR" dirty="0" smtClean="0"/>
          </a:p>
          <a:p>
            <a:r>
              <a:rPr lang="en-US" dirty="0" smtClean="0"/>
              <a:t>We also created a </a:t>
            </a:r>
            <a:r>
              <a:rPr lang="en-US" b="1" dirty="0" smtClean="0"/>
              <a:t>reverse flow table</a:t>
            </a:r>
            <a:r>
              <a:rPr lang="en-US" dirty="0" smtClean="0"/>
              <a:t>.</a:t>
            </a:r>
          </a:p>
          <a:p>
            <a:endParaRPr lang="pt-BR" dirty="0" smtClean="0"/>
          </a:p>
          <a:p>
            <a:r>
              <a:rPr lang="en-US" dirty="0" smtClean="0"/>
              <a:t>The CTP rules were modified at the data and control planes to react appropriately to the two main events:</a:t>
            </a:r>
          </a:p>
          <a:p>
            <a:r>
              <a:rPr lang="en-US" b="1" dirty="0" smtClean="0"/>
              <a:t>Reverse flow</a:t>
            </a:r>
            <a:r>
              <a:rPr lang="en-US" dirty="0" smtClean="0"/>
              <a:t>: correct and efficient installation of the reverse flow rules;</a:t>
            </a:r>
          </a:p>
          <a:p>
            <a:r>
              <a:rPr lang="en-US" b="1" dirty="0" smtClean="0"/>
              <a:t>Topological changes: </a:t>
            </a:r>
            <a:r>
              <a:rPr lang="en-US" dirty="0" smtClean="0"/>
              <a:t>nodes must appropriately react when loops occur or when CTP unicast routes change.</a:t>
            </a:r>
          </a:p>
          <a:p>
            <a:endParaRPr lang="pt-BR" dirty="0" smtClean="0"/>
          </a:p>
          <a:p>
            <a:r>
              <a:rPr lang="en-US" dirty="0" smtClean="0"/>
              <a:t>The Router module is responsible for filling the Forward and Reverse tables</a:t>
            </a:r>
            <a:endParaRPr lang="pt-BR" dirty="0" smtClean="0"/>
          </a:p>
          <a:p>
            <a:r>
              <a:rPr lang="en-US" dirty="0" smtClean="0"/>
              <a:t>The Forward module queries the Forward and Reverse tables, and determines any router inconsistencies to inform the Router module</a:t>
            </a:r>
          </a:p>
          <a:p>
            <a:r>
              <a:rPr lang="en-US" dirty="0" smtClean="0"/>
              <a:t>Upper Layer module is the interface provided to implement components that utilizes XCTP.</a:t>
            </a:r>
          </a:p>
          <a:p>
            <a:endParaRPr lang="pt-BR" dirty="0" smtClean="0"/>
          </a:p>
          <a:p>
            <a:endParaRPr lang="en-US" dirty="0" smtClean="0"/>
          </a:p>
        </p:txBody>
      </p:sp>
      <p:sp>
        <p:nvSpPr>
          <p:cNvPr id="25604"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CBF43DFD-B0E7-491C-9EAA-AD0F74AB5FF1}"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p:sp>
      <p:sp>
        <p:nvSpPr>
          <p:cNvPr id="2662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To allow the navigation of the reverse data packet, we added a 16 bits packet field to the data packet to represent the address of the message destination.</a:t>
            </a:r>
          </a:p>
          <a:p>
            <a:r>
              <a:rPr lang="en-US" dirty="0" smtClean="0"/>
              <a:t>All fields are present in CTP data packet, except by “Destination” field</a:t>
            </a:r>
          </a:p>
          <a:p>
            <a:endParaRPr lang="pt-BR" dirty="0" smtClean="0"/>
          </a:p>
          <a:p>
            <a:r>
              <a:rPr lang="pt-BR" dirty="0" err="1" smtClean="0"/>
              <a:t>We</a:t>
            </a:r>
            <a:r>
              <a:rPr lang="pt-BR" dirty="0" smtClean="0"/>
              <a:t> </a:t>
            </a:r>
            <a:r>
              <a:rPr lang="en-US" dirty="0" smtClean="0"/>
              <a:t>created Acknowledgment packet type. This packets can</a:t>
            </a:r>
            <a:r>
              <a:rPr lang="en-US" baseline="0" dirty="0" smtClean="0"/>
              <a:t> be used as feed back command by upper layer protocols. </a:t>
            </a:r>
          </a:p>
          <a:p>
            <a:r>
              <a:rPr lang="en-US" dirty="0" smtClean="0"/>
              <a:t>The </a:t>
            </a:r>
            <a:r>
              <a:rPr lang="en-US" i="1" dirty="0" smtClean="0"/>
              <a:t>New Features </a:t>
            </a:r>
            <a:r>
              <a:rPr lang="en-US" dirty="0" smtClean="0"/>
              <a:t>field 16 bits is reserved for future features.</a:t>
            </a:r>
          </a:p>
        </p:txBody>
      </p:sp>
      <p:sp>
        <p:nvSpPr>
          <p:cNvPr id="2662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4153B-606D-4EA5-9A52-F1CBF30274DC}"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Imagem de Slide 1"/>
          <p:cNvSpPr>
            <a:spLocks noGrp="1" noRot="1" noChangeAspect="1" noTextEdit="1"/>
          </p:cNvSpPr>
          <p:nvPr>
            <p:ph type="sldImg"/>
          </p:nvPr>
        </p:nvSpPr>
        <p:spPr/>
      </p:sp>
      <p:sp>
        <p:nvSpPr>
          <p:cNvPr id="2765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XCTP create rules in data and control planes to react properly the Creation</a:t>
            </a:r>
            <a:r>
              <a:rPr lang="en-US" baseline="0" dirty="0" smtClean="0"/>
              <a:t>, Read, Update, and Delete rules in Reverse Table.</a:t>
            </a:r>
          </a:p>
          <a:p>
            <a:endParaRPr lang="en-US" dirty="0" smtClean="0"/>
          </a:p>
        </p:txBody>
      </p:sp>
      <p:sp>
        <p:nvSpPr>
          <p:cNvPr id="2765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597B25C-8036-4220-AC5D-0AB3C6743CA2}"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4" name="CaixaDeTexto 6"/>
          <p:cNvSpPr txBox="1">
            <a:spLocks noChangeArrowheads="1"/>
          </p:cNvSpPr>
          <p:nvPr userDrawn="1"/>
        </p:nvSpPr>
        <p:spPr bwMode="auto">
          <a:xfrm>
            <a:off x="4511675" y="6719888"/>
            <a:ext cx="1057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altLang="en-US" sz="1200"/>
              <a:t>IEEE WCNC</a:t>
            </a:r>
          </a:p>
          <a:p>
            <a:pPr algn="ctr"/>
            <a:endParaRPr lang="pt-BR" altLang="en-US" sz="1200"/>
          </a:p>
          <a:p>
            <a:pPr algn="ctr"/>
            <a:r>
              <a:rPr lang="pt-BR" altLang="en-US" sz="1200"/>
              <a:t>March, 2015</a:t>
            </a:r>
          </a:p>
        </p:txBody>
      </p:sp>
      <p:sp>
        <p:nvSpPr>
          <p:cNvPr id="2" name="Título 1"/>
          <p:cNvSpPr>
            <a:spLocks noGrp="1"/>
          </p:cNvSpPr>
          <p:nvPr>
            <p:ph type="ctrTitle"/>
          </p:nvPr>
        </p:nvSpPr>
        <p:spPr>
          <a:xfrm>
            <a:off x="755650" y="2347913"/>
            <a:ext cx="8569325" cy="1620837"/>
          </a:xfrm>
        </p:spPr>
        <p:txBody>
          <a:bodyPr/>
          <a:lstStyle/>
          <a:p>
            <a:r>
              <a:rPr lang="pt-BR" dirty="0" smtClean="0"/>
              <a:t>Clique para editar o título mestre</a:t>
            </a:r>
            <a:endParaRPr lang="pt-BR" dirty="0"/>
          </a:p>
        </p:txBody>
      </p:sp>
      <p:sp>
        <p:nvSpPr>
          <p:cNvPr id="3" name="Subtítulo 2"/>
          <p:cNvSpPr>
            <a:spLocks noGrp="1"/>
          </p:cNvSpPr>
          <p:nvPr>
            <p:ph type="subTitle" idx="1"/>
          </p:nvPr>
        </p:nvSpPr>
        <p:spPr>
          <a:xfrm>
            <a:off x="1512888" y="4283075"/>
            <a:ext cx="7056437" cy="1931988"/>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dirty="0" smtClean="0"/>
              <a:t>Clique para editar o estilo do subtítulo mestre</a:t>
            </a:r>
            <a:endParaRPr lang="pt-BR" dirty="0"/>
          </a:p>
        </p:txBody>
      </p:sp>
    </p:spTree>
    <p:extLst>
      <p:ext uri="{BB962C8B-B14F-4D97-AF65-F5344CB8AC3E}">
        <p14:creationId xmlns:p14="http://schemas.microsoft.com/office/powerpoint/2010/main" val="4056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5291138"/>
            <a:ext cx="6048375" cy="625475"/>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C721E74-851B-403F-BFBB-5D81F87B7122}" type="slidenum">
              <a:rPr lang="en-US" altLang="pt-BR"/>
              <a:pPr>
                <a:defRPr/>
              </a:pPr>
              <a:t>‹nº›</a:t>
            </a:fld>
            <a:endParaRPr lang="en-US" altLang="pt-BR"/>
          </a:p>
        </p:txBody>
      </p:sp>
    </p:spTree>
    <p:extLst>
      <p:ext uri="{BB962C8B-B14F-4D97-AF65-F5344CB8AC3E}">
        <p14:creationId xmlns:p14="http://schemas.microsoft.com/office/powerpoint/2010/main" val="5356996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EA0078A2-9D19-481C-9C5E-0BCE97835113}" type="slidenum">
              <a:rPr lang="en-US" altLang="pt-BR"/>
              <a:pPr>
                <a:defRPr/>
              </a:pPr>
              <a:t>‹nº›</a:t>
            </a:fld>
            <a:endParaRPr lang="en-US" altLang="pt-BR"/>
          </a:p>
        </p:txBody>
      </p:sp>
    </p:spTree>
    <p:extLst>
      <p:ext uri="{BB962C8B-B14F-4D97-AF65-F5344CB8AC3E}">
        <p14:creationId xmlns:p14="http://schemas.microsoft.com/office/powerpoint/2010/main" val="15772009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5675" y="301625"/>
            <a:ext cx="2266950" cy="58499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3238" y="301625"/>
            <a:ext cx="6650037" cy="58499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7CCF7A0E-17D5-47DF-B641-E823B736EC50}" type="slidenum">
              <a:rPr lang="en-US" altLang="pt-BR"/>
              <a:pPr>
                <a:defRPr/>
              </a:pPr>
              <a:t>‹nº›</a:t>
            </a:fld>
            <a:endParaRPr lang="en-US" altLang="pt-BR"/>
          </a:p>
        </p:txBody>
      </p:sp>
    </p:spTree>
    <p:extLst>
      <p:ext uri="{BB962C8B-B14F-4D97-AF65-F5344CB8AC3E}">
        <p14:creationId xmlns:p14="http://schemas.microsoft.com/office/powerpoint/2010/main" val="15160252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301625"/>
            <a:ext cx="9069387" cy="1260475"/>
          </a:xfrm>
        </p:spPr>
        <p:txBody>
          <a:bodyPr/>
          <a:lstStyle>
            <a:lvl1pPr algn="l">
              <a:defRPr/>
            </a:lvl1pPr>
          </a:lstStyle>
          <a:p>
            <a:r>
              <a:rPr lang="pt-BR" dirty="0" smtClean="0"/>
              <a:t>Clique para editar o título mestre</a:t>
            </a:r>
            <a:endParaRPr lang="pt-BR" dirty="0"/>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8DED3AEF-5D5F-4684-8348-F1177E35AEF2}" type="slidenum">
              <a:rPr lang="en-US" altLang="pt-BR"/>
              <a:pPr>
                <a:defRPr/>
              </a:pPr>
              <a:t>‹nº›</a:t>
            </a:fld>
            <a:endParaRPr lang="en-US" altLang="pt-BR"/>
          </a:p>
        </p:txBody>
      </p:sp>
    </p:spTree>
    <p:extLst>
      <p:ext uri="{BB962C8B-B14F-4D97-AF65-F5344CB8AC3E}">
        <p14:creationId xmlns:p14="http://schemas.microsoft.com/office/powerpoint/2010/main" val="31404478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p:txBody>
          <a:bodyPr/>
          <a:lstStyle>
            <a:lvl1pPr marL="457200" indent="-457200">
              <a:buFont typeface="Arial" panose="020B0604020202020204" pitchFamily="34" charset="0"/>
              <a:buChar char="•"/>
              <a:defRPr/>
            </a:lvl1pPr>
            <a:lvl2pPr marL="914400" indent="-457200">
              <a:buFont typeface="Arial" panose="020B0604020202020204" pitchFamily="34" charset="0"/>
              <a:buChar char="•"/>
              <a:defRPr/>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93144887-C14E-4EF7-BE8A-F14AE44DE369}" type="slidenum">
              <a:rPr lang="en-US" altLang="pt-BR"/>
              <a:pPr>
                <a:defRPr/>
              </a:pPr>
              <a:t>‹nº›</a:t>
            </a:fld>
            <a:endParaRPr lang="en-US" altLang="pt-BR"/>
          </a:p>
        </p:txBody>
      </p:sp>
    </p:spTree>
    <p:extLst>
      <p:ext uri="{BB962C8B-B14F-4D97-AF65-F5344CB8AC3E}">
        <p14:creationId xmlns:p14="http://schemas.microsoft.com/office/powerpoint/2010/main" val="26068429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4857750"/>
            <a:ext cx="8567738" cy="15017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38E7EA74-2640-4EAD-87B7-0C9651CCAD3D}" type="slidenum">
              <a:rPr lang="en-US" altLang="pt-BR"/>
              <a:pPr>
                <a:defRPr/>
              </a:pPr>
              <a:t>‹nº›</a:t>
            </a:fld>
            <a:endParaRPr lang="en-US" altLang="pt-BR"/>
          </a:p>
        </p:txBody>
      </p:sp>
    </p:spTree>
    <p:extLst>
      <p:ext uri="{BB962C8B-B14F-4D97-AF65-F5344CB8AC3E}">
        <p14:creationId xmlns:p14="http://schemas.microsoft.com/office/powerpoint/2010/main" val="25779036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sz="half" idx="1"/>
          </p:nvPr>
        </p:nvSpPr>
        <p:spPr>
          <a:xfrm>
            <a:off x="503238" y="1768475"/>
            <a:ext cx="4457700"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Conteúdo 3"/>
          <p:cNvSpPr>
            <a:spLocks noGrp="1"/>
          </p:cNvSpPr>
          <p:nvPr>
            <p:ph sz="half" idx="2"/>
          </p:nvPr>
        </p:nvSpPr>
        <p:spPr>
          <a:xfrm>
            <a:off x="5113338" y="1768475"/>
            <a:ext cx="4459287"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1938E57-896B-49EB-BDBE-3CB3605F37C0}" type="slidenum">
              <a:rPr lang="en-US" altLang="pt-BR"/>
              <a:pPr>
                <a:defRPr/>
              </a:pPr>
              <a:t>‹nº›</a:t>
            </a:fld>
            <a:endParaRPr lang="en-US" altLang="pt-BR"/>
          </a:p>
        </p:txBody>
      </p:sp>
    </p:spTree>
    <p:extLst>
      <p:ext uri="{BB962C8B-B14F-4D97-AF65-F5344CB8AC3E}">
        <p14:creationId xmlns:p14="http://schemas.microsoft.com/office/powerpoint/2010/main" val="29603871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3213"/>
            <a:ext cx="9072563" cy="1258887"/>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3"/>
          <p:cNvSpPr>
            <a:spLocks noGrp="1" noChangeArrowheads="1"/>
          </p:cNvSpPr>
          <p:nvPr>
            <p:ph type="dt" idx="10"/>
          </p:nvPr>
        </p:nvSpPr>
        <p:spPr>
          <a:ln/>
        </p:spPr>
        <p:txBody>
          <a:bodyPr/>
          <a:lstStyle>
            <a:lvl1pPr>
              <a:defRPr/>
            </a:lvl1pPr>
          </a:lstStyle>
          <a:p>
            <a:pPr>
              <a:defRPr/>
            </a:pPr>
            <a:endParaRPr lang="en-US" altLang="pt-BR"/>
          </a:p>
        </p:txBody>
      </p:sp>
      <p:sp>
        <p:nvSpPr>
          <p:cNvPr id="8" name="Rectangle 4"/>
          <p:cNvSpPr>
            <a:spLocks noGrp="1" noChangeArrowheads="1"/>
          </p:cNvSpPr>
          <p:nvPr>
            <p:ph type="ftr" idx="11"/>
          </p:nvPr>
        </p:nvSpPr>
        <p:spPr>
          <a:ln/>
        </p:spPr>
        <p:txBody>
          <a:bodyPr/>
          <a:lstStyle>
            <a:lvl1pPr>
              <a:defRPr/>
            </a:lvl1pPr>
          </a:lstStyle>
          <a:p>
            <a:pPr>
              <a:defRPr/>
            </a:pPr>
            <a:endParaRPr lang="en-US" altLang="pt-BR"/>
          </a:p>
        </p:txBody>
      </p:sp>
      <p:sp>
        <p:nvSpPr>
          <p:cNvPr id="9" name="Rectangle 5"/>
          <p:cNvSpPr>
            <a:spLocks noGrp="1" noChangeArrowheads="1"/>
          </p:cNvSpPr>
          <p:nvPr>
            <p:ph type="sldNum" idx="12"/>
          </p:nvPr>
        </p:nvSpPr>
        <p:spPr>
          <a:ln/>
        </p:spPr>
        <p:txBody>
          <a:bodyPr/>
          <a:lstStyle>
            <a:lvl1pPr>
              <a:defRPr/>
            </a:lvl1pPr>
          </a:lstStyle>
          <a:p>
            <a:pPr>
              <a:defRPr/>
            </a:pPr>
            <a:fld id="{5056460D-AD6B-41EB-9633-579F21BA3EDD}" type="slidenum">
              <a:rPr lang="en-US" altLang="pt-BR"/>
              <a:pPr>
                <a:defRPr/>
              </a:pPr>
              <a:t>‹nº›</a:t>
            </a:fld>
            <a:endParaRPr lang="en-US" altLang="pt-BR"/>
          </a:p>
        </p:txBody>
      </p:sp>
    </p:spTree>
    <p:extLst>
      <p:ext uri="{BB962C8B-B14F-4D97-AF65-F5344CB8AC3E}">
        <p14:creationId xmlns:p14="http://schemas.microsoft.com/office/powerpoint/2010/main" val="42233605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636E0E82-D67D-479C-B909-CA5BF26EC72F}" type="slidenum">
              <a:rPr lang="en-US" altLang="pt-BR"/>
              <a:pPr>
                <a:defRPr/>
              </a:pPr>
              <a:t>‹nº›</a:t>
            </a:fld>
            <a:endParaRPr lang="en-US" altLang="pt-BR"/>
          </a:p>
        </p:txBody>
      </p:sp>
    </p:spTree>
    <p:extLst>
      <p:ext uri="{BB962C8B-B14F-4D97-AF65-F5344CB8AC3E}">
        <p14:creationId xmlns:p14="http://schemas.microsoft.com/office/powerpoint/2010/main" val="27687349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pt-BR"/>
          </a:p>
        </p:txBody>
      </p:sp>
      <p:sp>
        <p:nvSpPr>
          <p:cNvPr id="3" name="Rectangle 4"/>
          <p:cNvSpPr>
            <a:spLocks noGrp="1" noChangeArrowheads="1"/>
          </p:cNvSpPr>
          <p:nvPr>
            <p:ph type="ftr" idx="11"/>
          </p:nvPr>
        </p:nvSpPr>
        <p:spPr>
          <a:ln/>
        </p:spPr>
        <p:txBody>
          <a:bodyPr/>
          <a:lstStyle>
            <a:lvl1pPr>
              <a:defRPr/>
            </a:lvl1pPr>
          </a:lstStyle>
          <a:p>
            <a:pPr>
              <a:defRPr/>
            </a:pPr>
            <a:endParaRPr lang="en-US" altLang="pt-BR"/>
          </a:p>
        </p:txBody>
      </p:sp>
      <p:sp>
        <p:nvSpPr>
          <p:cNvPr id="4" name="Rectangle 5"/>
          <p:cNvSpPr>
            <a:spLocks noGrp="1" noChangeArrowheads="1"/>
          </p:cNvSpPr>
          <p:nvPr>
            <p:ph type="sldNum" idx="12"/>
          </p:nvPr>
        </p:nvSpPr>
        <p:spPr>
          <a:ln/>
        </p:spPr>
        <p:txBody>
          <a:bodyPr/>
          <a:lstStyle>
            <a:lvl1pPr>
              <a:defRPr/>
            </a:lvl1pPr>
          </a:lstStyle>
          <a:p>
            <a:pPr>
              <a:defRPr/>
            </a:pPr>
            <a:fld id="{124070DB-5ECC-43EE-9779-819CE44C4BF9}" type="slidenum">
              <a:rPr lang="en-US" altLang="pt-BR"/>
              <a:pPr>
                <a:defRPr/>
              </a:pPr>
              <a:t>‹nº›</a:t>
            </a:fld>
            <a:endParaRPr lang="en-US" altLang="pt-BR"/>
          </a:p>
        </p:txBody>
      </p:sp>
    </p:spTree>
    <p:extLst>
      <p:ext uri="{BB962C8B-B14F-4D97-AF65-F5344CB8AC3E}">
        <p14:creationId xmlns:p14="http://schemas.microsoft.com/office/powerpoint/2010/main" val="31589752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0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388E2E6-4E6B-42E7-B005-F398F9BA0BAD}" type="slidenum">
              <a:rPr lang="en-US" altLang="pt-BR"/>
              <a:pPr>
                <a:defRPr/>
              </a:pPr>
              <a:t>‹nº›</a:t>
            </a:fld>
            <a:endParaRPr lang="en-US" altLang="pt-BR"/>
          </a:p>
        </p:txBody>
      </p:sp>
    </p:spTree>
    <p:extLst>
      <p:ext uri="{BB962C8B-B14F-4D97-AF65-F5344CB8AC3E}">
        <p14:creationId xmlns:p14="http://schemas.microsoft.com/office/powerpoint/2010/main" val="4134242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4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pt-BR" dirty="0"/>
          </a:p>
        </p:txBody>
      </p:sp>
      <p:sp>
        <p:nvSpPr>
          <p:cNvPr id="4" name="Espaço Reservado para Texto 3"/>
          <p:cNvSpPr>
            <a:spLocks noGrp="1"/>
          </p:cNvSpPr>
          <p:nvPr>
            <p:ph type="body" sz="half" idx="2"/>
          </p:nvPr>
        </p:nvSpPr>
        <p:spPr>
          <a:xfrm>
            <a:off x="504825" y="1581150"/>
            <a:ext cx="3316288" cy="5172075"/>
          </a:xfrm>
        </p:spPr>
        <p:txBody>
          <a:bodyPr/>
          <a:lstStyle>
            <a:lvl1pPr marL="285750" indent="-285750">
              <a:buFont typeface="Arial"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AC99A6A-27A6-4978-84FE-A2BCB7190A4B}" type="slidenum">
              <a:rPr lang="en-US" altLang="pt-BR"/>
              <a:pPr>
                <a:defRPr/>
              </a:pPr>
              <a:t>‹nº›</a:t>
            </a:fld>
            <a:endParaRPr lang="en-US" altLang="pt-BR"/>
          </a:p>
        </p:txBody>
      </p:sp>
    </p:spTree>
    <p:extLst>
      <p:ext uri="{BB962C8B-B14F-4D97-AF65-F5344CB8AC3E}">
        <p14:creationId xmlns:p14="http://schemas.microsoft.com/office/powerpoint/2010/main" val="34903592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pt-BR" smtClean="0"/>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US" altLang="pt-BR" smtClean="0"/>
              <a:t>Click to edit the outline text format</a:t>
            </a:r>
          </a:p>
          <a:p>
            <a:pPr lvl="1"/>
            <a:r>
              <a:rPr lang="en-US" altLang="pt-BR" smtClean="0"/>
              <a:t>Second Outline Level</a:t>
            </a:r>
          </a:p>
          <a:p>
            <a:pPr lvl="2"/>
            <a:r>
              <a:rPr lang="en-US" altLang="pt-BR" smtClean="0"/>
              <a:t>Third Outline Level</a:t>
            </a:r>
          </a:p>
          <a:p>
            <a:pPr lvl="3"/>
            <a:r>
              <a:rPr lang="en-US" altLang="pt-BR" smtClean="0"/>
              <a:t>Fourth Outline Level</a:t>
            </a:r>
          </a:p>
          <a:p>
            <a:pPr lvl="4"/>
            <a:r>
              <a:rPr lang="en-US" altLang="pt-BR" smtClean="0"/>
              <a:t>Fifth Outline Level</a:t>
            </a:r>
          </a:p>
          <a:p>
            <a:pPr lvl="4"/>
            <a:r>
              <a:rPr lang="en-US" altLang="pt-BR" smtClean="0"/>
              <a:t>Sixth Outline Level</a:t>
            </a:r>
          </a:p>
          <a:p>
            <a:pPr lvl="4"/>
            <a:r>
              <a:rPr lang="en-US" altLang="pt-BR" smtClean="0"/>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57200" algn="l"/>
                <a:tab pos="914400" algn="l"/>
                <a:tab pos="1371600" algn="l"/>
                <a:tab pos="1828800" algn="l"/>
                <a:tab pos="2286000" algn="l"/>
                <a:tab pos="27432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Lst>
              <a:defRPr sz="2400" b="1">
                <a:solidFill>
                  <a:srgbClr val="000000"/>
                </a:solidFill>
                <a:latin typeface="Times New Roman" pitchFamily="16" charset="0"/>
                <a:ea typeface="DejaVu Sans" charset="0"/>
                <a:cs typeface="DejaVu Sans" charset="0"/>
              </a:defRPr>
            </a:lvl1pPr>
          </a:lstStyle>
          <a:p>
            <a:pPr>
              <a:defRPr/>
            </a:pPr>
            <a:fld id="{2DFACF63-3C19-49A3-BFEE-4BC13DBD93AA}" type="slidenum">
              <a:rPr lang="en-US" altLang="pt-BR" smtClean="0"/>
              <a:pPr>
                <a:defRPr/>
              </a:pPr>
              <a:t>‹nº›</a:t>
            </a:fld>
            <a:endParaRPr lang="en-US" altLang="pt-BR"/>
          </a:p>
        </p:txBody>
      </p:sp>
    </p:spTree>
  </p:cSld>
  <p:clrMap bg1="lt1" tx1="dk1" bg2="lt2" tx2="dk2" accent1="accent1" accent2="accent2" accent3="accent3" accent4="accent4" accent5="accent5" accent6="accent6" hlink="hlink" folHlink="folHlink"/>
  <p:sldLayoutIdLst>
    <p:sldLayoutId id="2147483754"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sldNum="0"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p:nvPr>
        </p:nvSpPr>
        <p:spPr>
          <a:xfrm>
            <a:off x="755650" y="1692275"/>
            <a:ext cx="8569325" cy="1620838"/>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eXtend Collection Tree Protocol</a:t>
            </a:r>
          </a:p>
        </p:txBody>
      </p:sp>
      <p:sp>
        <p:nvSpPr>
          <p:cNvPr id="3075" name="Rectangle 2"/>
          <p:cNvSpPr>
            <a:spLocks noGrp="1" noChangeArrowheads="1"/>
          </p:cNvSpPr>
          <p:nvPr>
            <p:ph type="subTitle" idx="1"/>
          </p:nvPr>
        </p:nvSpPr>
        <p:spPr>
          <a:xfrm>
            <a:off x="1512888" y="3935413"/>
            <a:ext cx="7056437" cy="1931987"/>
          </a:xfrm>
        </p:spPr>
        <p:txBody>
          <a:bodyPr anchor="ctr"/>
          <a:lstStyle/>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Bruno P. Santos¹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with</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mtClean="0"/>
              <a:t>Marcos A. M. Vieira¹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mtClean="0"/>
              <a:t>Luiz F. M. Vieira¹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pt-BR"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pt-BR" altLang="pt-BR"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z="1800" smtClean="0"/>
              <a:t>¹Universidade Federal de Minas Gerais, Brazil.</a:t>
            </a:r>
            <a:endParaRPr lang="en-US" altLang="pt-BR" sz="1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pPr>
              <a:defRPr/>
            </a:pPr>
            <a:r>
              <a:rPr lang="en-US" dirty="0" smtClean="0">
                <a:solidFill>
                  <a:schemeClr val="accent6">
                    <a:lumMod val="60000"/>
                    <a:lumOff val="40000"/>
                  </a:schemeClr>
                </a:solidFill>
              </a:rPr>
              <a:t>XCTP’s Reverse Flows</a:t>
            </a:r>
            <a:endParaRPr lang="en-US" dirty="0" smtClean="0"/>
          </a:p>
        </p:txBody>
      </p:sp>
      <p:sp>
        <p:nvSpPr>
          <p:cNvPr id="12291" name="Espaço Reservado para Conteúdo 2"/>
          <p:cNvSpPr>
            <a:spLocks noGrp="1"/>
          </p:cNvSpPr>
          <p:nvPr>
            <p:ph idx="1"/>
          </p:nvPr>
        </p:nvSpPr>
        <p:spPr/>
        <p:txBody>
          <a:bodyPr/>
          <a:lstStyle/>
          <a:p>
            <a:pPr>
              <a:buFont typeface="Arial" charset="0"/>
              <a:buChar char="•"/>
            </a:pPr>
            <a:r>
              <a:rPr lang="en-US" dirty="0" smtClean="0"/>
              <a:t>XCTP create reverse flows for:</a:t>
            </a:r>
          </a:p>
          <a:p>
            <a:pPr lvl="1">
              <a:buFont typeface="Arial" charset="0"/>
              <a:buChar char="•"/>
            </a:pPr>
            <a:r>
              <a:rPr lang="en-US" dirty="0" smtClean="0"/>
              <a:t>Sending a Data Packet or</a:t>
            </a:r>
          </a:p>
          <a:p>
            <a:pPr lvl="1">
              <a:buFont typeface="Arial" charset="0"/>
              <a:buChar char="•"/>
            </a:pPr>
            <a:r>
              <a:rPr lang="en-US" dirty="0" smtClean="0"/>
              <a:t>Sink </a:t>
            </a:r>
            <a:r>
              <a:rPr lang="en-US" dirty="0"/>
              <a:t>demand</a:t>
            </a:r>
            <a:endParaRPr lang="en-US" dirty="0" smtClean="0"/>
          </a:p>
          <a:p>
            <a:pPr>
              <a:buFont typeface="Arial" charset="0"/>
              <a:buChar char="•"/>
            </a:pPr>
            <a:r>
              <a:rPr lang="en-US" dirty="0" smtClean="0"/>
              <a:t>Reading sequence for downward packets</a:t>
            </a:r>
          </a:p>
          <a:p>
            <a:pPr lvl="1">
              <a:buFont typeface="Arial" charset="0"/>
              <a:buChar char="•"/>
            </a:pPr>
            <a:r>
              <a:rPr lang="en-US" sz="2000" dirty="0" smtClean="0"/>
              <a:t>1</a:t>
            </a:r>
            <a:r>
              <a:rPr lang="en-US" sz="2000" baseline="30000" dirty="0" smtClean="0"/>
              <a:t>st</a:t>
            </a:r>
            <a:r>
              <a:rPr lang="en-US" sz="2000" dirty="0" smtClean="0"/>
              <a:t> Neighbor (from Link Layer)</a:t>
            </a:r>
          </a:p>
          <a:p>
            <a:pPr lvl="1">
              <a:buFont typeface="Arial" charset="0"/>
              <a:buChar char="•"/>
            </a:pPr>
            <a:r>
              <a:rPr lang="en-US" sz="2000" dirty="0" smtClean="0"/>
              <a:t>2</a:t>
            </a:r>
            <a:r>
              <a:rPr lang="en-US" sz="2000" baseline="30000" dirty="0" smtClean="0"/>
              <a:t>nd</a:t>
            </a:r>
            <a:r>
              <a:rPr lang="en-US" sz="2000" dirty="0" smtClean="0"/>
              <a:t> Reverse</a:t>
            </a:r>
          </a:p>
          <a:p>
            <a:pPr lvl="1">
              <a:buFont typeface="Arial" charset="0"/>
              <a:buChar char="•"/>
            </a:pPr>
            <a:r>
              <a:rPr lang="en-US" sz="2000" dirty="0" smtClean="0"/>
              <a:t>3</a:t>
            </a:r>
            <a:r>
              <a:rPr lang="en-US" sz="2000" baseline="30000" dirty="0" smtClean="0"/>
              <a:t>rd</a:t>
            </a:r>
            <a:r>
              <a:rPr lang="en-US" sz="2000" dirty="0" smtClean="0"/>
              <a:t> Forward</a:t>
            </a:r>
          </a:p>
          <a:p>
            <a:pPr>
              <a:buFont typeface="Arial" charset="0"/>
              <a:buChar char="•"/>
            </a:pPr>
            <a:r>
              <a:rPr lang="en-US" dirty="0" smtClean="0"/>
              <a:t>Reverse Flow </a:t>
            </a:r>
            <a:r>
              <a:rPr lang="en-US" dirty="0"/>
              <a:t>Table </a:t>
            </a:r>
            <a:r>
              <a:rPr lang="en-US" dirty="0" smtClean="0"/>
              <a:t>Fields </a:t>
            </a:r>
          </a:p>
          <a:p>
            <a:pPr lvl="1">
              <a:buFont typeface="Arial" charset="0"/>
              <a:buChar char="•"/>
            </a:pP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dest</a:t>
            </a:r>
            <a:r>
              <a:rPr lang="en-US" sz="2000" dirty="0" smtClean="0">
                <a:latin typeface="Courier New" pitchFamily="49" charset="0"/>
                <a:cs typeface="Courier New" pitchFamily="49" charset="0"/>
              </a:rPr>
              <a:t> </a:t>
            </a:r>
            <a:r>
              <a:rPr lang="en-US" sz="1400" dirty="0" smtClean="0"/>
              <a:t>(tree descendant for 2+ hops distance)</a:t>
            </a:r>
          </a:p>
          <a:p>
            <a:pPr lvl="1">
              <a:buFont typeface="Arial" charset="0"/>
              <a:buChar char="•"/>
            </a:pPr>
            <a:r>
              <a:rPr lang="en-US" sz="2000" dirty="0" err="1">
                <a:latin typeface="Courier New" pitchFamily="49" charset="0"/>
                <a:cs typeface="Courier New" pitchFamily="49" charset="0"/>
              </a:rPr>
              <a:t>a</a:t>
            </a:r>
            <a:r>
              <a:rPr lang="en-US" sz="2000" dirty="0" err="1" smtClean="0">
                <a:latin typeface="Courier New" pitchFamily="49" charset="0"/>
                <a:cs typeface="Courier New" pitchFamily="49" charset="0"/>
              </a:rPr>
              <a:t>ddr</a:t>
            </a:r>
            <a:r>
              <a:rPr lang="en-US" sz="2000" dirty="0" smtClean="0">
                <a:latin typeface="Courier New" pitchFamily="49" charset="0"/>
                <a:cs typeface="Courier New" pitchFamily="49" charset="0"/>
              </a:rPr>
              <a:t> next hop</a:t>
            </a:r>
          </a:p>
          <a:p>
            <a:pPr lvl="1">
              <a:buFont typeface="Arial" charset="0"/>
              <a:buChar char="•"/>
            </a:pPr>
            <a:r>
              <a:rPr lang="en-US" sz="2000" dirty="0" smtClean="0">
                <a:latin typeface="Courier New" pitchFamily="49" charset="0"/>
                <a:cs typeface="Courier New" pitchFamily="49" charset="0"/>
              </a:rPr>
              <a:t>Time To Live (TTL)</a:t>
            </a:r>
          </a:p>
          <a:p>
            <a:pPr>
              <a:buFont typeface="Arial" charset="0"/>
              <a:buChar char="•"/>
            </a:pPr>
            <a:endParaRPr lang="en-US" dirty="0" smtClean="0"/>
          </a:p>
          <a:p>
            <a:pPr lvl="1">
              <a:buFont typeface="Arial" charset="0"/>
              <a:buChar char="•"/>
            </a:pPr>
            <a:endParaRPr lang="en-US" dirty="0" smtClean="0"/>
          </a:p>
        </p:txBody>
      </p:sp>
      <p:sp>
        <p:nvSpPr>
          <p:cNvPr id="12292"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10E3E986-A30D-4054-8BE2-08143B21C1AE}" type="slidenum">
              <a:rPr lang="en-US" altLang="pt-BR" smtClean="0">
                <a:solidFill>
                  <a:srgbClr val="000000"/>
                </a:solidFill>
                <a:latin typeface="Times New Roman" pitchFamily="16" charset="0"/>
                <a:ea typeface="DejaVu Sans" charset="0"/>
                <a:cs typeface="DejaVu Sans" charset="0"/>
              </a:rPr>
              <a:pPr eaLnBrk="1"/>
              <a:t>10</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 Reverse Flows (C</a:t>
            </a:r>
            <a:r>
              <a:rPr lang="en-US" sz="3200" dirty="0" smtClean="0">
                <a:solidFill>
                  <a:schemeClr val="bg2">
                    <a:lumMod val="40000"/>
                    <a:lumOff val="60000"/>
                  </a:schemeClr>
                </a:solidFill>
              </a:rPr>
              <a:t>RUD</a:t>
            </a:r>
            <a:r>
              <a:rPr lang="en-US" sz="3200" dirty="0" smtClean="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671888" cy="4989512"/>
          </a:xfrm>
        </p:spPr>
        <p:txBody>
          <a:bodyPr/>
          <a:lstStyle/>
          <a:p>
            <a:pPr marL="457200" indent="-457200">
              <a:buFont typeface="+mj-lt"/>
              <a:buAutoNum type="arabicPeriod"/>
              <a:defRPr/>
            </a:pPr>
            <a:r>
              <a:rPr lang="en-US" dirty="0" smtClean="0"/>
              <a:t>CTP creates tree route</a:t>
            </a:r>
          </a:p>
          <a:p>
            <a:pPr marL="457200" indent="-457200">
              <a:buFont typeface="+mj-lt"/>
              <a:buAutoNum type="arabicPeriod"/>
              <a:defRPr/>
            </a:pPr>
            <a:r>
              <a:rPr lang="en-US" dirty="0" smtClean="0"/>
              <a:t>Table starts empty</a:t>
            </a:r>
          </a:p>
          <a:p>
            <a:pPr marL="457200" indent="-457200">
              <a:buFont typeface="+mj-lt"/>
              <a:buAutoNum type="arabicPeriod"/>
              <a:defRPr/>
            </a:pPr>
            <a:r>
              <a:rPr lang="en-US" dirty="0" smtClean="0"/>
              <a:t>Node C sends a packet</a:t>
            </a:r>
          </a:p>
          <a:p>
            <a:pPr marL="457200" indent="-457200">
              <a:buFont typeface="+mj-lt"/>
              <a:buAutoNum type="arabicPeriod"/>
              <a:defRPr/>
            </a:pPr>
            <a:r>
              <a:rPr lang="en-US" dirty="0" smtClean="0"/>
              <a:t>Node A intercepts a packet From C to Sink</a:t>
            </a:r>
          </a:p>
          <a:p>
            <a:pPr marL="457200" indent="-457200">
              <a:buFont typeface="+mj-lt"/>
              <a:buAutoNum type="arabicPeriod"/>
              <a:defRPr/>
            </a:pPr>
            <a:r>
              <a:rPr lang="en-US" dirty="0" smtClean="0"/>
              <a:t>Reverse route installed</a:t>
            </a:r>
          </a:p>
          <a:p>
            <a:pPr>
              <a:defRPr/>
            </a:pPr>
            <a:endParaRPr lang="pt-BR" dirty="0"/>
          </a:p>
        </p:txBody>
      </p:sp>
      <p:sp>
        <p:nvSpPr>
          <p:cNvPr id="13316"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E517E-60E9-4FCC-BD72-38B020217DC1}" type="slidenum">
              <a:rPr lang="en-US" altLang="pt-BR" smtClean="0">
                <a:solidFill>
                  <a:srgbClr val="000000"/>
                </a:solidFill>
                <a:latin typeface="Times New Roman" pitchFamily="16" charset="0"/>
                <a:ea typeface="DejaVu Sans" charset="0"/>
                <a:cs typeface="DejaVu Sans" charset="0"/>
              </a:rPr>
              <a:pPr eaLnBrk="1"/>
              <a:t>11</a:t>
            </a:fld>
            <a:endParaRPr lang="en-US" altLang="pt-BR" smtClean="0">
              <a:solidFill>
                <a:srgbClr val="000000"/>
              </a:solidFill>
              <a:latin typeface="Times New Roman" pitchFamily="16" charset="0"/>
              <a:ea typeface="DejaVu Sans" charset="0"/>
              <a:cs typeface="DejaVu Sans" charset="0"/>
            </a:endParaRPr>
          </a:p>
        </p:txBody>
      </p:sp>
      <p:sp>
        <p:nvSpPr>
          <p:cNvPr id="13317"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3318"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3319"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3320"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extLst>
              <p:ext uri="{D42A27DB-BD31-4B8C-83A1-F6EECF244321}">
                <p14:modId xmlns:p14="http://schemas.microsoft.com/office/powerpoint/2010/main" val="1194750523"/>
              </p:ext>
            </p:extLst>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extLst>
              <p:ext uri="{D42A27DB-BD31-4B8C-83A1-F6EECF244321}">
                <p14:modId xmlns:p14="http://schemas.microsoft.com/office/powerpoint/2010/main" val="1948638518"/>
              </p:ext>
            </p:extLst>
          </p:nvPr>
        </p:nvGraphicFramePr>
        <p:xfrm>
          <a:off x="4392613" y="2725265"/>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1" name="Conector de seta reta 10"/>
          <p:cNvCxnSpPr>
            <a:cxnSpLocks noChangeShapeType="1"/>
            <a:stCxn id="13318" idx="7"/>
            <a:endCxn id="13317"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Conector de seta reta 15"/>
          <p:cNvCxnSpPr>
            <a:cxnSpLocks noChangeShapeType="1"/>
            <a:stCxn id="13319" idx="1"/>
            <a:endCxn id="13317"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cxnSpLocks noChangeShapeType="1"/>
            <a:stCxn id="13317" idx="0"/>
            <a:endCxn id="13320"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ector de seta reta 19"/>
          <p:cNvCxnSpPr>
            <a:cxnSpLocks noChangeShapeType="1"/>
            <a:stCxn id="13320"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588" y="4914900"/>
            <a:ext cx="120015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1000"/>
                                        <p:tgtEl>
                                          <p:spTgt spid="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1987"/>
                                        </p:tgtEl>
                                        <p:attrNameLst>
                                          <p:attrName>style.visibility</p:attrName>
                                        </p:attrNameLst>
                                      </p:cBhvr>
                                      <p:to>
                                        <p:strVal val="visible"/>
                                      </p:to>
                                    </p:set>
                                    <p:animEffect transition="in" filter="fade">
                                      <p:cBhvr>
                                        <p:cTn id="38" dur="500"/>
                                        <p:tgtEl>
                                          <p:spTgt spid="41987"/>
                                        </p:tgtEl>
                                      </p:cBhvr>
                                    </p:animEffect>
                                  </p:childTnLst>
                                </p:cTn>
                              </p:par>
                            </p:childTnLst>
                          </p:cTn>
                        </p:par>
                        <p:par>
                          <p:cTn id="39" fill="hold" nodeType="afterGroup">
                            <p:stCondLst>
                              <p:cond delay="1000"/>
                            </p:stCondLst>
                            <p:childTnLst>
                              <p:par>
                                <p:cTn id="40" presetID="42" presetClass="path" presetSubtype="0" accel="50000" decel="50000" fill="hold" nodeType="afterEffect">
                                  <p:stCondLst>
                                    <p:cond delay="0"/>
                                  </p:stCondLst>
                                  <p:childTnLst>
                                    <p:animMotion origin="layout" path="M -3.14695E-6 -1.30727E-6 L -0.09891 -0.12169 " pathEditMode="relative" rAng="0" ptsTypes="AA">
                                      <p:cBhvr>
                                        <p:cTn id="41" dur="2000" fill="hold"/>
                                        <p:tgtEl>
                                          <p:spTgt spid="41987"/>
                                        </p:tgtEl>
                                        <p:attrNameLst>
                                          <p:attrName>ppt_x</p:attrName>
                                          <p:attrName>ppt_y</p:attrName>
                                        </p:attrNameLst>
                                      </p:cBhvr>
                                      <p:rCtr x="-4946" y="-6095"/>
                                    </p:animMotion>
                                  </p:childTnLst>
                                </p:cTn>
                              </p:par>
                            </p:childTnLst>
                          </p:cTn>
                        </p:par>
                        <p:par>
                          <p:cTn id="42" fill="hold" nodeType="afterGroup">
                            <p:stCondLst>
                              <p:cond delay="3000"/>
                            </p:stCondLst>
                            <p:childTnLst>
                              <p:par>
                                <p:cTn id="43" presetID="42" presetClass="path" presetSubtype="0" accel="50000" decel="50000" fill="hold" nodeType="afterEffect">
                                  <p:stCondLst>
                                    <p:cond delay="0"/>
                                  </p:stCondLst>
                                  <p:childTnLst>
                                    <p:animMotion origin="layout" path="M -0.09765 -0.12169 L -0.09765 -0.30391 " pathEditMode="relative" rAng="0" ptsTypes="AA">
                                      <p:cBhvr>
                                        <p:cTn id="44" dur="2000" fill="hold"/>
                                        <p:tgtEl>
                                          <p:spTgt spid="41987"/>
                                        </p:tgtEl>
                                        <p:attrNameLst>
                                          <p:attrName>ppt_x</p:attrName>
                                          <p:attrName>ppt_y</p:attrName>
                                        </p:attrNameLst>
                                      </p:cBhvr>
                                      <p:rCtr x="0" y="-9121"/>
                                    </p:animMotion>
                                  </p:childTnLst>
                                </p:cTn>
                              </p:par>
                            </p:childTnLst>
                          </p:cTn>
                        </p:par>
                        <p:par>
                          <p:cTn id="45" fill="hold" nodeType="afterGroup">
                            <p:stCondLst>
                              <p:cond delay="5000"/>
                            </p:stCondLst>
                            <p:childTnLst>
                              <p:par>
                                <p:cTn id="46" presetID="10" presetClass="entr" presetSubtype="0" fill="hold" nodeType="after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par>
                          <p:cTn id="49" fill="hold" nodeType="afterGroup">
                            <p:stCondLst>
                              <p:cond delay="5500"/>
                            </p:stCondLst>
                            <p:childTnLst>
                              <p:par>
                                <p:cTn id="50" presetID="10"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nodeType="afterGroup">
                            <p:stCondLst>
                              <p:cond delay="6000"/>
                            </p:stCondLst>
                            <p:childTnLst>
                              <p:par>
                                <p:cTn id="54" presetID="10" presetClass="entr" presetSubtype="0" fill="hold" nodeType="after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fade">
                                      <p:cBhvr>
                                        <p:cTn id="5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a:t>
            </a:r>
            <a:r>
              <a:rPr lang="en-US" sz="3200" dirty="0">
                <a:solidFill>
                  <a:schemeClr val="accent6">
                    <a:lumMod val="60000"/>
                    <a:lumOff val="40000"/>
                  </a:schemeClr>
                </a:solidFill>
              </a:rPr>
              <a:t>R</a:t>
            </a:r>
            <a:r>
              <a:rPr lang="en-US" sz="3200" dirty="0">
                <a:solidFill>
                  <a:schemeClr val="bg2">
                    <a:lumMod val="40000"/>
                    <a:lumOff val="60000"/>
                  </a:schemeClr>
                </a:solidFill>
              </a:rPr>
              <a:t>UD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887788" cy="4989512"/>
          </a:xfrm>
        </p:spPr>
        <p:txBody>
          <a:bodyPr/>
          <a:lstStyle/>
          <a:p>
            <a:pPr marL="457200" indent="-457200">
              <a:buFont typeface="+mj-lt"/>
              <a:buAutoNum type="arabicPeriod"/>
              <a:defRPr/>
            </a:pPr>
            <a:r>
              <a:rPr lang="en-US" dirty="0" smtClean="0"/>
              <a:t>Sink sends packet to C</a:t>
            </a:r>
          </a:p>
          <a:p>
            <a:pPr marL="457200" indent="-457200">
              <a:buFont typeface="+mj-lt"/>
              <a:buAutoNum type="arabicPeriod"/>
              <a:defRPr/>
            </a:pPr>
            <a:r>
              <a:rPr lang="en-US" dirty="0" smtClean="0"/>
              <a:t>Node A intercepts the packet and read tables</a:t>
            </a:r>
          </a:p>
          <a:p>
            <a:pPr marL="628650" lvl="1" indent="-457200">
              <a:buFont typeface="+mj-lt"/>
              <a:buAutoNum type="arabicPeriod"/>
              <a:defRPr/>
            </a:pPr>
            <a:r>
              <a:rPr lang="en-US" sz="2000" dirty="0" smtClean="0"/>
              <a:t>Neighbor table (Not found)</a:t>
            </a:r>
          </a:p>
          <a:p>
            <a:pPr marL="628650" lvl="1" indent="-457200">
              <a:buFont typeface="+mj-lt"/>
              <a:buAutoNum type="arabicPeriod"/>
              <a:defRPr/>
            </a:pPr>
            <a:r>
              <a:rPr lang="en-US" sz="2000" dirty="0" smtClean="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p>
          <a:p>
            <a:pPr marL="457200" indent="-457200">
              <a:buFont typeface="+mj-lt"/>
              <a:buAutoNum type="arabicPeriod"/>
              <a:defRPr/>
            </a:pPr>
            <a:r>
              <a:rPr lang="en-US" dirty="0" smtClean="0"/>
              <a:t>Node A sends unicast message to B</a:t>
            </a:r>
          </a:p>
          <a:p>
            <a:pPr marL="457200" indent="-457200">
              <a:buFont typeface="+mj-lt"/>
              <a:buAutoNum type="arabicPeriod"/>
              <a:defRPr/>
            </a:pPr>
            <a:r>
              <a:rPr lang="en-US" dirty="0" smtClean="0"/>
              <a:t>B </a:t>
            </a:r>
            <a:r>
              <a:rPr lang="en-US" dirty="0"/>
              <a:t>delivers message </a:t>
            </a:r>
            <a:r>
              <a:rPr lang="en-US" dirty="0" smtClean="0"/>
              <a:t>to C</a:t>
            </a:r>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12</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4342"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extLst>
              <p:ext uri="{D42A27DB-BD31-4B8C-83A1-F6EECF244321}">
                <p14:modId xmlns:p14="http://schemas.microsoft.com/office/powerpoint/2010/main" val="2456735413"/>
              </p:ext>
            </p:extLst>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4377" name="Conector de seta reta 10"/>
          <p:cNvCxnSpPr>
            <a:cxnSpLocks noChangeShapeType="1"/>
            <a:stCxn id="14342" idx="7"/>
            <a:endCxn id="14341"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8" name="Conector de seta reta 15"/>
          <p:cNvCxnSpPr>
            <a:cxnSpLocks noChangeShapeType="1"/>
            <a:stCxn id="14343" idx="1"/>
            <a:endCxn id="14341"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9" name="Conector de seta reta 17"/>
          <p:cNvCxnSpPr>
            <a:cxnSpLocks noChangeShapeType="1"/>
            <a:stCxn id="14341" idx="0"/>
            <a:endCxn id="14344"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3010" name="Picture 2" descr="E:\Arquivos\Documentos\Bruno_Dropbox\Dropbox\Mestrado\Projeto_dissertacao\IEEE_WCNC\presentation\img\paket-from-si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063" y="298450"/>
            <a:ext cx="15811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par>
                          <p:cTn id="11" fill="hold" nodeType="afterGroup">
                            <p:stCondLst>
                              <p:cond delay="1000"/>
                            </p:stCondLst>
                            <p:childTnLst>
                              <p:par>
                                <p:cTn id="12" presetID="42" presetClass="path" presetSubtype="0" accel="50000" decel="50000" fill="hold" nodeType="afterEffect">
                                  <p:stCondLst>
                                    <p:cond delay="0"/>
                                  </p:stCondLst>
                                  <p:childTnLst>
                                    <p:animMotion origin="layout" path="M 4.17704E-6 4.69525E-6 L 4.17704E-6 0.32702 " pathEditMode="relative" rAng="0" ptsTypes="AA">
                                      <p:cBhvr>
                                        <p:cTn id="13" dur="2000" fill="hold"/>
                                        <p:tgtEl>
                                          <p:spTgt spid="43010"/>
                                        </p:tgtEl>
                                        <p:attrNameLst>
                                          <p:attrName>ppt_x</p:attrName>
                                          <p:attrName>ppt_y</p:attrName>
                                        </p:attrNameLst>
                                      </p:cBhvr>
                                      <p:rCtr x="0" y="16351"/>
                                    </p:animMotion>
                                  </p:childTnLst>
                                </p:cTn>
                              </p:par>
                            </p:childTnLst>
                          </p:cTn>
                        </p:par>
                        <p:par>
                          <p:cTn id="14" fill="hold" nodeType="afterGroup">
                            <p:stCondLst>
                              <p:cond delay="3000"/>
                            </p:stCondLst>
                            <p:childTnLst>
                              <p:par>
                                <p:cTn id="15" presetID="10" presetClass="entr" presetSubtype="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nodeType="afterGroup">
                            <p:stCondLst>
                              <p:cond delay="3500"/>
                            </p:stCondLst>
                            <p:childTnLst>
                              <p:par>
                                <p:cTn id="19" presetID="10" presetClass="entr" presetSubtype="0"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750"/>
                                        <p:tgtEl>
                                          <p:spTgt spid="2">
                                            <p:txEl>
                                              <p:pRg st="2" end="2"/>
                                            </p:txEl>
                                          </p:spTgt>
                                        </p:tgtEl>
                                      </p:cBhvr>
                                    </p:animEffect>
                                  </p:childTnLst>
                                </p:cTn>
                              </p:par>
                            </p:childTnLst>
                          </p:cTn>
                        </p:par>
                        <p:par>
                          <p:cTn id="22" fill="hold" nodeType="afterGroup">
                            <p:stCondLst>
                              <p:cond delay="4250"/>
                            </p:stCondLst>
                            <p:childTnLst>
                              <p:par>
                                <p:cTn id="23" presetID="10"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750"/>
                                        <p:tgtEl>
                                          <p:spTgt spid="2">
                                            <p:txEl>
                                              <p:pRg st="3" end="3"/>
                                            </p:txEl>
                                          </p:spTgt>
                                        </p:tgtEl>
                                      </p:cBhvr>
                                    </p:animEffect>
                                  </p:childTnLst>
                                </p:cTn>
                              </p:par>
                            </p:childTnLst>
                          </p:cTn>
                        </p:par>
                        <p:par>
                          <p:cTn id="26" fill="hold" nodeType="afterGroup">
                            <p:stCondLst>
                              <p:cond delay="5000"/>
                            </p:stCondLst>
                            <p:childTnLst>
                              <p:par>
                                <p:cTn id="27" presetID="10" presetClass="entr" presetSubtype="0" fill="hold"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750"/>
                                        <p:tgtEl>
                                          <p:spTgt spid="2">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childTnLst>
                                </p:cTn>
                              </p:par>
                              <p:par>
                                <p:cTn id="35" presetID="42" presetClass="path" presetSubtype="0" accel="50000" decel="50000" fill="hold" nodeType="withEffect">
                                  <p:stCondLst>
                                    <p:cond delay="0"/>
                                  </p:stCondLst>
                                  <p:childTnLst>
                                    <p:animMotion origin="layout" path="M 4.17704E-6 0.32702 L 4.17704E-6 0.51765 " pathEditMode="relative" rAng="0" ptsTypes="AA">
                                      <p:cBhvr>
                                        <p:cTn id="36" dur="2000" fill="hold"/>
                                        <p:tgtEl>
                                          <p:spTgt spid="43010"/>
                                        </p:tgtEl>
                                        <p:attrNameLst>
                                          <p:attrName>ppt_x</p:attrName>
                                          <p:attrName>ppt_y</p:attrName>
                                        </p:attrNameLst>
                                      </p:cBhvr>
                                      <p:rCtr x="0" y="9521"/>
                                    </p:animMotion>
                                  </p:childTnLst>
                                </p:cTn>
                              </p:par>
                            </p:childTnLst>
                          </p:cTn>
                        </p:par>
                        <p:par>
                          <p:cTn id="37" fill="hold" nodeType="withGroup">
                            <p:stCondLst>
                              <p:cond delay="2000"/>
                            </p:stCondLst>
                            <p:childTnLst>
                              <p:par>
                                <p:cTn id="38" presetID="10" presetClass="entr" presetSubtype="0" fill="hold"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par>
                          <p:cTn id="41" fill="hold">
                            <p:stCondLst>
                              <p:cond delay="2500"/>
                            </p:stCondLst>
                            <p:childTnLst>
                              <p:par>
                                <p:cTn id="42" presetID="42" presetClass="path" presetSubtype="0" accel="50000" decel="50000" fill="hold" nodeType="afterEffect">
                                  <p:stCondLst>
                                    <p:cond delay="0"/>
                                  </p:stCondLst>
                                  <p:childTnLst>
                                    <p:animMotion origin="layout" path="M 4.17704E-6 0.51765 L 0.06442 0.63198 " pathEditMode="relative" rAng="0" ptsTypes="AA">
                                      <p:cBhvr>
                                        <p:cTn id="43" dur="2000" fill="hold"/>
                                        <p:tgtEl>
                                          <p:spTgt spid="43010"/>
                                        </p:tgtEl>
                                        <p:attrNameLst>
                                          <p:attrName>ppt_x</p:attrName>
                                          <p:attrName>ppt_y</p:attrName>
                                        </p:attrNameLst>
                                      </p:cBhvr>
                                      <p:rCtr x="3213" y="57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accent6">
                    <a:lumMod val="60000"/>
                    <a:lumOff val="40000"/>
                  </a:schemeClr>
                </a:solidFill>
              </a:rPr>
              <a:t>Topological Changes</a:t>
            </a:r>
          </a:p>
          <a:p>
            <a:pPr>
              <a:defRPr/>
            </a:pPr>
            <a:r>
              <a:rPr lang="en-US" dirty="0" smtClean="0"/>
              <a:t>Evaluation</a:t>
            </a:r>
          </a:p>
          <a:p>
            <a:pPr>
              <a:defRPr/>
            </a:pPr>
            <a:r>
              <a:rPr lang="en-US" dirty="0" smtClean="0"/>
              <a:t>Conclusion</a:t>
            </a:r>
          </a:p>
          <a:p>
            <a:pPr>
              <a:defRPr/>
            </a:pPr>
            <a:endParaRPr lang="en-US" dirty="0"/>
          </a:p>
        </p:txBody>
      </p:sp>
      <p:sp>
        <p:nvSpPr>
          <p:cNvPr id="15364"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8E8ABFD-2CB7-42C0-B1D2-0FD03D2808A8}" type="slidenum">
              <a:rPr lang="en-US" altLang="pt-BR" smtClean="0">
                <a:solidFill>
                  <a:srgbClr val="000000"/>
                </a:solidFill>
                <a:latin typeface="Times New Roman" pitchFamily="16" charset="0"/>
                <a:ea typeface="DejaVu Sans" charset="0"/>
                <a:cs typeface="DejaVu Sans" charset="0"/>
              </a:rPr>
              <a:pPr eaLnBrk="1"/>
              <a:t>13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a:t>
            </a:r>
            <a:r>
              <a:rPr lang="en-US" sz="3200" dirty="0">
                <a:solidFill>
                  <a:schemeClr val="accent6">
                    <a:lumMod val="60000"/>
                    <a:lumOff val="40000"/>
                  </a:schemeClr>
                </a:solidFill>
              </a:rPr>
              <a:t>U</a:t>
            </a:r>
            <a:r>
              <a:rPr lang="en-US" sz="3200" dirty="0">
                <a:solidFill>
                  <a:schemeClr val="bg2">
                    <a:lumMod val="40000"/>
                    <a:lumOff val="60000"/>
                  </a:schemeClr>
                </a:solidFill>
              </a:rPr>
              <a:t>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4" y="1763713"/>
            <a:ext cx="4018161" cy="4989512"/>
          </a:xfrm>
        </p:spPr>
        <p:txBody>
          <a:bodyPr/>
          <a:lstStyle/>
          <a:p>
            <a:pPr>
              <a:defRPr/>
            </a:pPr>
            <a:r>
              <a:rPr lang="en-US" dirty="0" smtClean="0"/>
              <a:t>Data packets from D are routed by B</a:t>
            </a:r>
          </a:p>
          <a:p>
            <a:pPr>
              <a:defRPr/>
            </a:pPr>
            <a:r>
              <a:rPr lang="en-US" dirty="0" smtClean="0"/>
              <a:t>Then </a:t>
            </a:r>
            <a:r>
              <a:rPr lang="en-US" dirty="0"/>
              <a:t>o</a:t>
            </a:r>
            <a:r>
              <a:rPr lang="en-US" dirty="0" smtClean="0"/>
              <a:t>ccurs a link change</a:t>
            </a:r>
          </a:p>
          <a:p>
            <a:pPr marL="628650" lvl="1" indent="-171450">
              <a:buFont typeface="Arial" pitchFamily="34" charset="0"/>
              <a:buChar char="•"/>
              <a:defRPr/>
            </a:pPr>
            <a:r>
              <a:rPr lang="en-US" sz="2000" dirty="0" smtClean="0"/>
              <a:t>Route quality or broken links</a:t>
            </a:r>
          </a:p>
          <a:p>
            <a:pPr>
              <a:defRPr/>
            </a:pPr>
            <a:r>
              <a:rPr lang="en-US" dirty="0" smtClean="0"/>
              <a:t>Reverse table is out-dated</a:t>
            </a:r>
            <a:endParaRPr lang="en-US" dirty="0"/>
          </a:p>
          <a:p>
            <a:pPr marL="628650" lvl="1" indent="-171450">
              <a:buFont typeface="Arial" pitchFamily="34" charset="0"/>
              <a:buChar char="•"/>
              <a:defRPr/>
            </a:pPr>
            <a:r>
              <a:rPr lang="en-US" sz="2000" dirty="0" smtClean="0"/>
              <a:t>Update Next Hop to C</a:t>
            </a:r>
            <a:endParaRPr lang="en-US" sz="3200" dirty="0" smtClean="0"/>
          </a:p>
          <a:p>
            <a:pPr marL="457200" indent="-171450">
              <a:defRPr/>
            </a:pPr>
            <a:endParaRPr lang="en-US" sz="3200" dirty="0" smtClean="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14</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6697663"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7758113" y="586812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85222" y="448134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12" name="Tabela 11"/>
          <p:cNvGraphicFramePr>
            <a:graphicFrameLocks noGrp="1"/>
          </p:cNvGraphicFramePr>
          <p:nvPr>
            <p:extLst>
              <p:ext uri="{D42A27DB-BD31-4B8C-83A1-F6EECF244321}">
                <p14:modId xmlns:p14="http://schemas.microsoft.com/office/powerpoint/2010/main" val="4227048633"/>
              </p:ext>
            </p:extLst>
          </p:nvPr>
        </p:nvGraphicFramePr>
        <p:xfrm>
          <a:off x="4522986" y="2143757"/>
          <a:ext cx="3143250" cy="1224088"/>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2000" b="1" dirty="0" smtClean="0"/>
                        <a:t>D</a:t>
                      </a:r>
                      <a:endParaRPr lang="pt-BR" sz="2000" b="1" dirty="0"/>
                    </a:p>
                  </a:txBody>
                  <a:tcPr marL="91413" marR="91413" marT="45704" marB="45704" anchor="ctr"/>
                </a:tc>
                <a:tc>
                  <a:txBody>
                    <a:bodyPr/>
                    <a:lstStyle/>
                    <a:p>
                      <a:pPr algn="ctr"/>
                      <a:endParaRPr lang="pt-BR" sz="2000" b="1" dirty="0"/>
                    </a:p>
                  </a:txBody>
                  <a:tcPr marL="91413" marR="91413" marT="45704" marB="45704" anchor="ctr"/>
                </a:tc>
                <a:tc>
                  <a:txBody>
                    <a:bodyPr/>
                    <a:lstStyle/>
                    <a:p>
                      <a:pPr algn="ctr"/>
                      <a:r>
                        <a:rPr lang="en-US" sz="2000" b="1" dirty="0" smtClean="0"/>
                        <a:t>10</a:t>
                      </a:r>
                      <a:endParaRPr lang="pt-BR" sz="2000" b="1" dirty="0"/>
                    </a:p>
                  </a:txBody>
                  <a:tcPr marL="91413" marR="91413" marT="45704" marB="45704" anchor="ctr"/>
                </a:tc>
              </a:tr>
            </a:tbl>
          </a:graphicData>
        </a:graphic>
      </p:graphicFrame>
      <p:cxnSp>
        <p:nvCxnSpPr>
          <p:cNvPr id="14379" name="Conector de seta reta 17"/>
          <p:cNvCxnSpPr>
            <a:cxnSpLocks noChangeShapeType="1"/>
            <a:stCxn id="14341" idx="7"/>
            <a:endCxn id="14344" idx="3"/>
          </p:cNvCxnSpPr>
          <p:nvPr/>
        </p:nvCxnSpPr>
        <p:spPr bwMode="auto">
          <a:xfrm flipV="1">
            <a:off x="7250510" y="3521472"/>
            <a:ext cx="602456" cy="1054894"/>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cxnSp>
        <p:nvCxnSpPr>
          <p:cNvPr id="7" name="Conector de seta reta 6"/>
          <p:cNvCxnSpPr>
            <a:stCxn id="14343" idx="1"/>
            <a:endCxn id="14344" idx="5"/>
          </p:cNvCxnSpPr>
          <p:nvPr/>
        </p:nvCxnSpPr>
        <p:spPr bwMode="auto">
          <a:xfrm flipH="1" flipV="1">
            <a:off x="8310960" y="3521472"/>
            <a:ext cx="569115" cy="1054722"/>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1"/>
            <a:endCxn id="14341" idx="5"/>
          </p:cNvCxnSpPr>
          <p:nvPr/>
        </p:nvCxnSpPr>
        <p:spPr bwMode="auto">
          <a:xfrm flipH="1" flipV="1">
            <a:off x="7250510" y="5034360"/>
            <a:ext cx="602689" cy="92862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5058" name="Picture 2" descr="E:\Arquivos\Documentos\Bruno_Dropbox\Dropbox\Mestrado\Projeto_dissertacao\IEEE_WCNC\presentation\img\paket-fro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0562" y="5580087"/>
            <a:ext cx="801981" cy="58812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de seta reta 18"/>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ector reto 20"/>
          <p:cNvCxnSpPr>
            <a:stCxn id="14342" idx="1"/>
            <a:endCxn id="14341" idx="5"/>
          </p:cNvCxnSpPr>
          <p:nvPr/>
        </p:nvCxnSpPr>
        <p:spPr bwMode="auto">
          <a:xfrm flipH="1" flipV="1">
            <a:off x="7250510" y="5034360"/>
            <a:ext cx="602689" cy="928620"/>
          </a:xfrm>
          <a:prstGeom prst="line">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 name="Picture 2" descr="E:\Arquivos\Documentos\Bruno_Dropbox\Dropbox\Mestrado\Projeto_dissertacao\IEEE_WCNC\presentation\img\paket-fro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9084" y="5603857"/>
            <a:ext cx="801981" cy="588120"/>
          </a:xfrm>
          <a:prstGeom prst="rect">
            <a:avLst/>
          </a:prstGeom>
          <a:noFill/>
          <a:extLst>
            <a:ext uri="{909E8E84-426E-40DD-AFC4-6F175D3DCCD1}">
              <a14:hiddenFill xmlns:a14="http://schemas.microsoft.com/office/drawing/2010/main">
                <a:solidFill>
                  <a:srgbClr val="FFFFFF"/>
                </a:solidFill>
              </a14:hiddenFill>
            </a:ext>
          </a:extLst>
        </p:spPr>
      </p:pic>
      <p:sp>
        <p:nvSpPr>
          <p:cNvPr id="43011" name="CaixaDeTexto 43010"/>
          <p:cNvSpPr txBox="1"/>
          <p:nvPr/>
        </p:nvSpPr>
        <p:spPr>
          <a:xfrm>
            <a:off x="5879856" y="2983962"/>
            <a:ext cx="407484" cy="435825"/>
          </a:xfrm>
          <a:prstGeom prst="rect">
            <a:avLst/>
          </a:prstGeom>
          <a:noFill/>
        </p:spPr>
        <p:txBody>
          <a:bodyPr wrap="none" rtlCol="0">
            <a:spAutoFit/>
          </a:bodyPr>
          <a:lstStyle/>
          <a:p>
            <a:pPr algn="ctr"/>
            <a:r>
              <a:rPr lang="en-US" sz="2400" b="1" dirty="0" smtClean="0"/>
              <a:t>B</a:t>
            </a:r>
            <a:endParaRPr lang="pt-BR" b="1" dirty="0"/>
          </a:p>
        </p:txBody>
      </p:sp>
      <p:sp>
        <p:nvSpPr>
          <p:cNvPr id="59" name="CaixaDeTexto 58"/>
          <p:cNvSpPr txBox="1"/>
          <p:nvPr/>
        </p:nvSpPr>
        <p:spPr>
          <a:xfrm>
            <a:off x="5828568" y="2915717"/>
            <a:ext cx="481222" cy="550279"/>
          </a:xfrm>
          <a:prstGeom prst="rect">
            <a:avLst/>
          </a:prstGeom>
          <a:noFill/>
        </p:spPr>
        <p:txBody>
          <a:bodyPr wrap="none" rtlCol="0">
            <a:spAutoFit/>
          </a:bodyPr>
          <a:lstStyle/>
          <a:p>
            <a:pPr algn="ctr"/>
            <a:r>
              <a:rPr lang="en-US" sz="3200" b="1" dirty="0" smtClean="0">
                <a:solidFill>
                  <a:srgbClr val="FF3300"/>
                </a:solidFill>
              </a:rPr>
              <a:t>C</a:t>
            </a:r>
            <a:endParaRPr lang="pt-BR" b="1" dirty="0">
              <a:solidFill>
                <a:srgbClr val="FF3300"/>
              </a:solidFill>
            </a:endParaRPr>
          </a:p>
        </p:txBody>
      </p:sp>
    </p:spTree>
    <p:extLst>
      <p:ext uri="{BB962C8B-B14F-4D97-AF65-F5344CB8AC3E}">
        <p14:creationId xmlns:p14="http://schemas.microsoft.com/office/powerpoint/2010/main" val="69128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0" presetClass="path" presetSubtype="0" repeatCount="indefinite" accel="50000" decel="50000" fill="hold" nodeType="withEffect">
                                  <p:stCondLst>
                                    <p:cond delay="0"/>
                                  </p:stCondLst>
                                  <p:endCondLst>
                                    <p:cond evt="onNext" delay="0">
                                      <p:tgtEl>
                                        <p:sldTgt/>
                                      </p:tgtEl>
                                    </p:cond>
                                  </p:endCondLst>
                                  <p:childTnLst>
                                    <p:animMotion origin="layout" path="M 5.93164E-6 2.9298E-6 C -0.00802 -0.00757 -0.01543 -0.01661 -0.02362 -0.02375 C -0.02488 -0.02627 -0.02582 -0.02943 -0.02756 -0.03153 C -0.02929 -0.03384 -0.03212 -0.03426 -0.03354 -0.03678 C -0.0348 -0.03888 -0.03449 -0.04225 -0.03543 -0.04477 C -0.0422 -0.06137 -0.04142 -0.05864 -0.05118 -0.06831 C -0.05433 -0.08113 -0.05874 -0.09458 -0.0611 -0.10782 C -0.06268 -0.11644 -0.06504 -0.13409 -0.06504 -0.13409 C -0.06173 -0.16709 -0.06583 -0.17655 -0.04929 -0.19462 C -0.04378 -0.20072 -0.04047 -0.20492 -0.03354 -0.20786 C -0.02551 -0.21501 -0.017 -0.21795 -0.00787 -0.2211 C 0.00158 -0.2293 -0.00409 -0.22531 0.00993 -0.23161 C 0.01214 -0.23266 0.01355 -0.23603 0.01576 -0.23687 C 0.02474 -0.24002 0.03434 -0.2396 0.04348 -0.24212 C 0.05025 -0.24401 0.05639 -0.24758 0.06317 -0.2499 C 0.06915 -0.25179 0.07514 -0.25284 0.08097 -0.25515 C 0.09924 -0.26251 0.11499 -0.27953 0.13026 -0.29466 C 0.13971 -0.31358 0.13483 -0.3058 0.14397 -0.31841 C 0.14791 -0.33418 0.152 -0.34994 0.15578 -0.3657 C 0.15814 -0.37537 0.15862 -0.39092 0.15988 -0.39996 C 0.16082 -0.40711 0.16255 -0.41404 0.16381 -0.42098 C 0.16444 -0.42455 0.1657 -0.43149 0.1657 -0.43149 C 0.16744 -0.47541 0.16854 -0.51934 0.17169 -0.56326 C 0.17043 -0.60971 0.16775 -0.65616 0.16775 -0.70261 " pathEditMode="relative" ptsTypes="fffffffffffffffffffffffA">
                                      <p:cBhvr>
                                        <p:cTn id="9" dur="2000" fill="hold"/>
                                        <p:tgtEl>
                                          <p:spTgt spid="45058"/>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 presetClass="exit" presetSubtype="0" fill="hold" nodeType="withEffect">
                                  <p:stCondLst>
                                    <p:cond delay="0"/>
                                  </p:stCondLst>
                                  <p:childTnLst>
                                    <p:set>
                                      <p:cBhvr>
                                        <p:cTn id="19" dur="1" fill="hold">
                                          <p:stCondLst>
                                            <p:cond delay="0"/>
                                          </p:stCondLst>
                                        </p:cTn>
                                        <p:tgtEl>
                                          <p:spTgt spid="45058"/>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9"/>
                                        </p:tgtEl>
                                      </p:cBhvr>
                                    </p:animEffect>
                                    <p:anim calcmode="lin" valueType="num">
                                      <p:cBhvr>
                                        <p:cTn id="22" dur="1000"/>
                                        <p:tgtEl>
                                          <p:spTgt spid="9"/>
                                        </p:tgtEl>
                                        <p:attrNameLst>
                                          <p:attrName>ppt_x</p:attrName>
                                        </p:attrNameLst>
                                      </p:cBhvr>
                                      <p:tavLst>
                                        <p:tav tm="0">
                                          <p:val>
                                            <p:strVal val="ppt_x"/>
                                          </p:val>
                                        </p:tav>
                                        <p:tav tm="100000">
                                          <p:val>
                                            <p:strVal val="ppt_x"/>
                                          </p:val>
                                        </p:tav>
                                      </p:tavLst>
                                    </p:anim>
                                    <p:anim calcmode="lin" valueType="num">
                                      <p:cBhvr>
                                        <p:cTn id="23" dur="1000"/>
                                        <p:tgtEl>
                                          <p:spTgt spid="9"/>
                                        </p:tgtEl>
                                        <p:attrNameLst>
                                          <p:attrName>ppt_y</p:attrName>
                                        </p:attrNameLst>
                                      </p:cBhvr>
                                      <p:tavLst>
                                        <p:tav tm="0">
                                          <p:val>
                                            <p:strVal val="ppt_y"/>
                                          </p:val>
                                        </p:tav>
                                        <p:tav tm="100000">
                                          <p:val>
                                            <p:strVal val="ppt_y+.1"/>
                                          </p:val>
                                        </p:tav>
                                      </p:tavLst>
                                    </p:anim>
                                    <p:set>
                                      <p:cBhvr>
                                        <p:cTn id="24" dur="1" fill="hold">
                                          <p:stCondLst>
                                            <p:cond delay="999"/>
                                          </p:stCondLst>
                                        </p:cTn>
                                        <p:tgtEl>
                                          <p:spTgt spid="9"/>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0" presetClass="path" presetSubtype="0" repeatCount="indefinite" accel="50000" decel="50000" fill="hold" nodeType="withEffect">
                                  <p:stCondLst>
                                    <p:cond delay="0"/>
                                  </p:stCondLst>
                                  <p:childTnLst>
                                    <p:animMotion origin="layout" path="M -9.21405E-7 2.53935E-6 C 0.00504 -0.01007 0.01197 -0.017 0.01654 -0.02749 C 0.02851 -0.0554 0.03748 -0.08415 0.04331 -0.11542 C 0.04189 -0.1255 0.04126 -0.13578 0.03922 -0.14564 C 0.03591 -0.16096 0.01827 -0.17146 0.00819 -0.17586 C 0.00614 -0.17775 0.00425 -0.18006 0.00204 -0.18132 C -0.00189 -0.18363 -0.01024 -0.18678 -0.01024 -0.18678 C -0.01544 -0.19349 -0.02127 -0.19433 -0.02678 -0.20063 C -0.0304 -0.20483 -0.03717 -0.21427 -0.03717 -0.21427 C -0.04001 -0.22539 -0.04584 -0.23358 -0.04946 -0.24449 C -0.05371 -0.25729 -0.05403 -0.26632 -0.05985 -0.27744 C -0.06694 -0.30661 -0.05592 -0.26359 -0.066 -0.29402 C -0.07009 -0.30619 -0.0723 -0.31941 -0.07419 -0.33242 C -0.07781 -0.39119 -0.086 -0.44932 -0.08663 -0.50829 C -0.08726 -0.56054 -0.08663 -0.61259 -0.08663 -0.66485 " pathEditMode="relative" ptsTypes="ffffffffffffffA">
                                      <p:cBhvr>
                                        <p:cTn id="35" dur="2000" fill="hold"/>
                                        <p:tgtEl>
                                          <p:spTgt spid="51"/>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500"/>
                                        <p:tgtEl>
                                          <p:spTgt spid="2">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500"/>
                                        <p:tgtEl>
                                          <p:spTgt spid="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xit" presetSubtype="0" fill="hold" grpId="0" nodeType="clickEffect">
                                  <p:stCondLst>
                                    <p:cond delay="0"/>
                                  </p:stCondLst>
                                  <p:childTnLst>
                                    <p:anim calcmode="lin" valueType="num">
                                      <p:cBhvr>
                                        <p:cTn id="47" dur="1000"/>
                                        <p:tgtEl>
                                          <p:spTgt spid="43011"/>
                                        </p:tgtEl>
                                        <p:attrNameLst>
                                          <p:attrName>ppt_w</p:attrName>
                                        </p:attrNameLst>
                                      </p:cBhvr>
                                      <p:tavLst>
                                        <p:tav tm="0">
                                          <p:val>
                                            <p:strVal val="ppt_w"/>
                                          </p:val>
                                        </p:tav>
                                        <p:tav tm="100000">
                                          <p:val>
                                            <p:fltVal val="0"/>
                                          </p:val>
                                        </p:tav>
                                      </p:tavLst>
                                    </p:anim>
                                    <p:anim calcmode="lin" valueType="num">
                                      <p:cBhvr>
                                        <p:cTn id="48" dur="1000"/>
                                        <p:tgtEl>
                                          <p:spTgt spid="43011"/>
                                        </p:tgtEl>
                                        <p:attrNameLst>
                                          <p:attrName>ppt_h</p:attrName>
                                        </p:attrNameLst>
                                      </p:cBhvr>
                                      <p:tavLst>
                                        <p:tav tm="0">
                                          <p:val>
                                            <p:strVal val="ppt_h"/>
                                          </p:val>
                                        </p:tav>
                                        <p:tav tm="100000">
                                          <p:val>
                                            <p:fltVal val="0"/>
                                          </p:val>
                                        </p:tav>
                                      </p:tavLst>
                                    </p:anim>
                                    <p:anim calcmode="lin" valueType="num">
                                      <p:cBhvr>
                                        <p:cTn id="49" dur="1000"/>
                                        <p:tgtEl>
                                          <p:spTgt spid="43011"/>
                                        </p:tgtEl>
                                        <p:attrNameLst>
                                          <p:attrName>style.rotation</p:attrName>
                                        </p:attrNameLst>
                                      </p:cBhvr>
                                      <p:tavLst>
                                        <p:tav tm="0">
                                          <p:val>
                                            <p:fltVal val="0"/>
                                          </p:val>
                                        </p:tav>
                                        <p:tav tm="100000">
                                          <p:val>
                                            <p:fltVal val="90"/>
                                          </p:val>
                                        </p:tav>
                                      </p:tavLst>
                                    </p:anim>
                                    <p:animEffect transition="out" filter="fade">
                                      <p:cBhvr>
                                        <p:cTn id="50" dur="1000"/>
                                        <p:tgtEl>
                                          <p:spTgt spid="43011"/>
                                        </p:tgtEl>
                                      </p:cBhvr>
                                    </p:animEffect>
                                    <p:set>
                                      <p:cBhvr>
                                        <p:cTn id="51" dur="1" fill="hold">
                                          <p:stCondLst>
                                            <p:cond delay="999"/>
                                          </p:stCondLst>
                                        </p:cTn>
                                        <p:tgtEl>
                                          <p:spTgt spid="43011"/>
                                        </p:tgtEl>
                                        <p:attrNameLst>
                                          <p:attrName>style.visibility</p:attrName>
                                        </p:attrNameLst>
                                      </p:cBhvr>
                                      <p:to>
                                        <p:strVal val="hidden"/>
                                      </p:to>
                                    </p:set>
                                  </p:childTnLst>
                                </p:cTn>
                              </p:par>
                              <p:par>
                                <p:cTn id="52" presetID="53" presetClass="entr" presetSubtype="16"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p:cTn id="54" dur="500" fill="hold"/>
                                        <p:tgtEl>
                                          <p:spTgt spid="59"/>
                                        </p:tgtEl>
                                        <p:attrNameLst>
                                          <p:attrName>ppt_w</p:attrName>
                                        </p:attrNameLst>
                                      </p:cBhvr>
                                      <p:tavLst>
                                        <p:tav tm="0">
                                          <p:val>
                                            <p:fltVal val="0"/>
                                          </p:val>
                                        </p:tav>
                                        <p:tav tm="100000">
                                          <p:val>
                                            <p:strVal val="#ppt_w"/>
                                          </p:val>
                                        </p:tav>
                                      </p:tavLst>
                                    </p:anim>
                                    <p:anim calcmode="lin" valueType="num">
                                      <p:cBhvr>
                                        <p:cTn id="55" dur="500" fill="hold"/>
                                        <p:tgtEl>
                                          <p:spTgt spid="59"/>
                                        </p:tgtEl>
                                        <p:attrNameLst>
                                          <p:attrName>ppt_h</p:attrName>
                                        </p:attrNameLst>
                                      </p:cBhvr>
                                      <p:tavLst>
                                        <p:tav tm="0">
                                          <p:val>
                                            <p:fltVal val="0"/>
                                          </p:val>
                                        </p:tav>
                                        <p:tav tm="100000">
                                          <p:val>
                                            <p:strVal val="#ppt_h"/>
                                          </p:val>
                                        </p:tav>
                                      </p:tavLst>
                                    </p:anim>
                                    <p:animEffect transition="in" filter="fade">
                                      <p:cBhvr>
                                        <p:cTn id="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CRU</a:t>
            </a:r>
            <a:r>
              <a:rPr lang="en-US" sz="3200" dirty="0">
                <a:solidFill>
                  <a:schemeClr val="accent6">
                    <a:lumMod val="60000"/>
                    <a:lumOff val="40000"/>
                  </a:schemeClr>
                </a:solidFill>
              </a:rPr>
              <a:t>D)</a:t>
            </a:r>
            <a:endParaRPr lang="en-US" sz="3200" dirty="0" smtClean="0"/>
          </a:p>
        </p:txBody>
      </p:sp>
      <p:sp>
        <p:nvSpPr>
          <p:cNvPr id="2" name="Espaço Reservado para Texto 1"/>
          <p:cNvSpPr>
            <a:spLocks noGrp="1"/>
          </p:cNvSpPr>
          <p:nvPr>
            <p:ph type="body" sz="half" idx="2"/>
          </p:nvPr>
        </p:nvSpPr>
        <p:spPr>
          <a:xfrm>
            <a:off x="504823" y="1763713"/>
            <a:ext cx="4416659" cy="4989512"/>
          </a:xfrm>
        </p:spPr>
        <p:txBody>
          <a:bodyPr/>
          <a:lstStyle/>
          <a:p>
            <a:pPr>
              <a:defRPr/>
            </a:pPr>
            <a:r>
              <a:rPr lang="en-US" dirty="0" smtClean="0"/>
              <a:t>There is a link failure causing a loop</a:t>
            </a:r>
          </a:p>
          <a:p>
            <a:pPr>
              <a:defRPr/>
            </a:pPr>
            <a:r>
              <a:rPr lang="en-US" dirty="0"/>
              <a:t>The reverse table is out-dated</a:t>
            </a:r>
            <a:endParaRPr lang="en-US" sz="3200" dirty="0"/>
          </a:p>
          <a:p>
            <a:pPr marL="628650" lvl="1" indent="-171450">
              <a:buFont typeface="Arial" pitchFamily="34" charset="0"/>
              <a:buChar char="•"/>
              <a:defRPr/>
            </a:pPr>
            <a:r>
              <a:rPr lang="en-US" sz="2000" dirty="0" smtClean="0"/>
              <a:t>All </a:t>
            </a:r>
            <a:r>
              <a:rPr lang="en-US" sz="2000" dirty="0"/>
              <a:t>entries are invalid</a:t>
            </a:r>
          </a:p>
          <a:p>
            <a:pPr>
              <a:defRPr/>
            </a:pPr>
            <a:r>
              <a:rPr lang="en-US" dirty="0" smtClean="0"/>
              <a:t>Actions</a:t>
            </a:r>
            <a:endParaRPr lang="en-US" dirty="0"/>
          </a:p>
          <a:p>
            <a:pPr marL="628650" lvl="1" indent="-171450">
              <a:buFont typeface="Arial" pitchFamily="34" charset="0"/>
              <a:buChar char="•"/>
              <a:defRPr/>
            </a:pPr>
            <a:r>
              <a:rPr lang="en-US" sz="2000" dirty="0"/>
              <a:t>XCTP </a:t>
            </a:r>
            <a:r>
              <a:rPr lang="en-US" sz="2000" dirty="0" smtClean="0"/>
              <a:t>removes </a:t>
            </a:r>
            <a:r>
              <a:rPr lang="en-US" sz="2000" dirty="0"/>
              <a:t>all </a:t>
            </a:r>
            <a:r>
              <a:rPr lang="en-US" sz="2000" dirty="0" smtClean="0"/>
              <a:t>entries</a:t>
            </a:r>
          </a:p>
          <a:p>
            <a:pPr marL="628650" lvl="1" indent="-171450">
              <a:buFont typeface="Arial" pitchFamily="34" charset="0"/>
              <a:buChar char="•"/>
              <a:defRPr/>
            </a:pPr>
            <a:r>
              <a:rPr lang="en-US" sz="2000" dirty="0" smtClean="0"/>
              <a:t>CTP must calculate a new tree to sink</a:t>
            </a:r>
            <a:endParaRPr lang="en-US" sz="2000" dirty="0"/>
          </a:p>
          <a:p>
            <a:pPr>
              <a:defRPr/>
            </a:pPr>
            <a:r>
              <a:rPr lang="en-US" dirty="0" smtClean="0"/>
              <a:t>Reverse flows entries are rebuilt with new Data </a:t>
            </a:r>
            <a:r>
              <a:rPr lang="en-US" dirty="0"/>
              <a:t>P</a:t>
            </a:r>
            <a:r>
              <a:rPr lang="en-US" dirty="0" smtClean="0"/>
              <a:t>ackets</a:t>
            </a:r>
            <a:endParaRPr lang="en-US" sz="2300"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15</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990111" y="440975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6903244" y="5642945"/>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C</a:t>
            </a:r>
            <a:endParaRPr lang="pt-BR" b="1" dirty="0"/>
          </a:p>
        </p:txBody>
      </p:sp>
      <p:sp>
        <p:nvSpPr>
          <p:cNvPr id="14343" name="Elipse 7"/>
          <p:cNvSpPr>
            <a:spLocks noChangeArrowheads="1"/>
          </p:cNvSpPr>
          <p:nvPr/>
        </p:nvSpPr>
        <p:spPr bwMode="auto">
          <a:xfrm>
            <a:off x="8958277" y="564294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D</a:t>
            </a:r>
            <a:endParaRPr lang="pt-BR" b="1" dirty="0"/>
          </a:p>
        </p:txBody>
      </p:sp>
      <p:sp>
        <p:nvSpPr>
          <p:cNvPr id="14344" name="Elipse 8"/>
          <p:cNvSpPr>
            <a:spLocks noChangeArrowheads="1"/>
          </p:cNvSpPr>
          <p:nvPr/>
        </p:nvSpPr>
        <p:spPr bwMode="auto">
          <a:xfrm>
            <a:off x="8926513" y="3149218"/>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cxnSp>
        <p:nvCxnSpPr>
          <p:cNvPr id="14379" name="Conector de seta reta 17"/>
          <p:cNvCxnSpPr>
            <a:cxnSpLocks noChangeShapeType="1"/>
            <a:stCxn id="14341" idx="7"/>
            <a:endCxn id="14344" idx="3"/>
          </p:cNvCxnSpPr>
          <p:nvPr/>
        </p:nvCxnSpPr>
        <p:spPr bwMode="auto">
          <a:xfrm flipV="1">
            <a:off x="8542958" y="3702065"/>
            <a:ext cx="478408" cy="802539"/>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9250363" y="2160206"/>
            <a:ext cx="0" cy="989012"/>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992722" y="1631482"/>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cxnSp>
        <p:nvCxnSpPr>
          <p:cNvPr id="7" name="Conector de seta reta 6"/>
          <p:cNvCxnSpPr>
            <a:stCxn id="14343" idx="1"/>
            <a:endCxn id="14341" idx="5"/>
          </p:cNvCxnSpPr>
          <p:nvPr/>
        </p:nvCxnSpPr>
        <p:spPr bwMode="auto">
          <a:xfrm flipH="1" flipV="1">
            <a:off x="8542958" y="4962598"/>
            <a:ext cx="510172"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7"/>
            <a:endCxn id="14341" idx="3"/>
          </p:cNvCxnSpPr>
          <p:nvPr/>
        </p:nvCxnSpPr>
        <p:spPr bwMode="auto">
          <a:xfrm flipV="1">
            <a:off x="7457446" y="4962598"/>
            <a:ext cx="627518"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Tabela 37"/>
          <p:cNvGraphicFramePr>
            <a:graphicFrameLocks noGrp="1"/>
          </p:cNvGraphicFramePr>
          <p:nvPr>
            <p:extLst>
              <p:ext uri="{D42A27DB-BD31-4B8C-83A1-F6EECF244321}">
                <p14:modId xmlns:p14="http://schemas.microsoft.com/office/powerpoint/2010/main" val="1101569447"/>
              </p:ext>
            </p:extLst>
          </p:nvPr>
        </p:nvGraphicFramePr>
        <p:xfrm>
          <a:off x="4921482" y="1941197"/>
          <a:ext cx="3143250" cy="1838640"/>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D</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r h="370712">
                <a:tc>
                  <a:txBody>
                    <a:bodyPr/>
                    <a:lstStyle/>
                    <a:p>
                      <a:pPr algn="ctr"/>
                      <a:r>
                        <a:rPr lang="en-US" sz="1200" b="1" dirty="0" smtClean="0"/>
                        <a:t>.</a:t>
                      </a:r>
                    </a:p>
                    <a:p>
                      <a:pPr algn="ctr"/>
                      <a:r>
                        <a:rPr lang="en-US" sz="1200" b="1" dirty="0" smtClean="0"/>
                        <a:t>.</a:t>
                      </a:r>
                    </a:p>
                    <a:p>
                      <a:pPr algn="ctr"/>
                      <a:r>
                        <a:rPr lang="en-US" sz="1200" b="1" dirty="0" smtClean="0"/>
                        <a:t>.</a:t>
                      </a:r>
                      <a:endParaRPr lang="pt-BR" sz="1200" b="1" dirty="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r>
            </a:tbl>
          </a:graphicData>
        </a:graphic>
      </p:graphicFrame>
      <p:cxnSp>
        <p:nvCxnSpPr>
          <p:cNvPr id="43020" name="Conector de seta reta 43019"/>
          <p:cNvCxnSpPr>
            <a:stCxn id="14344" idx="4"/>
            <a:endCxn id="14343" idx="0"/>
          </p:cNvCxnSpPr>
          <p:nvPr/>
        </p:nvCxnSpPr>
        <p:spPr bwMode="auto">
          <a:xfrm>
            <a:off x="9250363" y="3796918"/>
            <a:ext cx="31764" cy="1846027"/>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Tabela 60"/>
          <p:cNvGraphicFramePr>
            <a:graphicFrameLocks noGrp="1"/>
          </p:cNvGraphicFramePr>
          <p:nvPr>
            <p:extLst>
              <p:ext uri="{D42A27DB-BD31-4B8C-83A1-F6EECF244321}">
                <p14:modId xmlns:p14="http://schemas.microsoft.com/office/powerpoint/2010/main" val="3001634489"/>
              </p:ext>
            </p:extLst>
          </p:nvPr>
        </p:nvGraphicFramePr>
        <p:xfrm>
          <a:off x="4921482" y="1861145"/>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cxnSp>
        <p:nvCxnSpPr>
          <p:cNvPr id="62" name="Conector de seta reta 19"/>
          <p:cNvCxnSpPr>
            <a:cxnSpLocks noChangeShapeType="1"/>
          </p:cNvCxnSpPr>
          <p:nvPr/>
        </p:nvCxnSpPr>
        <p:spPr bwMode="auto">
          <a:xfrm flipV="1">
            <a:off x="8313961" y="3707827"/>
            <a:ext cx="0" cy="685405"/>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CaixaDeTexto 20"/>
          <p:cNvSpPr txBox="1">
            <a:spLocks noChangeArrowheads="1"/>
          </p:cNvSpPr>
          <p:nvPr/>
        </p:nvSpPr>
        <p:spPr bwMode="auto">
          <a:xfrm>
            <a:off x="6768552" y="3191324"/>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spTree>
    <p:extLst>
      <p:ext uri="{BB962C8B-B14F-4D97-AF65-F5344CB8AC3E}">
        <p14:creationId xmlns:p14="http://schemas.microsoft.com/office/powerpoint/2010/main" val="36118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31" presetClass="exit" presetSubtype="0" fill="hold" nodeType="afterEffect">
                                  <p:stCondLst>
                                    <p:cond delay="0"/>
                                  </p:stCondLst>
                                  <p:childTnLst>
                                    <p:anim calcmode="lin" valueType="num">
                                      <p:cBhvr>
                                        <p:cTn id="10" dur="1000"/>
                                        <p:tgtEl>
                                          <p:spTgt spid="14380"/>
                                        </p:tgtEl>
                                        <p:attrNameLst>
                                          <p:attrName>ppt_w</p:attrName>
                                        </p:attrNameLst>
                                      </p:cBhvr>
                                      <p:tavLst>
                                        <p:tav tm="0">
                                          <p:val>
                                            <p:strVal val="ppt_w"/>
                                          </p:val>
                                        </p:tav>
                                        <p:tav tm="100000">
                                          <p:val>
                                            <p:fltVal val="0"/>
                                          </p:val>
                                        </p:tav>
                                      </p:tavLst>
                                    </p:anim>
                                    <p:anim calcmode="lin" valueType="num">
                                      <p:cBhvr>
                                        <p:cTn id="11" dur="1000"/>
                                        <p:tgtEl>
                                          <p:spTgt spid="14380"/>
                                        </p:tgtEl>
                                        <p:attrNameLst>
                                          <p:attrName>ppt_h</p:attrName>
                                        </p:attrNameLst>
                                      </p:cBhvr>
                                      <p:tavLst>
                                        <p:tav tm="0">
                                          <p:val>
                                            <p:strVal val="ppt_h"/>
                                          </p:val>
                                        </p:tav>
                                        <p:tav tm="100000">
                                          <p:val>
                                            <p:fltVal val="0"/>
                                          </p:val>
                                        </p:tav>
                                      </p:tavLst>
                                    </p:anim>
                                    <p:anim calcmode="lin" valueType="num">
                                      <p:cBhvr>
                                        <p:cTn id="12" dur="1000"/>
                                        <p:tgtEl>
                                          <p:spTgt spid="14380"/>
                                        </p:tgtEl>
                                        <p:attrNameLst>
                                          <p:attrName>style.rotation</p:attrName>
                                        </p:attrNameLst>
                                      </p:cBhvr>
                                      <p:tavLst>
                                        <p:tav tm="0">
                                          <p:val>
                                            <p:fltVal val="0"/>
                                          </p:val>
                                        </p:tav>
                                        <p:tav tm="100000">
                                          <p:val>
                                            <p:fltVal val="90"/>
                                          </p:val>
                                        </p:tav>
                                      </p:tavLst>
                                    </p:anim>
                                    <p:animEffect transition="out" filter="fade">
                                      <p:cBhvr>
                                        <p:cTn id="13" dur="1000"/>
                                        <p:tgtEl>
                                          <p:spTgt spid="14380"/>
                                        </p:tgtEl>
                                      </p:cBhvr>
                                    </p:animEffect>
                                    <p:set>
                                      <p:cBhvr>
                                        <p:cTn id="14" dur="1" fill="hold">
                                          <p:stCondLst>
                                            <p:cond delay="999"/>
                                          </p:stCondLst>
                                        </p:cTn>
                                        <p:tgtEl>
                                          <p:spTgt spid="14380"/>
                                        </p:tgtEl>
                                        <p:attrNameLst>
                                          <p:attrName>style.visibility</p:attrName>
                                        </p:attrNameLst>
                                      </p:cBhvr>
                                      <p:to>
                                        <p:strVal val="hidden"/>
                                      </p:to>
                                    </p:set>
                                  </p:childTnLst>
                                </p:cTn>
                              </p:par>
                              <p:par>
                                <p:cTn id="15" presetID="31" presetClass="exit" presetSubtype="0" fill="hold" grpId="0" nodeType="withEffect">
                                  <p:stCondLst>
                                    <p:cond delay="0"/>
                                  </p:stCondLst>
                                  <p:childTnLst>
                                    <p:anim calcmode="lin" valueType="num">
                                      <p:cBhvr>
                                        <p:cTn id="16" dur="1000"/>
                                        <p:tgtEl>
                                          <p:spTgt spid="14381"/>
                                        </p:tgtEl>
                                        <p:attrNameLst>
                                          <p:attrName>ppt_w</p:attrName>
                                        </p:attrNameLst>
                                      </p:cBhvr>
                                      <p:tavLst>
                                        <p:tav tm="0">
                                          <p:val>
                                            <p:strVal val="ppt_w"/>
                                          </p:val>
                                        </p:tav>
                                        <p:tav tm="100000">
                                          <p:val>
                                            <p:fltVal val="0"/>
                                          </p:val>
                                        </p:tav>
                                      </p:tavLst>
                                    </p:anim>
                                    <p:anim calcmode="lin" valueType="num">
                                      <p:cBhvr>
                                        <p:cTn id="17" dur="1000"/>
                                        <p:tgtEl>
                                          <p:spTgt spid="14381"/>
                                        </p:tgtEl>
                                        <p:attrNameLst>
                                          <p:attrName>ppt_h</p:attrName>
                                        </p:attrNameLst>
                                      </p:cBhvr>
                                      <p:tavLst>
                                        <p:tav tm="0">
                                          <p:val>
                                            <p:strVal val="ppt_h"/>
                                          </p:val>
                                        </p:tav>
                                        <p:tav tm="100000">
                                          <p:val>
                                            <p:fltVal val="0"/>
                                          </p:val>
                                        </p:tav>
                                      </p:tavLst>
                                    </p:anim>
                                    <p:anim calcmode="lin" valueType="num">
                                      <p:cBhvr>
                                        <p:cTn id="18" dur="1000"/>
                                        <p:tgtEl>
                                          <p:spTgt spid="14381"/>
                                        </p:tgtEl>
                                        <p:attrNameLst>
                                          <p:attrName>style.rotation</p:attrName>
                                        </p:attrNameLst>
                                      </p:cBhvr>
                                      <p:tavLst>
                                        <p:tav tm="0">
                                          <p:val>
                                            <p:fltVal val="0"/>
                                          </p:val>
                                        </p:tav>
                                        <p:tav tm="100000">
                                          <p:val>
                                            <p:fltVal val="90"/>
                                          </p:val>
                                        </p:tav>
                                      </p:tavLst>
                                    </p:anim>
                                    <p:animEffect transition="out" filter="fade">
                                      <p:cBhvr>
                                        <p:cTn id="19" dur="1000"/>
                                        <p:tgtEl>
                                          <p:spTgt spid="14381"/>
                                        </p:tgtEl>
                                      </p:cBhvr>
                                    </p:animEffect>
                                    <p:set>
                                      <p:cBhvr>
                                        <p:cTn id="20" dur="1" fill="hold">
                                          <p:stCondLst>
                                            <p:cond delay="999"/>
                                          </p:stCondLst>
                                        </p:cTn>
                                        <p:tgtEl>
                                          <p:spTgt spid="1438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3020"/>
                                        </p:tgtEl>
                                        <p:attrNameLst>
                                          <p:attrName>style.visibility</p:attrName>
                                        </p:attrNameLst>
                                      </p:cBhvr>
                                      <p:to>
                                        <p:strVal val="visible"/>
                                      </p:to>
                                    </p:set>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43020"/>
                                        </p:tgtEl>
                                      </p:cBhvr>
                                    </p:animEffect>
                                    <p:animScale>
                                      <p:cBhvr>
                                        <p:cTn id="25" dur="250" autoRev="1" fill="hold"/>
                                        <p:tgtEl>
                                          <p:spTgt spid="43020"/>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4379"/>
                                        </p:tgtEl>
                                      </p:cBhvr>
                                    </p:animEffect>
                                    <p:animScale>
                                      <p:cBhvr>
                                        <p:cTn id="28" dur="250" autoRev="1" fill="hold"/>
                                        <p:tgtEl>
                                          <p:spTgt spid="14379"/>
                                        </p:tgtEl>
                                      </p:cBhvr>
                                      <p:by x="105000" y="105000"/>
                                    </p:animScale>
                                  </p:childTnLst>
                                </p:cTn>
                              </p:par>
                              <p:par>
                                <p:cTn id="29" presetID="26" presetClass="emph" presetSubtype="0" repeatCount="indefinite" fill="hold" nodeType="withEffect">
                                  <p:stCondLst>
                                    <p:cond delay="0"/>
                                  </p:stCondLst>
                                  <p:endCondLst>
                                    <p:cond evt="onNext" delay="0">
                                      <p:tgtEl>
                                        <p:sldTgt/>
                                      </p:tgtEl>
                                    </p:cond>
                                  </p:endCondLst>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 end="1"/>
                                            </p:txEl>
                                          </p:spTgt>
                                        </p:tgtEl>
                                        <p:attrNameLst>
                                          <p:attrName>style.visibility</p:attrName>
                                        </p:attrNameLst>
                                      </p:cBhvr>
                                      <p:to>
                                        <p:strVal val="visible"/>
                                      </p:to>
                                    </p:set>
                                    <p:animEffect transition="in" filter="fade">
                                      <p:cBhvr>
                                        <p:cTn id="36" dur="500"/>
                                        <p:tgtEl>
                                          <p:spTgt spid="2">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500"/>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Effect transition="in" filter="fade">
                                      <p:cBhvr>
                                        <p:cTn id="44" dur="500"/>
                                        <p:tgtEl>
                                          <p:spTgt spid="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500"/>
                                        <p:tgtEl>
                                          <p:spTgt spid="2">
                                            <p:txEl>
                                              <p:pRg st="4" end="4"/>
                                            </p:txEl>
                                          </p:spTgt>
                                        </p:tgtEl>
                                      </p:cBhvr>
                                    </p:animEffect>
                                  </p:childTnLst>
                                </p:cTn>
                              </p:par>
                              <p:par>
                                <p:cTn id="50" presetID="10" presetClass="exit" presetSubtype="0" fill="hold" nodeType="withEffect">
                                  <p:stCondLst>
                                    <p:cond delay="0"/>
                                  </p:stCondLst>
                                  <p:childTnLst>
                                    <p:animEffect transition="out" filter="fad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par>
                                <p:cTn id="53" presetID="10" presetClass="entr" presetSubtype="0" fill="hold" nodeType="withEffect">
                                  <p:stCondLst>
                                    <p:cond delay="25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
                                            <p:txEl>
                                              <p:pRg st="5" end="5"/>
                                            </p:txEl>
                                          </p:spTgt>
                                        </p:tgtEl>
                                        <p:attrNameLst>
                                          <p:attrName>style.visibility</p:attrName>
                                        </p:attrNameLst>
                                      </p:cBhvr>
                                      <p:to>
                                        <p:strVal val="visible"/>
                                      </p:to>
                                    </p:set>
                                    <p:animEffect transition="in" filter="fade">
                                      <p:cBhvr>
                                        <p:cTn id="60" dur="500"/>
                                        <p:tgtEl>
                                          <p:spTgt spid="2">
                                            <p:txEl>
                                              <p:pRg st="5" end="5"/>
                                            </p:txEl>
                                          </p:spTgt>
                                        </p:tgtEl>
                                      </p:cBhvr>
                                    </p:animEffect>
                                  </p:childTnLst>
                                </p:cTn>
                              </p:par>
                            </p:childTnLst>
                          </p:cTn>
                        </p:par>
                        <p:par>
                          <p:cTn id="61" fill="hold">
                            <p:stCondLst>
                              <p:cond delay="500"/>
                            </p:stCondLst>
                            <p:childTnLst>
                              <p:par>
                                <p:cTn id="62" presetID="10" presetClass="exit" presetSubtype="0" fill="hold" nodeType="afterEffect">
                                  <p:stCondLst>
                                    <p:cond delay="250"/>
                                  </p:stCondLst>
                                  <p:childTnLst>
                                    <p:animEffect transition="out" filter="fade">
                                      <p:cBhvr>
                                        <p:cTn id="63" dur="500"/>
                                        <p:tgtEl>
                                          <p:spTgt spid="14379"/>
                                        </p:tgtEl>
                                      </p:cBhvr>
                                    </p:animEffect>
                                    <p:set>
                                      <p:cBhvr>
                                        <p:cTn id="64" dur="1" fill="hold">
                                          <p:stCondLst>
                                            <p:cond delay="499"/>
                                          </p:stCondLst>
                                        </p:cTn>
                                        <p:tgtEl>
                                          <p:spTgt spid="14379"/>
                                        </p:tgtEl>
                                        <p:attrNameLst>
                                          <p:attrName>style.visibility</p:attrName>
                                        </p:attrNameLst>
                                      </p:cBhvr>
                                      <p:to>
                                        <p:strVal val="hidden"/>
                                      </p:to>
                                    </p:set>
                                  </p:childTnLst>
                                </p:cTn>
                              </p:par>
                            </p:childTnLst>
                          </p:cTn>
                        </p:par>
                        <p:par>
                          <p:cTn id="65" fill="hold">
                            <p:stCondLst>
                              <p:cond delay="1250"/>
                            </p:stCondLst>
                            <p:childTnLst>
                              <p:par>
                                <p:cTn id="66" presetID="10" presetClass="entr" presetSubtype="0"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childTnLst>
                          </p:cTn>
                        </p:par>
                        <p:par>
                          <p:cTn id="69" fill="hold">
                            <p:stCondLst>
                              <p:cond delay="1750"/>
                            </p:stCondLst>
                            <p:childTnLst>
                              <p:par>
                                <p:cTn id="70" presetID="10" presetClass="entr" presetSubtype="0" fill="hold" nodeType="after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par>
                          <p:cTn id="73" fill="hold">
                            <p:stCondLst>
                              <p:cond delay="2250"/>
                            </p:stCondLst>
                            <p:childTnLst>
                              <p:par>
                                <p:cTn id="74" presetID="10" presetClass="entr" presetSubtype="0" fill="hold" nodeType="afterEffect">
                                  <p:stCondLst>
                                    <p:cond delay="0"/>
                                  </p:stCondLst>
                                  <p:childTnLst>
                                    <p:set>
                                      <p:cBhvr>
                                        <p:cTn id="75" dur="1" fill="hold">
                                          <p:stCondLst>
                                            <p:cond delay="0"/>
                                          </p:stCondLst>
                                        </p:cTn>
                                        <p:tgtEl>
                                          <p:spTgt spid="2">
                                            <p:txEl>
                                              <p:pRg st="6" end="6"/>
                                            </p:txEl>
                                          </p:spTgt>
                                        </p:tgtEl>
                                        <p:attrNameLst>
                                          <p:attrName>style.visibility</p:attrName>
                                        </p:attrNameLst>
                                      </p:cBhvr>
                                      <p:to>
                                        <p:strVal val="visible"/>
                                      </p:to>
                                    </p:set>
                                    <p:animEffect transition="in" filter="fade">
                                      <p:cBhvr>
                                        <p:cTn id="7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1"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a:t>
            </a:r>
            <a:br>
              <a:rPr lang="en-US" sz="3200" dirty="0" smtClean="0">
                <a:solidFill>
                  <a:schemeClr val="accent6">
                    <a:lumMod val="60000"/>
                    <a:lumOff val="40000"/>
                  </a:schemeClr>
                </a:solidFill>
              </a:rPr>
            </a:br>
            <a:r>
              <a:rPr lang="en-US" sz="3200" dirty="0" smtClean="0">
                <a:solidFill>
                  <a:schemeClr val="accent6">
                    <a:lumMod val="60000"/>
                    <a:lumOff val="40000"/>
                  </a:schemeClr>
                </a:solidFill>
              </a:rPr>
              <a:t>permits paradigm any-to-any </a:t>
            </a:r>
            <a:endParaRPr lang="en-US" sz="3200" dirty="0" smtClean="0"/>
          </a:p>
        </p:txBody>
      </p:sp>
      <p:sp>
        <p:nvSpPr>
          <p:cNvPr id="2" name="Espaço Reservado para Texto 1"/>
          <p:cNvSpPr>
            <a:spLocks noGrp="1"/>
          </p:cNvSpPr>
          <p:nvPr>
            <p:ph type="body" sz="half" idx="2"/>
          </p:nvPr>
        </p:nvSpPr>
        <p:spPr>
          <a:xfrm>
            <a:off x="504824" y="1763713"/>
            <a:ext cx="4679508" cy="4989512"/>
          </a:xfrm>
        </p:spPr>
        <p:txBody>
          <a:bodyPr/>
          <a:lstStyle/>
          <a:p>
            <a:pPr marL="457200" indent="-457200">
              <a:buFont typeface="+mj-lt"/>
              <a:buAutoNum type="arabicPeriod"/>
              <a:defRPr/>
            </a:pPr>
            <a:r>
              <a:rPr lang="en-US" dirty="0" smtClean="0"/>
              <a:t>B </a:t>
            </a:r>
            <a:r>
              <a:rPr lang="en-US" dirty="0"/>
              <a:t>wants to send data to </a:t>
            </a:r>
            <a:r>
              <a:rPr lang="en-US" dirty="0" smtClean="0"/>
              <a:t>C</a:t>
            </a:r>
          </a:p>
          <a:p>
            <a:pPr marL="628650" lvl="1" indent="-457200">
              <a:buFont typeface="+mj-lt"/>
              <a:buAutoNum type="arabicPeriod"/>
              <a:defRPr/>
            </a:pPr>
            <a:r>
              <a:rPr lang="en-US" sz="2000" dirty="0" smtClean="0"/>
              <a:t>There is no direct route</a:t>
            </a:r>
          </a:p>
          <a:p>
            <a:pPr marL="628650" lvl="1" indent="-457200">
              <a:buFont typeface="+mj-lt"/>
              <a:buAutoNum type="arabicPeriod"/>
              <a:defRPr/>
            </a:pPr>
            <a:r>
              <a:rPr lang="en-US" sz="2000" dirty="0"/>
              <a:t>B</a:t>
            </a:r>
            <a:r>
              <a:rPr lang="en-US" sz="2000" dirty="0" smtClean="0"/>
              <a:t> sends the packet in the sink collect route</a:t>
            </a:r>
            <a:endParaRPr lang="en-US" dirty="0" smtClean="0"/>
          </a:p>
          <a:p>
            <a:pPr marL="457200" indent="-457200">
              <a:buFont typeface="+mj-lt"/>
              <a:buAutoNum type="arabicPeriod"/>
              <a:defRPr/>
            </a:pPr>
            <a:r>
              <a:rPr lang="en-US" dirty="0" smtClean="0"/>
              <a:t>Node A query tables</a:t>
            </a:r>
          </a:p>
          <a:p>
            <a:pPr marL="628650" lvl="1" indent="-457200">
              <a:buFont typeface="+mj-lt"/>
              <a:buAutoNum type="arabicPeriod"/>
              <a:defRPr/>
            </a:pPr>
            <a:r>
              <a:rPr lang="en-US" sz="2000" dirty="0"/>
              <a:t>Neighbor table (Not found)</a:t>
            </a:r>
          </a:p>
          <a:p>
            <a:pPr marL="628650" lvl="1" indent="-457200">
              <a:buFont typeface="+mj-lt"/>
              <a:buAutoNum type="arabicPeriod"/>
              <a:defRPr/>
            </a:pPr>
            <a:r>
              <a:rPr lang="en-US" sz="2000" dirty="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endParaRPr lang="en-US" dirty="0"/>
          </a:p>
          <a:p>
            <a:pPr marL="457200" indent="-457200">
              <a:buFont typeface="+mj-lt"/>
              <a:buAutoNum type="arabicPeriod"/>
              <a:defRPr/>
            </a:pPr>
            <a:r>
              <a:rPr lang="en-US" dirty="0" smtClean="0"/>
              <a:t>Then node A </a:t>
            </a:r>
            <a:r>
              <a:rPr lang="en-US" dirty="0"/>
              <a:t>sends the packets </a:t>
            </a:r>
            <a:r>
              <a:rPr lang="en-US" dirty="0" smtClean="0"/>
              <a:t>down </a:t>
            </a:r>
          </a:p>
          <a:p>
            <a:pPr marL="457200" indent="-457200">
              <a:buFont typeface="+mj-lt"/>
              <a:buAutoNum type="arabicPeriod"/>
              <a:defRPr/>
            </a:pPr>
            <a:r>
              <a:rPr lang="en-US" dirty="0" smtClean="0"/>
              <a:t>In worst case, the packets will go to the sink and down to C</a:t>
            </a:r>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16</a:t>
            </a:fld>
            <a:endParaRPr lang="en-US" altLang="pt-BR" smtClean="0">
              <a:solidFill>
                <a:srgbClr val="000000"/>
              </a:solidFill>
              <a:latin typeface="Times New Roman" pitchFamily="16" charset="0"/>
              <a:ea typeface="DejaVu Sans" charset="0"/>
              <a:cs typeface="DejaVu Sans" charset="0"/>
            </a:endParaRPr>
          </a:p>
        </p:txBody>
      </p:sp>
      <p:sp>
        <p:nvSpPr>
          <p:cNvPr id="14342" name="Elipse 6"/>
          <p:cNvSpPr>
            <a:spLocks noChangeArrowheads="1"/>
          </p:cNvSpPr>
          <p:nvPr/>
        </p:nvSpPr>
        <p:spPr bwMode="auto">
          <a:xfrm>
            <a:off x="6696542" y="572449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3" name="Elipse 7"/>
          <p:cNvSpPr>
            <a:spLocks noChangeArrowheads="1"/>
          </p:cNvSpPr>
          <p:nvPr/>
        </p:nvSpPr>
        <p:spPr bwMode="auto">
          <a:xfrm>
            <a:off x="8568802" y="572410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633062" y="269968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graphicFrame>
        <p:nvGraphicFramePr>
          <p:cNvPr id="12" name="Tabela 11"/>
          <p:cNvGraphicFramePr>
            <a:graphicFrameLocks noGrp="1"/>
          </p:cNvGraphicFramePr>
          <p:nvPr>
            <p:extLst>
              <p:ext uri="{D42A27DB-BD31-4B8C-83A1-F6EECF244321}">
                <p14:modId xmlns:p14="http://schemas.microsoft.com/office/powerpoint/2010/main" val="2767851099"/>
              </p:ext>
            </p:extLst>
          </p:nvPr>
        </p:nvGraphicFramePr>
        <p:xfrm>
          <a:off x="5040312" y="1717154"/>
          <a:ext cx="2543583" cy="1198563"/>
        </p:xfrm>
        <a:graphic>
          <a:graphicData uri="http://schemas.openxmlformats.org/drawingml/2006/table">
            <a:tbl>
              <a:tblPr firstRow="1" bandRow="1">
                <a:tableStyleId>{5C22544A-7EE6-4342-B048-85BDC9FD1C3A}</a:tableStyleId>
              </a:tblPr>
              <a:tblGrid>
                <a:gridCol w="720100"/>
                <a:gridCol w="1195711"/>
                <a:gridCol w="627772"/>
              </a:tblGrid>
              <a:tr h="457139">
                <a:tc gridSpan="3">
                  <a:txBody>
                    <a:bodyPr/>
                    <a:lstStyle/>
                    <a:p>
                      <a:pPr algn="ctr"/>
                      <a:r>
                        <a:rPr lang="en-US" sz="2000" dirty="0" smtClean="0"/>
                        <a:t>A: Reverse Table</a:t>
                      </a:r>
                      <a:endParaRPr lang="pt-BR" sz="20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600" b="1" dirty="0" err="1" smtClean="0"/>
                        <a:t>Dest</a:t>
                      </a:r>
                      <a:endParaRPr lang="pt-BR" sz="1600" b="1" dirty="0"/>
                    </a:p>
                  </a:txBody>
                  <a:tcPr marL="91413" marR="91413" marT="45704" marB="45704" anchor="ctr"/>
                </a:tc>
                <a:tc>
                  <a:txBody>
                    <a:bodyPr/>
                    <a:lstStyle/>
                    <a:p>
                      <a:pPr algn="ctr"/>
                      <a:r>
                        <a:rPr lang="en-US" sz="1600" b="1" dirty="0" smtClean="0"/>
                        <a:t>Next Hop</a:t>
                      </a:r>
                      <a:endParaRPr lang="pt-BR" sz="1600" b="1" dirty="0"/>
                    </a:p>
                  </a:txBody>
                  <a:tcPr marL="91413" marR="91413" marT="45704" marB="45704" anchor="ctr"/>
                </a:tc>
                <a:tc>
                  <a:txBody>
                    <a:bodyPr/>
                    <a:lstStyle/>
                    <a:p>
                      <a:pPr algn="ctr"/>
                      <a:r>
                        <a:rPr lang="en-US" sz="1600" b="1" dirty="0" smtClean="0"/>
                        <a:t>TTL</a:t>
                      </a:r>
                      <a:endParaRPr lang="pt-BR" sz="1600" b="1" dirty="0"/>
                    </a:p>
                  </a:txBody>
                  <a:tcPr marL="91413" marR="91413" marT="45704" marB="45704" anchor="ctr"/>
                </a:tc>
              </a:tr>
              <a:tr h="370712">
                <a:tc>
                  <a:txBody>
                    <a:bodyPr/>
                    <a:lstStyle/>
                    <a:p>
                      <a:pPr algn="ctr"/>
                      <a:r>
                        <a:rPr lang="en-US" sz="1600" b="1" dirty="0" smtClean="0"/>
                        <a:t>C</a:t>
                      </a:r>
                      <a:endParaRPr lang="pt-BR" sz="1600" b="1" dirty="0"/>
                    </a:p>
                  </a:txBody>
                  <a:tcPr marL="91413" marR="91413" marT="45704" marB="45704" anchor="ctr"/>
                </a:tc>
                <a:tc>
                  <a:txBody>
                    <a:bodyPr/>
                    <a:lstStyle/>
                    <a:p>
                      <a:pPr algn="ctr"/>
                      <a:r>
                        <a:rPr lang="en-US" sz="1600" b="1" dirty="0" smtClean="0"/>
                        <a:t>X</a:t>
                      </a:r>
                      <a:endParaRPr lang="pt-BR" sz="1600" b="1" dirty="0"/>
                    </a:p>
                  </a:txBody>
                  <a:tcPr marL="91413" marR="91413" marT="45704" marB="45704" anchor="ctr"/>
                </a:tc>
                <a:tc>
                  <a:txBody>
                    <a:bodyPr/>
                    <a:lstStyle/>
                    <a:p>
                      <a:pPr algn="ctr"/>
                      <a:r>
                        <a:rPr lang="en-US" sz="1600" b="1" dirty="0" smtClean="0"/>
                        <a:t>10</a:t>
                      </a:r>
                      <a:endParaRPr lang="pt-BR" sz="1600" b="1" dirty="0"/>
                    </a:p>
                  </a:txBody>
                  <a:tcPr marL="91413" marR="91413" marT="45704" marB="45704" anchor="ctr"/>
                </a:tc>
              </a:tr>
            </a:tbl>
          </a:graphicData>
        </a:graphic>
      </p:graphicFrame>
      <p:cxnSp>
        <p:nvCxnSpPr>
          <p:cNvPr id="14380" name="Conector de seta reta 19"/>
          <p:cNvCxnSpPr>
            <a:cxnSpLocks noChangeShapeType="1"/>
            <a:stCxn id="14344" idx="0"/>
          </p:cNvCxnSpPr>
          <p:nvPr/>
        </p:nvCxnSpPr>
        <p:spPr bwMode="auto">
          <a:xfrm flipV="1">
            <a:off x="7956912" y="1710675"/>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sp>
        <p:nvSpPr>
          <p:cNvPr id="17" name="Elipse 7"/>
          <p:cNvSpPr>
            <a:spLocks noChangeArrowheads="1"/>
          </p:cNvSpPr>
          <p:nvPr/>
        </p:nvSpPr>
        <p:spPr bwMode="auto">
          <a:xfrm>
            <a:off x="8496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7" name="Conector de seta reta 6"/>
          <p:cNvCxnSpPr>
            <a:stCxn id="17" idx="1"/>
            <a:endCxn id="14344" idx="5"/>
          </p:cNvCxnSpPr>
          <p:nvPr/>
        </p:nvCxnSpPr>
        <p:spPr bwMode="auto">
          <a:xfrm flipH="1" flipV="1">
            <a:off x="8185909" y="3252534"/>
            <a:ext cx="35831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Elipse 7"/>
          <p:cNvSpPr>
            <a:spLocks noChangeArrowheads="1"/>
          </p:cNvSpPr>
          <p:nvPr/>
        </p:nvSpPr>
        <p:spPr bwMode="auto">
          <a:xfrm>
            <a:off x="8712822"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13" name="Conector de seta reta 12"/>
          <p:cNvCxnSpPr>
            <a:stCxn id="25" idx="0"/>
            <a:endCxn id="17" idx="4"/>
          </p:cNvCxnSpPr>
          <p:nvPr/>
        </p:nvCxnSpPr>
        <p:spPr bwMode="auto">
          <a:xfrm flipH="1" flipV="1">
            <a:off x="8658717" y="4139887"/>
            <a:ext cx="216030"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stCxn id="14343" idx="0"/>
            <a:endCxn id="25" idx="4"/>
          </p:cNvCxnSpPr>
          <p:nvPr/>
        </p:nvCxnSpPr>
        <p:spPr bwMode="auto">
          <a:xfrm flipH="1" flipV="1">
            <a:off x="8874747"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Elipse 7"/>
          <p:cNvSpPr>
            <a:spLocks noChangeArrowheads="1"/>
          </p:cNvSpPr>
          <p:nvPr/>
        </p:nvSpPr>
        <p:spPr bwMode="auto">
          <a:xfrm>
            <a:off x="7092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0" name="Conector de seta reta 39"/>
          <p:cNvCxnSpPr>
            <a:stCxn id="39" idx="7"/>
            <a:endCxn id="14344" idx="3"/>
          </p:cNvCxnSpPr>
          <p:nvPr/>
        </p:nvCxnSpPr>
        <p:spPr bwMode="auto">
          <a:xfrm flipV="1">
            <a:off x="7369215" y="3252534"/>
            <a:ext cx="35870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7"/>
          <p:cNvSpPr>
            <a:spLocks noChangeArrowheads="1"/>
          </p:cNvSpPr>
          <p:nvPr/>
        </p:nvSpPr>
        <p:spPr bwMode="auto">
          <a:xfrm>
            <a:off x="6850063"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2" name="Conector de seta reta 41"/>
          <p:cNvCxnSpPr>
            <a:stCxn id="41" idx="0"/>
            <a:endCxn id="39" idx="4"/>
          </p:cNvCxnSpPr>
          <p:nvPr/>
        </p:nvCxnSpPr>
        <p:spPr bwMode="auto">
          <a:xfrm flipV="1">
            <a:off x="7011988" y="4139887"/>
            <a:ext cx="242729"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onector de seta reta 42"/>
          <p:cNvCxnSpPr>
            <a:endCxn id="41" idx="4"/>
          </p:cNvCxnSpPr>
          <p:nvPr/>
        </p:nvCxnSpPr>
        <p:spPr bwMode="auto">
          <a:xfrm flipH="1" flipV="1">
            <a:off x="7011988"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descr="E:\Arquivos\Documentos\Bruno_Dropbox\Dropbox\Mestrado\Projeto_dissertacao\IEEE_WCNC\presentation\img\paket-from-B-to-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457" y="5253479"/>
            <a:ext cx="1283531" cy="94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2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500"/>
                            </p:stCondLst>
                            <p:childTnLst>
                              <p:par>
                                <p:cTn id="17" presetID="0" presetClass="path" presetSubtype="0" accel="50000" decel="50000" fill="hold" nodeType="afterEffect">
                                  <p:stCondLst>
                                    <p:cond delay="0"/>
                                  </p:stCondLst>
                                  <p:childTnLst>
                                    <p:animMotion origin="layout" path="M -5.37092E-7 0.03384 C 0.00063 0.00042 0.00032 -0.03299 0.00205 -0.06662 C 0.00299 -0.08428 0.01118 -0.1034 0.01575 -0.11853 C 0.01874 -0.12841 0.02032 -0.13934 0.02268 -0.14985 C 0.02741 -0.17066 0.04268 -0.18705 0.05229 -0.20176 C 0.05434 -0.2047 0.05528 -0.20891 0.05686 -0.21206 C 0.06426 -0.2253 0.07765 -0.24085 0.08883 -0.24674 C 0.0912 -0.2501 0.09309 -0.25409 0.09561 -0.25704 C 0.10002 -0.26208 0.10931 -0.27091 0.10931 -0.2707 C 0.1227 -0.30138 0.1049 -0.26565 0.12065 -0.28478 C 0.12285 -0.2873 0.12317 -0.29214 0.12522 -0.29529 C 0.12711 -0.29823 0.12978 -0.2997 0.13215 -0.30222 C 0.13924 -0.31841 0.14963 -0.32534 0.15719 -0.34027 C 0.1605 -0.34699 0.16318 -0.35414 0.16633 -0.36107 C 0.16774 -0.36444 0.17089 -0.37116 0.17089 -0.37095 C 0.17326 -0.38251 0.17735 -0.39113 0.18003 -0.40248 C 0.18255 -0.41383 0.17956 -0.41299 0.1846 -0.41299 " pathEditMode="relative" rAng="0" ptsTypes="ffffffffffffffffA">
                                      <p:cBhvr>
                                        <p:cTn id="18" dur="2000" fill="hold"/>
                                        <p:tgtEl>
                                          <p:spTgt spid="1026"/>
                                        </p:tgtEl>
                                        <p:attrNameLst>
                                          <p:attrName>ppt_x</p:attrName>
                                          <p:attrName>ppt_y</p:attrName>
                                        </p:attrNameLst>
                                      </p:cBhvr>
                                      <p:rCtr x="9230" y="-22383"/>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par>
                          <p:cTn id="41" fill="hold">
                            <p:stCondLst>
                              <p:cond delay="500"/>
                            </p:stCondLst>
                            <p:childTnLst>
                              <p:par>
                                <p:cTn id="42" presetID="0" presetClass="path" presetSubtype="0" accel="50000" decel="50000" fill="hold" nodeType="afterEffect">
                                  <p:stCondLst>
                                    <p:cond delay="0"/>
                                  </p:stCondLst>
                                  <p:childTnLst>
                                    <p:animMotion origin="layout" path="M 0.18459 -0.41298 C 0.19215 -0.40647 0.2005 -0.40311 0.20822 -0.39722 C 0.21232 -0.39407 0.2161 -0.39029 0.22003 -0.38671 C 0.22208 -0.38503 0.22602 -0.38146 0.22602 -0.38146 C 0.2413 -0.35056 0.21799 -0.39533 0.23594 -0.36822 C 0.23909 -0.36338 0.24051 -0.35687 0.24382 -0.35245 C 0.25295 -0.34026 0.24807 -0.34783 0.25752 -0.32891 C 0.2613 -0.32135 0.26335 -0.30348 0.26539 -0.29466 C 0.26823 -0.28163 0.27106 -0.27406 0.27532 -0.26292 C 0.28067 -0.24884 0.28288 -0.23097 0.28524 -0.21563 C 0.28587 -0.2047 0.28745 -0.16624 0.28918 -0.15258 C 0.2906 -0.14186 0.2939 -0.13156 0.29501 -0.12084 C 0.29564 -0.11391 0.29627 -0.10676 0.29705 -0.09983 C 0.29831 -0.08932 0.30099 -0.0683 0.30099 -0.0683 C 0.29973 -0.03888 0.29501 0.00946 0.29501 0.04498 " pathEditMode="relative" ptsTypes="ffffffffffffffA">
                                      <p:cBhvr>
                                        <p:cTn id="43" dur="2000" fill="hold"/>
                                        <p:tgtEl>
                                          <p:spTgt spid="1026"/>
                                        </p:tgtEl>
                                        <p:attrNameLst>
                                          <p:attrName>ppt_x</p:attrName>
                                          <p:attrName>ppt_y</p:attrName>
                                        </p:attrNameLst>
                                      </p:cBhvr>
                                    </p:animMotion>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Transport layer over XCTP</a:t>
            </a:r>
            <a:endParaRPr lang="en-US" dirty="0"/>
          </a:p>
        </p:txBody>
      </p:sp>
      <p:sp>
        <p:nvSpPr>
          <p:cNvPr id="3" name="Espaço Reservado para Conteúdo 2"/>
          <p:cNvSpPr>
            <a:spLocks noGrp="1"/>
          </p:cNvSpPr>
          <p:nvPr>
            <p:ph idx="1"/>
          </p:nvPr>
        </p:nvSpPr>
        <p:spPr/>
        <p:txBody>
          <a:bodyPr/>
          <a:lstStyle/>
          <a:p>
            <a:r>
              <a:rPr lang="en-US" dirty="0" smtClean="0"/>
              <a:t>We implement the Transport Automatic Piggyback Protocol </a:t>
            </a:r>
            <a:r>
              <a:rPr lang="en-US" dirty="0"/>
              <a:t>(</a:t>
            </a:r>
            <a:r>
              <a:rPr lang="en-US" dirty="0" smtClean="0"/>
              <a:t>TAP2)</a:t>
            </a:r>
          </a:p>
          <a:p>
            <a:r>
              <a:rPr lang="en-US" dirty="0" smtClean="0"/>
              <a:t>TAP2 uses for error-control</a:t>
            </a:r>
          </a:p>
          <a:p>
            <a:pPr lvl="1"/>
            <a:r>
              <a:rPr lang="en-US" dirty="0" smtClean="0"/>
              <a:t>Piggyback</a:t>
            </a:r>
          </a:p>
          <a:p>
            <a:pPr lvl="1"/>
            <a:r>
              <a:rPr lang="en-US" dirty="0" smtClean="0"/>
              <a:t>Automatic Repeat-</a:t>
            </a:r>
            <a:r>
              <a:rPr lang="en-US" dirty="0" err="1" smtClean="0"/>
              <a:t>reQuest</a:t>
            </a:r>
            <a:r>
              <a:rPr lang="en-US" dirty="0" smtClean="0"/>
              <a:t> (ARQ)</a:t>
            </a:r>
          </a:p>
          <a:p>
            <a:endParaRPr lang="en-US" dirty="0" smtClean="0"/>
          </a:p>
          <a:p>
            <a:endParaRPr lang="en-US" dirty="0" smtClean="0"/>
          </a:p>
          <a:p>
            <a:endParaRPr lang="en-US" dirty="0" smtClean="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17</a:t>
            </a:fld>
            <a:endParaRPr lang="en-US" altLang="pt-BR"/>
          </a:p>
        </p:txBody>
      </p:sp>
    </p:spTree>
    <p:extLst>
      <p:ext uri="{BB962C8B-B14F-4D97-AF65-F5344CB8AC3E}">
        <p14:creationId xmlns:p14="http://schemas.microsoft.com/office/powerpoint/2010/main" val="87813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bg2">
                    <a:lumMod val="60000"/>
                    <a:lumOff val="40000"/>
                  </a:schemeClr>
                </a:solidFill>
              </a:rPr>
              <a:t>Topological Changes</a:t>
            </a:r>
          </a:p>
          <a:p>
            <a:pPr>
              <a:defRPr/>
            </a:pPr>
            <a:r>
              <a:rPr lang="en-US" dirty="0" smtClean="0">
                <a:solidFill>
                  <a:schemeClr val="accent6">
                    <a:lumMod val="60000"/>
                    <a:lumOff val="40000"/>
                  </a:schemeClr>
                </a:solidFill>
              </a:rPr>
              <a:t>Evaluation</a:t>
            </a:r>
          </a:p>
          <a:p>
            <a:pPr>
              <a:defRPr/>
            </a:pPr>
            <a:r>
              <a:rPr lang="en-US" dirty="0" smtClean="0"/>
              <a:t>Conclusion</a:t>
            </a:r>
          </a:p>
          <a:p>
            <a:pPr>
              <a:defRPr/>
            </a:pPr>
            <a:endParaRPr lang="en-US" dirty="0"/>
          </a:p>
        </p:txBody>
      </p:sp>
      <p:sp>
        <p:nvSpPr>
          <p:cNvPr id="1638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5F24611-5278-4CDE-8A37-1F47021DA552}" type="slidenum">
              <a:rPr lang="en-US" altLang="pt-BR" smtClean="0">
                <a:solidFill>
                  <a:srgbClr val="000000"/>
                </a:solidFill>
                <a:latin typeface="Times New Roman" pitchFamily="16" charset="0"/>
                <a:ea typeface="DejaVu Sans" charset="0"/>
                <a:cs typeface="DejaVu Sans" charset="0"/>
              </a:rPr>
              <a:pPr eaLnBrk="1"/>
              <a:t>18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experiments</a:t>
            </a:r>
            <a:endParaRPr lang="pt-BR" dirty="0"/>
          </a:p>
        </p:txBody>
      </p:sp>
      <p:sp>
        <p:nvSpPr>
          <p:cNvPr id="3" name="Espaço Reservado para Conteúdo 2"/>
          <p:cNvSpPr>
            <a:spLocks noGrp="1"/>
          </p:cNvSpPr>
          <p:nvPr>
            <p:ph sz="half" idx="1"/>
          </p:nvPr>
        </p:nvSpPr>
        <p:spPr>
          <a:xfrm>
            <a:off x="503238" y="1403507"/>
            <a:ext cx="4457700" cy="4383088"/>
          </a:xfrm>
        </p:spPr>
        <p:txBody>
          <a:bodyPr/>
          <a:lstStyle/>
          <a:p>
            <a:r>
              <a:rPr lang="en-US" dirty="0" smtClean="0"/>
              <a:t>We made comparisons with different protocols</a:t>
            </a:r>
          </a:p>
          <a:p>
            <a:pPr lvl="1"/>
            <a:r>
              <a:rPr lang="en-US" dirty="0" smtClean="0"/>
              <a:t>AODV and CTP in </a:t>
            </a:r>
            <a:r>
              <a:rPr lang="en-US" dirty="0" err="1" smtClean="0"/>
              <a:t>TinyOS</a:t>
            </a:r>
            <a:r>
              <a:rPr lang="en-US" dirty="0" smtClean="0"/>
              <a:t> implementation</a:t>
            </a:r>
          </a:p>
          <a:p>
            <a:pPr lvl="1"/>
            <a:r>
              <a:rPr lang="en-US" dirty="0" smtClean="0"/>
              <a:t>RPL in </a:t>
            </a:r>
            <a:r>
              <a:rPr lang="en-US" dirty="0" err="1"/>
              <a:t>Contiki</a:t>
            </a:r>
            <a:r>
              <a:rPr lang="en-US" dirty="0"/>
              <a:t> implementation</a:t>
            </a:r>
            <a:endParaRPr lang="en-US" dirty="0" smtClean="0"/>
          </a:p>
          <a:p>
            <a:pPr marL="628650" indent="-514350"/>
            <a:r>
              <a:rPr lang="en-US" dirty="0" smtClean="0"/>
              <a:t>We run experiments on TOSSIM</a:t>
            </a:r>
          </a:p>
          <a:p>
            <a:pPr lvl="1"/>
            <a:r>
              <a:rPr lang="en-US" dirty="0" smtClean="0"/>
              <a:t>10 different topologies</a:t>
            </a:r>
          </a:p>
          <a:p>
            <a:pPr lvl="1"/>
            <a:r>
              <a:rPr lang="en-US" dirty="0" smtClean="0"/>
              <a:t>10 simulations in each scenario</a:t>
            </a:r>
          </a:p>
          <a:p>
            <a:pPr lvl="1"/>
            <a:r>
              <a:rPr lang="en-US" dirty="0" smtClean="0"/>
              <a:t>Curves are average</a:t>
            </a:r>
          </a:p>
          <a:p>
            <a:pPr lvl="1"/>
            <a:r>
              <a:rPr lang="en-US" dirty="0" smtClean="0"/>
              <a:t>Bars are C. I. 95%</a:t>
            </a:r>
          </a:p>
          <a:p>
            <a:pPr marL="514350" indent="-514350">
              <a:buFont typeface="+mj-lt"/>
              <a:buAutoNum type="arabicPeriod"/>
            </a:pPr>
            <a:endParaRPr lang="en-US" dirty="0" smtClean="0"/>
          </a:p>
          <a:p>
            <a:pPr marL="971550" lvl="1" indent="-514350">
              <a:buFont typeface="+mj-lt"/>
              <a:buAutoNum type="arabicPeriod"/>
            </a:pPr>
            <a:endParaRPr lang="en-US" dirty="0" smtClean="0"/>
          </a:p>
          <a:p>
            <a:pPr marL="514350" indent="-514350">
              <a:buFont typeface="+mj-lt"/>
              <a:buAutoNum type="arabicPeriod"/>
            </a:pPr>
            <a:endParaRPr lang="pt-BR" dirty="0"/>
          </a:p>
        </p:txBody>
      </p:sp>
      <p:graphicFrame>
        <p:nvGraphicFramePr>
          <p:cNvPr id="6" name="Espaço Reservado para Conteúdo 5"/>
          <p:cNvGraphicFramePr>
            <a:graphicFrameLocks noGrp="1"/>
          </p:cNvGraphicFramePr>
          <p:nvPr>
            <p:ph sz="half" idx="2"/>
            <p:extLst>
              <p:ext uri="{D42A27DB-BD31-4B8C-83A1-F6EECF244321}">
                <p14:modId xmlns:p14="http://schemas.microsoft.com/office/powerpoint/2010/main" val="3508535323"/>
              </p:ext>
            </p:extLst>
          </p:nvPr>
        </p:nvGraphicFramePr>
        <p:xfrm>
          <a:off x="5184332" y="2034507"/>
          <a:ext cx="4459288" cy="3883622"/>
        </p:xfrm>
        <a:graphic>
          <a:graphicData uri="http://schemas.openxmlformats.org/drawingml/2006/table">
            <a:tbl>
              <a:tblPr firstRow="1" bandRow="1">
                <a:tableStyleId>{5C22544A-7EE6-4342-B048-85BDC9FD1C3A}</a:tableStyleId>
              </a:tblPr>
              <a:tblGrid>
                <a:gridCol w="2880400"/>
                <a:gridCol w="1578888"/>
              </a:tblGrid>
              <a:tr h="370840">
                <a:tc>
                  <a:txBody>
                    <a:bodyPr/>
                    <a:lstStyle/>
                    <a:p>
                      <a:pPr algn="ctr"/>
                      <a:r>
                        <a:rPr lang="en-US" dirty="0" smtClean="0"/>
                        <a:t>Parameter</a:t>
                      </a:r>
                      <a:endParaRPr lang="pt-BR" dirty="0"/>
                    </a:p>
                  </a:txBody>
                  <a:tcPr/>
                </a:tc>
                <a:tc>
                  <a:txBody>
                    <a:bodyPr/>
                    <a:lstStyle/>
                    <a:p>
                      <a:pPr algn="ctr"/>
                      <a:r>
                        <a:rPr lang="en-US" dirty="0" smtClean="0"/>
                        <a:t>Value</a:t>
                      </a:r>
                      <a:endParaRPr lang="pt-BR" dirty="0"/>
                    </a:p>
                  </a:txBody>
                  <a:tcPr/>
                </a:tc>
              </a:tr>
              <a:tr h="370840">
                <a:tc>
                  <a:txBody>
                    <a:bodyPr/>
                    <a:lstStyle/>
                    <a:p>
                      <a:pPr algn="l"/>
                      <a:r>
                        <a:rPr lang="en-US" smtClean="0"/>
                        <a:t>Base station</a:t>
                      </a:r>
                      <a:endParaRPr lang="pt-BR" dirty="0"/>
                    </a:p>
                  </a:txBody>
                  <a:tcPr anchor="ctr"/>
                </a:tc>
                <a:tc>
                  <a:txBody>
                    <a:bodyPr/>
                    <a:lstStyle/>
                    <a:p>
                      <a:pPr algn="ctr"/>
                      <a:r>
                        <a:rPr lang="en-US" dirty="0" smtClean="0"/>
                        <a:t>1 center</a:t>
                      </a:r>
                      <a:endParaRPr lang="pt-BR" dirty="0"/>
                    </a:p>
                  </a:txBody>
                  <a:tcPr anchor="ctr"/>
                </a:tc>
              </a:tr>
              <a:tr h="370840">
                <a:tc>
                  <a:txBody>
                    <a:bodyPr/>
                    <a:lstStyle/>
                    <a:p>
                      <a:pPr algn="l"/>
                      <a:r>
                        <a:rPr lang="en-US" dirty="0" smtClean="0"/>
                        <a:t>Number nodes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Radio</a:t>
                      </a:r>
                      <a:r>
                        <a:rPr lang="en-US" baseline="0" dirty="0" smtClean="0"/>
                        <a:t> range (m)</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Density (nodes/m²)</a:t>
                      </a:r>
                      <a:endParaRPr lang="pt-BR" dirty="0"/>
                    </a:p>
                  </a:txBody>
                  <a:tcPr anchor="ctr"/>
                </a:tc>
                <a:tc>
                  <a:txBody>
                    <a:bodyPr/>
                    <a:lstStyle/>
                    <a:p>
                      <a:pPr algn="ctr"/>
                      <a:r>
                        <a:rPr lang="en-US" dirty="0" smtClean="0"/>
                        <a:t>10</a:t>
                      </a:r>
                      <a:endParaRPr lang="pt-BR" dirty="0"/>
                    </a:p>
                  </a:txBody>
                  <a:tcPr anchor="ctr"/>
                </a:tc>
              </a:tr>
              <a:tr h="370840">
                <a:tc>
                  <a:txBody>
                    <a:bodyPr/>
                    <a:lstStyle/>
                    <a:p>
                      <a:pPr algn="l"/>
                      <a:r>
                        <a:rPr lang="en-US" dirty="0" smtClean="0"/>
                        <a:t>Number</a:t>
                      </a:r>
                      <a:r>
                        <a:rPr lang="en-US" baseline="0" dirty="0" smtClean="0"/>
                        <a:t> of </a:t>
                      </a:r>
                      <a:r>
                        <a:rPr lang="en-US" dirty="0" smtClean="0"/>
                        <a:t> experiments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Bytes</a:t>
                      </a:r>
                      <a:r>
                        <a:rPr lang="en-US" baseline="0" dirty="0" smtClean="0"/>
                        <a:t> transmitted</a:t>
                      </a:r>
                      <a:endParaRPr lang="pt-BR" dirty="0"/>
                    </a:p>
                  </a:txBody>
                  <a:tcPr anchor="ctr"/>
                </a:tc>
                <a:tc>
                  <a:txBody>
                    <a:bodyPr/>
                    <a:lstStyle/>
                    <a:p>
                      <a:pPr algn="ctr"/>
                      <a:r>
                        <a:rPr lang="en-US" dirty="0" smtClean="0"/>
                        <a:t>1024</a:t>
                      </a:r>
                      <a:endParaRPr lang="pt-BR" dirty="0"/>
                    </a:p>
                  </a:txBody>
                  <a:tcPr anchor="ctr"/>
                </a:tc>
              </a:tr>
              <a:tr h="370840">
                <a:tc>
                  <a:txBody>
                    <a:bodyPr/>
                    <a:lstStyle/>
                    <a:p>
                      <a:pPr algn="l"/>
                      <a:r>
                        <a:rPr lang="en-US" dirty="0" smtClean="0"/>
                        <a:t>Path loss exponent</a:t>
                      </a:r>
                      <a:endParaRPr lang="pt-BR" dirty="0"/>
                    </a:p>
                  </a:txBody>
                  <a:tcPr anchor="ctr"/>
                </a:tc>
                <a:tc>
                  <a:txBody>
                    <a:bodyPr/>
                    <a:lstStyle/>
                    <a:p>
                      <a:pPr algn="ctr"/>
                      <a:r>
                        <a:rPr lang="en-US" dirty="0" smtClean="0"/>
                        <a:t>4.7</a:t>
                      </a:r>
                      <a:endParaRPr lang="pt-BR" dirty="0"/>
                    </a:p>
                  </a:txBody>
                  <a:tcPr anchor="ctr"/>
                </a:tc>
              </a:tr>
              <a:tr h="370840">
                <a:tc>
                  <a:txBody>
                    <a:bodyPr/>
                    <a:lstStyle/>
                    <a:p>
                      <a:pPr algn="l"/>
                      <a:r>
                        <a:rPr lang="en-US" dirty="0" smtClean="0"/>
                        <a:t>Power decay (dB)</a:t>
                      </a:r>
                      <a:endParaRPr lang="pt-BR" dirty="0"/>
                    </a:p>
                  </a:txBody>
                  <a:tcPr anchor="ctr"/>
                </a:tc>
                <a:tc>
                  <a:txBody>
                    <a:bodyPr/>
                    <a:lstStyle/>
                    <a:p>
                      <a:pPr algn="ctr"/>
                      <a:r>
                        <a:rPr lang="en-US" dirty="0" smtClean="0"/>
                        <a:t>55.4</a:t>
                      </a:r>
                      <a:endParaRPr lang="pt-BR" dirty="0"/>
                    </a:p>
                  </a:txBody>
                  <a:tcPr anchor="ctr"/>
                </a:tc>
              </a:tr>
              <a:tr h="546062">
                <a:tc>
                  <a:txBody>
                    <a:bodyPr/>
                    <a:lstStyle/>
                    <a:p>
                      <a:pPr algn="l"/>
                      <a:r>
                        <a:rPr lang="en-US" dirty="0" smtClean="0"/>
                        <a:t>Shadowing</a:t>
                      </a:r>
                      <a:r>
                        <a:rPr lang="en-US" baseline="0" dirty="0" smtClean="0"/>
                        <a:t> </a:t>
                      </a:r>
                      <a:r>
                        <a:rPr lang="en-US" baseline="0" dirty="0" err="1" smtClean="0"/>
                        <a:t>Std</a:t>
                      </a:r>
                      <a:r>
                        <a:rPr lang="en-US" baseline="0" dirty="0" smtClean="0"/>
                        <a:t> </a:t>
                      </a:r>
                      <a:r>
                        <a:rPr lang="en-US" baseline="0" dirty="0" err="1" smtClean="0"/>
                        <a:t>Dev</a:t>
                      </a:r>
                      <a:r>
                        <a:rPr lang="en-US" baseline="0" dirty="0" smtClean="0"/>
                        <a:t> (dB)</a:t>
                      </a:r>
                      <a:endParaRPr lang="pt-BR" dirty="0"/>
                    </a:p>
                  </a:txBody>
                  <a:tcPr anchor="ctr"/>
                </a:tc>
                <a:tc>
                  <a:txBody>
                    <a:bodyPr/>
                    <a:lstStyle/>
                    <a:p>
                      <a:pPr algn="ctr"/>
                      <a:r>
                        <a:rPr lang="en-US" dirty="0" smtClean="0"/>
                        <a:t>3.5</a:t>
                      </a:r>
                      <a:endParaRPr lang="pt-BR"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19</a:t>
            </a:fld>
            <a:endParaRPr lang="en-US" altLang="pt-BR"/>
          </a:p>
        </p:txBody>
      </p:sp>
    </p:spTree>
    <p:extLst>
      <p:ext uri="{BB962C8B-B14F-4D97-AF65-F5344CB8AC3E}">
        <p14:creationId xmlns:p14="http://schemas.microsoft.com/office/powerpoint/2010/main" val="304586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altLang="en-US" dirty="0" smtClean="0"/>
              <a:t>Communication paradigms on WNS</a:t>
            </a:r>
            <a:br>
              <a:rPr lang="en-US" altLang="en-US" dirty="0" smtClean="0"/>
            </a:br>
            <a:r>
              <a:rPr lang="en-US" altLang="en-US" sz="2800" dirty="0" smtClean="0"/>
              <a:t>many-to-one</a:t>
            </a:r>
            <a:r>
              <a:rPr lang="en-US" altLang="en-US" sz="2800" dirty="0" smtClean="0">
                <a:solidFill>
                  <a:schemeClr val="bg2">
                    <a:lumMod val="60000"/>
                    <a:lumOff val="40000"/>
                  </a:schemeClr>
                </a:solidFill>
              </a:rPr>
              <a:t>, </a:t>
            </a:r>
            <a:r>
              <a:rPr lang="en-US" altLang="en-US" sz="2800" dirty="0" smtClean="0">
                <a:solidFill>
                  <a:schemeClr val="bg2"/>
                </a:solidFill>
              </a:rPr>
              <a:t>one-to-many, and any-to-any</a:t>
            </a:r>
            <a:endParaRPr lang="en-US" altLang="en-US" sz="2400" dirty="0" smtClean="0">
              <a:solidFill>
                <a:schemeClr val="bg2"/>
              </a:solidFill>
            </a:endParaRPr>
          </a:p>
        </p:txBody>
      </p:sp>
      <p:sp>
        <p:nvSpPr>
          <p:cNvPr id="4099" name="Espaço Reservado para Conteúdo 1"/>
          <p:cNvSpPr>
            <a:spLocks noGrp="1"/>
          </p:cNvSpPr>
          <p:nvPr>
            <p:ph sz="half" idx="1"/>
          </p:nvPr>
        </p:nvSpPr>
        <p:spPr>
          <a:xfrm>
            <a:off x="503238" y="1768475"/>
            <a:ext cx="5473204" cy="4383088"/>
          </a:xfrm>
        </p:spPr>
        <p:txBody>
          <a:bodyPr/>
          <a:lstStyle/>
          <a:p>
            <a:pPr>
              <a:buFont typeface="Arial" charset="0"/>
              <a:buChar char="•"/>
            </a:pPr>
            <a:r>
              <a:rPr lang="en-US" altLang="en-US" dirty="0" err="1" smtClean="0"/>
              <a:t>Anycast</a:t>
            </a:r>
            <a:r>
              <a:rPr lang="en-US" altLang="en-US" dirty="0" smtClean="0"/>
              <a:t> route to the sink(s)</a:t>
            </a:r>
          </a:p>
          <a:p>
            <a:pPr lvl="1">
              <a:buFont typeface="Arial" charset="0"/>
              <a:buChar char="•"/>
            </a:pPr>
            <a:r>
              <a:rPr lang="en-US" altLang="en-US" dirty="0" smtClean="0"/>
              <a:t>Used for </a:t>
            </a:r>
            <a:r>
              <a:rPr lang="en-US" altLang="en-US" b="1" dirty="0" smtClean="0"/>
              <a:t>data collection</a:t>
            </a:r>
            <a:r>
              <a:rPr lang="en-US" altLang="en-US" dirty="0" smtClean="0"/>
              <a:t> from the network</a:t>
            </a:r>
          </a:p>
          <a:p>
            <a:pPr>
              <a:buFont typeface="Arial" charset="0"/>
              <a:buChar char="•"/>
            </a:pPr>
            <a:r>
              <a:rPr lang="en-US" altLang="en-US" dirty="0" smtClean="0">
                <a:solidFill>
                  <a:srgbClr val="FF6600"/>
                </a:solidFill>
              </a:rPr>
              <a:t>Problem</a:t>
            </a:r>
          </a:p>
          <a:p>
            <a:pPr lvl="1">
              <a:buFont typeface="Arial" charset="0"/>
              <a:buChar char="•"/>
            </a:pPr>
            <a:r>
              <a:rPr lang="en-US" altLang="en-US" dirty="0" smtClean="0">
                <a:solidFill>
                  <a:srgbClr val="FF6600"/>
                </a:solidFill>
              </a:rPr>
              <a:t>Impossible to check data delivery</a:t>
            </a:r>
          </a:p>
          <a:p>
            <a:pPr lvl="1">
              <a:buFont typeface="Arial" charset="0"/>
              <a:buChar char="•"/>
            </a:pPr>
            <a:endParaRPr lang="en-US" altLang="en-US" dirty="0" smtClean="0"/>
          </a:p>
          <a:p>
            <a:pPr lvl="1">
              <a:buFont typeface="Arial" charset="0"/>
              <a:buChar char="•"/>
            </a:pPr>
            <a:endParaRPr lang="en-US" altLang="en-US" dirty="0" smtClean="0"/>
          </a:p>
        </p:txBody>
      </p:sp>
      <p:sp>
        <p:nvSpPr>
          <p:cNvPr id="4101"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717AE0FA-461A-4B09-8503-8B1C804D63A2}"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
        <p:nvSpPr>
          <p:cNvPr id="2" name="Retângulo 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4" name="Seta para cima 33"/>
          <p:cNvSpPr/>
          <p:nvPr/>
        </p:nvSpPr>
        <p:spPr bwMode="auto">
          <a:xfrm>
            <a:off x="7143928" y="2637434"/>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8" name="Elipse 67"/>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9" name="Elipse 68"/>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0" name="Elipse 69"/>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1" name="Elipse 70"/>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6" name="Conector de seta reta 35"/>
          <p:cNvCxnSpPr>
            <a:stCxn id="70" idx="0"/>
            <a:endCxn id="68"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71" idx="0"/>
            <a:endCxn id="69"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Conector de seta reta 43"/>
          <p:cNvCxnSpPr>
            <a:stCxn id="68"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69"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Elipse 109"/>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79" name="Conector de seta reta 78"/>
          <p:cNvCxnSpPr>
            <a:stCxn id="110" idx="0"/>
            <a:endCxn id="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Elipse 11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81" name="Conector de seta reta 80"/>
          <p:cNvCxnSpPr>
            <a:stCxn id="113" idx="0"/>
            <a:endCxn id="110"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34"/>
                                        </p:tgtEl>
                                      </p:cBhvr>
                                    </p:animEffect>
                                    <p:animScale>
                                      <p:cBhvr>
                                        <p:cTn id="13"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evaluation goals</a:t>
            </a:r>
            <a:endParaRPr lang="pt-BR" dirty="0"/>
          </a:p>
        </p:txBody>
      </p:sp>
      <p:sp>
        <p:nvSpPr>
          <p:cNvPr id="3" name="Espaço Reservado para Conteúdo 2"/>
          <p:cNvSpPr>
            <a:spLocks noGrp="1"/>
          </p:cNvSpPr>
          <p:nvPr>
            <p:ph idx="1"/>
          </p:nvPr>
        </p:nvSpPr>
        <p:spPr>
          <a:xfrm>
            <a:off x="503238" y="1629059"/>
            <a:ext cx="9069387" cy="4383088"/>
          </a:xfrm>
        </p:spPr>
        <p:txBody>
          <a:bodyPr/>
          <a:lstStyle/>
          <a:p>
            <a:r>
              <a:rPr lang="en-US" dirty="0" smtClean="0"/>
              <a:t>Reliable?</a:t>
            </a:r>
          </a:p>
          <a:p>
            <a:pPr lvl="1"/>
            <a:r>
              <a:rPr lang="en-US" sz="2400" dirty="0" smtClean="0"/>
              <a:t>Packet delivery to sink</a:t>
            </a:r>
          </a:p>
          <a:p>
            <a:r>
              <a:rPr lang="en-US" dirty="0" smtClean="0"/>
              <a:t>Robustness?</a:t>
            </a:r>
          </a:p>
          <a:p>
            <a:pPr lvl="1"/>
            <a:r>
              <a:rPr lang="en-US" sz="2400" dirty="0" smtClean="0"/>
              <a:t>Presence of faults and on </a:t>
            </a:r>
            <a:r>
              <a:rPr lang="en-US" sz="2400" dirty="0"/>
              <a:t>d</a:t>
            </a:r>
            <a:r>
              <a:rPr lang="en-US" sz="2400" dirty="0" smtClean="0"/>
              <a:t>ifferent topologies</a:t>
            </a:r>
          </a:p>
          <a:p>
            <a:r>
              <a:rPr lang="en-US" dirty="0" smtClean="0"/>
              <a:t>Scalability?</a:t>
            </a:r>
            <a:endParaRPr lang="en-US" sz="2800" dirty="0" smtClean="0"/>
          </a:p>
          <a:p>
            <a:pPr lvl="1"/>
            <a:r>
              <a:rPr lang="en-US" sz="2400" dirty="0" smtClean="0"/>
              <a:t>Memory for routes and for different amount of nodes</a:t>
            </a:r>
          </a:p>
          <a:p>
            <a:r>
              <a:rPr lang="en-US" dirty="0" smtClean="0"/>
              <a:t>Control Traffic</a:t>
            </a:r>
          </a:p>
          <a:p>
            <a:pPr lvl="1"/>
            <a:r>
              <a:rPr lang="en-US" sz="2400" dirty="0"/>
              <a:t>Beacons to maintaining routes</a:t>
            </a:r>
            <a:endParaRPr lang="en-US" sz="2400" dirty="0" smtClean="0"/>
          </a:p>
          <a:p>
            <a:r>
              <a:rPr lang="en-US" dirty="0" smtClean="0"/>
              <a:t>Memory requirements </a:t>
            </a:r>
          </a:p>
          <a:p>
            <a:pPr lvl="1"/>
            <a:r>
              <a:rPr lang="en-US" sz="2400" dirty="0"/>
              <a:t>C</a:t>
            </a:r>
            <a:r>
              <a:rPr lang="en-US" sz="2400" dirty="0" smtClean="0"/>
              <a:t>ode and initial tables</a:t>
            </a:r>
            <a:endParaRPr lang="pt-BR" sz="2400"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20</a:t>
            </a:fld>
            <a:endParaRPr lang="en-US" altLang="pt-BR"/>
          </a:p>
        </p:txBody>
      </p:sp>
    </p:spTree>
    <p:extLst>
      <p:ext uri="{BB962C8B-B14F-4D97-AF65-F5344CB8AC3E}">
        <p14:creationId xmlns:p14="http://schemas.microsoft.com/office/powerpoint/2010/main" val="732068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accent6">
                    <a:lumMod val="60000"/>
                    <a:lumOff val="40000"/>
                  </a:schemeClr>
                </a:solidFill>
              </a:rPr>
              <a:t>Reliable</a:t>
            </a:r>
            <a:r>
              <a:rPr lang="en-US" sz="2800" dirty="0" smtClean="0">
                <a:solidFill>
                  <a:schemeClr val="bg2">
                    <a:lumMod val="60000"/>
                    <a:lumOff val="40000"/>
                  </a:schemeClr>
                </a:solidFill>
              </a:rPr>
              <a:t>, Robustness, Scalability, Control, Memory</a:t>
            </a:r>
            <a:endParaRPr lang="pt-BR" dirty="0">
              <a:solidFill>
                <a:schemeClr val="bg2">
                  <a:lumMod val="60000"/>
                  <a:lumOff val="40000"/>
                </a:schemeClr>
              </a:solidFill>
            </a:endParaRPr>
          </a:p>
        </p:txBody>
      </p:sp>
      <p:pic>
        <p:nvPicPr>
          <p:cNvPr id="5" name="Espaço Reservado para Conteúdo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1767" r="4288"/>
          <a:stretch/>
        </p:blipFill>
        <p:spPr>
          <a:xfrm>
            <a:off x="1233625" y="2448454"/>
            <a:ext cx="7613374" cy="3023129"/>
          </a:xfrm>
        </p:spPr>
      </p:pic>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21</a:t>
            </a:fld>
            <a:endParaRPr lang="en-US" altLang="pt-BR"/>
          </a:p>
        </p:txBody>
      </p:sp>
      <p:sp>
        <p:nvSpPr>
          <p:cNvPr id="3" name="Elipse 2"/>
          <p:cNvSpPr/>
          <p:nvPr/>
        </p:nvSpPr>
        <p:spPr bwMode="auto">
          <a:xfrm>
            <a:off x="1553279" y="2627677"/>
            <a:ext cx="1368190" cy="936130"/>
          </a:xfrm>
          <a:prstGeom prst="ellipse">
            <a:avLst/>
          </a:prstGeom>
          <a:noFill/>
          <a:ln w="762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 name="CaixaDeTexto 5"/>
          <p:cNvSpPr txBox="1"/>
          <p:nvPr/>
        </p:nvSpPr>
        <p:spPr>
          <a:xfrm>
            <a:off x="647702" y="5436067"/>
            <a:ext cx="3384470" cy="779316"/>
          </a:xfrm>
          <a:prstGeom prst="rect">
            <a:avLst/>
          </a:prstGeom>
          <a:solidFill>
            <a:srgbClr val="FFFFCC"/>
          </a:solidFill>
          <a:ln w="38100">
            <a:solidFill>
              <a:schemeClr val="tx1"/>
            </a:solidFill>
          </a:ln>
        </p:spPr>
        <p:txBody>
          <a:bodyPr wrap="square" rtlCol="0">
            <a:spAutoFit/>
          </a:bodyPr>
          <a:lstStyle/>
          <a:p>
            <a:pPr algn="ctr"/>
            <a:r>
              <a:rPr lang="en-US" sz="2400" b="1" dirty="0" smtClean="0">
                <a:solidFill>
                  <a:srgbClr val="C00000"/>
                </a:solidFill>
              </a:rPr>
              <a:t>CTP does not permit bidirectional routes</a:t>
            </a:r>
            <a:endParaRPr lang="en-US" sz="2400" b="1" dirty="0">
              <a:solidFill>
                <a:srgbClr val="C00000"/>
              </a:solidFill>
            </a:endParaRPr>
          </a:p>
        </p:txBody>
      </p:sp>
    </p:spTree>
    <p:extLst>
      <p:ext uri="{BB962C8B-B14F-4D97-AF65-F5344CB8AC3E}">
        <p14:creationId xmlns:p14="http://schemas.microsoft.com/office/powerpoint/2010/main" val="158420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42967" y="1619537"/>
            <a:ext cx="5894025" cy="4838995"/>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22</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#1</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dirty="0" smtClean="0"/>
              <a:t>5 active flows</a:t>
            </a:r>
          </a:p>
          <a:p>
            <a:pPr marL="285750" indent="-285750">
              <a:buFont typeface="Arial" pitchFamily="34" charset="0"/>
              <a:buChar char="•"/>
            </a:pPr>
            <a:r>
              <a:rPr lang="en-US" sz="2800" dirty="0" smtClean="0"/>
              <a:t>25% of the nodes turned off</a:t>
            </a:r>
            <a:endParaRPr lang="pt-BR" sz="2400" dirty="0"/>
          </a:p>
        </p:txBody>
      </p:sp>
      <p:cxnSp>
        <p:nvCxnSpPr>
          <p:cNvPr id="8" name="Conector reto 7"/>
          <p:cNvCxnSpPr/>
          <p:nvPr/>
        </p:nvCxnSpPr>
        <p:spPr bwMode="auto">
          <a:xfrm flipV="1">
            <a:off x="6333763" y="2411647"/>
            <a:ext cx="3240450" cy="864120"/>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aixaDeTexto 8"/>
          <p:cNvSpPr txBox="1"/>
          <p:nvPr/>
        </p:nvSpPr>
        <p:spPr>
          <a:xfrm>
            <a:off x="7200612" y="3419787"/>
            <a:ext cx="2448340" cy="664797"/>
          </a:xfrm>
          <a:prstGeom prst="rect">
            <a:avLst/>
          </a:prstGeom>
          <a:solidFill>
            <a:srgbClr val="FFFFCC"/>
          </a:solidFill>
          <a:ln w="38100">
            <a:solidFill>
              <a:schemeClr val="tx1"/>
            </a:solidFill>
          </a:ln>
        </p:spPr>
        <p:txBody>
          <a:bodyPr wrap="square" rtlCol="0">
            <a:spAutoFit/>
          </a:bodyPr>
          <a:lstStyle/>
          <a:p>
            <a:r>
              <a:rPr lang="en-US" sz="2000" b="1" dirty="0">
                <a:solidFill>
                  <a:srgbClr val="FF0000"/>
                </a:solidFill>
              </a:rPr>
              <a:t>AODV </a:t>
            </a:r>
            <a:r>
              <a:rPr lang="en-US" sz="2000" b="1" dirty="0" smtClean="0">
                <a:solidFill>
                  <a:srgbClr val="FF0000"/>
                </a:solidFill>
              </a:rPr>
              <a:t>takes a long </a:t>
            </a:r>
            <a:r>
              <a:rPr lang="en-US" sz="2000" b="1" dirty="0">
                <a:solidFill>
                  <a:srgbClr val="FF0000"/>
                </a:solidFill>
              </a:rPr>
              <a:t>time to react</a:t>
            </a:r>
            <a:endParaRPr lang="pt-BR" sz="2000" b="1" dirty="0">
              <a:solidFill>
                <a:srgbClr val="FF0000"/>
              </a:solidFill>
            </a:endParaRPr>
          </a:p>
        </p:txBody>
      </p:sp>
      <p:sp>
        <p:nvSpPr>
          <p:cNvPr id="10" name="Elipse 9"/>
          <p:cNvSpPr/>
          <p:nvPr/>
        </p:nvSpPr>
        <p:spPr bwMode="auto">
          <a:xfrm rot="1731642">
            <a:off x="6300053" y="1970361"/>
            <a:ext cx="648090" cy="1248418"/>
          </a:xfrm>
          <a:prstGeom prst="ellipse">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i="0" u="none" strike="noStrike" cap="none" normalizeH="0" baseline="0" dirty="0" smtClean="0">
              <a:ln>
                <a:noFill/>
              </a:ln>
              <a:effectLst/>
              <a:latin typeface="Arial" charset="0"/>
            </a:endParaRPr>
          </a:p>
        </p:txBody>
      </p:sp>
      <p:sp>
        <p:nvSpPr>
          <p:cNvPr id="11" name="CaixaDeTexto 10"/>
          <p:cNvSpPr txBox="1"/>
          <p:nvPr/>
        </p:nvSpPr>
        <p:spPr>
          <a:xfrm>
            <a:off x="7056592" y="1458810"/>
            <a:ext cx="2709538" cy="664797"/>
          </a:xfrm>
          <a:prstGeom prst="rect">
            <a:avLst/>
          </a:prstGeom>
          <a:solidFill>
            <a:srgbClr val="FFFFCC"/>
          </a:solidFill>
          <a:ln w="38100">
            <a:solidFill>
              <a:schemeClr val="tx1"/>
            </a:solidFill>
          </a:ln>
        </p:spPr>
        <p:txBody>
          <a:bodyPr wrap="square" rtlCol="0">
            <a:spAutoFit/>
          </a:bodyPr>
          <a:lstStyle/>
          <a:p>
            <a:r>
              <a:rPr lang="en-US" sz="2000" b="1" dirty="0">
                <a:solidFill>
                  <a:schemeClr val="accent6">
                    <a:lumMod val="60000"/>
                    <a:lumOff val="40000"/>
                  </a:schemeClr>
                </a:solidFill>
              </a:rPr>
              <a:t>XCTP reacts quickly</a:t>
            </a:r>
          </a:p>
          <a:p>
            <a:r>
              <a:rPr lang="en-US" sz="2000" b="1" dirty="0">
                <a:solidFill>
                  <a:schemeClr val="accent6">
                    <a:lumMod val="60000"/>
                    <a:lumOff val="40000"/>
                  </a:schemeClr>
                </a:solidFill>
              </a:rPr>
              <a:t>finding new routes</a:t>
            </a:r>
            <a:endParaRPr lang="pt-BR" sz="2000" b="1" dirty="0">
              <a:solidFill>
                <a:schemeClr val="accent6">
                  <a:lumMod val="60000"/>
                  <a:lumOff val="40000"/>
                </a:schemeClr>
              </a:solidFill>
            </a:endParaRPr>
          </a:p>
        </p:txBody>
      </p:sp>
      <p:sp>
        <p:nvSpPr>
          <p:cNvPr id="12" name="CaixaDeTexto 11"/>
          <p:cNvSpPr txBox="1"/>
          <p:nvPr/>
        </p:nvSpPr>
        <p:spPr>
          <a:xfrm>
            <a:off x="143630" y="5031658"/>
            <a:ext cx="3899336" cy="779316"/>
          </a:xfrm>
          <a:prstGeom prst="rect">
            <a:avLst/>
          </a:prstGeom>
          <a:solidFill>
            <a:srgbClr val="FFFFCC"/>
          </a:solidFill>
          <a:ln w="38100">
            <a:solidFill>
              <a:schemeClr val="tx1"/>
            </a:solidFill>
          </a:ln>
        </p:spPr>
        <p:txBody>
          <a:bodyPr wrap="square" rtlCol="0">
            <a:spAutoFit/>
          </a:bodyPr>
          <a:lstStyle/>
          <a:p>
            <a:r>
              <a:rPr lang="en-US" sz="2400" b="1" dirty="0" smtClean="0">
                <a:solidFill>
                  <a:srgbClr val="FF0000"/>
                </a:solidFill>
              </a:rPr>
              <a:t>ADOV takes over 200s to finish in </a:t>
            </a:r>
            <a:r>
              <a:rPr lang="en-US" sz="2400" b="1" dirty="0">
                <a:solidFill>
                  <a:srgbClr val="FF0000"/>
                </a:solidFill>
              </a:rPr>
              <a:t>some </a:t>
            </a:r>
            <a:r>
              <a:rPr lang="en-US" sz="2400" b="1" dirty="0" smtClean="0">
                <a:solidFill>
                  <a:srgbClr val="FF0000"/>
                </a:solidFill>
              </a:rPr>
              <a:t>scenarios</a:t>
            </a:r>
            <a:endParaRPr lang="pt-BR" sz="2400" b="1" dirty="0">
              <a:solidFill>
                <a:srgbClr val="FF0000"/>
              </a:solidFill>
            </a:endParaRPr>
          </a:p>
        </p:txBody>
      </p:sp>
      <p:sp>
        <p:nvSpPr>
          <p:cNvPr id="13" name="CaixaDeTexto 12"/>
          <p:cNvSpPr txBox="1"/>
          <p:nvPr/>
        </p:nvSpPr>
        <p:spPr>
          <a:xfrm>
            <a:off x="143630" y="6168961"/>
            <a:ext cx="4176582" cy="779316"/>
          </a:xfrm>
          <a:prstGeom prst="rect">
            <a:avLst/>
          </a:prstGeom>
          <a:solidFill>
            <a:srgbClr val="FFFFCC"/>
          </a:solidFill>
          <a:ln w="38100">
            <a:solidFill>
              <a:schemeClr val="tx1"/>
            </a:solidFill>
          </a:ln>
        </p:spPr>
        <p:txBody>
          <a:bodyPr wrap="square" rtlCol="0">
            <a:spAutoFit/>
          </a:bodyPr>
          <a:lstStyle/>
          <a:p>
            <a:r>
              <a:rPr lang="en-US" sz="2400" b="1" dirty="0">
                <a:solidFill>
                  <a:schemeClr val="accent6">
                    <a:lumMod val="60000"/>
                    <a:lumOff val="40000"/>
                  </a:schemeClr>
                </a:solidFill>
              </a:rPr>
              <a:t>XCTP </a:t>
            </a:r>
            <a:r>
              <a:rPr lang="en-US" sz="2400" b="1" dirty="0" smtClean="0">
                <a:solidFill>
                  <a:schemeClr val="accent6">
                    <a:lumMod val="60000"/>
                    <a:lumOff val="40000"/>
                  </a:schemeClr>
                </a:solidFill>
              </a:rPr>
              <a:t>on average takes 25s to complete all transfers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404175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42967" y="1619537"/>
            <a:ext cx="5894025"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23</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#2</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b="1" dirty="0" smtClean="0">
                <a:solidFill>
                  <a:srgbClr val="FF0000"/>
                </a:solidFill>
              </a:rPr>
              <a:t>50</a:t>
            </a:r>
            <a:r>
              <a:rPr lang="en-US" sz="2800" dirty="0" smtClean="0"/>
              <a:t> active flows</a:t>
            </a:r>
          </a:p>
          <a:p>
            <a:pPr marL="285750" indent="-285750">
              <a:buFont typeface="Arial" pitchFamily="34" charset="0"/>
              <a:buChar char="•"/>
            </a:pPr>
            <a:r>
              <a:rPr lang="en-US" sz="2800" dirty="0" smtClean="0"/>
              <a:t>25% of the nodes turned off</a:t>
            </a:r>
            <a:endParaRPr lang="pt-BR" sz="2400" dirty="0"/>
          </a:p>
        </p:txBody>
      </p:sp>
      <p:sp>
        <p:nvSpPr>
          <p:cNvPr id="13" name="CaixaDeTexto 12"/>
          <p:cNvSpPr txBox="1"/>
          <p:nvPr/>
        </p:nvSpPr>
        <p:spPr>
          <a:xfrm>
            <a:off x="143631" y="4643957"/>
            <a:ext cx="3899337" cy="1122808"/>
          </a:xfrm>
          <a:prstGeom prst="rect">
            <a:avLst/>
          </a:prstGeom>
          <a:solidFill>
            <a:srgbClr val="FFFFCC"/>
          </a:solidFill>
          <a:ln w="38100">
            <a:solidFill>
              <a:schemeClr val="tx1"/>
            </a:solidFill>
          </a:ln>
        </p:spPr>
        <p:txBody>
          <a:bodyPr wrap="square" rtlCol="0">
            <a:spAutoFit/>
          </a:bodyPr>
          <a:lstStyle/>
          <a:p>
            <a:r>
              <a:rPr lang="en-US" sz="2400" b="1" dirty="0">
                <a:solidFill>
                  <a:schemeClr val="accent6">
                    <a:lumMod val="60000"/>
                    <a:lumOff val="40000"/>
                  </a:schemeClr>
                </a:solidFill>
              </a:rPr>
              <a:t>XCTP </a:t>
            </a:r>
            <a:r>
              <a:rPr lang="en-US" sz="2400" b="1" dirty="0" smtClean="0">
                <a:solidFill>
                  <a:schemeClr val="accent6">
                    <a:lumMod val="60000"/>
                    <a:lumOff val="40000"/>
                  </a:schemeClr>
                </a:solidFill>
              </a:rPr>
              <a:t>presented no difference with or without network failures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19965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93300" y="1619537"/>
            <a:ext cx="5894024"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24</a:t>
            </a:fld>
            <a:endParaRPr lang="en-US" altLang="pt-BR" dirty="0"/>
          </a:p>
        </p:txBody>
      </p:sp>
      <p:sp>
        <p:nvSpPr>
          <p:cNvPr id="3" name="Elipse 2"/>
          <p:cNvSpPr/>
          <p:nvPr/>
        </p:nvSpPr>
        <p:spPr bwMode="auto">
          <a:xfrm>
            <a:off x="6192472" y="1907577"/>
            <a:ext cx="1584220" cy="633627"/>
          </a:xfrm>
          <a:prstGeom prst="ellipse">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7" name="CaixaDeTexto 6"/>
          <p:cNvSpPr txBox="1"/>
          <p:nvPr/>
        </p:nvSpPr>
        <p:spPr>
          <a:xfrm>
            <a:off x="7705069" y="1907577"/>
            <a:ext cx="2303933" cy="951030"/>
          </a:xfrm>
          <a:prstGeom prst="rect">
            <a:avLst/>
          </a:prstGeom>
          <a:solidFill>
            <a:srgbClr val="FFFFCC"/>
          </a:solidFill>
          <a:ln w="38100">
            <a:solidFill>
              <a:schemeClr val="tx1"/>
            </a:solidFill>
          </a:ln>
        </p:spPr>
        <p:txBody>
          <a:bodyPr wrap="square" rtlCol="0">
            <a:spAutoFit/>
          </a:bodyPr>
          <a:lstStyle/>
          <a:p>
            <a:r>
              <a:rPr lang="en-US" sz="2000" b="1" dirty="0" smtClean="0">
                <a:solidFill>
                  <a:srgbClr val="FF0000"/>
                </a:solidFill>
              </a:rPr>
              <a:t>RPL always uses all entries in routing table</a:t>
            </a:r>
            <a:endParaRPr lang="pt-BR" sz="2000" b="1" dirty="0">
              <a:solidFill>
                <a:srgbClr val="FF0000"/>
              </a:solidFill>
            </a:endParaRPr>
          </a:p>
        </p:txBody>
      </p:sp>
      <p:sp>
        <p:nvSpPr>
          <p:cNvPr id="8" name="Retângulo 7"/>
          <p:cNvSpPr/>
          <p:nvPr/>
        </p:nvSpPr>
        <p:spPr bwMode="auto">
          <a:xfrm>
            <a:off x="4536242" y="2224390"/>
            <a:ext cx="1440200" cy="1195397"/>
          </a:xfrm>
          <a:prstGeom prst="rect">
            <a:avLst/>
          </a:prstGeom>
          <a:noFill/>
          <a:ln w="76200" cap="flat" cmpd="sng" algn="ctr">
            <a:solidFill>
              <a:schemeClr val="accent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1">
                  <a:lumMod val="50000"/>
                </a:schemeClr>
              </a:solidFill>
              <a:effectLst/>
              <a:latin typeface="Arial" charset="0"/>
            </a:endParaRPr>
          </a:p>
        </p:txBody>
      </p:sp>
      <p:sp>
        <p:nvSpPr>
          <p:cNvPr id="9" name="CaixaDeTexto 8"/>
          <p:cNvSpPr txBox="1"/>
          <p:nvPr/>
        </p:nvSpPr>
        <p:spPr>
          <a:xfrm>
            <a:off x="4045511" y="6159942"/>
            <a:ext cx="3163043" cy="951030"/>
          </a:xfrm>
          <a:prstGeom prst="rect">
            <a:avLst/>
          </a:prstGeom>
          <a:solidFill>
            <a:srgbClr val="FFFFCC"/>
          </a:solidFill>
          <a:ln w="38100">
            <a:solidFill>
              <a:schemeClr val="tx1"/>
            </a:solidFill>
          </a:ln>
        </p:spPr>
        <p:txBody>
          <a:bodyPr wrap="square" rtlCol="0">
            <a:spAutoFit/>
          </a:bodyPr>
          <a:lstStyle/>
          <a:p>
            <a:r>
              <a:rPr lang="en-US" sz="2000" b="1" dirty="0" smtClean="0">
                <a:solidFill>
                  <a:schemeClr val="accent1">
                    <a:lumMod val="50000"/>
                  </a:schemeClr>
                </a:solidFill>
              </a:rPr>
              <a:t>5 flows AODV consumes almost 100%  of the routing table</a:t>
            </a:r>
            <a:endParaRPr lang="pt-BR" sz="2000" b="1" dirty="0">
              <a:solidFill>
                <a:schemeClr val="accent1">
                  <a:lumMod val="50000"/>
                </a:schemeClr>
              </a:solidFill>
            </a:endParaRPr>
          </a:p>
        </p:txBody>
      </p:sp>
      <p:sp>
        <p:nvSpPr>
          <p:cNvPr id="10" name="Pentágono regular 9"/>
          <p:cNvSpPr/>
          <p:nvPr/>
        </p:nvSpPr>
        <p:spPr bwMode="auto">
          <a:xfrm>
            <a:off x="2880012" y="5165591"/>
            <a:ext cx="1440200" cy="990576"/>
          </a:xfrm>
          <a:prstGeom prst="pentagon">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12" name="CaixaDeTexto 11"/>
          <p:cNvSpPr txBox="1"/>
          <p:nvPr/>
        </p:nvSpPr>
        <p:spPr>
          <a:xfrm>
            <a:off x="77019" y="6159942"/>
            <a:ext cx="3235053" cy="951030"/>
          </a:xfrm>
          <a:prstGeom prst="rect">
            <a:avLst/>
          </a:prstGeom>
          <a:solidFill>
            <a:srgbClr val="FFFFCC"/>
          </a:solidFill>
          <a:ln w="38100">
            <a:solidFill>
              <a:schemeClr val="tx1"/>
            </a:solidFill>
          </a:ln>
        </p:spPr>
        <p:txBody>
          <a:bodyPr wrap="square" rtlCol="0">
            <a:spAutoFit/>
          </a:bodyPr>
          <a:lstStyle/>
          <a:p>
            <a:r>
              <a:rPr lang="en-US" sz="2000" b="1" dirty="0">
                <a:solidFill>
                  <a:schemeClr val="accent6">
                    <a:lumMod val="60000"/>
                    <a:lumOff val="40000"/>
                  </a:schemeClr>
                </a:solidFill>
              </a:rPr>
              <a:t>82</a:t>
            </a:r>
            <a:r>
              <a:rPr lang="en-US" sz="2000" b="1" dirty="0" smtClean="0">
                <a:solidFill>
                  <a:schemeClr val="accent6">
                    <a:lumMod val="60000"/>
                    <a:lumOff val="40000"/>
                  </a:schemeClr>
                </a:solidFill>
              </a:rPr>
              <a:t>% less table space than </a:t>
            </a:r>
            <a:r>
              <a:rPr lang="en-US" sz="2000" b="1" dirty="0">
                <a:solidFill>
                  <a:schemeClr val="accent6">
                    <a:lumMod val="60000"/>
                    <a:lumOff val="40000"/>
                  </a:schemeClr>
                </a:solidFill>
              </a:rPr>
              <a:t>AODV for the same amount of </a:t>
            </a:r>
            <a:r>
              <a:rPr lang="en-US" sz="2000" b="1" dirty="0" smtClean="0">
                <a:solidFill>
                  <a:schemeClr val="accent6">
                    <a:lumMod val="60000"/>
                    <a:lumOff val="40000"/>
                  </a:schemeClr>
                </a:solidFill>
              </a:rPr>
              <a:t>flows</a:t>
            </a:r>
            <a:endParaRPr lang="pt-BR" sz="2000" b="1" dirty="0">
              <a:solidFill>
                <a:schemeClr val="accent6">
                  <a:lumMod val="60000"/>
                  <a:lumOff val="40000"/>
                </a:schemeClr>
              </a:solidFill>
            </a:endParaRPr>
          </a:p>
        </p:txBody>
      </p:sp>
      <p:sp>
        <p:nvSpPr>
          <p:cNvPr id="11" name="CaixaDeTexto 10"/>
          <p:cNvSpPr txBox="1"/>
          <p:nvPr/>
        </p:nvSpPr>
        <p:spPr>
          <a:xfrm>
            <a:off x="7200612" y="3408503"/>
            <a:ext cx="2805030" cy="1809726"/>
          </a:xfrm>
          <a:prstGeom prst="rect">
            <a:avLst/>
          </a:prstGeom>
          <a:solidFill>
            <a:srgbClr val="FFEDB3"/>
          </a:solidFill>
          <a:ln>
            <a:solidFill>
              <a:schemeClr val="tx1"/>
            </a:solidFill>
          </a:ln>
        </p:spPr>
        <p:txBody>
          <a:bodyPr wrap="square" rtlCol="0">
            <a:spAutoFit/>
          </a:bodyPr>
          <a:lstStyle/>
          <a:p>
            <a:pPr algn="ctr"/>
            <a:r>
              <a:rPr lang="en-US" sz="2000" b="1" dirty="0" smtClean="0"/>
              <a:t>Table full causes:</a:t>
            </a:r>
          </a:p>
          <a:p>
            <a:pPr algn="ctr"/>
            <a:r>
              <a:rPr lang="en-US" sz="2000" b="1" dirty="0" smtClean="0"/>
              <a:t>Discards requests </a:t>
            </a:r>
            <a:r>
              <a:rPr lang="en-US" sz="2000" b="1" dirty="0"/>
              <a:t>for new routes </a:t>
            </a:r>
            <a:endParaRPr lang="en-US" sz="2000" b="1" dirty="0" smtClean="0"/>
          </a:p>
          <a:p>
            <a:pPr algn="ctr"/>
            <a:r>
              <a:rPr lang="en-US" sz="2000" b="1" dirty="0" smtClean="0"/>
              <a:t>or </a:t>
            </a:r>
          </a:p>
          <a:p>
            <a:pPr algn="ctr"/>
            <a:r>
              <a:rPr lang="en-US" sz="2000" b="1" dirty="0" smtClean="0"/>
              <a:t>No connection for some nodes</a:t>
            </a:r>
            <a:endParaRPr lang="pt-BR" sz="2000" b="1" dirty="0"/>
          </a:p>
        </p:txBody>
      </p:sp>
      <p:cxnSp>
        <p:nvCxnSpPr>
          <p:cNvPr id="15" name="Conector de seta reta 14"/>
          <p:cNvCxnSpPr>
            <a:stCxn id="11" idx="1"/>
          </p:cNvCxnSpPr>
          <p:nvPr/>
        </p:nvCxnSpPr>
        <p:spPr bwMode="auto">
          <a:xfrm flipH="1" flipV="1">
            <a:off x="6984582" y="2822088"/>
            <a:ext cx="216030" cy="1491278"/>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onector de seta reta 16"/>
          <p:cNvCxnSpPr>
            <a:stCxn id="11" idx="1"/>
          </p:cNvCxnSpPr>
          <p:nvPr/>
        </p:nvCxnSpPr>
        <p:spPr bwMode="auto">
          <a:xfrm flipH="1" flipV="1">
            <a:off x="5483012" y="4170250"/>
            <a:ext cx="1717600" cy="14311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aixaDeTexto 21"/>
          <p:cNvSpPr txBox="1"/>
          <p:nvPr/>
        </p:nvSpPr>
        <p:spPr>
          <a:xfrm>
            <a:off x="2451312" y="3505738"/>
            <a:ext cx="2805030" cy="664797"/>
          </a:xfrm>
          <a:prstGeom prst="rect">
            <a:avLst/>
          </a:prstGeom>
          <a:solidFill>
            <a:srgbClr val="FFEDB3"/>
          </a:solidFill>
          <a:ln>
            <a:solidFill>
              <a:schemeClr val="tx1"/>
            </a:solidFill>
          </a:ln>
        </p:spPr>
        <p:txBody>
          <a:bodyPr wrap="square" rtlCol="0">
            <a:spAutoFit/>
          </a:bodyPr>
          <a:lstStyle/>
          <a:p>
            <a:pPr algn="ctr"/>
            <a:r>
              <a:rPr lang="en-US" sz="2000" b="1" dirty="0" smtClean="0"/>
              <a:t>Uses TTL to remove under-utilized routes</a:t>
            </a:r>
            <a:endParaRPr lang="pt-BR" sz="2000" b="1" dirty="0"/>
          </a:p>
        </p:txBody>
      </p:sp>
      <p:cxnSp>
        <p:nvCxnSpPr>
          <p:cNvPr id="24" name="Conector de seta reta 23"/>
          <p:cNvCxnSpPr>
            <a:stCxn id="22" idx="2"/>
            <a:endCxn id="10" idx="0"/>
          </p:cNvCxnSpPr>
          <p:nvPr/>
        </p:nvCxnSpPr>
        <p:spPr bwMode="auto">
          <a:xfrm flipH="1">
            <a:off x="3600112" y="4170535"/>
            <a:ext cx="253715" cy="99505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121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2" grpId="0" animBg="1"/>
      <p:bldP spid="1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32615" y="1825259"/>
            <a:ext cx="6415394"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25</a:t>
            </a:fld>
            <a:endParaRPr lang="en-US" altLang="pt-BR"/>
          </a:p>
        </p:txBody>
      </p:sp>
      <p:cxnSp>
        <p:nvCxnSpPr>
          <p:cNvPr id="19" name="Conector reto 18"/>
          <p:cNvCxnSpPr/>
          <p:nvPr/>
        </p:nvCxnSpPr>
        <p:spPr bwMode="auto">
          <a:xfrm>
            <a:off x="2735992" y="3275767"/>
            <a:ext cx="5159380" cy="0"/>
          </a:xfrm>
          <a:prstGeom prst="line">
            <a:avLst/>
          </a:prstGeom>
          <a:solidFill>
            <a:srgbClr val="00B8FF"/>
          </a:solidFill>
          <a:ln w="76200"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CaixaDeTexto 24"/>
          <p:cNvSpPr txBox="1"/>
          <p:nvPr/>
        </p:nvSpPr>
        <p:spPr>
          <a:xfrm>
            <a:off x="2296594" y="1523968"/>
            <a:ext cx="6038175" cy="779316"/>
          </a:xfrm>
          <a:prstGeom prst="rect">
            <a:avLst/>
          </a:prstGeom>
          <a:solidFill>
            <a:srgbClr val="FFFFCC"/>
          </a:solidFill>
          <a:ln w="38100">
            <a:solidFill>
              <a:schemeClr val="tx1"/>
            </a:solidFill>
          </a:ln>
        </p:spPr>
        <p:txBody>
          <a:bodyPr wrap="square" rtlCol="0">
            <a:spAutoFit/>
          </a:bodyPr>
          <a:lstStyle/>
          <a:p>
            <a:pPr algn="ctr"/>
            <a:r>
              <a:rPr lang="en-US" sz="2400" b="1" dirty="0">
                <a:solidFill>
                  <a:schemeClr val="accent6">
                    <a:lumMod val="60000"/>
                    <a:lumOff val="40000"/>
                  </a:schemeClr>
                </a:solidFill>
              </a:rPr>
              <a:t>XCTP</a:t>
            </a:r>
          </a:p>
          <a:p>
            <a:pPr algn="ctr"/>
            <a:r>
              <a:rPr lang="en-US" sz="2400" b="1" dirty="0">
                <a:solidFill>
                  <a:schemeClr val="accent6">
                    <a:lumMod val="60000"/>
                    <a:lumOff val="40000"/>
                  </a:schemeClr>
                </a:solidFill>
              </a:rPr>
              <a:t>operates under the Reverse Table limit</a:t>
            </a:r>
            <a:endParaRPr lang="pt-BR" sz="2400" b="1" dirty="0">
              <a:solidFill>
                <a:schemeClr val="accent6">
                  <a:lumMod val="60000"/>
                  <a:lumOff val="40000"/>
                </a:schemeClr>
              </a:solidFill>
            </a:endParaRPr>
          </a:p>
        </p:txBody>
      </p:sp>
      <p:sp>
        <p:nvSpPr>
          <p:cNvPr id="27" name="Retângulo 26"/>
          <p:cNvSpPr/>
          <p:nvPr/>
        </p:nvSpPr>
        <p:spPr bwMode="auto">
          <a:xfrm>
            <a:off x="2663982" y="2447822"/>
            <a:ext cx="1656674" cy="1476035"/>
          </a:xfrm>
          <a:prstGeom prst="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8" name="Seta para a direita 27"/>
          <p:cNvSpPr/>
          <p:nvPr/>
        </p:nvSpPr>
        <p:spPr bwMode="auto">
          <a:xfrm>
            <a:off x="3168052" y="5364057"/>
            <a:ext cx="4392610" cy="658398"/>
          </a:xfrm>
          <a:prstGeom prst="rightArrow">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9" name="CaixaDeTexto 28"/>
          <p:cNvSpPr txBox="1"/>
          <p:nvPr/>
        </p:nvSpPr>
        <p:spPr>
          <a:xfrm>
            <a:off x="3134713" y="1824816"/>
            <a:ext cx="4459287" cy="435825"/>
          </a:xfrm>
          <a:prstGeom prst="rect">
            <a:avLst/>
          </a:prstGeom>
          <a:solidFill>
            <a:srgbClr val="FFFFCC"/>
          </a:solidFill>
          <a:ln w="38100">
            <a:solidFill>
              <a:schemeClr val="tx1"/>
            </a:solidFill>
          </a:ln>
        </p:spPr>
        <p:txBody>
          <a:bodyPr wrap="square" rtlCol="0">
            <a:spAutoFit/>
          </a:bodyPr>
          <a:lstStyle/>
          <a:p>
            <a:pPr algn="ctr"/>
            <a:r>
              <a:rPr lang="en-US" sz="2400" b="1" dirty="0" smtClean="0">
                <a:solidFill>
                  <a:schemeClr val="accent6">
                    <a:lumMod val="60000"/>
                    <a:lumOff val="40000"/>
                  </a:schemeClr>
                </a:solidFill>
              </a:rPr>
              <a:t>XCTP is robust and scalable</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379938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53"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p:cTn id="10" dur="500" fill="hold"/>
                                        <p:tgtEl>
                                          <p:spTgt spid="19"/>
                                        </p:tgtEl>
                                        <p:attrNameLst>
                                          <p:attrName>ppt_w</p:attrName>
                                        </p:attrNameLst>
                                      </p:cBhvr>
                                      <p:tavLst>
                                        <p:tav tm="0">
                                          <p:val>
                                            <p:fltVal val="0"/>
                                          </p:val>
                                        </p:tav>
                                        <p:tav tm="100000">
                                          <p:val>
                                            <p:strVal val="#ppt_w"/>
                                          </p:val>
                                        </p:tav>
                                      </p:tavLst>
                                    </p:anim>
                                    <p:anim calcmode="lin" valueType="num">
                                      <p:cBhvr>
                                        <p:cTn id="11" dur="500" fill="hold"/>
                                        <p:tgtEl>
                                          <p:spTgt spid="19"/>
                                        </p:tgtEl>
                                        <p:attrNameLst>
                                          <p:attrName>ppt_h</p:attrName>
                                        </p:attrNameLst>
                                      </p:cBhvr>
                                      <p:tavLst>
                                        <p:tav tm="0">
                                          <p:val>
                                            <p:fltVal val="0"/>
                                          </p:val>
                                        </p:tav>
                                        <p:tav tm="100000">
                                          <p:val>
                                            <p:strVal val="#ppt_h"/>
                                          </p:val>
                                        </p:tav>
                                      </p:tavLst>
                                    </p:anim>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xit" presetSubtype="0" fill="hold" nodeType="with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7" grpId="0" animBg="1"/>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28102" y="1403507"/>
            <a:ext cx="6415393"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a:t>
            </a:r>
            <a:r>
              <a:rPr lang="en-US" sz="2800" dirty="0" smtClean="0">
                <a:solidFill>
                  <a:schemeClr val="accent6">
                    <a:lumMod val="60000"/>
                    <a:lumOff val="40000"/>
                  </a:schemeClr>
                </a:solidFill>
              </a:rPr>
              <a:t>Control</a:t>
            </a:r>
            <a:r>
              <a:rPr lang="en-US" sz="2800" dirty="0" smtClean="0">
                <a:solidFill>
                  <a:schemeClr val="bg2">
                    <a:lumMod val="60000"/>
                    <a:lumOff val="40000"/>
                  </a:schemeClr>
                </a:solidFill>
              </a:rPr>
              <a:t>,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26</a:t>
            </a:fld>
            <a:endParaRPr lang="en-US" altLang="pt-BR"/>
          </a:p>
        </p:txBody>
      </p:sp>
      <p:sp>
        <p:nvSpPr>
          <p:cNvPr id="3" name="CaixaDeTexto 2"/>
          <p:cNvSpPr txBox="1"/>
          <p:nvPr/>
        </p:nvSpPr>
        <p:spPr>
          <a:xfrm>
            <a:off x="23877" y="1797705"/>
            <a:ext cx="3341401" cy="2096087"/>
          </a:xfrm>
          <a:prstGeom prst="rect">
            <a:avLst/>
          </a:prstGeom>
          <a:noFill/>
        </p:spPr>
        <p:txBody>
          <a:bodyPr wrap="square" rtlCol="0">
            <a:spAutoFit/>
          </a:bodyPr>
          <a:lstStyle/>
          <a:p>
            <a:r>
              <a:rPr lang="en-US" sz="2800" dirty="0"/>
              <a:t>Control Traffic </a:t>
            </a:r>
            <a:r>
              <a:rPr lang="en-US" sz="2800" dirty="0" smtClean="0"/>
              <a:t>Overhead</a:t>
            </a:r>
          </a:p>
          <a:p>
            <a:endParaRPr lang="en-US" sz="2800" dirty="0"/>
          </a:p>
          <a:p>
            <a:r>
              <a:rPr lang="en-US" sz="2800" dirty="0" smtClean="0"/>
              <a:t>Five-hours of experiments</a:t>
            </a:r>
            <a:endParaRPr lang="pt-BR" sz="2800" dirty="0"/>
          </a:p>
        </p:txBody>
      </p:sp>
      <p:sp>
        <p:nvSpPr>
          <p:cNvPr id="6" name="Seta para cima e para baixo 5"/>
          <p:cNvSpPr/>
          <p:nvPr/>
        </p:nvSpPr>
        <p:spPr bwMode="auto">
          <a:xfrm>
            <a:off x="8712822" y="2987727"/>
            <a:ext cx="715783" cy="1800250"/>
          </a:xfrm>
          <a:prstGeom prst="up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 name="CaixaDeTexto 6"/>
          <p:cNvSpPr txBox="1"/>
          <p:nvPr/>
        </p:nvSpPr>
        <p:spPr>
          <a:xfrm>
            <a:off x="95887" y="4117537"/>
            <a:ext cx="3360205" cy="664797"/>
          </a:xfrm>
          <a:prstGeom prst="rect">
            <a:avLst/>
          </a:prstGeom>
          <a:solidFill>
            <a:srgbClr val="FFFFCC"/>
          </a:solidFill>
          <a:ln w="38100">
            <a:solidFill>
              <a:schemeClr val="tx1"/>
            </a:solidFill>
          </a:ln>
        </p:spPr>
        <p:txBody>
          <a:bodyPr wrap="square" rtlCol="0">
            <a:spAutoFit/>
          </a:bodyPr>
          <a:lstStyle/>
          <a:p>
            <a:r>
              <a:rPr lang="en-US" sz="2000" b="1" dirty="0">
                <a:solidFill>
                  <a:schemeClr val="accent6">
                    <a:lumMod val="60000"/>
                    <a:lumOff val="40000"/>
                  </a:schemeClr>
                </a:solidFill>
              </a:rPr>
              <a:t>XCTP sends fewer control </a:t>
            </a:r>
            <a:r>
              <a:rPr lang="en-US" sz="2000" b="1" dirty="0" smtClean="0">
                <a:solidFill>
                  <a:schemeClr val="accent6">
                    <a:lumMod val="60000"/>
                    <a:lumOff val="40000"/>
                  </a:schemeClr>
                </a:solidFill>
              </a:rPr>
              <a:t>packets than RPL</a:t>
            </a:r>
            <a:endParaRPr lang="pt-BR" sz="2000" b="1" dirty="0">
              <a:solidFill>
                <a:schemeClr val="accent6">
                  <a:lumMod val="60000"/>
                  <a:lumOff val="40000"/>
                </a:schemeClr>
              </a:solidFill>
            </a:endParaRPr>
          </a:p>
        </p:txBody>
      </p:sp>
      <p:sp>
        <p:nvSpPr>
          <p:cNvPr id="13" name="CaixaDeTexto 12"/>
          <p:cNvSpPr txBox="1"/>
          <p:nvPr/>
        </p:nvSpPr>
        <p:spPr>
          <a:xfrm>
            <a:off x="95887" y="4989107"/>
            <a:ext cx="3360205" cy="951030"/>
          </a:xfrm>
          <a:prstGeom prst="rect">
            <a:avLst/>
          </a:prstGeom>
          <a:solidFill>
            <a:srgbClr val="FFFFCC"/>
          </a:solidFill>
          <a:ln w="38100">
            <a:solidFill>
              <a:schemeClr val="tx1"/>
            </a:solidFill>
          </a:ln>
        </p:spPr>
        <p:txBody>
          <a:bodyPr wrap="square" rtlCol="0">
            <a:spAutoFit/>
          </a:bodyPr>
          <a:lstStyle/>
          <a:p>
            <a:r>
              <a:rPr lang="en-US" sz="2000" b="1" dirty="0">
                <a:solidFill>
                  <a:srgbClr val="FF0000"/>
                </a:solidFill>
              </a:rPr>
              <a:t>RPL needs additional beacons </a:t>
            </a:r>
            <a:r>
              <a:rPr lang="en-US" sz="2000" b="1" dirty="0" smtClean="0">
                <a:solidFill>
                  <a:srgbClr val="FF0000"/>
                </a:solidFill>
              </a:rPr>
              <a:t>to create </a:t>
            </a:r>
            <a:r>
              <a:rPr lang="en-US" sz="2000" b="1" dirty="0">
                <a:solidFill>
                  <a:srgbClr val="FF0000"/>
                </a:solidFill>
              </a:rPr>
              <a:t>reverse routes</a:t>
            </a:r>
            <a:endParaRPr lang="pt-BR" sz="2000" b="1" dirty="0">
              <a:solidFill>
                <a:srgbClr val="FF0000"/>
              </a:solidFill>
            </a:endParaRPr>
          </a:p>
        </p:txBody>
      </p:sp>
    </p:spTree>
    <p:extLst>
      <p:ext uri="{BB962C8B-B14F-4D97-AF65-F5344CB8AC3E}">
        <p14:creationId xmlns:p14="http://schemas.microsoft.com/office/powerpoint/2010/main" val="33793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Control, </a:t>
            </a:r>
            <a:r>
              <a:rPr lang="en-US" sz="2800" dirty="0" smtClean="0">
                <a:solidFill>
                  <a:schemeClr val="accent6">
                    <a:lumMod val="60000"/>
                    <a:lumOff val="40000"/>
                  </a:schemeClr>
                </a:solidFill>
              </a:rPr>
              <a:t>Memory</a:t>
            </a:r>
            <a:endParaRPr lang="pt-BR" dirty="0">
              <a:solidFill>
                <a:schemeClr val="accent6">
                  <a:lumMod val="60000"/>
                  <a:lumOff val="40000"/>
                </a:schemeClr>
              </a:solidFill>
            </a:endParaRPr>
          </a:p>
        </p:txBody>
      </p:sp>
      <p:graphicFrame>
        <p:nvGraphicFramePr>
          <p:cNvPr id="12" name="Espaço Reservado para Conteúdo 11"/>
          <p:cNvGraphicFramePr>
            <a:graphicFrameLocks noGrp="1"/>
          </p:cNvGraphicFramePr>
          <p:nvPr>
            <p:ph idx="1"/>
            <p:extLst>
              <p:ext uri="{D42A27DB-BD31-4B8C-83A1-F6EECF244321}">
                <p14:modId xmlns:p14="http://schemas.microsoft.com/office/powerpoint/2010/main" val="1222881364"/>
              </p:ext>
            </p:extLst>
          </p:nvPr>
        </p:nvGraphicFramePr>
        <p:xfrm>
          <a:off x="363976" y="3459427"/>
          <a:ext cx="9356986" cy="1843027"/>
        </p:xfrm>
        <a:graphic>
          <a:graphicData uri="http://schemas.openxmlformats.org/drawingml/2006/table">
            <a:tbl>
              <a:tblPr firstRow="1" bandRow="1">
                <a:tableStyleId>{5C22544A-7EE6-4342-B048-85BDC9FD1C3A}</a:tableStyleId>
              </a:tblPr>
              <a:tblGrid>
                <a:gridCol w="1152161"/>
                <a:gridCol w="864120"/>
                <a:gridCol w="1030210"/>
                <a:gridCol w="1040109"/>
                <a:gridCol w="1634457"/>
                <a:gridCol w="1485870"/>
                <a:gridCol w="2150059"/>
              </a:tblGrid>
              <a:tr h="562867">
                <a:tc>
                  <a:txBody>
                    <a:bodyPr/>
                    <a:lstStyle/>
                    <a:p>
                      <a:endParaRPr lang="pt-BR" dirty="0"/>
                    </a:p>
                  </a:txBody>
                  <a:tcPr anchor="ctr">
                    <a:lnT w="12700" cmpd="sng">
                      <a:noFill/>
                    </a:lnT>
                  </a:tcPr>
                </a:tc>
                <a:tc>
                  <a:txBody>
                    <a:bodyPr/>
                    <a:lstStyle/>
                    <a:p>
                      <a:pPr algn="ctr"/>
                      <a:r>
                        <a:rPr lang="en-US" dirty="0" smtClean="0"/>
                        <a:t>CTP</a:t>
                      </a:r>
                      <a:endParaRPr lang="pt-BR" dirty="0"/>
                    </a:p>
                  </a:txBody>
                  <a:tcPr anchor="ctr"/>
                </a:tc>
                <a:tc>
                  <a:txBody>
                    <a:bodyPr/>
                    <a:lstStyle/>
                    <a:p>
                      <a:pPr algn="ctr"/>
                      <a:r>
                        <a:rPr lang="en-US" dirty="0" smtClean="0"/>
                        <a:t>RPL</a:t>
                      </a:r>
                      <a:endParaRPr lang="pt-BR" dirty="0"/>
                    </a:p>
                  </a:txBody>
                  <a:tcPr anchor="ctr"/>
                </a:tc>
                <a:tc>
                  <a:txBody>
                    <a:bodyPr/>
                    <a:lstStyle/>
                    <a:p>
                      <a:pPr algn="ctr"/>
                      <a:r>
                        <a:rPr lang="en-US" dirty="0" smtClean="0"/>
                        <a:t>XCTP</a:t>
                      </a:r>
                      <a:endParaRPr lang="pt-BR" dirty="0"/>
                    </a:p>
                  </a:txBody>
                  <a:tcPr anchor="ctr"/>
                </a:tc>
                <a:tc>
                  <a:txBody>
                    <a:bodyPr/>
                    <a:lstStyle/>
                    <a:p>
                      <a:pPr algn="ctr"/>
                      <a:r>
                        <a:rPr lang="en-US" dirty="0" smtClean="0"/>
                        <a:t>XCTP+TP2</a:t>
                      </a:r>
                      <a:endParaRPr lang="pt-BR" dirty="0"/>
                    </a:p>
                  </a:txBody>
                  <a:tcPr anchor="ctr"/>
                </a:tc>
                <a:tc>
                  <a:txBody>
                    <a:bodyPr/>
                    <a:lstStyle/>
                    <a:p>
                      <a:pPr algn="ctr"/>
                      <a:r>
                        <a:rPr lang="en-US" dirty="0" smtClean="0"/>
                        <a:t>AODV</a:t>
                      </a:r>
                      <a:endParaRPr lang="pt-BR" dirty="0"/>
                    </a:p>
                  </a:txBody>
                  <a:tcPr anchor="ctr"/>
                </a:tc>
                <a:tc>
                  <a:txBody>
                    <a:bodyPr/>
                    <a:lstStyle/>
                    <a:p>
                      <a:pPr algn="ctr"/>
                      <a:r>
                        <a:rPr lang="en-US" dirty="0" smtClean="0"/>
                        <a:t>AODV + TAP2</a:t>
                      </a:r>
                      <a:endParaRPr lang="pt-BR" dirty="0"/>
                    </a:p>
                  </a:txBody>
                  <a:tcPr anchor="ctr"/>
                </a:tc>
              </a:tr>
              <a:tr h="562867">
                <a:tc>
                  <a:txBody>
                    <a:bodyPr/>
                    <a:lstStyle/>
                    <a:p>
                      <a:pPr algn="l"/>
                      <a:r>
                        <a:rPr lang="en-US" dirty="0" smtClean="0"/>
                        <a:t>RAM </a:t>
                      </a:r>
                      <a:r>
                        <a:rPr lang="en-US" sz="1800" dirty="0" smtClean="0"/>
                        <a:t>(Bytes)</a:t>
                      </a:r>
                      <a:r>
                        <a:rPr lang="en-US" sz="1600" dirty="0" smtClean="0"/>
                        <a:t> </a:t>
                      </a:r>
                      <a:endParaRPr lang="pt-BR" sz="1600" dirty="0"/>
                    </a:p>
                  </a:txBody>
                  <a:tcPr anchor="ctr"/>
                </a:tc>
                <a:tc>
                  <a:txBody>
                    <a:bodyPr/>
                    <a:lstStyle/>
                    <a:p>
                      <a:pPr algn="ctr"/>
                      <a:r>
                        <a:rPr lang="en-US" b="1" dirty="0" smtClean="0"/>
                        <a:t>1505</a:t>
                      </a:r>
                      <a:endParaRPr lang="pt-BR" b="1" dirty="0"/>
                    </a:p>
                  </a:txBody>
                  <a:tcPr anchor="ctr"/>
                </a:tc>
                <a:tc>
                  <a:txBody>
                    <a:bodyPr/>
                    <a:lstStyle/>
                    <a:p>
                      <a:pPr algn="ctr"/>
                      <a:r>
                        <a:rPr lang="en-US" b="1" dirty="0" smtClean="0"/>
                        <a:t>6516</a:t>
                      </a:r>
                      <a:endParaRPr lang="pt-BR" b="1" dirty="0"/>
                    </a:p>
                  </a:txBody>
                  <a:tcPr anchor="ctr"/>
                </a:tc>
                <a:tc>
                  <a:txBody>
                    <a:bodyPr/>
                    <a:lstStyle/>
                    <a:p>
                      <a:pPr algn="ctr"/>
                      <a:r>
                        <a:rPr lang="en-US" b="1" dirty="0" smtClean="0"/>
                        <a:t>1812</a:t>
                      </a:r>
                      <a:endParaRPr lang="pt-BR" b="1" dirty="0"/>
                    </a:p>
                  </a:txBody>
                  <a:tcPr anchor="ctr"/>
                </a:tc>
                <a:tc>
                  <a:txBody>
                    <a:bodyPr/>
                    <a:lstStyle/>
                    <a:p>
                      <a:pPr algn="ctr"/>
                      <a:r>
                        <a:rPr lang="en-US" b="1" dirty="0" smtClean="0"/>
                        <a:t>1968</a:t>
                      </a:r>
                      <a:endParaRPr lang="pt-BR" b="1" dirty="0"/>
                    </a:p>
                  </a:txBody>
                  <a:tcPr anchor="ctr"/>
                </a:tc>
                <a:tc>
                  <a:txBody>
                    <a:bodyPr/>
                    <a:lstStyle/>
                    <a:p>
                      <a:pPr algn="ctr"/>
                      <a:r>
                        <a:rPr lang="en-US" b="1" dirty="0" smtClean="0"/>
                        <a:t>2119</a:t>
                      </a:r>
                      <a:endParaRPr lang="pt-BR" b="1" dirty="0"/>
                    </a:p>
                  </a:txBody>
                  <a:tcPr anchor="ctr"/>
                </a:tc>
                <a:tc>
                  <a:txBody>
                    <a:bodyPr/>
                    <a:lstStyle/>
                    <a:p>
                      <a:pPr algn="ctr"/>
                      <a:r>
                        <a:rPr lang="en-US" b="1" smtClean="0"/>
                        <a:t>2545</a:t>
                      </a:r>
                      <a:endParaRPr lang="pt-BR" b="1"/>
                    </a:p>
                  </a:txBody>
                  <a:tcPr anchor="ctr"/>
                </a:tc>
              </a:tr>
              <a:tr h="562867">
                <a:tc>
                  <a:txBody>
                    <a:bodyPr/>
                    <a:lstStyle/>
                    <a:p>
                      <a:pPr algn="l"/>
                      <a:r>
                        <a:rPr lang="en-US" dirty="0" smtClean="0"/>
                        <a:t>ROM (</a:t>
                      </a:r>
                      <a:r>
                        <a:rPr lang="en-US" sz="1800" dirty="0" smtClean="0"/>
                        <a:t>Bytes) </a:t>
                      </a:r>
                      <a:endParaRPr lang="pt-BR" dirty="0"/>
                    </a:p>
                  </a:txBody>
                  <a:tcPr anchor="ctr"/>
                </a:tc>
                <a:tc>
                  <a:txBody>
                    <a:bodyPr/>
                    <a:lstStyle/>
                    <a:p>
                      <a:pPr algn="ctr"/>
                      <a:r>
                        <a:rPr lang="en-US" b="1" dirty="0" smtClean="0"/>
                        <a:t>16204</a:t>
                      </a:r>
                      <a:endParaRPr lang="pt-BR" b="1" dirty="0"/>
                    </a:p>
                  </a:txBody>
                  <a:tcPr anchor="ctr"/>
                </a:tc>
                <a:tc>
                  <a:txBody>
                    <a:bodyPr/>
                    <a:lstStyle/>
                    <a:p>
                      <a:pPr algn="ctr"/>
                      <a:r>
                        <a:rPr lang="en-US" b="1" dirty="0" smtClean="0"/>
                        <a:t>46454</a:t>
                      </a:r>
                      <a:endParaRPr lang="pt-BR" b="1" dirty="0"/>
                    </a:p>
                  </a:txBody>
                  <a:tcPr anchor="ctr"/>
                </a:tc>
                <a:tc>
                  <a:txBody>
                    <a:bodyPr/>
                    <a:lstStyle/>
                    <a:p>
                      <a:pPr algn="ctr"/>
                      <a:r>
                        <a:rPr lang="en-US" b="1" dirty="0" smtClean="0"/>
                        <a:t>17942</a:t>
                      </a:r>
                      <a:endParaRPr lang="pt-BR" b="1" dirty="0"/>
                    </a:p>
                  </a:txBody>
                  <a:tcPr anchor="ctr"/>
                </a:tc>
                <a:tc>
                  <a:txBody>
                    <a:bodyPr/>
                    <a:lstStyle/>
                    <a:p>
                      <a:pPr algn="ctr"/>
                      <a:r>
                        <a:rPr lang="en-US" b="1" dirty="0" smtClean="0"/>
                        <a:t>18435</a:t>
                      </a:r>
                      <a:endParaRPr lang="pt-BR" b="1" dirty="0"/>
                    </a:p>
                  </a:txBody>
                  <a:tcPr anchor="ctr"/>
                </a:tc>
                <a:tc>
                  <a:txBody>
                    <a:bodyPr/>
                    <a:lstStyle/>
                    <a:p>
                      <a:pPr algn="ctr"/>
                      <a:r>
                        <a:rPr lang="en-US" b="1" dirty="0" smtClean="0"/>
                        <a:t>13868</a:t>
                      </a:r>
                      <a:endParaRPr lang="pt-BR" b="1" dirty="0"/>
                    </a:p>
                  </a:txBody>
                  <a:tcPr anchor="ctr"/>
                </a:tc>
                <a:tc>
                  <a:txBody>
                    <a:bodyPr/>
                    <a:lstStyle/>
                    <a:p>
                      <a:pPr algn="ctr"/>
                      <a:r>
                        <a:rPr lang="en-US" b="1" dirty="0" smtClean="0"/>
                        <a:t>14562</a:t>
                      </a:r>
                      <a:endParaRPr lang="pt-BR" b="1"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27</a:t>
            </a:fld>
            <a:endParaRPr lang="en-US" altLang="pt-BR"/>
          </a:p>
        </p:txBody>
      </p:sp>
      <p:sp>
        <p:nvSpPr>
          <p:cNvPr id="14" name="Retângulo de cantos arredondados 13"/>
          <p:cNvSpPr/>
          <p:nvPr/>
        </p:nvSpPr>
        <p:spPr bwMode="auto">
          <a:xfrm>
            <a:off x="3422483" y="3995866"/>
            <a:ext cx="1003825" cy="1233130"/>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5" name="Retângulo de cantos arredondados 14"/>
          <p:cNvSpPr/>
          <p:nvPr/>
        </p:nvSpPr>
        <p:spPr bwMode="auto">
          <a:xfrm>
            <a:off x="1511821" y="3999623"/>
            <a:ext cx="868435" cy="1229373"/>
          </a:xfrm>
          <a:prstGeom prst="roundRect">
            <a:avLst/>
          </a:prstGeom>
          <a:noFill/>
          <a:ln w="76200"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6" name="CaixaDeTexto 15"/>
          <p:cNvSpPr txBox="1"/>
          <p:nvPr/>
        </p:nvSpPr>
        <p:spPr>
          <a:xfrm>
            <a:off x="1308182" y="2350623"/>
            <a:ext cx="7335534" cy="493084"/>
          </a:xfrm>
          <a:prstGeom prst="rect">
            <a:avLst/>
          </a:prstGeom>
          <a:solidFill>
            <a:srgbClr val="FFFFCC"/>
          </a:solidFill>
          <a:ln w="38100">
            <a:solidFill>
              <a:schemeClr val="tx1"/>
            </a:solidFill>
          </a:ln>
        </p:spPr>
        <p:txBody>
          <a:bodyPr wrap="none" rtlCol="0">
            <a:spAutoFit/>
          </a:bodyPr>
          <a:lstStyle/>
          <a:p>
            <a:r>
              <a:rPr lang="en-US" sz="2800" b="1" dirty="0">
                <a:solidFill>
                  <a:schemeClr val="accent6">
                    <a:lumMod val="60000"/>
                    <a:lumOff val="40000"/>
                  </a:schemeClr>
                </a:solidFill>
              </a:rPr>
              <a:t>XCTP</a:t>
            </a:r>
            <a:r>
              <a:rPr lang="en-US" sz="2800" b="1" dirty="0"/>
              <a:t> add  few </a:t>
            </a:r>
            <a:r>
              <a:rPr lang="en-US" sz="2800" b="1" dirty="0" smtClean="0"/>
              <a:t>lines of code to </a:t>
            </a:r>
            <a:r>
              <a:rPr lang="en-US" sz="2800" b="1" dirty="0" smtClean="0">
                <a:solidFill>
                  <a:srgbClr val="00B0F0"/>
                </a:solidFill>
              </a:rPr>
              <a:t>CTP</a:t>
            </a:r>
            <a:r>
              <a:rPr lang="en-US" sz="2800" b="1" dirty="0">
                <a:solidFill>
                  <a:srgbClr val="00B0F0"/>
                </a:solidFill>
              </a:rPr>
              <a:t> </a:t>
            </a:r>
            <a:r>
              <a:rPr lang="en-US" sz="2800" b="1" dirty="0" smtClean="0">
                <a:solidFill>
                  <a:schemeClr val="accent6">
                    <a:lumMod val="60000"/>
                    <a:lumOff val="40000"/>
                  </a:schemeClr>
                </a:solidFill>
              </a:rPr>
              <a:t>≈ 1KB</a:t>
            </a:r>
            <a:endParaRPr lang="pt-BR" sz="2800" b="1" dirty="0">
              <a:solidFill>
                <a:schemeClr val="accent6">
                  <a:lumMod val="60000"/>
                  <a:lumOff val="40000"/>
                </a:schemeClr>
              </a:solidFill>
            </a:endParaRPr>
          </a:p>
        </p:txBody>
      </p:sp>
      <p:sp>
        <p:nvSpPr>
          <p:cNvPr id="17" name="Retângulo de cantos arredondados 16"/>
          <p:cNvSpPr/>
          <p:nvPr/>
        </p:nvSpPr>
        <p:spPr bwMode="auto">
          <a:xfrm>
            <a:off x="2380257" y="4036804"/>
            <a:ext cx="1008140" cy="607153"/>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8" name="Retângulo de cantos arredondados 17"/>
          <p:cNvSpPr/>
          <p:nvPr/>
        </p:nvSpPr>
        <p:spPr bwMode="auto">
          <a:xfrm>
            <a:off x="6087534" y="4043945"/>
            <a:ext cx="1512210" cy="577958"/>
          </a:xfrm>
          <a:prstGeom prst="roundRect">
            <a:avLst/>
          </a:prstGeom>
          <a:noFill/>
          <a:ln w="762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9" name="CaixaDeTexto 18"/>
          <p:cNvSpPr txBox="1"/>
          <p:nvPr/>
        </p:nvSpPr>
        <p:spPr>
          <a:xfrm>
            <a:off x="1079762" y="2339637"/>
            <a:ext cx="8009950" cy="493084"/>
          </a:xfrm>
          <a:prstGeom prst="rect">
            <a:avLst/>
          </a:prstGeom>
          <a:solidFill>
            <a:srgbClr val="FFFFCC"/>
          </a:solidFill>
          <a:ln w="38100">
            <a:solidFill>
              <a:schemeClr val="tx1"/>
            </a:solidFill>
          </a:ln>
        </p:spPr>
        <p:txBody>
          <a:bodyPr wrap="none" rtlCol="0">
            <a:spAutoFit/>
          </a:bodyPr>
          <a:lstStyle/>
          <a:p>
            <a:pPr algn="ctr"/>
            <a:r>
              <a:rPr lang="en-US" sz="2800" b="1" dirty="0">
                <a:solidFill>
                  <a:schemeClr val="accent6">
                    <a:lumMod val="60000"/>
                    <a:lumOff val="40000"/>
                  </a:schemeClr>
                </a:solidFill>
              </a:rPr>
              <a:t>XCTP</a:t>
            </a:r>
            <a:r>
              <a:rPr lang="en-US" sz="2800" b="1" dirty="0"/>
              <a:t> </a:t>
            </a:r>
            <a:r>
              <a:rPr lang="en-US" sz="2800" b="1" dirty="0" smtClean="0"/>
              <a:t>requires less RAM than </a:t>
            </a:r>
            <a:r>
              <a:rPr lang="en-US" sz="2800" b="1" dirty="0">
                <a:solidFill>
                  <a:srgbClr val="00B050"/>
                </a:solidFill>
              </a:rPr>
              <a:t>AODV </a:t>
            </a:r>
            <a:r>
              <a:rPr lang="en-US" sz="2800" b="1" dirty="0"/>
              <a:t>and </a:t>
            </a:r>
            <a:r>
              <a:rPr lang="en-US" sz="2800" b="1" dirty="0">
                <a:solidFill>
                  <a:srgbClr val="FF0000"/>
                </a:solidFill>
              </a:rPr>
              <a:t>RPL</a:t>
            </a:r>
            <a:endParaRPr lang="pt-BR" sz="2800" b="1" dirty="0">
              <a:solidFill>
                <a:srgbClr val="FF0000"/>
              </a:solidFill>
            </a:endParaRPr>
          </a:p>
        </p:txBody>
      </p:sp>
      <p:sp>
        <p:nvSpPr>
          <p:cNvPr id="20" name="Retângulo de cantos arredondados 19"/>
          <p:cNvSpPr/>
          <p:nvPr/>
        </p:nvSpPr>
        <p:spPr bwMode="auto">
          <a:xfrm>
            <a:off x="2380256" y="4651038"/>
            <a:ext cx="1008140" cy="577958"/>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1" name="Retângulo de cantos arredondados 20"/>
          <p:cNvSpPr/>
          <p:nvPr/>
        </p:nvSpPr>
        <p:spPr bwMode="auto">
          <a:xfrm>
            <a:off x="7579184" y="4651038"/>
            <a:ext cx="2088291" cy="577958"/>
          </a:xfrm>
          <a:prstGeom prst="roundRect">
            <a:avLst/>
          </a:prstGeom>
          <a:noFill/>
          <a:ln w="762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2" name="Retângulo de cantos arredondados 21"/>
          <p:cNvSpPr/>
          <p:nvPr/>
        </p:nvSpPr>
        <p:spPr bwMode="auto">
          <a:xfrm>
            <a:off x="3418168" y="4036804"/>
            <a:ext cx="1008140" cy="614234"/>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3" name="CaixaDeTexto 22"/>
          <p:cNvSpPr txBox="1"/>
          <p:nvPr/>
        </p:nvSpPr>
        <p:spPr>
          <a:xfrm>
            <a:off x="3121947" y="2093893"/>
            <a:ext cx="3708003" cy="893834"/>
          </a:xfrm>
          <a:prstGeom prst="rect">
            <a:avLst/>
          </a:prstGeom>
          <a:solidFill>
            <a:srgbClr val="FFFFCC"/>
          </a:solidFill>
          <a:ln w="38100">
            <a:solidFill>
              <a:schemeClr val="tx1"/>
            </a:solidFill>
          </a:ln>
        </p:spPr>
        <p:txBody>
          <a:bodyPr wrap="none" rtlCol="0">
            <a:spAutoFit/>
          </a:bodyPr>
          <a:lstStyle/>
          <a:p>
            <a:pPr algn="ctr"/>
            <a:r>
              <a:rPr lang="en-US" sz="2800" b="1" dirty="0" smtClean="0"/>
              <a:t>Using TAP2</a:t>
            </a:r>
          </a:p>
          <a:p>
            <a:pPr algn="ctr"/>
            <a:r>
              <a:rPr lang="en-US" sz="2800" b="1" dirty="0" smtClean="0">
                <a:solidFill>
                  <a:srgbClr val="00B050"/>
                </a:solidFill>
              </a:rPr>
              <a:t>ADOV </a:t>
            </a:r>
            <a:r>
              <a:rPr lang="en-US" sz="2800" b="1" dirty="0" smtClean="0"/>
              <a:t>&lt; </a:t>
            </a:r>
            <a:r>
              <a:rPr lang="en-US" sz="2800" b="1" dirty="0" smtClean="0">
                <a:solidFill>
                  <a:schemeClr val="accent6">
                    <a:lumMod val="60000"/>
                    <a:lumOff val="40000"/>
                  </a:schemeClr>
                </a:solidFill>
              </a:rPr>
              <a:t>XCTP</a:t>
            </a:r>
            <a:r>
              <a:rPr lang="en-US" sz="2800" b="1" dirty="0" smtClean="0"/>
              <a:t> &lt; </a:t>
            </a:r>
            <a:r>
              <a:rPr lang="en-US" sz="2800" b="1" dirty="0" smtClean="0">
                <a:solidFill>
                  <a:srgbClr val="FF0000"/>
                </a:solidFill>
              </a:rPr>
              <a:t>RPL</a:t>
            </a:r>
            <a:endParaRPr lang="pt-BR" sz="2800" b="1" dirty="0">
              <a:solidFill>
                <a:srgbClr val="FF0000"/>
              </a:solidFill>
            </a:endParaRPr>
          </a:p>
        </p:txBody>
      </p:sp>
      <p:sp>
        <p:nvSpPr>
          <p:cNvPr id="24" name="Retângulo de cantos arredondados 23"/>
          <p:cNvSpPr/>
          <p:nvPr/>
        </p:nvSpPr>
        <p:spPr bwMode="auto">
          <a:xfrm>
            <a:off x="4426308" y="4655565"/>
            <a:ext cx="1663532" cy="577958"/>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extLst>
      <p:ext uri="{BB962C8B-B14F-4D97-AF65-F5344CB8AC3E}">
        <p14:creationId xmlns:p14="http://schemas.microsoft.com/office/powerpoint/2010/main" val="2472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2" grpId="0" animBg="1"/>
      <p:bldP spid="22" grpId="1"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endParaRPr lang="en-US" dirty="0"/>
          </a:p>
        </p:txBody>
      </p:sp>
      <p:sp>
        <p:nvSpPr>
          <p:cNvPr id="3" name="Espaço Reservado para Conteúdo 2"/>
          <p:cNvSpPr>
            <a:spLocks noGrp="1"/>
          </p:cNvSpPr>
          <p:nvPr>
            <p:ph idx="1"/>
          </p:nvPr>
        </p:nvSpPr>
        <p:spPr/>
        <p:txBody>
          <a:bodyPr/>
          <a:lstStyle/>
          <a:p>
            <a:r>
              <a:rPr lang="en-US" dirty="0" smtClean="0"/>
              <a:t>We present XCTP a protocol for WSN</a:t>
            </a:r>
          </a:p>
          <a:p>
            <a:pPr lvl="1"/>
            <a:r>
              <a:rPr lang="en-US" dirty="0" smtClean="0"/>
              <a:t>Reliable, Robust, Scalable, and Efficient </a:t>
            </a:r>
          </a:p>
          <a:p>
            <a:pPr lvl="1"/>
            <a:r>
              <a:rPr lang="en-US" dirty="0" smtClean="0"/>
              <a:t>XCTP creates </a:t>
            </a:r>
            <a:r>
              <a:rPr lang="en-US" dirty="0" err="1" smtClean="0"/>
              <a:t>anycast</a:t>
            </a:r>
            <a:r>
              <a:rPr lang="en-US" dirty="0" smtClean="0"/>
              <a:t> routes sink-to-nodes and nodes-to-sink</a:t>
            </a:r>
          </a:p>
          <a:p>
            <a:r>
              <a:rPr lang="en-US" dirty="0" smtClean="0"/>
              <a:t>Lessons </a:t>
            </a:r>
          </a:p>
          <a:p>
            <a:pPr lvl="1"/>
            <a:r>
              <a:rPr lang="en-US" dirty="0"/>
              <a:t>It is possible save memory </a:t>
            </a:r>
            <a:r>
              <a:rPr lang="en-US" dirty="0" smtClean="0"/>
              <a:t>by creating </a:t>
            </a:r>
            <a:r>
              <a:rPr lang="en-US" dirty="0"/>
              <a:t>only necessary routes for </a:t>
            </a:r>
            <a:r>
              <a:rPr lang="en-US" dirty="0" smtClean="0"/>
              <a:t>WNS</a:t>
            </a:r>
          </a:p>
          <a:p>
            <a:endParaRPr lang="en-US"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28</a:t>
            </a:fld>
            <a:endParaRPr lang="en-US" altLang="pt-BR"/>
          </a:p>
        </p:txBody>
      </p:sp>
    </p:spTree>
    <p:extLst>
      <p:ext uri="{BB962C8B-B14F-4D97-AF65-F5344CB8AC3E}">
        <p14:creationId xmlns:p14="http://schemas.microsoft.com/office/powerpoint/2010/main" val="1545923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642" y="2393495"/>
            <a:ext cx="9721349" cy="2772685"/>
          </a:xfrm>
        </p:spPr>
        <p:txBody>
          <a:bodyPr/>
          <a:lstStyle/>
          <a:p>
            <a:pPr algn="ctr"/>
            <a:r>
              <a:rPr lang="en-US" dirty="0" smtClean="0"/>
              <a:t>Thank you!</a:t>
            </a:r>
            <a:br>
              <a:rPr lang="en-US" dirty="0" smtClean="0"/>
            </a:br>
            <a:r>
              <a:rPr lang="en-US" dirty="0" smtClean="0"/>
              <a:t/>
            </a:r>
            <a:br>
              <a:rPr lang="en-US" dirty="0" smtClean="0"/>
            </a:br>
            <a:r>
              <a:rPr lang="en-US" sz="4000" dirty="0" smtClean="0"/>
              <a:t>{</a:t>
            </a:r>
            <a:r>
              <a:rPr lang="en-US" sz="4000" dirty="0"/>
              <a:t>bruno.ps, </a:t>
            </a:r>
            <a:r>
              <a:rPr lang="en-US" sz="4000" dirty="0" err="1" smtClean="0"/>
              <a:t>mmvieira</a:t>
            </a:r>
            <a:r>
              <a:rPr lang="en-US" sz="4000" dirty="0"/>
              <a:t>, </a:t>
            </a:r>
            <a:r>
              <a:rPr lang="en-US" sz="4000" dirty="0" err="1"/>
              <a:t>lfvieira</a:t>
            </a:r>
            <a:r>
              <a:rPr lang="en-US" sz="4000" dirty="0"/>
              <a:t>}@</a:t>
            </a:r>
            <a:r>
              <a:rPr lang="en-US" sz="4000" dirty="0" smtClean="0"/>
              <a:t>dcc.ufmg.br</a:t>
            </a:r>
            <a:endParaRPr lang="en-US" dirty="0"/>
          </a:p>
        </p:txBody>
      </p:sp>
    </p:spTree>
    <p:extLst>
      <p:ext uri="{BB962C8B-B14F-4D97-AF65-F5344CB8AC3E}">
        <p14:creationId xmlns:p14="http://schemas.microsoft.com/office/powerpoint/2010/main" val="211322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 </a:t>
            </a:r>
            <a:r>
              <a:rPr lang="en-US" altLang="en-US" dirty="0"/>
              <a:t>on WNS</a:t>
            </a:r>
            <a:r>
              <a:rPr lang="en-US" altLang="en-US" dirty="0" smtClean="0"/>
              <a:t/>
            </a:r>
            <a:br>
              <a:rPr lang="en-US" altLang="en-US" dirty="0" smtClean="0"/>
            </a:br>
            <a:r>
              <a:rPr lang="en-US" altLang="en-US" sz="2800" dirty="0" smtClean="0">
                <a:solidFill>
                  <a:schemeClr val="bg2">
                    <a:lumMod val="60000"/>
                    <a:lumOff val="40000"/>
                  </a:schemeClr>
                </a:solidFill>
              </a:rPr>
              <a:t>many-to-one, </a:t>
            </a:r>
            <a:r>
              <a:rPr lang="en-US" altLang="en-US" sz="2800" dirty="0" smtClean="0">
                <a:solidFill>
                  <a:schemeClr val="accent6">
                    <a:lumMod val="60000"/>
                    <a:lumOff val="40000"/>
                  </a:schemeClr>
                </a:solidFill>
              </a:rPr>
              <a:t>one-to-many</a:t>
            </a:r>
            <a:r>
              <a:rPr lang="en-US" altLang="en-US" sz="2800" dirty="0" smtClean="0">
                <a:solidFill>
                  <a:schemeClr val="bg2"/>
                </a:solidFill>
              </a:rPr>
              <a:t>, and any-to-any</a:t>
            </a:r>
            <a:endParaRPr lang="en-US" altLang="en-US" sz="2400" dirty="0" smtClean="0">
              <a:solidFill>
                <a:schemeClr val="bg2"/>
              </a:solidFill>
            </a:endParaRPr>
          </a:p>
        </p:txBody>
      </p:sp>
      <p:sp>
        <p:nvSpPr>
          <p:cNvPr id="5123" name="Espaço Reservado para Conteúdo 1"/>
          <p:cNvSpPr>
            <a:spLocks noGrp="1"/>
          </p:cNvSpPr>
          <p:nvPr>
            <p:ph sz="half" idx="1"/>
          </p:nvPr>
        </p:nvSpPr>
        <p:spPr>
          <a:xfrm>
            <a:off x="503238" y="1768475"/>
            <a:ext cx="5545214" cy="4383088"/>
          </a:xfrm>
        </p:spPr>
        <p:txBody>
          <a:bodyPr/>
          <a:lstStyle/>
          <a:p>
            <a:pPr>
              <a:buFont typeface="Arial" charset="0"/>
              <a:buChar char="•"/>
            </a:pPr>
            <a:r>
              <a:rPr lang="en-US" altLang="en-US" dirty="0" smtClean="0"/>
              <a:t>Flooding</a:t>
            </a:r>
            <a:r>
              <a:rPr lang="en-US" altLang="en-US" sz="3600" dirty="0" smtClean="0"/>
              <a:t> </a:t>
            </a:r>
            <a:r>
              <a:rPr lang="en-US" altLang="en-US" dirty="0" smtClean="0"/>
              <a:t>or </a:t>
            </a:r>
            <a:r>
              <a:rPr lang="en-US" altLang="en-US" dirty="0"/>
              <a:t>s</a:t>
            </a:r>
            <a:r>
              <a:rPr lang="en-US" altLang="en-US" dirty="0" smtClean="0"/>
              <a:t>ending </a:t>
            </a:r>
            <a:r>
              <a:rPr lang="en-US" altLang="en-US" dirty="0" err="1" smtClean="0"/>
              <a:t>anycast</a:t>
            </a:r>
            <a:r>
              <a:rPr lang="en-US" altLang="en-US" dirty="0" smtClean="0"/>
              <a:t> routes from sink to nodes</a:t>
            </a:r>
          </a:p>
          <a:p>
            <a:pPr lvl="1">
              <a:buFont typeface="Arial" charset="0"/>
              <a:buChar char="•"/>
            </a:pPr>
            <a:r>
              <a:rPr lang="en-US" altLang="en-US" dirty="0" smtClean="0"/>
              <a:t>Used for </a:t>
            </a:r>
            <a:r>
              <a:rPr lang="en-US" altLang="en-US" b="1" dirty="0" smtClean="0"/>
              <a:t>data dissemination </a:t>
            </a:r>
            <a:r>
              <a:rPr lang="en-US" altLang="en-US" dirty="0" smtClean="0"/>
              <a:t>in the network</a:t>
            </a:r>
          </a:p>
          <a:p>
            <a:pPr lvl="1">
              <a:buFont typeface="Arial" charset="0"/>
              <a:buChar char="•"/>
            </a:pPr>
            <a:r>
              <a:rPr lang="en-US" altLang="en-US" dirty="0" smtClean="0"/>
              <a:t>Used to reconfigure nodes</a:t>
            </a:r>
          </a:p>
          <a:p>
            <a:pPr>
              <a:buFont typeface="Arial" charset="0"/>
              <a:buChar char="•"/>
            </a:pPr>
            <a:r>
              <a:rPr lang="en-US" altLang="en-US" dirty="0" smtClean="0">
                <a:solidFill>
                  <a:srgbClr val="FF6600"/>
                </a:solidFill>
              </a:rPr>
              <a:t>Problem</a:t>
            </a:r>
          </a:p>
          <a:p>
            <a:pPr lvl="1">
              <a:buFont typeface="Arial" charset="0"/>
              <a:buChar char="•"/>
            </a:pPr>
            <a:r>
              <a:rPr lang="pt-BR" altLang="en-US" dirty="0" err="1" smtClean="0">
                <a:solidFill>
                  <a:srgbClr val="FF6600"/>
                </a:solidFill>
              </a:rPr>
              <a:t>Impossible</a:t>
            </a:r>
            <a:r>
              <a:rPr lang="pt-BR" altLang="en-US" dirty="0" smtClean="0">
                <a:solidFill>
                  <a:srgbClr val="FF6600"/>
                </a:solidFill>
              </a:rPr>
              <a:t> </a:t>
            </a:r>
            <a:r>
              <a:rPr lang="en-US" altLang="en-US" dirty="0">
                <a:solidFill>
                  <a:srgbClr val="FF6600"/>
                </a:solidFill>
              </a:rPr>
              <a:t>to </a:t>
            </a:r>
            <a:r>
              <a:rPr lang="pt-BR" altLang="en-US" dirty="0" err="1" smtClean="0">
                <a:solidFill>
                  <a:srgbClr val="FF6600"/>
                </a:solidFill>
              </a:rPr>
              <a:t>check</a:t>
            </a:r>
            <a:r>
              <a:rPr lang="pt-BR" altLang="en-US" dirty="0" smtClean="0">
                <a:solidFill>
                  <a:srgbClr val="FF6600"/>
                </a:solidFill>
              </a:rPr>
              <a:t> data delivery</a:t>
            </a:r>
          </a:p>
          <a:p>
            <a:pPr lvl="1">
              <a:buFont typeface="Arial" charset="0"/>
              <a:buChar char="•"/>
            </a:pPr>
            <a:r>
              <a:rPr lang="en-US" altLang="en-US" dirty="0">
                <a:solidFill>
                  <a:srgbClr val="FF6600"/>
                </a:solidFill>
              </a:rPr>
              <a:t>How can we create </a:t>
            </a:r>
            <a:r>
              <a:rPr lang="en-US" altLang="en-US" dirty="0" err="1">
                <a:solidFill>
                  <a:srgbClr val="FF6600"/>
                </a:solidFill>
              </a:rPr>
              <a:t>anycast</a:t>
            </a:r>
            <a:r>
              <a:rPr lang="en-US" altLang="en-US" dirty="0">
                <a:solidFill>
                  <a:srgbClr val="FF6600"/>
                </a:solidFill>
              </a:rPr>
              <a:t> routes for dissemination?</a:t>
            </a:r>
            <a:endParaRPr lang="en-US" altLang="en-US" dirty="0" smtClean="0">
              <a:solidFill>
                <a:srgbClr val="FF6600"/>
              </a:solidFill>
            </a:endParaRPr>
          </a:p>
        </p:txBody>
      </p:sp>
      <p:sp>
        <p:nvSpPr>
          <p:cNvPr id="5125"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4363404-956C-4E85-9BDE-9ABDCF827A78}"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
        <p:nvSpPr>
          <p:cNvPr id="126" name="Seta para cima 125"/>
          <p:cNvSpPr/>
          <p:nvPr/>
        </p:nvSpPr>
        <p:spPr bwMode="auto">
          <a:xfrm rot="10800000">
            <a:off x="7161122" y="2633319"/>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27" name="Retângulo 126"/>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129" name="Elipse 128"/>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0" name="Elipse 129"/>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1" name="Elipse 130"/>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2" name="Elipse 131"/>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3" name="Conector de seta reta 132"/>
          <p:cNvCxnSpPr>
            <a:stCxn id="131" idx="0"/>
            <a:endCxn id="129"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Conector de seta reta 133"/>
          <p:cNvCxnSpPr>
            <a:stCxn id="132" idx="0"/>
            <a:endCxn id="130"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Conector de seta reta 134"/>
          <p:cNvCxnSpPr>
            <a:stCxn id="129"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Conector de seta reta 135"/>
          <p:cNvCxnSpPr>
            <a:stCxn id="130"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Elipse 136"/>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8" name="Conector de seta reta 137"/>
          <p:cNvCxnSpPr>
            <a:stCxn id="137" idx="0"/>
            <a:endCxn id="127"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Elipse 138"/>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40" name="Conector de seta reta 139"/>
          <p:cNvCxnSpPr>
            <a:stCxn id="139" idx="0"/>
            <a:endCxn id="137"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repeatCount="indefinite" fill="hold" grpId="0" nodeType="afterEffect">
                                  <p:stCondLst>
                                    <p:cond delay="0"/>
                                  </p:stCondLst>
                                  <p:childTnLst>
                                    <p:animEffect transition="out" filter="fade">
                                      <p:cBhvr>
                                        <p:cTn id="6" dur="1000"/>
                                        <p:tgtEl>
                                          <p:spTgt spid="126"/>
                                        </p:tgtEl>
                                      </p:cBhvr>
                                    </p:animEffect>
                                    <p:anim calcmode="lin" valueType="num">
                                      <p:cBhvr>
                                        <p:cTn id="7" dur="1000"/>
                                        <p:tgtEl>
                                          <p:spTgt spid="126"/>
                                        </p:tgtEl>
                                        <p:attrNameLst>
                                          <p:attrName>ppt_x</p:attrName>
                                        </p:attrNameLst>
                                      </p:cBhvr>
                                      <p:tavLst>
                                        <p:tav tm="0">
                                          <p:val>
                                            <p:strVal val="ppt_x"/>
                                          </p:val>
                                        </p:tav>
                                        <p:tav tm="100000">
                                          <p:val>
                                            <p:strVal val="ppt_x"/>
                                          </p:val>
                                        </p:tav>
                                      </p:tavLst>
                                    </p:anim>
                                    <p:anim calcmode="lin" valueType="num">
                                      <p:cBhvr>
                                        <p:cTn id="8" dur="1000"/>
                                        <p:tgtEl>
                                          <p:spTgt spid="126"/>
                                        </p:tgtEl>
                                        <p:attrNameLst>
                                          <p:attrName>ppt_y</p:attrName>
                                        </p:attrNameLst>
                                      </p:cBhvr>
                                      <p:tavLst>
                                        <p:tav tm="0">
                                          <p:val>
                                            <p:strVal val="ppt_y"/>
                                          </p:val>
                                        </p:tav>
                                        <p:tav tm="100000">
                                          <p:val>
                                            <p:strVal val="ppt_y+.1"/>
                                          </p:val>
                                        </p:tav>
                                      </p:tavLst>
                                    </p:anim>
                                    <p:set>
                                      <p:cBhvr>
                                        <p:cTn id="9" dur="1" fill="hold">
                                          <p:stCondLst>
                                            <p:cond delay="999"/>
                                          </p:stCondLst>
                                        </p:cTn>
                                        <p:tgtEl>
                                          <p:spTgt spid="126"/>
                                        </p:tgtEl>
                                        <p:attrNameLst>
                                          <p:attrName>style.visibility</p:attrName>
                                        </p:attrNameLst>
                                      </p:cBhvr>
                                      <p:to>
                                        <p:strVal val="hidden"/>
                                      </p:to>
                                    </p:set>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126"/>
                                        </p:tgtEl>
                                      </p:cBhvr>
                                    </p:animEffect>
                                    <p:animScale>
                                      <p:cBhvr>
                                        <p:cTn id="13" dur="250" autoRev="1" fill="hold"/>
                                        <p:tgtEl>
                                          <p:spTgt spid="1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6" grpId="1"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a:xfrm>
            <a:off x="503238" y="1768475"/>
            <a:ext cx="9361744" cy="4383088"/>
          </a:xfrm>
        </p:spPr>
        <p:txBody>
          <a:bodyPr/>
          <a:lstStyle/>
          <a:p>
            <a:r>
              <a:rPr lang="en-US" dirty="0"/>
              <a:t>We would like to thank for their financial </a:t>
            </a:r>
            <a:r>
              <a:rPr lang="en-US" dirty="0" smtClean="0"/>
              <a:t>support</a:t>
            </a:r>
          </a:p>
          <a:p>
            <a:pPr lvl="1"/>
            <a:r>
              <a:rPr lang="en-US" dirty="0" err="1"/>
              <a:t>CNPq</a:t>
            </a:r>
            <a:endParaRPr lang="en-US" dirty="0"/>
          </a:p>
          <a:p>
            <a:pPr lvl="1"/>
            <a:r>
              <a:rPr lang="en-US" dirty="0"/>
              <a:t>CAPES</a:t>
            </a:r>
          </a:p>
          <a:p>
            <a:pPr lvl="1"/>
            <a:r>
              <a:rPr lang="en-US" dirty="0" err="1"/>
              <a:t>Fapemig</a:t>
            </a:r>
            <a:endParaRPr lang="en-US" dirty="0"/>
          </a:p>
          <a:p>
            <a:pPr lvl="1"/>
            <a:r>
              <a:rPr lang="en-US" dirty="0"/>
              <a:t>LG</a:t>
            </a:r>
          </a:p>
          <a:p>
            <a:r>
              <a:rPr lang="en-US" dirty="0">
                <a:latin typeface="Calibri" pitchFamily="34" charset="0"/>
                <a:cs typeface="Calibri" pitchFamily="34" charset="0"/>
              </a:rPr>
              <a:t>For bug reports, fixes, and </a:t>
            </a:r>
            <a:r>
              <a:rPr lang="en-US" dirty="0" smtClean="0">
                <a:latin typeface="Calibri" pitchFamily="34" charset="0"/>
                <a:cs typeface="Calibri" pitchFamily="34" charset="0"/>
              </a:rPr>
              <a:t>discussions</a:t>
            </a:r>
          </a:p>
          <a:p>
            <a:pPr lvl="1"/>
            <a:r>
              <a:rPr lang="en-US" dirty="0" err="1"/>
              <a:t>Vinicius</a:t>
            </a:r>
            <a:r>
              <a:rPr lang="en-US" dirty="0">
                <a:latin typeface="Calibri" pitchFamily="34" charset="0"/>
                <a:cs typeface="Calibri" pitchFamily="34" charset="0"/>
              </a:rPr>
              <a:t> </a:t>
            </a:r>
            <a:r>
              <a:rPr lang="en-US" dirty="0"/>
              <a:t>Fonseca</a:t>
            </a:r>
          </a:p>
          <a:p>
            <a:pPr lvl="1"/>
            <a:r>
              <a:rPr lang="en-US" dirty="0" err="1" smtClean="0"/>
              <a:t>Bruna</a:t>
            </a:r>
            <a:r>
              <a:rPr lang="en-US" dirty="0" smtClean="0"/>
              <a:t> </a:t>
            </a:r>
            <a:r>
              <a:rPr lang="en-US" dirty="0" err="1" smtClean="0"/>
              <a:t>Soares</a:t>
            </a:r>
            <a:endParaRPr lang="en-US" dirty="0" smtClean="0"/>
          </a:p>
          <a:p>
            <a:pPr lvl="1"/>
            <a:r>
              <a:rPr lang="en-US" dirty="0" smtClean="0"/>
              <a:t>Erik </a:t>
            </a:r>
            <a:r>
              <a:rPr lang="en-US" dirty="0" err="1" smtClean="0"/>
              <a:t>Britto</a:t>
            </a:r>
            <a:endParaRPr lang="en-US" dirty="0" smtClean="0"/>
          </a:p>
          <a:p>
            <a:pPr lvl="1"/>
            <a:endParaRPr lang="en-US" dirty="0" smtClean="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30</a:t>
            </a:fld>
            <a:endParaRPr lang="en-US" altLang="pt-BR"/>
          </a:p>
        </p:txBody>
      </p:sp>
    </p:spTree>
    <p:extLst>
      <p:ext uri="{BB962C8B-B14F-4D97-AF65-F5344CB8AC3E}">
        <p14:creationId xmlns:p14="http://schemas.microsoft.com/office/powerpoint/2010/main" val="40165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p:txBody>
          <a:bodyPr/>
          <a:lstStyle/>
          <a:p>
            <a:r>
              <a:rPr lang="en-US" dirty="0"/>
              <a:t>We would like to thank for their financial support.</a:t>
            </a:r>
            <a:endParaRPr lang="en-US" dirty="0" smtClean="0"/>
          </a:p>
          <a:p>
            <a:r>
              <a:rPr lang="pt-BR" sz="2800" dirty="0"/>
              <a:t>Conselho Nacional de Desenvolvimento Científico e Tecnológico </a:t>
            </a:r>
            <a:r>
              <a:rPr lang="pt-BR" sz="2800" dirty="0" smtClean="0"/>
              <a:t>(</a:t>
            </a:r>
            <a:r>
              <a:rPr lang="en-US" sz="2800" dirty="0" err="1" smtClean="0"/>
              <a:t>CNPq</a:t>
            </a:r>
            <a:r>
              <a:rPr lang="en-US" sz="2800" dirty="0" smtClean="0"/>
              <a:t>)</a:t>
            </a:r>
          </a:p>
          <a:p>
            <a:r>
              <a:rPr lang="pt-BR" sz="2800" dirty="0"/>
              <a:t>Coordenação de Aperfeiçoamento de Pessoal de Nível Superior</a:t>
            </a:r>
            <a:r>
              <a:rPr lang="en-US" sz="2800" dirty="0" smtClean="0"/>
              <a:t> (CAPES)</a:t>
            </a:r>
          </a:p>
          <a:p>
            <a:r>
              <a:rPr lang="pt-BR" sz="2800" dirty="0"/>
              <a:t>Fundação de Amparo à Pesquisa do Estado de Minas Gerais </a:t>
            </a:r>
            <a:r>
              <a:rPr lang="pt-BR" sz="2800" dirty="0" smtClean="0"/>
              <a:t>(</a:t>
            </a:r>
            <a:r>
              <a:rPr lang="en-US" sz="2800" dirty="0" err="1" smtClean="0"/>
              <a:t>Fapemig</a:t>
            </a:r>
            <a:r>
              <a:rPr lang="en-US" sz="2800" dirty="0" smtClean="0"/>
              <a:t>) </a:t>
            </a:r>
          </a:p>
          <a:p>
            <a:r>
              <a:rPr lang="en-US" sz="2800" dirty="0" smtClean="0"/>
              <a:t>LG</a:t>
            </a:r>
            <a:endParaRPr lang="en-US" sz="2800" dirty="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31</a:t>
            </a:fld>
            <a:endParaRPr lang="en-US" altLang="pt-BR"/>
          </a:p>
        </p:txBody>
      </p:sp>
    </p:spTree>
    <p:extLst>
      <p:ext uri="{BB962C8B-B14F-4D97-AF65-F5344CB8AC3E}">
        <p14:creationId xmlns:p14="http://schemas.microsoft.com/office/powerpoint/2010/main" val="29933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a:t>
            </a:r>
            <a:r>
              <a:rPr lang="en-US" altLang="en-US" dirty="0"/>
              <a:t> on WNS</a:t>
            </a:r>
            <a:r>
              <a:rPr lang="en-US" altLang="en-US" dirty="0" smtClean="0"/>
              <a:t/>
            </a:r>
            <a:br>
              <a:rPr lang="en-US" altLang="en-US" dirty="0" smtClean="0"/>
            </a:br>
            <a:r>
              <a:rPr lang="en-US" altLang="en-US" sz="2800" dirty="0" smtClean="0">
                <a:solidFill>
                  <a:schemeClr val="bg2"/>
                </a:solidFill>
              </a:rPr>
              <a:t>many-to-one, one-to-many, and </a:t>
            </a:r>
            <a:r>
              <a:rPr lang="en-US" altLang="en-US" sz="2800" dirty="0" smtClean="0">
                <a:solidFill>
                  <a:schemeClr val="accent6">
                    <a:lumMod val="60000"/>
                    <a:lumOff val="40000"/>
                  </a:schemeClr>
                </a:solidFill>
              </a:rPr>
              <a:t>any-to-any</a:t>
            </a:r>
            <a:endParaRPr lang="en-US" altLang="en-US" sz="2400" dirty="0" smtClean="0">
              <a:solidFill>
                <a:schemeClr val="accent6">
                  <a:lumMod val="60000"/>
                  <a:lumOff val="40000"/>
                </a:schemeClr>
              </a:solidFill>
            </a:endParaRPr>
          </a:p>
        </p:txBody>
      </p:sp>
      <p:sp>
        <p:nvSpPr>
          <p:cNvPr id="6147" name="Espaço Reservado para Conteúdo 1"/>
          <p:cNvSpPr>
            <a:spLocks noGrp="1"/>
          </p:cNvSpPr>
          <p:nvPr>
            <p:ph sz="half" idx="1"/>
          </p:nvPr>
        </p:nvSpPr>
        <p:spPr>
          <a:xfrm>
            <a:off x="503238" y="1768475"/>
            <a:ext cx="4824412" cy="4383088"/>
          </a:xfrm>
        </p:spPr>
        <p:txBody>
          <a:bodyPr/>
          <a:lstStyle/>
          <a:p>
            <a:pPr>
              <a:buFont typeface="Arial" charset="0"/>
              <a:buChar char="•"/>
            </a:pPr>
            <a:r>
              <a:rPr lang="en-US" altLang="en-US" dirty="0" smtClean="0"/>
              <a:t>More generic paradigm</a:t>
            </a:r>
          </a:p>
          <a:p>
            <a:pPr lvl="1">
              <a:buFont typeface="Arial" charset="0"/>
              <a:buChar char="•"/>
            </a:pPr>
            <a:r>
              <a:rPr lang="en-US" altLang="en-US" dirty="0" smtClean="0"/>
              <a:t>Enable unicast routes between any pair of nodes</a:t>
            </a:r>
          </a:p>
          <a:p>
            <a:pPr>
              <a:buFont typeface="Arial" charset="0"/>
              <a:buChar char="•"/>
            </a:pPr>
            <a:r>
              <a:rPr lang="en-US" altLang="en-US" dirty="0" smtClean="0">
                <a:solidFill>
                  <a:srgbClr val="FF6600"/>
                </a:solidFill>
              </a:rPr>
              <a:t>Problem</a:t>
            </a:r>
          </a:p>
          <a:p>
            <a:pPr lvl="1">
              <a:buFont typeface="Arial" charset="0"/>
              <a:buChar char="•"/>
            </a:pPr>
            <a:r>
              <a:rPr lang="en-US" altLang="en-US" dirty="0" smtClean="0">
                <a:solidFill>
                  <a:srgbClr val="FF6600"/>
                </a:solidFill>
              </a:rPr>
              <a:t>Adds more complexity</a:t>
            </a:r>
          </a:p>
          <a:p>
            <a:pPr lvl="1">
              <a:buFont typeface="Arial" charset="0"/>
              <a:buChar char="•"/>
            </a:pPr>
            <a:r>
              <a:rPr lang="en-US" altLang="en-US" dirty="0" smtClean="0">
                <a:solidFill>
                  <a:srgbClr val="FF6600"/>
                </a:solidFill>
              </a:rPr>
              <a:t>Requires large amounts of memory to storage routes</a:t>
            </a:r>
          </a:p>
          <a:p>
            <a:pPr lvl="2">
              <a:buFont typeface="Arial" charset="0"/>
              <a:buChar char="•"/>
            </a:pPr>
            <a:r>
              <a:rPr lang="en-US" altLang="en-US" dirty="0" smtClean="0">
                <a:solidFill>
                  <a:srgbClr val="FF6600"/>
                </a:solidFill>
              </a:rPr>
              <a:t>sometimes impractical in WNS</a:t>
            </a:r>
          </a:p>
          <a:p>
            <a:pPr>
              <a:buFont typeface="Arial" charset="0"/>
              <a:buChar char="•"/>
            </a:pPr>
            <a:endParaRPr lang="en-US" altLang="en-US" dirty="0" smtClean="0"/>
          </a:p>
        </p:txBody>
      </p:sp>
      <p:sp>
        <p:nvSpPr>
          <p:cNvPr id="6149"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12FAB-F758-49B7-ACFC-49D113657FEA}"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
        <p:nvSpPr>
          <p:cNvPr id="32" name="Retângulo 3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3" name="Elipse 32"/>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4" name="Elipse 33"/>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5" name="Elipse 34"/>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6" name="Elipse 35"/>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7" name="Conector de seta reta 36"/>
          <p:cNvCxnSpPr>
            <a:stCxn id="35" idx="0"/>
            <a:endCxn id="33"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36" idx="0"/>
            <a:endCxn id="34"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onector de seta reta 38"/>
          <p:cNvCxnSpPr>
            <a:stCxn id="33"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Conector de seta reta 39"/>
          <p:cNvCxnSpPr>
            <a:stCxn id="34"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40"/>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2" name="Conector de seta reta 41"/>
          <p:cNvCxnSpPr>
            <a:stCxn id="41" idx="0"/>
            <a:endCxn id="3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Elipse 4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4" name="Conector de seta reta 43"/>
          <p:cNvCxnSpPr>
            <a:stCxn id="43" idx="0"/>
            <a:endCxn id="41"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Conector de seta reta 2"/>
          <p:cNvCxnSpPr>
            <a:stCxn id="33" idx="5"/>
            <a:endCxn id="41" idx="2"/>
          </p:cNvCxnSpPr>
          <p:nvPr/>
        </p:nvCxnSpPr>
        <p:spPr bwMode="auto">
          <a:xfrm>
            <a:off x="7164611" y="3389829"/>
            <a:ext cx="697729"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Conector de seta reta 4"/>
          <p:cNvCxnSpPr>
            <a:stCxn id="41" idx="6"/>
            <a:endCxn id="34" idx="3"/>
          </p:cNvCxnSpPr>
          <p:nvPr/>
        </p:nvCxnSpPr>
        <p:spPr bwMode="auto">
          <a:xfrm flipV="1">
            <a:off x="8339134" y="3389829"/>
            <a:ext cx="735605"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36" idx="2"/>
            <a:endCxn id="41" idx="5"/>
          </p:cNvCxnSpPr>
          <p:nvPr/>
        </p:nvCxnSpPr>
        <p:spPr bwMode="auto">
          <a:xfrm flipH="1" flipV="1">
            <a:off x="8269309" y="4021836"/>
            <a:ext cx="735605"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Conector de seta reta 47"/>
          <p:cNvCxnSpPr>
            <a:stCxn id="35" idx="6"/>
            <a:endCxn id="41" idx="3"/>
          </p:cNvCxnSpPr>
          <p:nvPr/>
        </p:nvCxnSpPr>
        <p:spPr bwMode="auto">
          <a:xfrm flipV="1">
            <a:off x="7234436" y="4021836"/>
            <a:ext cx="697729"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Conector de seta reta 49"/>
          <p:cNvCxnSpPr>
            <a:stCxn id="35" idx="5"/>
            <a:endCxn id="43" idx="2"/>
          </p:cNvCxnSpPr>
          <p:nvPr/>
        </p:nvCxnSpPr>
        <p:spPr bwMode="auto">
          <a:xfrm>
            <a:off x="7164611" y="4946992"/>
            <a:ext cx="697729"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Conector de seta reta 51"/>
          <p:cNvCxnSpPr>
            <a:stCxn id="43" idx="6"/>
            <a:endCxn id="36" idx="3"/>
          </p:cNvCxnSpPr>
          <p:nvPr/>
        </p:nvCxnSpPr>
        <p:spPr bwMode="auto">
          <a:xfrm flipV="1">
            <a:off x="8339134" y="4946992"/>
            <a:ext cx="735605"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Setas cruzadas 54"/>
          <p:cNvSpPr/>
          <p:nvPr/>
        </p:nvSpPr>
        <p:spPr bwMode="auto">
          <a:xfrm>
            <a:off x="6849577" y="2768624"/>
            <a:ext cx="2562903" cy="2349328"/>
          </a:xfrm>
          <a:prstGeom prst="quad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55"/>
                                        </p:tgtEl>
                                      </p:cBhvr>
                                    </p:animEffect>
                                    <p:animScale>
                                      <p:cBhvr>
                                        <p:cTn id="7"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n-US" altLang="pt-BR" sz="4000" dirty="0" err="1" smtClean="0"/>
              <a:t>eXtend</a:t>
            </a:r>
            <a:r>
              <a:rPr lang="en-US" altLang="pt-BR" sz="4000" dirty="0" smtClean="0"/>
              <a:t> Collection Tree Protocol (XCTP)</a:t>
            </a:r>
            <a:endParaRPr lang="en-US" altLang="en-US" sz="4000" dirty="0" smtClean="0"/>
          </a:p>
        </p:txBody>
      </p:sp>
      <p:sp>
        <p:nvSpPr>
          <p:cNvPr id="7171" name="Espaço Reservado para Conteúdo 4"/>
          <p:cNvSpPr>
            <a:spLocks noGrp="1"/>
          </p:cNvSpPr>
          <p:nvPr>
            <p:ph idx="1"/>
          </p:nvPr>
        </p:nvSpPr>
        <p:spPr/>
        <p:txBody>
          <a:bodyPr/>
          <a:lstStyle/>
          <a:p>
            <a:pPr>
              <a:buFont typeface="Arial" charset="0"/>
              <a:buChar char="•"/>
            </a:pPr>
            <a:r>
              <a:rPr lang="en-US" altLang="en-US" dirty="0" smtClean="0"/>
              <a:t>An extension of the Collection Tree Protocol</a:t>
            </a:r>
          </a:p>
          <a:p>
            <a:pPr>
              <a:buFont typeface="Arial" charset="0"/>
              <a:buChar char="•"/>
            </a:pPr>
            <a:r>
              <a:rPr lang="en-US" altLang="en-US" dirty="0" smtClean="0">
                <a:solidFill>
                  <a:srgbClr val="FF6600"/>
                </a:solidFill>
              </a:rPr>
              <a:t>XCTP creates reverse path enabling communication from:</a:t>
            </a:r>
          </a:p>
          <a:p>
            <a:pPr lvl="1">
              <a:buFont typeface="Arial" charset="0"/>
              <a:buChar char="•"/>
            </a:pPr>
            <a:r>
              <a:rPr lang="en-US" altLang="en-US" dirty="0" smtClean="0">
                <a:solidFill>
                  <a:srgbClr val="FF6600"/>
                </a:solidFill>
              </a:rPr>
              <a:t>Sink to nodes</a:t>
            </a:r>
          </a:p>
          <a:p>
            <a:pPr lvl="1">
              <a:buFont typeface="Arial" charset="0"/>
              <a:buChar char="•"/>
            </a:pPr>
            <a:r>
              <a:rPr lang="en-US" altLang="en-US" dirty="0" smtClean="0">
                <a:solidFill>
                  <a:srgbClr val="FF6600"/>
                </a:solidFill>
              </a:rPr>
              <a:t>Nodes to sink</a:t>
            </a:r>
          </a:p>
          <a:p>
            <a:pPr>
              <a:buFont typeface="Arial" charset="0"/>
              <a:buChar char="•"/>
            </a:pPr>
            <a:r>
              <a:rPr lang="en-US" altLang="en-US" dirty="0" smtClean="0">
                <a:solidFill>
                  <a:schemeClr val="tx1"/>
                </a:solidFill>
              </a:rPr>
              <a:t>XCTP requires</a:t>
            </a:r>
          </a:p>
          <a:p>
            <a:pPr lvl="1">
              <a:buFont typeface="Arial" charset="0"/>
              <a:buChar char="•"/>
            </a:pPr>
            <a:r>
              <a:rPr lang="en-US" altLang="en-US" dirty="0" smtClean="0">
                <a:solidFill>
                  <a:schemeClr val="tx1"/>
                </a:solidFill>
              </a:rPr>
              <a:t>Small space </a:t>
            </a:r>
            <a:r>
              <a:rPr lang="en-US" altLang="en-US" dirty="0">
                <a:solidFill>
                  <a:schemeClr val="tx1"/>
                </a:solidFill>
              </a:rPr>
              <a:t>for routes storage </a:t>
            </a:r>
            <a:endParaRPr lang="en-US" altLang="en-US" dirty="0" smtClean="0">
              <a:solidFill>
                <a:schemeClr val="tx1"/>
              </a:solidFill>
            </a:endParaRPr>
          </a:p>
          <a:p>
            <a:pPr lvl="1">
              <a:buFont typeface="Arial" charset="0"/>
              <a:buChar char="•"/>
            </a:pPr>
            <a:r>
              <a:rPr lang="en-US" altLang="en-US" dirty="0" smtClean="0">
                <a:solidFill>
                  <a:schemeClr val="tx1"/>
                </a:solidFill>
              </a:rPr>
              <a:t>Addition of a very low overhead in </a:t>
            </a:r>
            <a:r>
              <a:rPr lang="en-US" altLang="en-US" dirty="0">
                <a:solidFill>
                  <a:schemeClr val="tx1"/>
                </a:solidFill>
              </a:rPr>
              <a:t>packets</a:t>
            </a:r>
            <a:endParaRPr lang="en-US" altLang="en-US" dirty="0" smtClean="0">
              <a:solidFill>
                <a:schemeClr val="tx1"/>
              </a:solidFill>
            </a:endParaRPr>
          </a:p>
          <a:p>
            <a:pPr>
              <a:buFont typeface="Arial" charset="0"/>
              <a:buChar char="•"/>
            </a:pPr>
            <a:endParaRPr lang="en-US" altLang="en-US" dirty="0" smtClean="0"/>
          </a:p>
          <a:p>
            <a:pPr>
              <a:buFont typeface="Arial" charset="0"/>
              <a:buChar char="•"/>
            </a:pPr>
            <a:endParaRPr lang="en-US" altLang="en-US" dirty="0" smtClean="0"/>
          </a:p>
        </p:txBody>
      </p:sp>
      <p:sp>
        <p:nvSpPr>
          <p:cNvPr id="7172"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52D33D33-358D-4463-A44C-06C22E7DA6A1}" type="slidenum">
              <a:rPr lang="en-US" altLang="pt-BR" smtClean="0">
                <a:solidFill>
                  <a:srgbClr val="000000"/>
                </a:solidFill>
                <a:latin typeface="Times New Roman" pitchFamily="16" charset="0"/>
                <a:ea typeface="DejaVu Sans" charset="0"/>
                <a:cs typeface="DejaVu Sans" charset="0"/>
              </a:rPr>
              <a:pPr eaLnBrk="1"/>
              <a:t>5</a:t>
            </a:fld>
            <a:endParaRPr lang="en-US" altLang="pt-BR" smtClean="0">
              <a:solidFill>
                <a:srgbClr val="000000"/>
              </a:solidFill>
              <a:latin typeface="Times New Roman" pitchFamily="16" charset="0"/>
              <a:ea typeface="DejaVu Sans" charset="0"/>
              <a:cs typeface="DejaVu Sans" charset="0"/>
            </a:endParaRPr>
          </a:p>
        </p:txBody>
      </p:sp>
      <p:sp>
        <p:nvSpPr>
          <p:cNvPr id="6" name="Retângulo 5"/>
          <p:cNvSpPr/>
          <p:nvPr/>
        </p:nvSpPr>
        <p:spPr bwMode="auto">
          <a:xfrm>
            <a:off x="8147652" y="2422468"/>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7" name="Elipse 6"/>
          <p:cNvSpPr/>
          <p:nvPr/>
        </p:nvSpPr>
        <p:spPr bwMode="auto">
          <a:xfrm>
            <a:off x="7200612" y="351047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8" name="Elipse 7"/>
          <p:cNvSpPr/>
          <p:nvPr/>
        </p:nvSpPr>
        <p:spPr bwMode="auto">
          <a:xfrm>
            <a:off x="9447884" y="351047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9" name="Elipse 8"/>
          <p:cNvSpPr/>
          <p:nvPr/>
        </p:nvSpPr>
        <p:spPr bwMode="auto">
          <a:xfrm>
            <a:off x="7200612" y="506763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 name="Elipse 9"/>
          <p:cNvSpPr/>
          <p:nvPr/>
        </p:nvSpPr>
        <p:spPr bwMode="auto">
          <a:xfrm>
            <a:off x="9447884" y="506763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1" name="Conector de seta reta 10"/>
          <p:cNvCxnSpPr>
            <a:stCxn id="9" idx="0"/>
            <a:endCxn id="7" idx="4"/>
          </p:cNvCxnSpPr>
          <p:nvPr/>
        </p:nvCxnSpPr>
        <p:spPr bwMode="auto">
          <a:xfrm flipV="1">
            <a:off x="7439009" y="401454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ector de seta reta 11"/>
          <p:cNvCxnSpPr>
            <a:stCxn id="10" idx="0"/>
            <a:endCxn id="8" idx="4"/>
          </p:cNvCxnSpPr>
          <p:nvPr/>
        </p:nvCxnSpPr>
        <p:spPr bwMode="auto">
          <a:xfrm flipV="1">
            <a:off x="9686281" y="401454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7" idx="7"/>
          </p:cNvCxnSpPr>
          <p:nvPr/>
        </p:nvCxnSpPr>
        <p:spPr bwMode="auto">
          <a:xfrm flipV="1">
            <a:off x="7607581" y="2998548"/>
            <a:ext cx="540071"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onector de seta reta 13"/>
          <p:cNvCxnSpPr>
            <a:stCxn id="8" idx="1"/>
          </p:cNvCxnSpPr>
          <p:nvPr/>
        </p:nvCxnSpPr>
        <p:spPr bwMode="auto">
          <a:xfrm flipH="1" flipV="1">
            <a:off x="8939763" y="2998548"/>
            <a:ext cx="577946"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Elipse 14"/>
          <p:cNvSpPr/>
          <p:nvPr/>
        </p:nvSpPr>
        <p:spPr bwMode="auto">
          <a:xfrm>
            <a:off x="8305310" y="414248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6" name="Conector de seta reta 15"/>
          <p:cNvCxnSpPr>
            <a:stCxn id="15" idx="0"/>
          </p:cNvCxnSpPr>
          <p:nvPr/>
        </p:nvCxnSpPr>
        <p:spPr bwMode="auto">
          <a:xfrm flipV="1">
            <a:off x="8543707" y="2998548"/>
            <a:ext cx="0" cy="114393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Elipse 16"/>
          <p:cNvSpPr/>
          <p:nvPr/>
        </p:nvSpPr>
        <p:spPr bwMode="auto">
          <a:xfrm>
            <a:off x="8305310" y="572410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8" name="Conector de seta reta 17"/>
          <p:cNvCxnSpPr>
            <a:stCxn id="17" idx="0"/>
            <a:endCxn id="15" idx="4"/>
          </p:cNvCxnSpPr>
          <p:nvPr/>
        </p:nvCxnSpPr>
        <p:spPr bwMode="auto">
          <a:xfrm flipV="1">
            <a:off x="8543707" y="4646551"/>
            <a:ext cx="0" cy="1077556"/>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eta para cima e para baixo 1"/>
          <p:cNvSpPr/>
          <p:nvPr/>
        </p:nvSpPr>
        <p:spPr bwMode="auto">
          <a:xfrm>
            <a:off x="7758573" y="3031736"/>
            <a:ext cx="1570268" cy="2725559"/>
          </a:xfrm>
          <a:prstGeom prst="up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repeatCount="indefinite" fill="hold" nodeType="withEffect">
                                  <p:stCondLst>
                                    <p:cond delay="0"/>
                                  </p:st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26" presetClass="emph" presetSubtype="0" repeatCount="indefinite" fill="hold"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par>
                                <p:cTn id="14" presetID="26" presetClass="emph" presetSubtype="0" repeatCount="indefinite" fill="hold" nodeType="with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par>
                                <p:cTn id="17" presetID="26" presetClass="emph" presetSubtype="0" repeatCount="indefinite" fill="hold" nodeType="withEffect">
                                  <p:stCondLst>
                                    <p:cond delay="0"/>
                                  </p:stCondLst>
                                  <p:childTnLst>
                                    <p:animEffect transition="out" filter="fade">
                                      <p:cBhvr>
                                        <p:cTn id="18" dur="500" tmFilter="0, 0; .2, .5; .8, .5; 1, 0"/>
                                        <p:tgtEl>
                                          <p:spTgt spid="11"/>
                                        </p:tgtEl>
                                      </p:cBhvr>
                                    </p:animEffect>
                                    <p:animScale>
                                      <p:cBhvr>
                                        <p:cTn id="19" dur="250" autoRev="1" fill="hold"/>
                                        <p:tgtEl>
                                          <p:spTgt spid="11"/>
                                        </p:tgtEl>
                                      </p:cBhvr>
                                      <p:by x="105000" y="105000"/>
                                    </p:animScale>
                                  </p:childTnLst>
                                </p:cTn>
                              </p:par>
                              <p:par>
                                <p:cTn id="20" presetID="26" presetClass="emph" presetSubtype="0" repeatCount="indefinite" fill="hold" nodeType="withEffect">
                                  <p:stCondLst>
                                    <p:cond delay="0"/>
                                  </p:stCondLst>
                                  <p:childTnLst>
                                    <p:animEffect transition="out" filter="fade">
                                      <p:cBhvr>
                                        <p:cTn id="21" dur="500" tmFilter="0, 0; .2, .5; .8, .5; 1, 0"/>
                                        <p:tgtEl>
                                          <p:spTgt spid="18"/>
                                        </p:tgtEl>
                                      </p:cBhvr>
                                    </p:animEffect>
                                    <p:animScale>
                                      <p:cBhvr>
                                        <p:cTn id="22" dur="250" autoRev="1" fill="hold"/>
                                        <p:tgtEl>
                                          <p:spTgt spid="18"/>
                                        </p:tgtEl>
                                      </p:cBhvr>
                                      <p:by x="105000" y="105000"/>
                                    </p:animScale>
                                  </p:childTnLst>
                                </p:cTn>
                              </p:par>
                              <p:par>
                                <p:cTn id="23" presetID="26" presetClass="emph" presetSubtype="0" repeatCount="indefinite" fill="hold" nodeType="withEffect">
                                  <p:stCondLst>
                                    <p:cond delay="0"/>
                                  </p:stCondLst>
                                  <p:childTnLst>
                                    <p:animEffect transition="out" filter="fade">
                                      <p:cBhvr>
                                        <p:cTn id="24" dur="500" tmFilter="0, 0; .2, .5; .8, .5; 1, 0"/>
                                        <p:tgtEl>
                                          <p:spTgt spid="12"/>
                                        </p:tgtEl>
                                      </p:cBhvr>
                                    </p:animEffect>
                                    <p:animScale>
                                      <p:cBhvr>
                                        <p:cTn id="25"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p:txBody>
          <a:bodyPr/>
          <a:lstStyle/>
          <a:p>
            <a:r>
              <a:rPr lang="pt-BR" altLang="en-US" smtClean="0"/>
              <a:t>Prior work</a:t>
            </a:r>
            <a:endParaRPr lang="en-US" altLang="en-US" smtClean="0"/>
          </a:p>
        </p:txBody>
      </p:sp>
      <p:sp>
        <p:nvSpPr>
          <p:cNvPr id="8195" name="Fluxograma: Extrair 8219"/>
          <p:cNvSpPr>
            <a:spLocks noChangeArrowheads="1"/>
          </p:cNvSpPr>
          <p:nvPr/>
        </p:nvSpPr>
        <p:spPr bwMode="auto">
          <a:xfrm>
            <a:off x="3149600" y="2193925"/>
            <a:ext cx="3781425" cy="3171825"/>
          </a:xfrm>
          <a:prstGeom prst="flowChartExtract">
            <a:avLst/>
          </a:prstGeom>
          <a:solidFill>
            <a:srgbClr val="FB5F53"/>
          </a:solidFill>
          <a:ln w="9525" algn="ctr">
            <a:solidFill>
              <a:schemeClr val="tx1"/>
            </a:solidFill>
            <a:round/>
            <a:headEnd/>
            <a:tailEnd/>
          </a:ln>
        </p:spPr>
        <p:txBody>
          <a:bodyPr/>
          <a:lstStyle/>
          <a:p>
            <a:pPr algn="ctr"/>
            <a:endParaRPr lang="en-US" sz="4400"/>
          </a:p>
        </p:txBody>
      </p:sp>
      <p:sp>
        <p:nvSpPr>
          <p:cNvPr id="8222" name="CaixaDeTexto 8221"/>
          <p:cNvSpPr txBox="1">
            <a:spLocks noChangeArrowheads="1"/>
          </p:cNvSpPr>
          <p:nvPr/>
        </p:nvSpPr>
        <p:spPr bwMode="auto">
          <a:xfrm>
            <a:off x="1042988" y="3195638"/>
            <a:ext cx="269716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t>Directed Diffusion,</a:t>
            </a:r>
            <a:endParaRPr lang="pt-BR" sz="2400"/>
          </a:p>
          <a:p>
            <a:r>
              <a:rPr lang="pt-BR" sz="2400"/>
              <a:t>DRIP, DIP, DHV,</a:t>
            </a:r>
          </a:p>
          <a:p>
            <a:r>
              <a:rPr lang="en-US" sz="2400"/>
              <a:t>Deluge</a:t>
            </a:r>
          </a:p>
        </p:txBody>
      </p:sp>
      <p:sp>
        <p:nvSpPr>
          <p:cNvPr id="64" name="CaixaDeTexto 63"/>
          <p:cNvSpPr txBox="1">
            <a:spLocks noChangeArrowheads="1"/>
          </p:cNvSpPr>
          <p:nvPr/>
        </p:nvSpPr>
        <p:spPr bwMode="auto">
          <a:xfrm>
            <a:off x="6759575" y="1403350"/>
            <a:ext cx="2324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Many-to-one</a:t>
            </a:r>
          </a:p>
          <a:p>
            <a:pPr algn="ctr"/>
            <a:r>
              <a:rPr lang="pt-BR" sz="2800" b="1"/>
              <a:t>(Collection)</a:t>
            </a:r>
          </a:p>
          <a:p>
            <a:pPr algn="ctr"/>
            <a:r>
              <a:rPr lang="pt-BR" sz="2800" b="1" i="1"/>
              <a:t>Unreliable</a:t>
            </a:r>
            <a:endParaRPr lang="en-US" sz="2800" b="1" i="1"/>
          </a:p>
        </p:txBody>
      </p:sp>
      <p:sp>
        <p:nvSpPr>
          <p:cNvPr id="65" name="CaixaDeTexto 64"/>
          <p:cNvSpPr txBox="1">
            <a:spLocks noChangeArrowheads="1"/>
          </p:cNvSpPr>
          <p:nvPr/>
        </p:nvSpPr>
        <p:spPr bwMode="auto">
          <a:xfrm>
            <a:off x="6759575" y="3217863"/>
            <a:ext cx="27273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a:t>CTP, MultiHopLQI,</a:t>
            </a:r>
          </a:p>
          <a:p>
            <a:r>
              <a:rPr lang="pt-BR" sz="2400"/>
              <a:t>MintRoute</a:t>
            </a:r>
            <a:endParaRPr lang="en-US" sz="2400"/>
          </a:p>
        </p:txBody>
      </p:sp>
      <p:sp>
        <p:nvSpPr>
          <p:cNvPr id="67" name="CaixaDeTexto 66"/>
          <p:cNvSpPr txBox="1">
            <a:spLocks noChangeArrowheads="1"/>
          </p:cNvSpPr>
          <p:nvPr/>
        </p:nvSpPr>
        <p:spPr bwMode="auto">
          <a:xfrm>
            <a:off x="885825" y="1414463"/>
            <a:ext cx="28829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One-to-many</a:t>
            </a:r>
          </a:p>
          <a:p>
            <a:pPr algn="ctr"/>
            <a:r>
              <a:rPr lang="pt-BR" sz="2800" b="1"/>
              <a:t>(Dissemination)</a:t>
            </a:r>
          </a:p>
          <a:p>
            <a:pPr algn="ctr"/>
            <a:r>
              <a:rPr lang="pt-BR" sz="2800" b="1" i="1"/>
              <a:t>Unreliable</a:t>
            </a:r>
            <a:endParaRPr lang="en-US" sz="2800" b="1" i="1"/>
          </a:p>
        </p:txBody>
      </p:sp>
      <p:sp>
        <p:nvSpPr>
          <p:cNvPr id="68" name="CaixaDeTexto 67"/>
          <p:cNvSpPr txBox="1">
            <a:spLocks noChangeArrowheads="1"/>
          </p:cNvSpPr>
          <p:nvPr/>
        </p:nvSpPr>
        <p:spPr bwMode="auto">
          <a:xfrm>
            <a:off x="3957638" y="6429375"/>
            <a:ext cx="21653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Any-to-any </a:t>
            </a:r>
          </a:p>
          <a:p>
            <a:pPr algn="ctr"/>
            <a:r>
              <a:rPr lang="pt-BR" sz="2800" b="1"/>
              <a:t>R</a:t>
            </a:r>
            <a:r>
              <a:rPr lang="pt-BR" sz="2800" b="1" i="1"/>
              <a:t>eliable</a:t>
            </a:r>
            <a:endParaRPr lang="en-US" sz="2800" b="1" i="1"/>
          </a:p>
        </p:txBody>
      </p:sp>
      <p:sp>
        <p:nvSpPr>
          <p:cNvPr id="69" name="CaixaDeTexto 68"/>
          <p:cNvSpPr txBox="1">
            <a:spLocks noChangeArrowheads="1"/>
          </p:cNvSpPr>
          <p:nvPr/>
        </p:nvSpPr>
        <p:spPr bwMode="auto">
          <a:xfrm>
            <a:off x="2755900" y="5657850"/>
            <a:ext cx="4568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dirty="0" err="1"/>
              <a:t>Hydro</a:t>
            </a:r>
            <a:r>
              <a:rPr lang="pt-BR" sz="2400" dirty="0"/>
              <a:t>, </a:t>
            </a:r>
            <a:r>
              <a:rPr lang="pt-BR" sz="2400" dirty="0" smtClean="0"/>
              <a:t>RPL, </a:t>
            </a:r>
            <a:r>
              <a:rPr lang="pt-BR" sz="2400" dirty="0"/>
              <a:t>AODV, DSR, </a:t>
            </a:r>
            <a:r>
              <a:rPr lang="pt-BR" sz="2400" dirty="0" err="1"/>
              <a:t>Dymo</a:t>
            </a:r>
            <a:endParaRPr lang="en-US" sz="2400" dirty="0"/>
          </a:p>
        </p:txBody>
      </p:sp>
      <p:sp>
        <p:nvSpPr>
          <p:cNvPr id="8223" name="CaixaDeTexto 8222"/>
          <p:cNvSpPr txBox="1">
            <a:spLocks noChangeArrowheads="1"/>
          </p:cNvSpPr>
          <p:nvPr/>
        </p:nvSpPr>
        <p:spPr bwMode="auto">
          <a:xfrm>
            <a:off x="4195763" y="3419475"/>
            <a:ext cx="16891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4400"/>
              <a:t>XCTP</a:t>
            </a:r>
            <a:endParaRPr lang="en-US" sz="4400"/>
          </a:p>
        </p:txBody>
      </p:sp>
      <p:sp>
        <p:nvSpPr>
          <p:cNvPr id="72" name="CaixaDeTexto 71"/>
          <p:cNvSpPr txBox="1">
            <a:spLocks noChangeArrowheads="1"/>
          </p:cNvSpPr>
          <p:nvPr/>
        </p:nvSpPr>
        <p:spPr bwMode="auto">
          <a:xfrm>
            <a:off x="4079875" y="4359275"/>
            <a:ext cx="19208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Collection</a:t>
            </a:r>
          </a:p>
          <a:p>
            <a:pPr algn="ctr"/>
            <a:r>
              <a:rPr lang="pt-BR" sz="2800" b="1"/>
              <a:t>Reliable</a:t>
            </a:r>
            <a:endParaRPr lang="en-US" sz="2800" b="1" i="1"/>
          </a:p>
        </p:txBody>
      </p:sp>
      <p:sp>
        <p:nvSpPr>
          <p:cNvPr id="8204"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96313EB6-4DA6-4826-8525-A36657681DE4}" type="slidenum">
              <a:rPr lang="en-US" altLang="pt-BR" smtClean="0">
                <a:solidFill>
                  <a:srgbClr val="000000"/>
                </a:solidFill>
                <a:latin typeface="Times New Roman" pitchFamily="16" charset="0"/>
                <a:ea typeface="DejaVu Sans" charset="0"/>
                <a:cs typeface="DejaVu Sans" charset="0"/>
              </a:rPr>
              <a:pPr eaLnBrk="1"/>
              <a:t>6</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22"/>
                                        </p:tgtEl>
                                        <p:attrNameLst>
                                          <p:attrName>style.visibility</p:attrName>
                                        </p:attrNameLst>
                                      </p:cBhvr>
                                      <p:to>
                                        <p:strVal val="visible"/>
                                      </p:to>
                                    </p:set>
                                    <p:animEffect transition="in" filter="fade">
                                      <p:cBhvr>
                                        <p:cTn id="10" dur="500"/>
                                        <p:tgtEl>
                                          <p:spTgt spid="82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23"/>
                                        </p:tgtEl>
                                        <p:attrNameLst>
                                          <p:attrName>style.visibility</p:attrName>
                                        </p:attrNameLst>
                                      </p:cBhvr>
                                      <p:to>
                                        <p:strVal val="visible"/>
                                      </p:to>
                                    </p:set>
                                    <p:animEffect transition="in" filter="fade">
                                      <p:cBhvr>
                                        <p:cTn id="34" dur="500"/>
                                        <p:tgtEl>
                                          <p:spTgt spid="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 grpId="0"/>
      <p:bldP spid="64" grpId="0"/>
      <p:bldP spid="65" grpId="0"/>
      <p:bldP spid="67" grpId="0"/>
      <p:bldP spid="68" grpId="0"/>
      <p:bldP spid="69" grpId="0"/>
      <p:bldP spid="8223"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tângulo 26"/>
          <p:cNvSpPr>
            <a:spLocks noChangeArrowheads="1"/>
          </p:cNvSpPr>
          <p:nvPr/>
        </p:nvSpPr>
        <p:spPr bwMode="auto">
          <a:xfrm>
            <a:off x="4895850" y="2266950"/>
            <a:ext cx="269875" cy="3960813"/>
          </a:xfrm>
          <a:prstGeom prst="rect">
            <a:avLst/>
          </a:prstGeom>
          <a:solidFill>
            <a:schemeClr val="tx1"/>
          </a:solidFill>
          <a:ln w="9525" algn="ctr">
            <a:solidFill>
              <a:schemeClr val="tx1"/>
            </a:solidFill>
            <a:round/>
            <a:headEnd/>
            <a:tailEnd/>
          </a:ln>
        </p:spPr>
        <p:txBody>
          <a:bodyPr anchor="ctr"/>
          <a:lstStyle/>
          <a:p>
            <a:pPr algn="ctr"/>
            <a:endParaRPr lang="en-US" sz="2800" b="1"/>
          </a:p>
        </p:txBody>
      </p:sp>
      <p:sp>
        <p:nvSpPr>
          <p:cNvPr id="9219" name="Título 1"/>
          <p:cNvSpPr>
            <a:spLocks noGrp="1"/>
          </p:cNvSpPr>
          <p:nvPr>
            <p:ph type="title"/>
          </p:nvPr>
        </p:nvSpPr>
        <p:spPr/>
        <p:txBody>
          <a:bodyPr/>
          <a:lstStyle/>
          <a:p>
            <a:r>
              <a:rPr lang="pt-BR" altLang="en-US" smtClean="0"/>
              <a:t>XCTP </a:t>
            </a:r>
            <a:r>
              <a:rPr lang="en-US" altLang="en-US" smtClean="0"/>
              <a:t>A</a:t>
            </a:r>
            <a:r>
              <a:rPr lang="en-US" smtClean="0"/>
              <a:t>rchitecture</a:t>
            </a:r>
            <a:endParaRPr lang="en-US" altLang="en-US" smtClean="0"/>
          </a:p>
        </p:txBody>
      </p:sp>
      <p:sp>
        <p:nvSpPr>
          <p:cNvPr id="9220" name="Retângulo 3"/>
          <p:cNvSpPr>
            <a:spLocks noChangeArrowheads="1"/>
          </p:cNvSpPr>
          <p:nvPr/>
        </p:nvSpPr>
        <p:spPr bwMode="auto">
          <a:xfrm>
            <a:off x="143986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Router</a:t>
            </a:r>
            <a:endParaRPr lang="en-US" sz="2800" b="1"/>
          </a:p>
        </p:txBody>
      </p:sp>
      <p:sp>
        <p:nvSpPr>
          <p:cNvPr id="9221" name="Retângulo 20"/>
          <p:cNvSpPr>
            <a:spLocks noChangeArrowheads="1"/>
          </p:cNvSpPr>
          <p:nvPr/>
        </p:nvSpPr>
        <p:spPr bwMode="auto">
          <a:xfrm>
            <a:off x="6769100"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000" b="1"/>
              <a:t>Interface to upper layer</a:t>
            </a:r>
            <a:endParaRPr lang="en-US" sz="2400" b="1"/>
          </a:p>
        </p:txBody>
      </p:sp>
      <p:sp>
        <p:nvSpPr>
          <p:cNvPr id="9222" name="Retângulo 21"/>
          <p:cNvSpPr>
            <a:spLocks noChangeArrowheads="1"/>
          </p:cNvSpPr>
          <p:nvPr/>
        </p:nvSpPr>
        <p:spPr bwMode="auto">
          <a:xfrm>
            <a:off x="412591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Forward table</a:t>
            </a:r>
          </a:p>
        </p:txBody>
      </p:sp>
      <p:sp>
        <p:nvSpPr>
          <p:cNvPr id="9223" name="Retângulo 22"/>
          <p:cNvSpPr>
            <a:spLocks noChangeArrowheads="1"/>
          </p:cNvSpPr>
          <p:nvPr/>
        </p:nvSpPr>
        <p:spPr bwMode="auto">
          <a:xfrm>
            <a:off x="4140200" y="4716463"/>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Reverse table</a:t>
            </a:r>
          </a:p>
        </p:txBody>
      </p:sp>
      <p:sp>
        <p:nvSpPr>
          <p:cNvPr id="9224" name="Retângulo 23"/>
          <p:cNvSpPr>
            <a:spLocks noChangeArrowheads="1"/>
          </p:cNvSpPr>
          <p:nvPr/>
        </p:nvSpPr>
        <p:spPr bwMode="auto">
          <a:xfrm>
            <a:off x="6784975" y="4724400"/>
            <a:ext cx="1800225" cy="865188"/>
          </a:xfrm>
          <a:prstGeom prst="rect">
            <a:avLst/>
          </a:prstGeom>
          <a:solidFill>
            <a:srgbClr val="FFEDB3"/>
          </a:solidFill>
          <a:ln w="9525" algn="ctr">
            <a:solidFill>
              <a:schemeClr val="tx1"/>
            </a:solidFill>
            <a:round/>
            <a:headEnd/>
            <a:tailEnd/>
          </a:ln>
        </p:spPr>
        <p:txBody>
          <a:bodyPr anchor="ctr"/>
          <a:lstStyle/>
          <a:p>
            <a:pPr algn="ctr"/>
            <a:r>
              <a:rPr lang="en-US" sz="2400" b="1"/>
              <a:t>Forwarder</a:t>
            </a:r>
            <a:endParaRPr lang="en-US" sz="2800" b="1"/>
          </a:p>
        </p:txBody>
      </p:sp>
      <p:sp>
        <p:nvSpPr>
          <p:cNvPr id="9225" name="Retângulo 24"/>
          <p:cNvSpPr>
            <a:spLocks noChangeArrowheads="1"/>
          </p:cNvSpPr>
          <p:nvPr/>
        </p:nvSpPr>
        <p:spPr bwMode="auto">
          <a:xfrm>
            <a:off x="1439863" y="4724400"/>
            <a:ext cx="1800225" cy="865188"/>
          </a:xfrm>
          <a:prstGeom prst="rect">
            <a:avLst/>
          </a:prstGeom>
          <a:solidFill>
            <a:schemeClr val="bg1"/>
          </a:solidFill>
          <a:ln w="9525" algn="ctr">
            <a:solidFill>
              <a:schemeClr val="tx1"/>
            </a:solidFill>
            <a:round/>
            <a:headEnd/>
            <a:tailEnd/>
          </a:ln>
        </p:spPr>
        <p:txBody>
          <a:bodyPr anchor="ctr"/>
          <a:lstStyle/>
          <a:p>
            <a:pPr algn="ctr"/>
            <a:r>
              <a:rPr lang="en-US" sz="2400"/>
              <a:t>Link Estimator</a:t>
            </a:r>
          </a:p>
        </p:txBody>
      </p:sp>
      <p:sp>
        <p:nvSpPr>
          <p:cNvPr id="9226" name="Retângulo 25"/>
          <p:cNvSpPr>
            <a:spLocks noChangeArrowheads="1"/>
          </p:cNvSpPr>
          <p:nvPr/>
        </p:nvSpPr>
        <p:spPr bwMode="auto">
          <a:xfrm>
            <a:off x="1439863" y="6246813"/>
            <a:ext cx="7129462" cy="431800"/>
          </a:xfrm>
          <a:prstGeom prst="rect">
            <a:avLst/>
          </a:prstGeom>
          <a:solidFill>
            <a:schemeClr val="bg1"/>
          </a:solidFill>
          <a:ln w="9525" algn="ctr">
            <a:solidFill>
              <a:schemeClr val="tx1"/>
            </a:solidFill>
            <a:round/>
            <a:headEnd/>
            <a:tailEnd/>
          </a:ln>
        </p:spPr>
        <p:txBody>
          <a:bodyPr anchor="ctr"/>
          <a:lstStyle/>
          <a:p>
            <a:pPr algn="ctr"/>
            <a:r>
              <a:rPr lang="pt-BR" sz="2400"/>
              <a:t>Link Layer</a:t>
            </a:r>
            <a:endParaRPr lang="en-US" sz="2400"/>
          </a:p>
        </p:txBody>
      </p:sp>
      <p:cxnSp>
        <p:nvCxnSpPr>
          <p:cNvPr id="9227" name="Conector de seta reta 5"/>
          <p:cNvCxnSpPr>
            <a:cxnSpLocks noChangeShapeType="1"/>
            <a:stCxn id="9220" idx="2"/>
            <a:endCxn id="9225" idx="0"/>
          </p:cNvCxnSpPr>
          <p:nvPr/>
        </p:nvCxnSpPr>
        <p:spPr bwMode="auto">
          <a:xfrm>
            <a:off x="2339975" y="3779838"/>
            <a:ext cx="0"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8" name="Conector de seta reta 29"/>
          <p:cNvCxnSpPr>
            <a:cxnSpLocks noChangeShapeType="1"/>
            <a:stCxn id="9220" idx="3"/>
            <a:endCxn id="9222" idx="1"/>
          </p:cNvCxnSpPr>
          <p:nvPr/>
        </p:nvCxnSpPr>
        <p:spPr bwMode="auto">
          <a:xfrm>
            <a:off x="3240088" y="3348038"/>
            <a:ext cx="885825" cy="0"/>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9" name="Conector de seta reta 8191"/>
          <p:cNvCxnSpPr>
            <a:cxnSpLocks noChangeShapeType="1"/>
          </p:cNvCxnSpPr>
          <p:nvPr/>
        </p:nvCxnSpPr>
        <p:spPr bwMode="auto">
          <a:xfrm>
            <a:off x="3240088" y="3779838"/>
            <a:ext cx="90011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0" name="Conector de seta reta 8198"/>
          <p:cNvCxnSpPr>
            <a:cxnSpLocks noChangeShapeType="1"/>
            <a:stCxn id="9224" idx="1"/>
            <a:endCxn id="9223" idx="3"/>
          </p:cNvCxnSpPr>
          <p:nvPr/>
        </p:nvCxnSpPr>
        <p:spPr bwMode="auto">
          <a:xfrm flipH="1" flipV="1">
            <a:off x="5940425" y="5148263"/>
            <a:ext cx="844550" cy="952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Conector de seta reta 8201"/>
          <p:cNvCxnSpPr>
            <a:cxnSpLocks noChangeShapeType="1"/>
          </p:cNvCxnSpPr>
          <p:nvPr/>
        </p:nvCxnSpPr>
        <p:spPr bwMode="auto">
          <a:xfrm flipH="1" flipV="1">
            <a:off x="5926138" y="3779838"/>
            <a:ext cx="84296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Conector de seta reta 8204"/>
          <p:cNvCxnSpPr>
            <a:cxnSpLocks noChangeShapeType="1"/>
            <a:stCxn id="9221" idx="2"/>
            <a:endCxn id="9224" idx="0"/>
          </p:cNvCxnSpPr>
          <p:nvPr/>
        </p:nvCxnSpPr>
        <p:spPr bwMode="auto">
          <a:xfrm>
            <a:off x="7669213" y="3779838"/>
            <a:ext cx="15875"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Conector de seta reta 8207"/>
          <p:cNvCxnSpPr>
            <a:cxnSpLocks noChangeShapeType="1"/>
            <a:stCxn id="9225" idx="2"/>
          </p:cNvCxnSpPr>
          <p:nvPr/>
        </p:nvCxnSpPr>
        <p:spPr bwMode="auto">
          <a:xfrm>
            <a:off x="2339975"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Conector de seta reta 8211"/>
          <p:cNvCxnSpPr>
            <a:cxnSpLocks noChangeShapeType="1"/>
            <a:stCxn id="9224" idx="2"/>
          </p:cNvCxnSpPr>
          <p:nvPr/>
        </p:nvCxnSpPr>
        <p:spPr bwMode="auto">
          <a:xfrm>
            <a:off x="7685088"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35" name="CaixaDeTexto 8215"/>
          <p:cNvSpPr txBox="1">
            <a:spLocks noChangeArrowheads="1"/>
          </p:cNvSpPr>
          <p:nvPr/>
        </p:nvSpPr>
        <p:spPr bwMode="auto">
          <a:xfrm>
            <a:off x="1420813" y="1962150"/>
            <a:ext cx="3475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Control plane</a:t>
            </a:r>
          </a:p>
        </p:txBody>
      </p:sp>
      <p:sp>
        <p:nvSpPr>
          <p:cNvPr id="9236" name="CaixaDeTexto 56"/>
          <p:cNvSpPr txBox="1">
            <a:spLocks noChangeArrowheads="1"/>
          </p:cNvSpPr>
          <p:nvPr/>
        </p:nvSpPr>
        <p:spPr bwMode="auto">
          <a:xfrm>
            <a:off x="5165725" y="1992313"/>
            <a:ext cx="34194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Data plane</a:t>
            </a:r>
          </a:p>
        </p:txBody>
      </p:sp>
      <p:sp>
        <p:nvSpPr>
          <p:cNvPr id="923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0913A34-CBB9-4EC4-9C5B-F6B590D522F7}"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r>
              <a:rPr lang="pt-BR" altLang="en-US" smtClean="0"/>
              <a:t>XCTP </a:t>
            </a:r>
            <a:r>
              <a:rPr lang="en-US" altLang="en-US" smtClean="0"/>
              <a:t>Packets </a:t>
            </a:r>
          </a:p>
        </p:txBody>
      </p:sp>
      <p:pic>
        <p:nvPicPr>
          <p:cNvPr id="10243" name="Espaço Reservado para Conteúdo 4"/>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03238" y="2697163"/>
            <a:ext cx="4457700" cy="2525712"/>
          </a:xfrm>
        </p:spPr>
      </p:pic>
      <p:pic>
        <p:nvPicPr>
          <p:cNvPr id="10244" name="Espaço Reservado para Conteúdo 6"/>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118100" y="2700338"/>
            <a:ext cx="4530725" cy="1798637"/>
          </a:xfrm>
        </p:spPr>
      </p:pic>
      <p:sp>
        <p:nvSpPr>
          <p:cNvPr id="10245" name="CaixaDeTexto 7"/>
          <p:cNvSpPr txBox="1">
            <a:spLocks noChangeArrowheads="1"/>
          </p:cNvSpPr>
          <p:nvPr/>
        </p:nvSpPr>
        <p:spPr bwMode="auto">
          <a:xfrm>
            <a:off x="1511300" y="2051050"/>
            <a:ext cx="24177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Data Packet</a:t>
            </a:r>
            <a:endParaRPr lang="en-US" sz="3200"/>
          </a:p>
        </p:txBody>
      </p:sp>
      <p:sp>
        <p:nvSpPr>
          <p:cNvPr id="10246" name="CaixaDeTexto 27"/>
          <p:cNvSpPr txBox="1">
            <a:spLocks noChangeArrowheads="1"/>
          </p:cNvSpPr>
          <p:nvPr/>
        </p:nvSpPr>
        <p:spPr bwMode="auto">
          <a:xfrm>
            <a:off x="5121275" y="2051050"/>
            <a:ext cx="46736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Acknowledgment Packet</a:t>
            </a:r>
            <a:endParaRPr lang="en-US" sz="3200"/>
          </a:p>
        </p:txBody>
      </p:sp>
      <p:sp>
        <p:nvSpPr>
          <p:cNvPr id="1024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DE08077-D0F2-4F36-AF99-6FCCED2C590C}"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accent6">
                    <a:lumMod val="60000"/>
                    <a:lumOff val="40000"/>
                  </a:schemeClr>
                </a:solidFill>
              </a:rPr>
              <a:t>Reverse Flows</a:t>
            </a:r>
          </a:p>
          <a:p>
            <a:pPr>
              <a:defRPr/>
            </a:pPr>
            <a:r>
              <a:rPr lang="en-US" dirty="0" smtClean="0"/>
              <a:t>Topological Changes</a:t>
            </a:r>
          </a:p>
          <a:p>
            <a:pPr>
              <a:defRPr/>
            </a:pPr>
            <a:r>
              <a:rPr lang="en-US" dirty="0" smtClean="0"/>
              <a:t>Evaluation</a:t>
            </a:r>
          </a:p>
          <a:p>
            <a:pPr>
              <a:defRPr/>
            </a:pPr>
            <a:r>
              <a:rPr lang="en-US" dirty="0" smtClean="0"/>
              <a:t>Conclusion</a:t>
            </a:r>
          </a:p>
          <a:p>
            <a:pPr>
              <a:defRPr/>
            </a:pPr>
            <a:endParaRPr lang="en-US" dirty="0"/>
          </a:p>
        </p:txBody>
      </p:sp>
      <p:sp>
        <p:nvSpPr>
          <p:cNvPr id="1126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A204016B-6626-4A72-B665-1CF496631A87}"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Droid Sans Fallback"/>
        <a:cs typeface="Droid Sans Fallback"/>
      </a:majorFont>
      <a:minorFont>
        <a:latin typeface="Arial"/>
        <a:ea typeface="Droid Sans Fallback"/>
        <a:cs typeface="Droid Sans Fallback"/>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11389</TotalTime>
  <Words>3079</Words>
  <Application>Microsoft Office PowerPoint</Application>
  <PresentationFormat>Personalizar</PresentationFormat>
  <Paragraphs>568</Paragraphs>
  <Slides>31</Slides>
  <Notes>27</Notes>
  <HiddenSlides>2</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Tema do Office</vt:lpstr>
      <vt:lpstr>eXtend Collection Tree Protocol</vt:lpstr>
      <vt:lpstr>Communication paradigms on WNS many-to-one, one-to-many, and any-to-any</vt:lpstr>
      <vt:lpstr>Communication paradigms on WNS many-to-one, one-to-many, and any-to-any</vt:lpstr>
      <vt:lpstr>Communication paradigms on WNS many-to-one, one-to-many, and any-to-any</vt:lpstr>
      <vt:lpstr>eXtend Collection Tree Protocol (XCTP)</vt:lpstr>
      <vt:lpstr>Prior work</vt:lpstr>
      <vt:lpstr>XCTP Architecture</vt:lpstr>
      <vt:lpstr>XCTP Packets </vt:lpstr>
      <vt:lpstr>Outline</vt:lpstr>
      <vt:lpstr>XCTP’s Reverse Flows</vt:lpstr>
      <vt:lpstr>XCTP Reverse Flows (CRUD)</vt:lpstr>
      <vt:lpstr>XCTP Reverse Flows (CRUD)</vt:lpstr>
      <vt:lpstr>Outline</vt:lpstr>
      <vt:lpstr>XCTP Reverse Flows (CRUD)</vt:lpstr>
      <vt:lpstr>XCTP Reverse Flows (CRUD)</vt:lpstr>
      <vt:lpstr>XCTP permits paradigm any-to-any </vt:lpstr>
      <vt:lpstr>Transport layer over XCTP</vt:lpstr>
      <vt:lpstr>Outline</vt:lpstr>
      <vt:lpstr>XCTP experiments</vt:lpstr>
      <vt:lpstr>XCTP evaluation goals</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Conclusion</vt:lpstr>
      <vt:lpstr>Thank you!  {bruno.ps, mmvieira, lfvieira}@dcc.ufmg.br</vt:lpstr>
      <vt:lpstr>Acknowledgment</vt:lpstr>
      <vt:lpstr>Acknowledgment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 Collection Tree Protocol</dc:title>
  <cp:lastModifiedBy>PROPRIETARIO</cp:lastModifiedBy>
  <cp:revision>114</cp:revision>
  <cp:lastPrinted>1601-01-01T00:00:00Z</cp:lastPrinted>
  <dcterms:created xsi:type="dcterms:W3CDTF">2015-02-03T15:21:16Z</dcterms:created>
  <dcterms:modified xsi:type="dcterms:W3CDTF">2015-03-01T21:25:54Z</dcterms:modified>
</cp:coreProperties>
</file>