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58" r:id="rId4"/>
    <p:sldId id="260" r:id="rId5"/>
    <p:sldId id="263" r:id="rId6"/>
    <p:sldId id="267" r:id="rId7"/>
    <p:sldId id="261" r:id="rId8"/>
    <p:sldId id="268" r:id="rId9"/>
    <p:sldId id="259" r:id="rId10"/>
    <p:sldId id="262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7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307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DA62D-9747-45A3-A3EB-9881794D69DD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60053-A7F5-40F0-A0E8-62E64125A7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44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DBFD-3DCB-425F-959A-8028610E00B6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C2D52-343B-450A-8614-3B142C61D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3779912" y="5805264"/>
            <a:ext cx="1500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PPGCC/UFMG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Março, 2015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 hasCustomPrompt="1"/>
          </p:nvPr>
        </p:nvSpPr>
        <p:spPr>
          <a:xfrm>
            <a:off x="467544" y="980728"/>
            <a:ext cx="8208912" cy="431800"/>
          </a:xfrm>
        </p:spPr>
        <p:txBody>
          <a:bodyPr>
            <a:noAutofit/>
          </a:bodyPr>
          <a:lstStyle>
            <a:lvl1pPr marL="0" indent="0" algn="ctr">
              <a:buNone/>
              <a:defRPr lang="pt-BR" sz="28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5465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14/2/2015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161161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PROTOCOLOS DE COLETA DE DADOS PARA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REDES DE SENSORES SEM FIO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4149080"/>
            <a:ext cx="7200800" cy="1176536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chemeClr val="tx1"/>
                </a:solidFill>
              </a:rPr>
              <a:t>Bruno Pereira dos Santos</a:t>
            </a:r>
          </a:p>
          <a:p>
            <a:r>
              <a:rPr lang="pt-BR" sz="1800" b="1" dirty="0">
                <a:solidFill>
                  <a:schemeClr val="tx1"/>
                </a:solidFill>
              </a:rPr>
              <a:t>Orientador: Luiz </a:t>
            </a:r>
            <a:r>
              <a:rPr lang="pt-BR" sz="1800" b="1" dirty="0" smtClean="0">
                <a:solidFill>
                  <a:schemeClr val="tx1"/>
                </a:solidFill>
              </a:rPr>
              <a:t>F. M. Vieira</a:t>
            </a:r>
          </a:p>
          <a:p>
            <a:r>
              <a:rPr lang="pt-BR" sz="1800" b="1" dirty="0" err="1" smtClean="0">
                <a:solidFill>
                  <a:schemeClr val="tx1"/>
                </a:solidFill>
              </a:rPr>
              <a:t>Co-orientador</a:t>
            </a:r>
            <a:r>
              <a:rPr lang="pt-BR" sz="1800" b="1" dirty="0">
                <a:solidFill>
                  <a:schemeClr val="tx1"/>
                </a:solidFill>
              </a:rPr>
              <a:t>: Marcos </a:t>
            </a:r>
            <a:r>
              <a:rPr lang="pt-BR" sz="1800" b="1" dirty="0" smtClean="0">
                <a:solidFill>
                  <a:schemeClr val="tx1"/>
                </a:solidFill>
              </a:rPr>
              <a:t>A. M. </a:t>
            </a:r>
            <a:r>
              <a:rPr lang="pt-BR" sz="1800" b="1" dirty="0">
                <a:solidFill>
                  <a:schemeClr val="tx1"/>
                </a:solidFill>
              </a:rPr>
              <a:t>Vieira</a:t>
            </a:r>
          </a:p>
        </p:txBody>
      </p:sp>
    </p:spTree>
    <p:extLst>
      <p:ext uri="{BB962C8B-B14F-4D97-AF65-F5344CB8AC3E}">
        <p14:creationId xmlns:p14="http://schemas.microsoft.com/office/powerpoint/2010/main" val="28914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apresentados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/>
              <a:t>Centrality-based Routing Aware for </a:t>
            </a:r>
            <a:r>
              <a:rPr lang="en-US" dirty="0" smtClean="0"/>
              <a:t>L2Ns </a:t>
            </a:r>
            <a:r>
              <a:rPr lang="en-US" dirty="0"/>
              <a:t>(CRAL</a:t>
            </a:r>
            <a:r>
              <a:rPr lang="en-US" dirty="0" smtClean="0"/>
              <a:t>)</a:t>
            </a:r>
          </a:p>
          <a:p>
            <a:pPr lvl="1"/>
            <a:r>
              <a:rPr lang="pt-BR" dirty="0"/>
              <a:t>CRAL-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Drop</a:t>
            </a:r>
            <a:r>
              <a:rPr lang="pt-BR" dirty="0"/>
              <a:t> (CRAL-LD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CRAL-</a:t>
            </a:r>
            <a:r>
              <a:rPr lang="pt-BR" dirty="0" err="1"/>
              <a:t>Fast</a:t>
            </a:r>
            <a:r>
              <a:rPr lang="pt-BR" dirty="0"/>
              <a:t> Delivery (CRAL-FD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CRAL + </a:t>
            </a:r>
            <a:r>
              <a:rPr lang="pt-BR" dirty="0" err="1"/>
              <a:t>Policy</a:t>
            </a:r>
            <a:r>
              <a:rPr lang="pt-BR" dirty="0"/>
              <a:t> </a:t>
            </a:r>
            <a:r>
              <a:rPr lang="pt-BR" dirty="0" err="1"/>
              <a:t>Aware</a:t>
            </a:r>
            <a:r>
              <a:rPr lang="pt-BR" dirty="0"/>
              <a:t> </a:t>
            </a:r>
            <a:endParaRPr lang="pt-BR" dirty="0" smtClean="0"/>
          </a:p>
          <a:p>
            <a:r>
              <a:rPr lang="en-US" dirty="0" err="1"/>
              <a:t>eXtend</a:t>
            </a:r>
            <a:r>
              <a:rPr lang="en-US" dirty="0"/>
              <a:t> Collection Tree Protocol (XCTP</a:t>
            </a:r>
            <a:r>
              <a:rPr lang="en-US" dirty="0" smtClean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Princípios</a:t>
            </a:r>
            <a:r>
              <a:rPr lang="pt-BR" sz="3100" dirty="0" smtClean="0">
                <a:solidFill>
                  <a:schemeClr val="bg1">
                    <a:lumMod val="75000"/>
                  </a:schemeClr>
                </a:solidFill>
              </a:rPr>
              <a:t>, paradigmas e problemas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Quatro princípios para o roteamento em RSSF</a:t>
            </a:r>
          </a:p>
          <a:p>
            <a:pPr lvl="1"/>
            <a:r>
              <a:rPr lang="pt-BR" dirty="0" smtClean="0"/>
              <a:t>Confiabilidade</a:t>
            </a:r>
          </a:p>
          <a:p>
            <a:pPr lvl="1"/>
            <a:r>
              <a:rPr lang="pt-BR" dirty="0" smtClean="0"/>
              <a:t>Robustez</a:t>
            </a:r>
          </a:p>
          <a:p>
            <a:pPr lvl="1"/>
            <a:r>
              <a:rPr lang="pt-BR" dirty="0" smtClean="0"/>
              <a:t>Eficiência</a:t>
            </a:r>
          </a:p>
          <a:p>
            <a:pPr lvl="1"/>
            <a:r>
              <a:rPr lang="pt-BR" dirty="0" smtClean="0"/>
              <a:t>Flexibilidade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>
                <a:solidFill>
                  <a:schemeClr val="bg1">
                    <a:lumMod val="75000"/>
                  </a:schemeClr>
                </a:solidFill>
              </a:rPr>
              <a:t>Princípios, </a:t>
            </a:r>
            <a:r>
              <a:rPr lang="pt-BR" sz="3100" dirty="0" smtClean="0"/>
              <a:t>paradigmas</a:t>
            </a:r>
            <a:r>
              <a:rPr lang="pt-BR" sz="3100" dirty="0" smtClean="0">
                <a:solidFill>
                  <a:schemeClr val="bg1">
                    <a:lumMod val="75000"/>
                  </a:schemeClr>
                </a:solidFill>
              </a:rPr>
              <a:t> e problemas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8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1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sz="3100" dirty="0" smtClean="0"/>
              <a:t>V</a:t>
            </a:r>
            <a:r>
              <a:rPr lang="pt-BR" sz="3100" dirty="0" smtClean="0"/>
              <a:t>isão geral</a:t>
            </a:r>
            <a:r>
              <a:rPr lang="pt-BR" sz="3100" dirty="0" smtClean="0">
                <a:solidFill>
                  <a:schemeClr val="bg1">
                    <a:lumMod val="50000"/>
                  </a:schemeClr>
                </a:solidFill>
              </a:rPr>
              <a:t>, motivação, problema e soluções propostas</a:t>
            </a:r>
            <a:endParaRPr lang="pt-BR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Eventos em sistemas </a:t>
            </a:r>
            <a:r>
              <a:rPr lang="pt-BR" dirty="0" smtClean="0"/>
              <a:t>computacionais</a:t>
            </a:r>
          </a:p>
          <a:p>
            <a:pPr lvl="1"/>
            <a:r>
              <a:rPr lang="pt-BR" dirty="0"/>
              <a:t>Redes de Sensores Sem </a:t>
            </a:r>
            <a:r>
              <a:rPr lang="pt-BR" dirty="0" smtClean="0"/>
              <a:t>Fios (RSSF)</a:t>
            </a:r>
          </a:p>
          <a:p>
            <a:r>
              <a:rPr lang="pt-BR" dirty="0" smtClean="0"/>
              <a:t>Principais tarefas para RSSF</a:t>
            </a:r>
          </a:p>
          <a:p>
            <a:pPr lvl="1"/>
            <a:r>
              <a:rPr lang="pt-BR" dirty="0" smtClean="0"/>
              <a:t>Coletar</a:t>
            </a:r>
          </a:p>
          <a:p>
            <a:pPr lvl="1"/>
            <a:r>
              <a:rPr lang="pt-BR" dirty="0" smtClean="0"/>
              <a:t>Disseminar</a:t>
            </a:r>
            <a:endParaRPr lang="pt-BR" dirty="0" smtClean="0"/>
          </a:p>
          <a:p>
            <a:pPr lvl="1"/>
            <a:r>
              <a:rPr lang="pt-BR" dirty="0" smtClean="0"/>
              <a:t>Analisar e</a:t>
            </a:r>
          </a:p>
          <a:p>
            <a:pPr lvl="1"/>
            <a:r>
              <a:rPr lang="pt-BR" dirty="0" smtClean="0"/>
              <a:t>Reagir </a:t>
            </a:r>
          </a:p>
          <a:p>
            <a:r>
              <a:rPr lang="pt-BR" dirty="0" smtClean="0"/>
              <a:t>Uso crescentes dessa tecnologia</a:t>
            </a:r>
          </a:p>
          <a:p>
            <a:pPr lvl="1"/>
            <a:r>
              <a:rPr lang="pt-BR" dirty="0" smtClean="0"/>
              <a:t>Casas inteligentes</a:t>
            </a:r>
          </a:p>
          <a:p>
            <a:pPr lvl="1"/>
            <a:r>
              <a:rPr lang="pt-BR" dirty="0" smtClean="0"/>
              <a:t>Monitoramento de ambientes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9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  <a:br>
              <a:rPr lang="pt-BR" dirty="0"/>
            </a:br>
            <a:r>
              <a:rPr lang="pt-BR" sz="3100" dirty="0"/>
              <a:t>V</a:t>
            </a:r>
            <a:r>
              <a:rPr lang="pt-BR" sz="3100" dirty="0" smtClean="0"/>
              <a:t>isão </a:t>
            </a:r>
            <a:r>
              <a:rPr lang="pt-BR" sz="3100" dirty="0"/>
              <a:t>geral</a:t>
            </a: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, motivação, </a:t>
            </a:r>
            <a:r>
              <a:rPr lang="pt-BR" sz="3100" dirty="0" smtClean="0">
                <a:solidFill>
                  <a:schemeClr val="bg1">
                    <a:lumMod val="50000"/>
                  </a:schemeClr>
                </a:solidFill>
              </a:rPr>
              <a:t>problema e soluções 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Coleta</a:t>
            </a:r>
          </a:p>
          <a:p>
            <a:pPr lvl="1"/>
            <a:r>
              <a:rPr lang="pt-BR" dirty="0"/>
              <a:t>Como criar uma estrutura de roteamento para entregar os dados ao destinatário?</a:t>
            </a:r>
          </a:p>
          <a:p>
            <a:r>
              <a:rPr lang="pt-BR" dirty="0"/>
              <a:t>Analise</a:t>
            </a:r>
          </a:p>
          <a:p>
            <a:pPr lvl="1"/>
            <a:r>
              <a:rPr lang="pt-BR" dirty="0"/>
              <a:t>Quais benefícios do uso de técnicas:</a:t>
            </a:r>
          </a:p>
          <a:p>
            <a:pPr lvl="2"/>
            <a:r>
              <a:rPr lang="pt-BR" b="1" i="1" dirty="0" smtClean="0"/>
              <a:t>Fusão </a:t>
            </a:r>
            <a:r>
              <a:rPr lang="pt-BR" b="1" i="1" dirty="0"/>
              <a:t>de dados</a:t>
            </a:r>
            <a:r>
              <a:rPr lang="pt-BR" dirty="0"/>
              <a:t>, mineração de dados,  aprendizado de </a:t>
            </a:r>
            <a:r>
              <a:rPr lang="pt-BR" dirty="0" smtClean="0"/>
              <a:t>máquinas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0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  <a:br>
              <a:rPr lang="pt-BR" dirty="0"/>
            </a:b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Visão geral, </a:t>
            </a:r>
            <a:r>
              <a:rPr lang="pt-BR" sz="3100" dirty="0"/>
              <a:t>motivação</a:t>
            </a: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3100" dirty="0" smtClean="0">
                <a:solidFill>
                  <a:schemeClr val="bg1">
                    <a:lumMod val="50000"/>
                  </a:schemeClr>
                </a:solidFill>
              </a:rPr>
              <a:t>problema</a:t>
            </a: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 e soluções propostas</a:t>
            </a:r>
            <a:endParaRPr lang="pt-BR" sz="3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Limitações de energia e hardware</a:t>
            </a:r>
          </a:p>
          <a:p>
            <a:r>
              <a:rPr lang="pt-BR" dirty="0" smtClean="0"/>
              <a:t>Muitos dos algoritmos da literatura </a:t>
            </a:r>
            <a:r>
              <a:rPr lang="pt-BR" b="1" dirty="0" smtClean="0"/>
              <a:t>não</a:t>
            </a:r>
            <a:endParaRPr lang="pt-BR" b="1" dirty="0" smtClean="0"/>
          </a:p>
          <a:p>
            <a:pPr lvl="1"/>
            <a:r>
              <a:rPr lang="pt-BR" dirty="0" smtClean="0"/>
              <a:t>Usam técnicas </a:t>
            </a:r>
            <a:r>
              <a:rPr lang="pt-BR" dirty="0" smtClean="0"/>
              <a:t>adequadas para </a:t>
            </a:r>
            <a:r>
              <a:rPr lang="pt-BR" dirty="0" smtClean="0"/>
              <a:t>RSSF</a:t>
            </a:r>
          </a:p>
          <a:p>
            <a:pPr lvl="2"/>
            <a:r>
              <a:rPr lang="pt-BR" dirty="0" smtClean="0"/>
              <a:t>Ambiente</a:t>
            </a:r>
          </a:p>
          <a:p>
            <a:pPr lvl="2"/>
            <a:r>
              <a:rPr lang="pt-BR" dirty="0" smtClean="0"/>
              <a:t>Enlaces</a:t>
            </a:r>
          </a:p>
          <a:p>
            <a:pPr lvl="2"/>
            <a:r>
              <a:rPr lang="pt-BR" dirty="0" smtClean="0"/>
              <a:t>Restrições dos dispositivos</a:t>
            </a:r>
            <a:endParaRPr lang="pt-BR" dirty="0" smtClean="0"/>
          </a:p>
          <a:p>
            <a:pPr lvl="1"/>
            <a:r>
              <a:rPr lang="pt-BR" dirty="0" smtClean="0"/>
              <a:t>Explora os paradigmas de comunicação</a:t>
            </a:r>
          </a:p>
          <a:p>
            <a:pPr lvl="2"/>
            <a:r>
              <a:rPr lang="pt-BR" dirty="0" smtClean="0"/>
              <a:t>Um para muitos</a:t>
            </a:r>
          </a:p>
          <a:p>
            <a:pPr lvl="2"/>
            <a:r>
              <a:rPr lang="pt-BR" dirty="0" smtClean="0"/>
              <a:t>Muitos para um</a:t>
            </a:r>
          </a:p>
          <a:p>
            <a:pPr lvl="2"/>
            <a:r>
              <a:rPr lang="pt-BR" dirty="0" smtClean="0"/>
              <a:t>Par a par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  <a:br>
              <a:rPr lang="pt-BR" dirty="0"/>
            </a:b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Visão geral, </a:t>
            </a:r>
            <a:r>
              <a:rPr lang="pt-BR" sz="3100" dirty="0"/>
              <a:t>motivação</a:t>
            </a: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3100" dirty="0" smtClean="0">
                <a:solidFill>
                  <a:schemeClr val="bg1">
                    <a:lumMod val="50000"/>
                  </a:schemeClr>
                </a:solidFill>
              </a:rPr>
              <a:t>problema </a:t>
            </a: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 e soluções propostas</a:t>
            </a:r>
            <a:endParaRPr lang="pt-BR" sz="3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pt-BR" dirty="0"/>
              <a:t>Escassez de trabalhos que mostram os </a:t>
            </a:r>
            <a:r>
              <a:rPr lang="pt-BR" dirty="0" smtClean="0"/>
              <a:t>compromissos:</a:t>
            </a:r>
          </a:p>
          <a:p>
            <a:pPr lvl="1"/>
            <a:r>
              <a:rPr lang="pt-BR" dirty="0" smtClean="0"/>
              <a:t>Uso </a:t>
            </a:r>
            <a:r>
              <a:rPr lang="pt-BR" dirty="0"/>
              <a:t>da fusão de dados em diferentes algoritmos, cenários e técnicas</a:t>
            </a:r>
            <a:endParaRPr lang="pt-BR" dirty="0" smtClean="0"/>
          </a:p>
          <a:p>
            <a:pPr lvl="1"/>
            <a:r>
              <a:rPr lang="pt-BR" dirty="0" smtClean="0"/>
              <a:t>Mecanismos para prover confiabilidade de entrega de dados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0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  <a:br>
              <a:rPr lang="pt-BR" dirty="0"/>
            </a:b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Visão geral, motivação, </a:t>
            </a:r>
            <a:r>
              <a:rPr lang="pt-BR" sz="3100" dirty="0" smtClean="0"/>
              <a:t>problema </a:t>
            </a: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 e soluções propostas</a:t>
            </a:r>
            <a:endParaRPr lang="pt-BR" sz="3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Roteamento</a:t>
            </a:r>
          </a:p>
          <a:p>
            <a:pPr lvl="1"/>
            <a:r>
              <a:rPr lang="pt-BR" dirty="0" smtClean="0"/>
              <a:t>Grande influência </a:t>
            </a:r>
            <a:r>
              <a:rPr lang="pt-BR" dirty="0"/>
              <a:t>no </a:t>
            </a:r>
            <a:r>
              <a:rPr lang="pt-BR" dirty="0" smtClean="0"/>
              <a:t>uso dos recursos</a:t>
            </a:r>
          </a:p>
          <a:p>
            <a:pPr lvl="1"/>
            <a:r>
              <a:rPr lang="pt-BR" dirty="0" smtClean="0"/>
              <a:t>É fundamental para a operação dos protocolos acima/abaixo da pilha de protocolos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  <a:br>
              <a:rPr lang="pt-BR" dirty="0"/>
            </a:b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Visão geral, motivação, </a:t>
            </a:r>
            <a:r>
              <a:rPr lang="pt-BR" sz="3100" dirty="0" smtClean="0">
                <a:solidFill>
                  <a:schemeClr val="bg1">
                    <a:lumMod val="50000"/>
                  </a:schemeClr>
                </a:solidFill>
              </a:rPr>
              <a:t>problema</a:t>
            </a:r>
            <a:r>
              <a:rPr lang="pt-BR" sz="3100" dirty="0" smtClean="0"/>
              <a:t> </a:t>
            </a:r>
            <a:r>
              <a:rPr lang="pt-BR" sz="3100" dirty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pt-BR" sz="3100" dirty="0"/>
              <a:t>soluções propostas</a:t>
            </a:r>
            <a:endParaRPr lang="pt-BR" sz="3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/>
              <a:t>Centrality-based Routing Aware for L2Ns (CRAL)</a:t>
            </a:r>
          </a:p>
          <a:p>
            <a:pPr lvl="1"/>
            <a:r>
              <a:rPr lang="pt-BR" dirty="0"/>
              <a:t>CRAL-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Drop</a:t>
            </a:r>
            <a:r>
              <a:rPr lang="pt-BR" dirty="0"/>
              <a:t> (CRAL-LD)</a:t>
            </a:r>
          </a:p>
          <a:p>
            <a:pPr lvl="1"/>
            <a:r>
              <a:rPr lang="pt-BR" dirty="0"/>
              <a:t>CRAL-</a:t>
            </a:r>
            <a:r>
              <a:rPr lang="pt-BR" dirty="0" err="1"/>
              <a:t>Fast</a:t>
            </a:r>
            <a:r>
              <a:rPr lang="pt-BR" dirty="0"/>
              <a:t> Delivery (CRAL-FD)</a:t>
            </a:r>
          </a:p>
          <a:p>
            <a:pPr lvl="1"/>
            <a:r>
              <a:rPr lang="pt-BR" dirty="0"/>
              <a:t>CRAL + </a:t>
            </a:r>
            <a:r>
              <a:rPr lang="pt-BR" dirty="0" err="1"/>
              <a:t>Policy</a:t>
            </a:r>
            <a:r>
              <a:rPr lang="pt-BR" dirty="0"/>
              <a:t> </a:t>
            </a:r>
            <a:r>
              <a:rPr lang="pt-BR" dirty="0" err="1"/>
              <a:t>Aware</a:t>
            </a:r>
            <a:r>
              <a:rPr lang="pt-BR" dirty="0"/>
              <a:t> </a:t>
            </a:r>
          </a:p>
          <a:p>
            <a:r>
              <a:rPr lang="en-US" dirty="0" err="1"/>
              <a:t>eXtend</a:t>
            </a:r>
            <a:r>
              <a:rPr lang="en-US" dirty="0"/>
              <a:t> Collection Tree Protocol (XCTP)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3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Protocolos para RSSF devem considerar que:</a:t>
            </a:r>
          </a:p>
          <a:p>
            <a:pPr lvl="1"/>
            <a:r>
              <a:rPr lang="pt-BR" dirty="0" smtClean="0"/>
              <a:t>Os nós cooperam para encaminhar os pacotes</a:t>
            </a:r>
          </a:p>
          <a:p>
            <a:pPr lvl="1"/>
            <a:r>
              <a:rPr lang="pt-BR" dirty="0" smtClean="0"/>
              <a:t>Independente dos dispositivos</a:t>
            </a:r>
          </a:p>
          <a:p>
            <a:pPr lvl="1"/>
            <a:r>
              <a:rPr lang="pt-BR" dirty="0" smtClean="0"/>
              <a:t>Condições do ambiente</a:t>
            </a:r>
          </a:p>
          <a:p>
            <a:pPr lvl="1"/>
            <a:r>
              <a:rPr lang="pt-BR" dirty="0" smtClean="0"/>
              <a:t>Finalidade da aplicação</a:t>
            </a:r>
          </a:p>
          <a:p>
            <a:r>
              <a:rPr lang="pt-BR" dirty="0" smtClean="0"/>
              <a:t>Como equilibrar os critérios supracitados?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4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295</Words>
  <Application>Microsoft Office PowerPoint</Application>
  <PresentationFormat>Apresentação na tela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PROTOCOLOS DE COLETA DE DADOS PARA REDES DE SENSORES SEM FIO</vt:lpstr>
      <vt:lpstr>Apresentação do PowerPoint</vt:lpstr>
      <vt:lpstr>Introdução Visão geral, motivação, problema e soluções propostas</vt:lpstr>
      <vt:lpstr>Introdução Visão geral, motivação, problema e soluções propostas</vt:lpstr>
      <vt:lpstr>Introdução Visão geral, motivação, problema e soluções propostas</vt:lpstr>
      <vt:lpstr>Introdução Visão geral, motivação, problema  e soluções propostas</vt:lpstr>
      <vt:lpstr>Introdução Visão geral, motivação, problema  e soluções propostas</vt:lpstr>
      <vt:lpstr>Introdução Visão geral, motivação, problema  e soluções propostas</vt:lpstr>
      <vt:lpstr>Introdução</vt:lpstr>
      <vt:lpstr>Protocolos apresentados</vt:lpstr>
      <vt:lpstr>Fundamentação teórica Princípios, paradigmas e problemas</vt:lpstr>
      <vt:lpstr>Fundamentação teórica Princípios, paradigmas e problemas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DE COLETA DE DADOS PARA REDES DE SENSORES SEM FIO</dc:title>
  <cp:lastModifiedBy>PROPRIETARIO</cp:lastModifiedBy>
  <cp:revision>13</cp:revision>
  <dcterms:modified xsi:type="dcterms:W3CDTF">2015-02-14T22:14:27Z</dcterms:modified>
</cp:coreProperties>
</file>