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337" r:id="rId4"/>
    <p:sldId id="260" r:id="rId5"/>
    <p:sldId id="352" r:id="rId6"/>
    <p:sldId id="263" r:id="rId7"/>
    <p:sldId id="264" r:id="rId8"/>
    <p:sldId id="351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3" r:id="rId21"/>
    <p:sldId id="288" r:id="rId22"/>
    <p:sldId id="285" r:id="rId23"/>
    <p:sldId id="287" r:id="rId24"/>
    <p:sldId id="298" r:id="rId25"/>
    <p:sldId id="297" r:id="rId26"/>
    <p:sldId id="299" r:id="rId27"/>
    <p:sldId id="300" r:id="rId28"/>
    <p:sldId id="301" r:id="rId29"/>
    <p:sldId id="302" r:id="rId30"/>
    <p:sldId id="306" r:id="rId31"/>
    <p:sldId id="305" r:id="rId32"/>
    <p:sldId id="310" r:id="rId33"/>
    <p:sldId id="334" r:id="rId34"/>
    <p:sldId id="350" r:id="rId35"/>
    <p:sldId id="363" r:id="rId36"/>
    <p:sldId id="373" r:id="rId37"/>
    <p:sldId id="369" r:id="rId38"/>
    <p:sldId id="360" r:id="rId39"/>
    <p:sldId id="361" r:id="rId40"/>
    <p:sldId id="362" r:id="rId41"/>
    <p:sldId id="374" r:id="rId42"/>
    <p:sldId id="346" r:id="rId43"/>
    <p:sldId id="356" r:id="rId44"/>
    <p:sldId id="357" r:id="rId45"/>
    <p:sldId id="358" r:id="rId46"/>
    <p:sldId id="359" r:id="rId47"/>
    <p:sldId id="370" r:id="rId48"/>
    <p:sldId id="371" r:id="rId49"/>
    <p:sldId id="372" r:id="rId50"/>
    <p:sldId id="353" r:id="rId5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C99"/>
    <a:srgbClr val="FFD8CC"/>
    <a:srgbClr val="157300"/>
    <a:srgbClr val="FFFFCC"/>
    <a:srgbClr val="FF9933"/>
    <a:srgbClr val="008000"/>
    <a:srgbClr val="000000"/>
    <a:srgbClr val="00FF00"/>
    <a:srgbClr val="EAF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713" autoAdjust="0"/>
  </p:normalViewPr>
  <p:slideViewPr>
    <p:cSldViewPr>
      <p:cViewPr varScale="1">
        <p:scale>
          <a:sx n="57" d="100"/>
          <a:sy n="57" d="100"/>
        </p:scale>
        <p:origin x="-9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23478"/>
    </p:cViewPr>
  </p:sorterViewPr>
  <p:notesViewPr>
    <p:cSldViewPr>
      <p:cViewPr varScale="1">
        <p:scale>
          <a:sx n="44" d="100"/>
          <a:sy n="44" d="100"/>
        </p:scale>
        <p:origin x="-307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0983C-F7E3-4794-B972-6AB51D4EEA5E}" type="datetimeFigureOut">
              <a:rPr lang="pt-BR" smtClean="0"/>
              <a:t>20/5/2015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BDD53-CF0E-47CE-B9D0-91430D43668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932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0C3B-1985-4D1C-92AE-40F5B5502B0B}" type="datetimeFigureOut">
              <a:rPr lang="pt-BR" smtClean="0"/>
              <a:t>20/5/2015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E7EF3-D589-449F-9480-8FCE2622E9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27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3485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59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591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591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591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591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591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591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591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591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59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110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591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591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591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591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591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5911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5911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5911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45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5911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46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591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5509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47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5911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48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5911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49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591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550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550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591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591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591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7EF3-D589-449F-9480-8FCE2622E922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59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2304256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2061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491880" y="5445224"/>
            <a:ext cx="2133600" cy="365125"/>
          </a:xfrm>
        </p:spPr>
        <p:txBody>
          <a:bodyPr/>
          <a:lstStyle>
            <a:lvl1pPr algn="ctr"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 dirty="0" smtClean="0"/>
              <a:t>Maio, 2015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6027206"/>
            <a:ext cx="3600400" cy="71416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11" y="6027206"/>
            <a:ext cx="1633364" cy="72412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50" y="5944708"/>
            <a:ext cx="1241706" cy="869194"/>
          </a:xfrm>
          <a:prstGeom prst="rect">
            <a:avLst/>
          </a:prstGeom>
        </p:spPr>
      </p:pic>
      <p:pic>
        <p:nvPicPr>
          <p:cNvPr id="1026" name="Picture 2" descr="E:\Documentos\Dropbox\Mestrado\Projeto_dissertacao\SBRC2015\apresentacao\img\logo_sbrc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45" y="5893270"/>
            <a:ext cx="1452300" cy="98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20/5/2015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980728"/>
            <a:ext cx="9144000" cy="504055"/>
          </a:xfrm>
        </p:spPr>
        <p:txBody>
          <a:bodyPr>
            <a:noAutofit/>
          </a:bodyPr>
          <a:lstStyle>
            <a:lvl1pPr marL="0" indent="0" algn="ctr">
              <a:buNone/>
              <a:defRPr sz="3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pt-BR" dirty="0" smtClean="0"/>
              <a:t>subtítulo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>
          <a:xfrm>
            <a:off x="467544" y="1700808"/>
            <a:ext cx="8208912" cy="4608512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pic>
        <p:nvPicPr>
          <p:cNvPr id="16" name="Picture 2" descr="E:\Documentos\Dropbox\Mestrado\Projeto_dissertacao\SBRC2015\apresentacao\img\logo_sbrc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004" y="0"/>
            <a:ext cx="1049996" cy="70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4857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20/5/2015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980728"/>
            <a:ext cx="9144000" cy="504055"/>
          </a:xfrm>
        </p:spPr>
        <p:txBody>
          <a:bodyPr>
            <a:noAutofit/>
          </a:bodyPr>
          <a:lstStyle>
            <a:lvl1pPr marL="0" indent="0" algn="ctr">
              <a:buNone/>
              <a:defRPr sz="3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pt-BR" dirty="0" smtClean="0"/>
              <a:t>subtítulo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>
          <a:xfrm>
            <a:off x="467544" y="1700808"/>
            <a:ext cx="4032448" cy="4608512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5"/>
          </p:nvPr>
        </p:nvSpPr>
        <p:spPr>
          <a:xfrm>
            <a:off x="4572000" y="1700808"/>
            <a:ext cx="4104456" cy="46085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17" name="Picture 2" descr="E:\Documentos\Dropbox\Mestrado\Projeto_dissertacao\SBRC2015\apresentacao\img\logo_sbrc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004" y="0"/>
            <a:ext cx="1049996" cy="70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1150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0" name="Picture 2" descr="E:\Documentos\Dropbox\Mestrado\Projeto_dissertacao\SBRC2015\apresentacao\img\logo_sbrc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004" y="0"/>
            <a:ext cx="1049996" cy="70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20/5/2015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20/5/2015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20/5/2015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20/5/2015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01" y="4869160"/>
            <a:ext cx="4776398" cy="947428"/>
          </a:xfrm>
          <a:prstGeom prst="rect">
            <a:avLst/>
          </a:prstGeom>
        </p:spPr>
      </p:pic>
      <p:pic>
        <p:nvPicPr>
          <p:cNvPr id="7" name="Picture 2" descr="E:\Documentos\Dropbox\Mestrado\Projeto_dissertacao\SBRC2015\apresentacao\img\logo_sbrc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004" y="0"/>
            <a:ext cx="1049996" cy="70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20/5/2015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20/5/2015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31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5.wdp"/><Relationship Id="rId5" Type="http://schemas.openxmlformats.org/officeDocument/2006/relationships/image" Target="../media/image32.png"/><Relationship Id="rId4" Type="http://schemas.microsoft.com/office/2007/relationships/hdphoto" Target="../media/hdphoto4.wdp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nyos.net/tinyos-2.x/doc/html/tutorial/usc-topologies.html" TargetMode="External"/><Relationship Id="rId2" Type="http://schemas.openxmlformats.org/officeDocument/2006/relationships/hyperlink" Target="http://www.orinocowireles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1340768"/>
            <a:ext cx="8784976" cy="2304256"/>
          </a:xfrm>
        </p:spPr>
        <p:txBody>
          <a:bodyPr>
            <a:normAutofit/>
          </a:bodyPr>
          <a:lstStyle/>
          <a:p>
            <a:r>
              <a:rPr lang="pt-BR" sz="3600" dirty="0"/>
              <a:t>CRAL: um algoritmo de roteamento baseado em centralidade</a:t>
            </a:r>
            <a:br>
              <a:rPr lang="pt-BR" sz="3600" dirty="0"/>
            </a:br>
            <a:r>
              <a:rPr lang="pt-BR" sz="3600" dirty="0"/>
              <a:t>e energia para Redes de Sensores Sem Fio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Bruno Pereira dos Santos</a:t>
            </a:r>
          </a:p>
          <a:p>
            <a:r>
              <a:rPr lang="pt-BR" dirty="0" smtClean="0"/>
              <a:t>Luiz F. M. Vieira</a:t>
            </a:r>
          </a:p>
          <a:p>
            <a:r>
              <a:rPr lang="pt-BR" dirty="0" smtClean="0"/>
              <a:t>Marcos A. M. Vieira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Maio, 2015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130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4"/>
    </mc:Choice>
    <mc:Fallback xmlns="">
      <p:transition spd="slow" advTm="154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Princípios, </a:t>
            </a:r>
            <a:r>
              <a:rPr lang="pt-BR" dirty="0"/>
              <a:t>P</a:t>
            </a:r>
            <a:r>
              <a:rPr lang="pt-BR" dirty="0" smtClean="0"/>
              <a:t>aradigmas e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F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usão de Dados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4"/>
          </p:nvPr>
        </p:nvSpPr>
        <p:spPr>
          <a:xfrm>
            <a:off x="107504" y="2204864"/>
            <a:ext cx="4608512" cy="4608512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Centrado no destino</a:t>
            </a:r>
            <a:endParaRPr lang="pt-BR" dirty="0"/>
          </a:p>
        </p:txBody>
      </p:sp>
      <p:sp>
        <p:nvSpPr>
          <p:cNvPr id="29" name="Espaço Reservado para Conteúdo 28"/>
          <p:cNvSpPr>
            <a:spLocks noGrp="1"/>
          </p:cNvSpPr>
          <p:nvPr>
            <p:ph sz="quarter" idx="15"/>
          </p:nvPr>
        </p:nvSpPr>
        <p:spPr>
          <a:xfrm>
            <a:off x="4572000" y="2204864"/>
            <a:ext cx="4392488" cy="4608512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Centrado nos nós</a:t>
            </a:r>
            <a:endParaRPr lang="pt-BR" i="1" dirty="0"/>
          </a:p>
        </p:txBody>
      </p:sp>
      <p:sp>
        <p:nvSpPr>
          <p:cNvPr id="119" name="Elipse 118"/>
          <p:cNvSpPr/>
          <p:nvPr/>
        </p:nvSpPr>
        <p:spPr>
          <a:xfrm>
            <a:off x="5582701" y="40339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1" name="Elipse 120"/>
          <p:cNvSpPr/>
          <p:nvPr/>
        </p:nvSpPr>
        <p:spPr>
          <a:xfrm>
            <a:off x="6876256" y="402169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2" name="Retângulo 121"/>
          <p:cNvSpPr/>
          <p:nvPr/>
        </p:nvSpPr>
        <p:spPr>
          <a:xfrm>
            <a:off x="6213088" y="2960948"/>
            <a:ext cx="409255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3" name="Conector de seta reta 122"/>
          <p:cNvCxnSpPr>
            <a:stCxn id="119" idx="0"/>
          </p:cNvCxnSpPr>
          <p:nvPr/>
        </p:nvCxnSpPr>
        <p:spPr>
          <a:xfrm flipV="1">
            <a:off x="5762721" y="3392997"/>
            <a:ext cx="450367" cy="64091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/>
          <p:cNvCxnSpPr>
            <a:stCxn id="121" idx="0"/>
          </p:cNvCxnSpPr>
          <p:nvPr/>
        </p:nvCxnSpPr>
        <p:spPr>
          <a:xfrm flipH="1" flipV="1">
            <a:off x="6622343" y="3392997"/>
            <a:ext cx="433933" cy="62869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ipse 125"/>
          <p:cNvSpPr/>
          <p:nvPr/>
        </p:nvSpPr>
        <p:spPr>
          <a:xfrm>
            <a:off x="5577710" y="520158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7" name="Elipse 126"/>
          <p:cNvSpPr/>
          <p:nvPr/>
        </p:nvSpPr>
        <p:spPr>
          <a:xfrm>
            <a:off x="6876256" y="61004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8" name="Elipse 127"/>
          <p:cNvSpPr/>
          <p:nvPr/>
        </p:nvSpPr>
        <p:spPr>
          <a:xfrm>
            <a:off x="6875787" y="520133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9" name="Conector de seta reta 128"/>
          <p:cNvCxnSpPr>
            <a:stCxn id="126" idx="0"/>
            <a:endCxn id="119" idx="4"/>
          </p:cNvCxnSpPr>
          <p:nvPr/>
        </p:nvCxnSpPr>
        <p:spPr>
          <a:xfrm flipV="1">
            <a:off x="5757730" y="4393952"/>
            <a:ext cx="4991" cy="8076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30"/>
          <p:cNvCxnSpPr>
            <a:stCxn id="128" idx="0"/>
            <a:endCxn id="121" idx="4"/>
          </p:cNvCxnSpPr>
          <p:nvPr/>
        </p:nvCxnSpPr>
        <p:spPr>
          <a:xfrm flipV="1">
            <a:off x="7055807" y="4381736"/>
            <a:ext cx="469" cy="81959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127" idx="0"/>
            <a:endCxn id="128" idx="4"/>
          </p:cNvCxnSpPr>
          <p:nvPr/>
        </p:nvCxnSpPr>
        <p:spPr>
          <a:xfrm flipH="1" flipV="1">
            <a:off x="7055807" y="5561372"/>
            <a:ext cx="469" cy="53908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126" idx="7"/>
            <a:endCxn id="121" idx="3"/>
          </p:cNvCxnSpPr>
          <p:nvPr/>
        </p:nvCxnSpPr>
        <p:spPr>
          <a:xfrm flipV="1">
            <a:off x="5885023" y="4329009"/>
            <a:ext cx="1043960" cy="9252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flipV="1">
            <a:off x="7452320" y="5452380"/>
            <a:ext cx="0" cy="718852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/>
          <p:nvPr/>
        </p:nvCxnSpPr>
        <p:spPr>
          <a:xfrm flipV="1">
            <a:off x="7452320" y="4381736"/>
            <a:ext cx="0" cy="718852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/>
          <p:nvPr/>
        </p:nvCxnSpPr>
        <p:spPr>
          <a:xfrm flipH="1" flipV="1">
            <a:off x="6767301" y="3192512"/>
            <a:ext cx="396987" cy="603684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ipse 102"/>
          <p:cNvSpPr/>
          <p:nvPr/>
        </p:nvSpPr>
        <p:spPr>
          <a:xfrm>
            <a:off x="6718612" y="3864521"/>
            <a:ext cx="674390" cy="6743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7" name="Conector de seta reta 116"/>
          <p:cNvCxnSpPr/>
          <p:nvPr/>
        </p:nvCxnSpPr>
        <p:spPr>
          <a:xfrm flipV="1">
            <a:off x="5940152" y="4300252"/>
            <a:ext cx="634439" cy="538832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ipse 132"/>
          <p:cNvSpPr/>
          <p:nvPr/>
        </p:nvSpPr>
        <p:spPr>
          <a:xfrm>
            <a:off x="1622261" y="402675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4" name="Elipse 133"/>
          <p:cNvSpPr/>
          <p:nvPr/>
        </p:nvSpPr>
        <p:spPr>
          <a:xfrm>
            <a:off x="2915816" y="401454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5" name="Retângulo 134"/>
          <p:cNvSpPr/>
          <p:nvPr/>
        </p:nvSpPr>
        <p:spPr>
          <a:xfrm>
            <a:off x="2252648" y="2953792"/>
            <a:ext cx="409255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36" name="Conector de seta reta 135"/>
          <p:cNvCxnSpPr>
            <a:stCxn id="133" idx="0"/>
          </p:cNvCxnSpPr>
          <p:nvPr/>
        </p:nvCxnSpPr>
        <p:spPr>
          <a:xfrm flipV="1">
            <a:off x="1802281" y="3385841"/>
            <a:ext cx="450367" cy="64091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134" idx="0"/>
          </p:cNvCxnSpPr>
          <p:nvPr/>
        </p:nvCxnSpPr>
        <p:spPr>
          <a:xfrm flipH="1" flipV="1">
            <a:off x="2661903" y="3385841"/>
            <a:ext cx="433933" cy="62869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Elipse 137"/>
          <p:cNvSpPr/>
          <p:nvPr/>
        </p:nvSpPr>
        <p:spPr>
          <a:xfrm>
            <a:off x="1617270" y="51944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9" name="Elipse 138"/>
          <p:cNvSpPr/>
          <p:nvPr/>
        </p:nvSpPr>
        <p:spPr>
          <a:xfrm>
            <a:off x="2915816" y="609329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0" name="Elipse 139"/>
          <p:cNvSpPr/>
          <p:nvPr/>
        </p:nvSpPr>
        <p:spPr>
          <a:xfrm>
            <a:off x="2915347" y="519417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1" name="Conector de seta reta 140"/>
          <p:cNvCxnSpPr>
            <a:stCxn id="138" idx="0"/>
            <a:endCxn id="133" idx="4"/>
          </p:cNvCxnSpPr>
          <p:nvPr/>
        </p:nvCxnSpPr>
        <p:spPr>
          <a:xfrm flipV="1">
            <a:off x="1797290" y="4386796"/>
            <a:ext cx="4991" cy="8076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de seta reta 141"/>
          <p:cNvCxnSpPr>
            <a:stCxn id="140" idx="0"/>
            <a:endCxn id="134" idx="4"/>
          </p:cNvCxnSpPr>
          <p:nvPr/>
        </p:nvCxnSpPr>
        <p:spPr>
          <a:xfrm flipV="1">
            <a:off x="3095367" y="4374580"/>
            <a:ext cx="469" cy="81959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/>
          <p:cNvCxnSpPr>
            <a:stCxn id="139" idx="0"/>
            <a:endCxn id="140" idx="4"/>
          </p:cNvCxnSpPr>
          <p:nvPr/>
        </p:nvCxnSpPr>
        <p:spPr>
          <a:xfrm flipH="1" flipV="1">
            <a:off x="3095367" y="5554216"/>
            <a:ext cx="469" cy="53908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/>
          <p:cNvCxnSpPr>
            <a:stCxn id="138" idx="7"/>
            <a:endCxn id="134" idx="3"/>
          </p:cNvCxnSpPr>
          <p:nvPr/>
        </p:nvCxnSpPr>
        <p:spPr>
          <a:xfrm flipV="1">
            <a:off x="1924583" y="4321853"/>
            <a:ext cx="1043960" cy="9252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de seta reta 144"/>
          <p:cNvCxnSpPr/>
          <p:nvPr/>
        </p:nvCxnSpPr>
        <p:spPr>
          <a:xfrm flipV="1">
            <a:off x="3491880" y="5445224"/>
            <a:ext cx="0" cy="718852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45"/>
          <p:cNvCxnSpPr/>
          <p:nvPr/>
        </p:nvCxnSpPr>
        <p:spPr>
          <a:xfrm flipV="1">
            <a:off x="3491880" y="4374580"/>
            <a:ext cx="0" cy="718852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146"/>
          <p:cNvCxnSpPr/>
          <p:nvPr/>
        </p:nvCxnSpPr>
        <p:spPr>
          <a:xfrm flipH="1" flipV="1">
            <a:off x="2806861" y="3185356"/>
            <a:ext cx="396987" cy="603684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de seta reta 149"/>
          <p:cNvCxnSpPr/>
          <p:nvPr/>
        </p:nvCxnSpPr>
        <p:spPr>
          <a:xfrm flipV="1">
            <a:off x="1403648" y="4424952"/>
            <a:ext cx="0" cy="718852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150"/>
          <p:cNvCxnSpPr/>
          <p:nvPr/>
        </p:nvCxnSpPr>
        <p:spPr>
          <a:xfrm flipV="1">
            <a:off x="1617270" y="3185356"/>
            <a:ext cx="410194" cy="603684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3635896" y="5452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pt-B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2" name="CaixaDeTexto 151"/>
          <p:cNvSpPr txBox="1"/>
          <p:nvPr/>
        </p:nvSpPr>
        <p:spPr>
          <a:xfrm>
            <a:off x="3635896" y="43561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pt-B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3" name="CaixaDeTexto 152"/>
          <p:cNvSpPr txBox="1"/>
          <p:nvPr/>
        </p:nvSpPr>
        <p:spPr>
          <a:xfrm>
            <a:off x="3124472" y="31242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pt-B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4" name="CaixaDeTexto 153"/>
          <p:cNvSpPr txBox="1"/>
          <p:nvPr/>
        </p:nvSpPr>
        <p:spPr>
          <a:xfrm>
            <a:off x="827584" y="458681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pt-B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5" name="CaixaDeTexto 154"/>
          <p:cNvSpPr txBox="1"/>
          <p:nvPr/>
        </p:nvSpPr>
        <p:spPr>
          <a:xfrm>
            <a:off x="1324272" y="308822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pt-B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6" name="CaixaDeTexto 155"/>
          <p:cNvSpPr txBox="1"/>
          <p:nvPr/>
        </p:nvSpPr>
        <p:spPr>
          <a:xfrm>
            <a:off x="5868144" y="413707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pt-B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7" name="CaixaDeTexto 156"/>
          <p:cNvSpPr txBox="1"/>
          <p:nvPr/>
        </p:nvSpPr>
        <p:spPr>
          <a:xfrm>
            <a:off x="7668344" y="556162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pt-B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8" name="CaixaDeTexto 157"/>
          <p:cNvSpPr txBox="1"/>
          <p:nvPr/>
        </p:nvSpPr>
        <p:spPr>
          <a:xfrm>
            <a:off x="7582892" y="45696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pt-B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9" name="CaixaDeTexto 158"/>
          <p:cNvSpPr txBox="1"/>
          <p:nvPr/>
        </p:nvSpPr>
        <p:spPr>
          <a:xfrm>
            <a:off x="7057107" y="3039150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bg2">
                    <a:lumMod val="25000"/>
                  </a:schemeClr>
                </a:solidFill>
              </a:rPr>
              <a:t>1 + 2</a:t>
            </a:r>
            <a:endParaRPr lang="pt-B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10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 rot="1871610">
            <a:off x="1478961" y="3112831"/>
            <a:ext cx="56618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5400" b="1" dirty="0" smtClean="0">
                <a:solidFill>
                  <a:srgbClr val="FF0000"/>
                </a:solidFill>
              </a:rPr>
              <a:t>X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94310" y="1628800"/>
            <a:ext cx="2555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Roteamento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282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1" grpId="0" animBg="1"/>
      <p:bldP spid="122" grpId="0" animBg="1"/>
      <p:bldP spid="126" grpId="0" animBg="1"/>
      <p:bldP spid="127" grpId="0" animBg="1"/>
      <p:bldP spid="128" grpId="0" animBg="1"/>
      <p:bldP spid="103" grpId="0" animBg="1"/>
      <p:bldP spid="133" grpId="0" animBg="1"/>
      <p:bldP spid="134" grpId="0" animBg="1"/>
      <p:bldP spid="135" grpId="0" animBg="1"/>
      <p:bldP spid="138" grpId="0" animBg="1"/>
      <p:bldP spid="139" grpId="0" animBg="1"/>
      <p:bldP spid="140" grpId="0" animBg="1"/>
      <p:bldP spid="56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Princípios, </a:t>
            </a:r>
            <a:r>
              <a:rPr lang="pt-BR" dirty="0"/>
              <a:t>P</a:t>
            </a:r>
            <a:r>
              <a:rPr lang="pt-BR" dirty="0" smtClean="0"/>
              <a:t>aradigmas e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F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usão de Dados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Fusão de dados ótima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O número ótimo de </a:t>
            </a:r>
            <a:r>
              <a:rPr lang="pt-BR" dirty="0" smtClean="0"/>
              <a:t>nós para </a:t>
            </a:r>
            <a:r>
              <a:rPr lang="pt-BR" dirty="0"/>
              <a:t>um </a:t>
            </a:r>
            <a:r>
              <a:rPr lang="pt-BR" dirty="0" smtClean="0"/>
              <a:t>roteamento centrado nos nós é a </a:t>
            </a:r>
            <a:r>
              <a:rPr lang="pt-BR" b="1" i="1" dirty="0" smtClean="0"/>
              <a:t>minimum </a:t>
            </a:r>
            <a:r>
              <a:rPr lang="pt-BR" b="1" i="1" dirty="0"/>
              <a:t>Steiner </a:t>
            </a:r>
            <a:r>
              <a:rPr lang="pt-BR" b="1" i="1" dirty="0" smtClean="0"/>
              <a:t>Tree</a:t>
            </a:r>
            <a:endParaRPr lang="pt-BR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Minimum Steiner Tree é </a:t>
            </a:r>
            <a:r>
              <a:rPr lang="pt-B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NP-Difícil</a:t>
            </a:r>
            <a:r>
              <a:rPr lang="pt-BR" b="1" dirty="0" smtClean="0"/>
              <a:t> 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</a:rPr>
              <a:t>[Hwang et al. 1992]</a:t>
            </a:r>
            <a:endParaRPr lang="pt-BR" b="1" dirty="0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42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Introdução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Fundamentação teórica</a:t>
            </a:r>
          </a:p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Protocolo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CRAL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Conclusão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85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Protocolo CRAL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13</a:t>
            </a:fld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sz="3200" dirty="0" smtClean="0"/>
              <a:t>Trabalhos Relacionados, Operação e Avaliação</a:t>
            </a:r>
            <a:endParaRPr lang="pt-BR" sz="32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Uma alternativa para a coleta de dados</a:t>
            </a:r>
          </a:p>
          <a:p>
            <a:r>
              <a:rPr lang="pt-BR" dirty="0" smtClean="0"/>
              <a:t>Considera a importância topológica dos nós</a:t>
            </a:r>
          </a:p>
          <a:p>
            <a:r>
              <a:rPr lang="pt-BR" dirty="0" smtClean="0"/>
              <a:t>Aplica diferentes LQEs¹</a:t>
            </a:r>
          </a:p>
          <a:p>
            <a:r>
              <a:rPr lang="pt-BR" dirty="0" smtClean="0"/>
              <a:t>Arquitetura flexível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95536" y="638132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¹- Link Quality Estimation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27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Protocolo CRAL: </a:t>
            </a:r>
            <a:r>
              <a:rPr lang="pt-BR" sz="2700" dirty="0" smtClean="0"/>
              <a:t>Trabalhos relacionados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14</a:t>
            </a:fld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Centralidade</a:t>
            </a:r>
            <a:r>
              <a:rPr lang="pt-BR" dirty="0" smtClean="0"/>
              <a:t>, LQEs e Protocolos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É um indicador para identificar um </a:t>
            </a:r>
            <a:r>
              <a:rPr lang="pt-BR" i="1" dirty="0" smtClean="0"/>
              <a:t>ranking </a:t>
            </a:r>
            <a:r>
              <a:rPr lang="pt-BR" dirty="0" smtClean="0"/>
              <a:t>de importância para os nós</a:t>
            </a:r>
          </a:p>
          <a:p>
            <a:r>
              <a:rPr lang="pt-BR" dirty="0" smtClean="0"/>
              <a:t>O que caracteriza a importância?</a:t>
            </a:r>
          </a:p>
          <a:p>
            <a:pPr lvl="1"/>
            <a:r>
              <a:rPr lang="pt-BR" dirty="0" smtClean="0"/>
              <a:t>Número de vizinhos</a:t>
            </a:r>
          </a:p>
          <a:p>
            <a:pPr lvl="1"/>
            <a:r>
              <a:rPr lang="pt-BR" dirty="0" smtClean="0"/>
              <a:t>Distância entre os nós</a:t>
            </a:r>
          </a:p>
          <a:p>
            <a:pPr lvl="1"/>
            <a:r>
              <a:rPr lang="pt-BR" dirty="0" smtClean="0"/>
              <a:t>...</a:t>
            </a:r>
          </a:p>
          <a:p>
            <a:pPr lvl="1"/>
            <a:r>
              <a:rPr lang="pt-BR" b="1" dirty="0" smtClean="0">
                <a:solidFill>
                  <a:srgbClr val="FF6600"/>
                </a:solidFill>
              </a:rPr>
              <a:t>Número </a:t>
            </a:r>
            <a:r>
              <a:rPr lang="pt-BR" b="1" dirty="0">
                <a:solidFill>
                  <a:srgbClr val="FF6600"/>
                </a:solidFill>
              </a:rPr>
              <a:t>de participações do </a:t>
            </a:r>
            <a:r>
              <a:rPr lang="pt-BR" b="1" dirty="0" smtClean="0">
                <a:solidFill>
                  <a:srgbClr val="FF6600"/>
                </a:solidFill>
              </a:rPr>
              <a:t>nó nos </a:t>
            </a:r>
            <a:r>
              <a:rPr lang="pt-BR" b="1" dirty="0">
                <a:solidFill>
                  <a:srgbClr val="FF6600"/>
                </a:solidFill>
              </a:rPr>
              <a:t>menores caminhos dos demais nós da </a:t>
            </a:r>
            <a:r>
              <a:rPr lang="pt-BR" b="1" dirty="0" smtClean="0">
                <a:solidFill>
                  <a:srgbClr val="FF6600"/>
                </a:solidFill>
              </a:rPr>
              <a:t>rede</a:t>
            </a:r>
          </a:p>
          <a:p>
            <a:r>
              <a:rPr lang="pt-BR" dirty="0" smtClean="0"/>
              <a:t>Rotear pelos nós mais centrais é uma aproximação para a </a:t>
            </a:r>
            <a:r>
              <a:rPr lang="pt-BR" i="1" dirty="0" smtClean="0"/>
              <a:t>Steiner Tree</a:t>
            </a:r>
          </a:p>
          <a:p>
            <a:endParaRPr lang="pt-BR" b="1" dirty="0" smtClean="0">
              <a:solidFill>
                <a:srgbClr val="FF6600"/>
              </a:solidFill>
            </a:endParaRPr>
          </a:p>
          <a:p>
            <a:endParaRPr lang="pt-BR" dirty="0" smtClean="0"/>
          </a:p>
          <a:p>
            <a:pPr lvl="1"/>
            <a:endParaRPr lang="pt-BR" i="1" dirty="0" smtClean="0"/>
          </a:p>
        </p:txBody>
      </p:sp>
    </p:spTree>
    <p:extLst>
      <p:ext uri="{BB962C8B-B14F-4D97-AF65-F5344CB8AC3E}">
        <p14:creationId xmlns:p14="http://schemas.microsoft.com/office/powerpoint/2010/main" val="419479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Protocolo CRAL: </a:t>
            </a:r>
            <a:r>
              <a:rPr lang="pt-BR" sz="2700" dirty="0" smtClean="0"/>
              <a:t>Trabalhos relacionados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15</a:t>
            </a:fld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Centralidade</a:t>
            </a:r>
            <a:r>
              <a:rPr lang="pt-BR" dirty="0" smtClean="0"/>
              <a:t>, LQEs e Protocolos</a:t>
            </a:r>
            <a:endParaRPr lang="pt-BR" dirty="0"/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664631073"/>
              </p:ext>
            </p:extLst>
          </p:nvPr>
        </p:nvGraphicFramePr>
        <p:xfrm>
          <a:off x="468313" y="1746344"/>
          <a:ext cx="8207376" cy="413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3688"/>
                <a:gridCol w="4103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Tipos de centralidade</a:t>
                      </a:r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Característica</a:t>
                      </a:r>
                      <a:r>
                        <a:rPr lang="pt-BR" baseline="0" noProof="0" dirty="0" smtClean="0"/>
                        <a:t> desejada: </a:t>
                      </a:r>
                    </a:p>
                    <a:p>
                      <a:pPr algn="ctr"/>
                      <a:r>
                        <a:rPr lang="pt-BR" baseline="0" noProof="0" dirty="0" smtClean="0"/>
                        <a:t>Contagem do número de participações do nó nos menores caminhos dos demais nós da rede</a:t>
                      </a:r>
                    </a:p>
                    <a:p>
                      <a:pPr algn="ctr"/>
                      <a:endParaRPr lang="pt-BR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Degree</a:t>
                      </a:r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noProof="0" dirty="0" smtClean="0">
                          <a:latin typeface="+mn-lt"/>
                        </a:rPr>
                        <a:t>−</a:t>
                      </a:r>
                      <a:endParaRPr lang="pt-BR" b="1" noProof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Closeness</a:t>
                      </a:r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noProof="0" dirty="0" smtClean="0">
                          <a:latin typeface="+mn-lt"/>
                        </a:rPr>
                        <a:t>−</a:t>
                      </a:r>
                      <a:endParaRPr lang="pt-BR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Excentricidade</a:t>
                      </a:r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noProof="0" dirty="0" smtClean="0">
                          <a:latin typeface="+mn-lt"/>
                        </a:rPr>
                        <a:t>−</a:t>
                      </a:r>
                      <a:endParaRPr lang="pt-BR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Page Rank</a:t>
                      </a:r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noProof="0" dirty="0" smtClean="0">
                          <a:latin typeface="+mn-lt"/>
                        </a:rPr>
                        <a:t>−</a:t>
                      </a:r>
                      <a:endParaRPr lang="pt-BR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Stress</a:t>
                      </a:r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noProof="0" dirty="0" smtClean="0">
                          <a:latin typeface="Wingdings" pitchFamily="2" charset="2"/>
                        </a:rPr>
                        <a:t>ü</a:t>
                      </a:r>
                      <a:endParaRPr lang="pt-BR" sz="2000" b="1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Betweenness</a:t>
                      </a:r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noProof="0" dirty="0" smtClean="0">
                          <a:latin typeface="Wingdings" pitchFamily="2" charset="2"/>
                        </a:rPr>
                        <a:t>ü</a:t>
                      </a:r>
                      <a:endParaRPr lang="pt-BR" sz="2000" b="1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noProof="0" dirty="0" smtClean="0">
                          <a:solidFill>
                            <a:schemeClr val="tx1"/>
                          </a:solidFill>
                        </a:rPr>
                        <a:t>Sink Betweenness</a:t>
                      </a:r>
                      <a:endParaRPr lang="pt-BR" sz="20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noProof="0" dirty="0" smtClean="0">
                          <a:solidFill>
                            <a:schemeClr val="tx1"/>
                          </a:solidFill>
                          <a:latin typeface="Wingdings" pitchFamily="2" charset="2"/>
                        </a:rPr>
                        <a:t>ü</a:t>
                      </a:r>
                      <a:endParaRPr lang="pt-BR" sz="20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tângulo de cantos arredondados 8"/>
          <p:cNvSpPr/>
          <p:nvPr/>
        </p:nvSpPr>
        <p:spPr>
          <a:xfrm>
            <a:off x="467544" y="5445224"/>
            <a:ext cx="8208912" cy="432048"/>
          </a:xfrm>
          <a:prstGeom prst="roundRect">
            <a:avLst/>
          </a:prstGeom>
          <a:noFill/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605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Protocolo CRAL: </a:t>
            </a:r>
            <a:r>
              <a:rPr lang="pt-BR" sz="2700" dirty="0" smtClean="0"/>
              <a:t>Trabalhos relacionados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16</a:t>
            </a:fld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Centralidade, 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LQEs</a:t>
            </a:r>
            <a:r>
              <a:rPr lang="pt-BR" dirty="0" smtClean="0"/>
              <a:t> e Protocolos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O uso de LQE¹ é uma melhor aproximação para ambientes sem fio</a:t>
            </a:r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95536" y="638132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¹- Link Quality Estimation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1269895" y="42068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irewall"/>
          <p:cNvSpPr>
            <a:spLocks noEditPoints="1" noChangeArrowheads="1"/>
          </p:cNvSpPr>
          <p:nvPr/>
        </p:nvSpPr>
        <p:spPr bwMode="auto">
          <a:xfrm>
            <a:off x="2024671" y="4067327"/>
            <a:ext cx="706205" cy="533123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060 w 21600"/>
              <a:gd name="T7" fmla="*/ 10800 h 21600"/>
              <a:gd name="T8" fmla="*/ 21060 w 21600"/>
              <a:gd name="T9" fmla="*/ 21600 h 21600"/>
              <a:gd name="T10" fmla="*/ 10800 w 21600"/>
              <a:gd name="T11" fmla="*/ 21600 h 21600"/>
              <a:gd name="T12" fmla="*/ 540 w 21600"/>
              <a:gd name="T13" fmla="*/ 21600 h 21600"/>
              <a:gd name="T14" fmla="*/ 54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2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</a:path>
              <a:path w="21600" h="21600" extrusionOk="0"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</a:path>
              <a:path w="21600" h="21600" extrusionOk="0"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</a:path>
              <a:path w="21600" h="21600" extrusionOk="0"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</a:path>
              <a:path w="21600" h="21600" extrusionOk="0"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</a:path>
              <a:path w="21600" h="21600" extrusionOk="0"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</a:path>
              <a:path w="21600" h="21600" extrusionOk="0"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</a:path>
              <a:path w="21600" h="21600" extrusionOk="0"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</a:path>
              <a:path w="21600" h="21600" extrusionOk="0"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</a:path>
              <a:path w="21600" h="21600" extrusionOk="0"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</a:path>
              <a:path w="21600" h="21600" extrusionOk="0"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</a:path>
              <a:path w="21600" h="21600" extrusionOk="0"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</a:path>
              <a:path w="21600" h="21600" extrusionOk="0"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</a:path>
              <a:path w="21600" h="21600" extrusionOk="0"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</a:path>
              <a:path w="21600" h="21600" extrusionOk="0"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</a:path>
              <a:path w="21600" h="21600" extrusionOk="0"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</a:path>
              <a:path w="21600" h="21600" extrusionOk="0"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</a:path>
              <a:path w="21600" h="21600" extrusionOk="0"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</a:path>
              <a:path w="21600" h="21600" extrusionOk="0"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</a:path>
              <a:path w="21600" h="21600" extrusionOk="0"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</a:path>
              <a:path w="21600" h="21600" extrusionOk="0"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</a:path>
              <a:path w="21600" h="21600" extrusionOk="0"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</a:path>
              <a:path w="21600" h="21600" extrusionOk="0"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</a:path>
              <a:path w="21600" h="21600" extrusionOk="0"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</a:path>
              <a:path w="21600" h="21600" extrusionOk="0"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</a:path>
              <a:path w="21600" h="21600" extrusionOk="0"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</a:path>
              <a:path w="21600" h="21600" extrusionOk="0"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</a:path>
              <a:path w="21600" h="21600" extrusionOk="0"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</a:path>
              <a:path w="21600" h="21600" extrusionOk="0"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</a:path>
              <a:path w="21600" h="21600" extrusionOk="0"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</a:path>
              <a:path w="21600" h="21600" extrusionOk="0"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</a:path>
              <a:path w="21600" h="21600" extrusionOk="0"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</a:path>
              <a:path w="21600" h="21600" extrusionOk="0"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</a:path>
              <a:path w="21600" h="21600" extrusionOk="0"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</a:path>
              <a:path w="21600" h="21600" extrusionOk="0"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</a:path>
              <a:path w="21600" h="21600" extrusionOk="0"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</a:path>
              <a:path w="21600" h="21600" extrusionOk="0"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</a:path>
              <a:path w="21600" h="21600" extrusionOk="0"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</a:path>
              <a:path w="21600" h="21600" extrusionOk="0"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</a:path>
              <a:path w="21600" h="21600" extrusionOk="0"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</a:path>
              <a:path w="21600" h="21600" extrusionOk="0"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</a:path>
              <a:path w="21600" h="21600" extrusionOk="0"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</a:path>
              <a:path w="21600" h="21600" extrusionOk="0"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</a:path>
              <a:path w="21600" h="21600" extrusionOk="0"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</a:path>
              <a:path w="21600" h="21600" extrusionOk="0"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</a:path>
              <a:path w="21600" h="21600" extrusionOk="0"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</a:path>
              <a:path w="21600" h="21600" extrusionOk="0"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</a:path>
              <a:path w="21600" h="21600" extrusionOk="0"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</a:path>
              <a:path w="21600" h="21600" extrusionOk="0"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</a:path>
              <a:path w="21600" h="21600" extrusionOk="0"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</a:path>
              <a:path w="21600" h="21600" extrusionOk="0"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</a:path>
              <a:path w="21600" h="21600" extrusionOk="0"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</a:path>
              <a:path w="21600" h="21600" extrusionOk="0"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</a:path>
              <a:path w="21600" h="21600" extrusionOk="0"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</a:path>
              <a:path w="21600" h="21600" extrusionOk="0"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</a:path>
              <a:path w="21600" h="21600" extrusionOk="0"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</a:path>
              <a:path w="21600" h="21600" extrusionOk="0"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</a:path>
              <a:path w="21600" h="21600" extrusionOk="0"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</a:path>
              <a:path w="21600" h="21600" extrusionOk="0"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</a:path>
              <a:path w="21600" h="21600" extrusionOk="0"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</a:path>
              <a:path w="21600" h="21600" extrusionOk="0"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</a:path>
              <a:path w="21600" h="21600" extrusionOk="0"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</a:path>
              <a:path w="21600" h="21600" extrusionOk="0"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</a:path>
              <a:path w="21600" h="21600" extrusionOk="0"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</a:path>
              <a:path w="21600" h="21600" extrusionOk="0"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</a:path>
              <a:path w="21600" h="21600" extrusionOk="0"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</a:path>
              <a:path w="21600" h="21600" extrusionOk="0"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</a:path>
              <a:path w="21600" h="21600" extrusionOk="0"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</a:path>
              <a:path w="21600" h="21600" extrusionOk="0"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</a:path>
              <a:path w="21600" h="21600" extrusionOk="0"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</a:path>
              <a:path w="21600" h="21600" extrusionOk="0"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</a:path>
              <a:path w="21600" h="21600" extrusionOk="0"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</a:path>
              <a:path w="21600" h="21600" extrusionOk="0"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</a:path>
              <a:path w="21600" h="21600" extrusionOk="0"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</a:path>
              <a:path w="21600" h="21600" extrusionOk="0"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</a:path>
              <a:path w="21600" h="21600" extrusionOk="0"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</a:path>
              <a:path w="21600" h="21600" extrusionOk="0"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</a:path>
              <a:path w="21600" h="21600" extrusionOk="0"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</a:path>
              <a:path w="21600" h="21600" extrusionOk="0"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</a:path>
              <a:path w="21600" h="21600" extrusionOk="0"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</a:path>
              <a:path w="21600" h="21600" extrusionOk="0"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</a:path>
              <a:path w="21600" h="21600" extrusionOk="0"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</a:path>
              <a:path w="21600" h="21600" extrusionOk="0"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</a:path>
              <a:path w="21600" h="21600" extrusionOk="0"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</a:path>
              <a:path w="21600" h="21600" extrusionOk="0"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</a:path>
              <a:path w="21600" h="21600" extrusionOk="0"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</a:path>
              <a:path w="21600" h="21600" extrusionOk="0"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</a:path>
              <a:path w="21600" h="21600" extrusionOk="0"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</a:path>
              <a:path w="21600" h="21600" extrusionOk="0"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</a:path>
              <a:path w="21600" h="21600" extrusionOk="0"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</a:path>
              <a:path w="21600" h="21600" extrusionOk="0"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</a:path>
              <a:path w="21600" h="21600" extrusionOk="0"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</a:path>
              <a:path w="21600" h="21600" extrusionOk="0"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</a:path>
              <a:path w="21600" h="21600" extrusionOk="0"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</a:path>
              <a:path w="21600" h="21600" extrusionOk="0"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</a:path>
              <a:path w="21600" h="21600" extrusionOk="0"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</a:path>
              <a:path w="21600" h="21600" extrusionOk="0"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</a:path>
              <a:path w="21600" h="21600" extrusionOk="0"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</a:path>
              <a:path w="21600" h="21600" extrusionOk="0"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3214111" y="420690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1755945" y="355763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2710055" y="355763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3" name="Conector de seta reta 12"/>
          <p:cNvCxnSpPr>
            <a:stCxn id="8" idx="6"/>
            <a:endCxn id="10" idx="2"/>
          </p:cNvCxnSpPr>
          <p:nvPr/>
        </p:nvCxnSpPr>
        <p:spPr>
          <a:xfrm>
            <a:off x="1629935" y="4386872"/>
            <a:ext cx="1584176" cy="5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5148064" y="420737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Firewall"/>
          <p:cNvSpPr>
            <a:spLocks noEditPoints="1" noChangeArrowheads="1"/>
          </p:cNvSpPr>
          <p:nvPr/>
        </p:nvSpPr>
        <p:spPr bwMode="auto">
          <a:xfrm>
            <a:off x="5902840" y="4067850"/>
            <a:ext cx="706205" cy="533123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060 w 21600"/>
              <a:gd name="T7" fmla="*/ 10800 h 21600"/>
              <a:gd name="T8" fmla="*/ 21060 w 21600"/>
              <a:gd name="T9" fmla="*/ 21600 h 21600"/>
              <a:gd name="T10" fmla="*/ 10800 w 21600"/>
              <a:gd name="T11" fmla="*/ 21600 h 21600"/>
              <a:gd name="T12" fmla="*/ 540 w 21600"/>
              <a:gd name="T13" fmla="*/ 21600 h 21600"/>
              <a:gd name="T14" fmla="*/ 54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2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</a:path>
              <a:path w="21600" h="21600" extrusionOk="0"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</a:path>
              <a:path w="21600" h="21600" extrusionOk="0"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</a:path>
              <a:path w="21600" h="21600" extrusionOk="0"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</a:path>
              <a:path w="21600" h="21600" extrusionOk="0"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</a:path>
              <a:path w="21600" h="21600" extrusionOk="0"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</a:path>
              <a:path w="21600" h="21600" extrusionOk="0"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</a:path>
              <a:path w="21600" h="21600" extrusionOk="0"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</a:path>
              <a:path w="21600" h="21600" extrusionOk="0"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</a:path>
              <a:path w="21600" h="21600" extrusionOk="0"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</a:path>
              <a:path w="21600" h="21600" extrusionOk="0"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</a:path>
              <a:path w="21600" h="21600" extrusionOk="0"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</a:path>
              <a:path w="21600" h="21600" extrusionOk="0"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</a:path>
              <a:path w="21600" h="21600" extrusionOk="0"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</a:path>
              <a:path w="21600" h="21600" extrusionOk="0"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</a:path>
              <a:path w="21600" h="21600" extrusionOk="0"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</a:path>
              <a:path w="21600" h="21600" extrusionOk="0"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</a:path>
              <a:path w="21600" h="21600" extrusionOk="0"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</a:path>
              <a:path w="21600" h="21600" extrusionOk="0"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</a:path>
              <a:path w="21600" h="21600" extrusionOk="0"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</a:path>
              <a:path w="21600" h="21600" extrusionOk="0"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</a:path>
              <a:path w="21600" h="21600" extrusionOk="0"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</a:path>
              <a:path w="21600" h="21600" extrusionOk="0"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</a:path>
              <a:path w="21600" h="21600" extrusionOk="0"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</a:path>
              <a:path w="21600" h="21600" extrusionOk="0"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</a:path>
              <a:path w="21600" h="21600" extrusionOk="0"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</a:path>
              <a:path w="21600" h="21600" extrusionOk="0"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</a:path>
              <a:path w="21600" h="21600" extrusionOk="0"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</a:path>
              <a:path w="21600" h="21600" extrusionOk="0"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</a:path>
              <a:path w="21600" h="21600" extrusionOk="0"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</a:path>
              <a:path w="21600" h="21600" extrusionOk="0"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</a:path>
              <a:path w="21600" h="21600" extrusionOk="0"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</a:path>
              <a:path w="21600" h="21600" extrusionOk="0"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</a:path>
              <a:path w="21600" h="21600" extrusionOk="0"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</a:path>
              <a:path w="21600" h="21600" extrusionOk="0"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</a:path>
              <a:path w="21600" h="21600" extrusionOk="0"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</a:path>
              <a:path w="21600" h="21600" extrusionOk="0"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</a:path>
              <a:path w="21600" h="21600" extrusionOk="0"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</a:path>
              <a:path w="21600" h="21600" extrusionOk="0"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</a:path>
              <a:path w="21600" h="21600" extrusionOk="0"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</a:path>
              <a:path w="21600" h="21600" extrusionOk="0"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</a:path>
              <a:path w="21600" h="21600" extrusionOk="0"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</a:path>
              <a:path w="21600" h="21600" extrusionOk="0"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</a:path>
              <a:path w="21600" h="21600" extrusionOk="0"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</a:path>
              <a:path w="21600" h="21600" extrusionOk="0"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</a:path>
              <a:path w="21600" h="21600" extrusionOk="0"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</a:path>
              <a:path w="21600" h="21600" extrusionOk="0"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</a:path>
              <a:path w="21600" h="21600" extrusionOk="0"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</a:path>
              <a:path w="21600" h="21600" extrusionOk="0"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</a:path>
              <a:path w="21600" h="21600" extrusionOk="0"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</a:path>
              <a:path w="21600" h="21600" extrusionOk="0"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</a:path>
              <a:path w="21600" h="21600" extrusionOk="0"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</a:path>
              <a:path w="21600" h="21600" extrusionOk="0"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</a:path>
              <a:path w="21600" h="21600" extrusionOk="0"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</a:path>
              <a:path w="21600" h="21600" extrusionOk="0"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</a:path>
              <a:path w="21600" h="21600" extrusionOk="0"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</a:path>
              <a:path w="21600" h="21600" extrusionOk="0"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</a:path>
              <a:path w="21600" h="21600" extrusionOk="0"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</a:path>
              <a:path w="21600" h="21600" extrusionOk="0"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</a:path>
              <a:path w="21600" h="21600" extrusionOk="0"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</a:path>
              <a:path w="21600" h="21600" extrusionOk="0"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</a:path>
              <a:path w="21600" h="21600" extrusionOk="0"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</a:path>
              <a:path w="21600" h="21600" extrusionOk="0"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</a:path>
              <a:path w="21600" h="21600" extrusionOk="0"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</a:path>
              <a:path w="21600" h="21600" extrusionOk="0"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</a:path>
              <a:path w="21600" h="21600" extrusionOk="0"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</a:path>
              <a:path w="21600" h="21600" extrusionOk="0"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</a:path>
              <a:path w="21600" h="21600" extrusionOk="0"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</a:path>
              <a:path w="21600" h="21600" extrusionOk="0"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</a:path>
              <a:path w="21600" h="21600" extrusionOk="0"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</a:path>
              <a:path w="21600" h="21600" extrusionOk="0"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</a:path>
              <a:path w="21600" h="21600" extrusionOk="0"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</a:path>
              <a:path w="21600" h="21600" extrusionOk="0"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</a:path>
              <a:path w="21600" h="21600" extrusionOk="0"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</a:path>
              <a:path w="21600" h="21600" extrusionOk="0"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</a:path>
              <a:path w="21600" h="21600" extrusionOk="0"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</a:path>
              <a:path w="21600" h="21600" extrusionOk="0"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</a:path>
              <a:path w="21600" h="21600" extrusionOk="0"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</a:path>
              <a:path w="21600" h="21600" extrusionOk="0"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</a:path>
              <a:path w="21600" h="21600" extrusionOk="0"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</a:path>
              <a:path w="21600" h="21600" extrusionOk="0"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</a:path>
              <a:path w="21600" h="21600" extrusionOk="0"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</a:path>
              <a:path w="21600" h="21600" extrusionOk="0"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</a:path>
              <a:path w="21600" h="21600" extrusionOk="0"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</a:path>
              <a:path w="21600" h="21600" extrusionOk="0"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</a:path>
              <a:path w="21600" h="21600" extrusionOk="0"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</a:path>
              <a:path w="21600" h="21600" extrusionOk="0"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</a:path>
              <a:path w="21600" h="21600" extrusionOk="0"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</a:path>
              <a:path w="21600" h="21600" extrusionOk="0"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</a:path>
              <a:path w="21600" h="21600" extrusionOk="0"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</a:path>
              <a:path w="21600" h="21600" extrusionOk="0"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</a:path>
              <a:path w="21600" h="21600" extrusionOk="0"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</a:path>
              <a:path w="21600" h="21600" extrusionOk="0"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</a:path>
              <a:path w="21600" h="21600" extrusionOk="0"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</a:path>
              <a:path w="21600" h="21600" extrusionOk="0"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</a:path>
              <a:path w="21600" h="21600" extrusionOk="0"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</a:path>
              <a:path w="21600" h="21600" extrusionOk="0"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</a:path>
              <a:path w="21600" h="21600" extrusionOk="0"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</a:path>
              <a:path w="21600" h="21600" extrusionOk="0"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7092280" y="420743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5634114" y="355815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6588224" y="355815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3" name="Conector de seta reta 22"/>
          <p:cNvCxnSpPr>
            <a:stCxn id="17" idx="0"/>
            <a:endCxn id="20" idx="3"/>
          </p:cNvCxnSpPr>
          <p:nvPr/>
        </p:nvCxnSpPr>
        <p:spPr>
          <a:xfrm flipV="1">
            <a:off x="5328084" y="3865468"/>
            <a:ext cx="358757" cy="34190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20" idx="6"/>
            <a:endCxn id="21" idx="2"/>
          </p:cNvCxnSpPr>
          <p:nvPr/>
        </p:nvCxnSpPr>
        <p:spPr>
          <a:xfrm>
            <a:off x="5994154" y="3738175"/>
            <a:ext cx="594070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21" idx="5"/>
            <a:endCxn id="19" idx="0"/>
          </p:cNvCxnSpPr>
          <p:nvPr/>
        </p:nvCxnSpPr>
        <p:spPr>
          <a:xfrm>
            <a:off x="6895537" y="3865468"/>
            <a:ext cx="376763" cy="3419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C:\Documents and Settings\Administrador\Configurações locais\Temporary Internet Files\Content.IE5\30PZD24M\75699271_cf18da72a2[1]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46" b="19615"/>
          <a:stretch/>
        </p:blipFill>
        <p:spPr bwMode="auto">
          <a:xfrm flipH="1">
            <a:off x="1518595" y="4600973"/>
            <a:ext cx="237350" cy="14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Documentos\Dropbox\Mestrado\Projeto_dissertacao\SBRC2015\apresentacao\img\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514" y="4207430"/>
            <a:ext cx="301581" cy="30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Documents and Settings\Administrador\Configurações locais\Temporary Internet Files\Content.IE5\30PZD24M\75699271_cf18da72a2[1]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96" b="24205"/>
          <a:stretch/>
        </p:blipFill>
        <p:spPr bwMode="auto">
          <a:xfrm flipH="1">
            <a:off x="5090734" y="4067326"/>
            <a:ext cx="237350" cy="11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Documents and Settings\Administrador\Configurações locais\Temporary Internet Files\Content.IE5\PAVHJC5H\PngMedium-Correct-Sign-3302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00" y="3813147"/>
            <a:ext cx="180020" cy="22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58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66667E-6 -6.35838E-7 C 0.00573 -0.00509 0.01112 -0.01133 0.01632 -0.01711 C 0.0224 -0.02405 0.02327 -0.03052 0.03091 -0.03399 C 0.03629 -0.04116 0.04011 -0.04532 0.04723 -0.04856 C 0.07882 -0.04763 0.14185 -0.04601 0.14185 -0.04601 " pathEditMode="relative" ptsTypes="ffffA">
                                      <p:cBhvr>
                                        <p:cTn id="5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94444E-6 -1.11111E-6 C 0.0033 -0.00301 0.00747 -0.00486 0.01042 -0.00833 C 0.01892 -0.01829 0.01337 -0.01528 0.01979 -0.01806 C 0.02431 -0.02407 0.02934 -0.03056 0.03542 -0.03333 C 0.04045 -0.04005 0.04844 -0.04282 0.05521 -0.04583 C 0.07031 -0.05255 0.08524 -0.05671 0.10104 -0.05972 C 0.16337 -0.0581 0.14444 -0.0706 0.17083 -0.04722 C 0.17431 -0.04028 0.18021 -0.03519 0.18542 -0.03056 C 0.18958 -0.02685 0.1941 -0.01898 0.19792 -0.01389 C 0.19861 -0.01296 0.2 -0.01319 0.20104 -0.0125 C 0.20451 -0.01019 0.20868 -0.00787 0.21146 -0.00417 " pathEditMode="relative" ptsTypes="ffffffffffA">
                                      <p:cBhvr>
                                        <p:cTn id="5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Protocolo CRAL: </a:t>
            </a:r>
            <a:r>
              <a:rPr lang="pt-BR" sz="2700" dirty="0" smtClean="0"/>
              <a:t>Trabalhos relacionados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17</a:t>
            </a:fld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Centralidade, 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LQEs</a:t>
            </a:r>
            <a:r>
              <a:rPr lang="pt-BR" dirty="0" smtClean="0"/>
              <a:t> e Protocolos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925706964"/>
              </p:ext>
            </p:extLst>
          </p:nvPr>
        </p:nvGraphicFramePr>
        <p:xfrm>
          <a:off x="468313" y="1772816"/>
          <a:ext cx="8207376" cy="426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96"/>
                <a:gridCol w="1367896"/>
                <a:gridCol w="1007855"/>
                <a:gridCol w="1368152"/>
                <a:gridCol w="1296144"/>
                <a:gridCol w="144016"/>
                <a:gridCol w="1655417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Técnica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Assimetria</a:t>
                      </a:r>
                      <a:endParaRPr lang="pt-B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Monitoramento</a:t>
                      </a:r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Baseados em Software</a:t>
                      </a:r>
                      <a:endParaRPr lang="pt-BR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Baseado em PRR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PRR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+mn-lt"/>
                        </a:rPr>
                        <a:t>−</a:t>
                      </a:r>
                      <a:endParaRPr lang="pt-B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r>
                        <a:rPr lang="pt-BR" baseline="0" dirty="0" smtClean="0"/>
                        <a:t> ou P</a:t>
                      </a:r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KLE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Filtragem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+mn-lt"/>
                        </a:rPr>
                        <a:t>−</a:t>
                      </a:r>
                      <a:endParaRPr lang="pt-B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+mn-lt"/>
                        </a:rPr>
                        <a:t>−</a:t>
                      </a:r>
                      <a:endParaRPr lang="pt-BR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Baseado em RNP</a:t>
                      </a:r>
                      <a:endParaRPr lang="pt-BR" b="1" dirty="0"/>
                    </a:p>
                  </a:txBody>
                  <a:tcPr anchor="ctr"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ETX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latin typeface="Wingdings" pitchFamily="2" charset="2"/>
                        </a:rPr>
                        <a:t>ü</a:t>
                      </a:r>
                      <a:endParaRPr lang="pt-B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 </a:t>
                      </a:r>
                      <a:r>
                        <a:rPr lang="pt-BR" baseline="0" dirty="0" smtClean="0"/>
                        <a:t>ou</a:t>
                      </a:r>
                      <a:r>
                        <a:rPr lang="pt-BR" dirty="0" smtClean="0"/>
                        <a:t> P</a:t>
                      </a:r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ETT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latin typeface="Wingdings" pitchFamily="2" charset="2"/>
                        </a:rPr>
                        <a:t>ü</a:t>
                      </a:r>
                      <a:endParaRPr lang="pt-B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 </a:t>
                      </a:r>
                      <a:r>
                        <a:rPr lang="pt-BR" baseline="0" dirty="0" smtClean="0"/>
                        <a:t>ou</a:t>
                      </a:r>
                      <a:r>
                        <a:rPr lang="pt-BR" dirty="0" smtClean="0"/>
                        <a:t> P</a:t>
                      </a:r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Four Bit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Filtragem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latin typeface="Wingdings" pitchFamily="2" charset="2"/>
                        </a:rPr>
                        <a:t>ü</a:t>
                      </a:r>
                      <a:endParaRPr lang="pt-B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 </a:t>
                      </a:r>
                      <a:r>
                        <a:rPr lang="pt-BR" baseline="0" dirty="0" smtClean="0"/>
                        <a:t>ou</a:t>
                      </a:r>
                      <a:r>
                        <a:rPr lang="pt-BR" dirty="0" smtClean="0"/>
                        <a:t> P</a:t>
                      </a:r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Baseado em Score</a:t>
                      </a:r>
                      <a:endParaRPr lang="pt-BR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WRE</a:t>
                      </a:r>
                      <a:endParaRPr lang="pt-BR" dirty="0"/>
                    </a:p>
                  </a:txBody>
                  <a:tcPr anchor="ctr"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Regressão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+mn-lt"/>
                        </a:rPr>
                        <a:t>−</a:t>
                      </a:r>
                      <a:endParaRPr lang="pt-B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</a:t>
                      </a:r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F-LQE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Lógica Fuzzy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latin typeface="Wingdings" pitchFamily="2" charset="2"/>
                        </a:rPr>
                        <a:t>ü</a:t>
                      </a:r>
                      <a:endParaRPr lang="pt-B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</a:t>
                      </a:r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</a:tr>
              <a:tr h="129624">
                <a:tc gridSpan="7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pt-BR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Baseados em Hardware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RSSI, LQI e SNR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Média</a:t>
                      </a:r>
                      <a:r>
                        <a:rPr lang="pt-BR" baseline="0" dirty="0" smtClean="0"/>
                        <a:t> das leituras do rádio</a:t>
                      </a:r>
                      <a:endParaRPr lang="pt-B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+mn-lt"/>
                        </a:rPr>
                        <a:t>−</a:t>
                      </a:r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r>
                        <a:rPr lang="pt-BR" baseline="0" dirty="0" smtClean="0"/>
                        <a:t> ou P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tângulo de cantos arredondados 9"/>
          <p:cNvSpPr/>
          <p:nvPr/>
        </p:nvSpPr>
        <p:spPr>
          <a:xfrm>
            <a:off x="3203848" y="2924944"/>
            <a:ext cx="5472608" cy="720080"/>
          </a:xfrm>
          <a:prstGeom prst="roundRect">
            <a:avLst/>
          </a:prstGeom>
          <a:noFill/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974769" y="6021288"/>
            <a:ext cx="1205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 – Ativo</a:t>
            </a:r>
          </a:p>
          <a:p>
            <a:r>
              <a:rPr lang="pt-BR" dirty="0" smtClean="0"/>
              <a:t>P – Passivo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086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Protocolo CRAL: </a:t>
            </a:r>
            <a:r>
              <a:rPr lang="pt-BR" sz="2700" dirty="0" smtClean="0"/>
              <a:t>Trabalhos relacionados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18</a:t>
            </a:fld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Centralidade, LQEs e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P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rotocolos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428244854"/>
              </p:ext>
            </p:extLst>
          </p:nvPr>
        </p:nvGraphicFramePr>
        <p:xfrm>
          <a:off x="468313" y="1628800"/>
          <a:ext cx="820737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844"/>
                <a:gridCol w="2051844"/>
                <a:gridCol w="2051844"/>
                <a:gridCol w="20518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Protocolos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Centralidade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Distribuído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LQE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SPBC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Betweenness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+mn-lt"/>
                        </a:rPr>
                        <a:t>−</a:t>
                      </a:r>
                      <a:endParaRPr lang="pt-B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+mn-lt"/>
                        </a:rPr>
                        <a:t>−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TLC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Betweenness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+mn-lt"/>
                        </a:rPr>
                        <a:t>−</a:t>
                      </a:r>
                      <a:endParaRPr lang="pt-B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+mn-lt"/>
                        </a:rPr>
                        <a:t>−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FBC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Betweenness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+mn-lt"/>
                        </a:rPr>
                        <a:t>−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+mn-lt"/>
                        </a:rPr>
                        <a:t>−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RBC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Betweenness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+mn-lt"/>
                        </a:rPr>
                        <a:t>−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+mn-lt"/>
                        </a:rPr>
                        <a:t>−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Sink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Betweenness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latin typeface="Wingdings" pitchFamily="2" charset="2"/>
                        </a:rPr>
                        <a:t>ü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+mn-lt"/>
                        </a:rPr>
                        <a:t>−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CRAL-LD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Sink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Betweenness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latin typeface="Wingdings" pitchFamily="2" charset="2"/>
                        </a:rPr>
                        <a:t>ü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latin typeface="Wingdings" pitchFamily="2" charset="2"/>
                        </a:rPr>
                        <a:t>ü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CRAL-FD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Sink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Betweenness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latin typeface="Wingdings" pitchFamily="2" charset="2"/>
                        </a:rPr>
                        <a:t>ü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latin typeface="Wingdings" pitchFamily="2" charset="2"/>
                        </a:rPr>
                        <a:t>ü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CTP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+mn-lt"/>
                        </a:rPr>
                        <a:t>−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latin typeface="Wingdings" pitchFamily="2" charset="2"/>
                        </a:rPr>
                        <a:t>ü</a:t>
                      </a:r>
                      <a:endParaRPr lang="pt-B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latin typeface="Wingdings" pitchFamily="2" charset="2"/>
                        </a:rPr>
                        <a:t>ü</a:t>
                      </a:r>
                      <a:endParaRPr lang="pt-B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SPT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+mn-lt"/>
                        </a:rPr>
                        <a:t>−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latin typeface="Wingdings" pitchFamily="2" charset="2"/>
                        </a:rPr>
                        <a:t>ü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+mn-lt"/>
                        </a:rPr>
                        <a:t>−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CNS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+mn-lt"/>
                        </a:rPr>
                        <a:t>−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latin typeface="Wingdings" pitchFamily="2" charset="2"/>
                        </a:rPr>
                        <a:t>ü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+mn-lt"/>
                        </a:rPr>
                        <a:t>−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InFRA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+mn-lt"/>
                        </a:rPr>
                        <a:t>−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latin typeface="Wingdings" pitchFamily="2" charset="2"/>
                        </a:rPr>
                        <a:t>ü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+mn-lt"/>
                        </a:rPr>
                        <a:t>−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DAARP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+mn-lt"/>
                        </a:rPr>
                        <a:t>−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latin typeface="Wingdings" pitchFamily="2" charset="2"/>
                        </a:rPr>
                        <a:t>ü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+mn-lt"/>
                        </a:rPr>
                        <a:t>−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tângulo de cantos arredondados 8"/>
          <p:cNvSpPr/>
          <p:nvPr/>
        </p:nvSpPr>
        <p:spPr>
          <a:xfrm>
            <a:off x="467544" y="3861048"/>
            <a:ext cx="8208912" cy="720080"/>
          </a:xfrm>
          <a:prstGeom prst="roundRect">
            <a:avLst/>
          </a:prstGeom>
          <a:noFill/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3883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Protocolo CRAL: </a:t>
            </a:r>
            <a:r>
              <a:rPr lang="pt-BR" sz="3800" dirty="0" smtClean="0"/>
              <a:t>operação</a:t>
            </a:r>
            <a:endParaRPr lang="pt-BR" sz="3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19</a:t>
            </a:fld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>
          <a:xfrm>
            <a:off x="0" y="980728"/>
            <a:ext cx="9144000" cy="504055"/>
          </a:xfrm>
        </p:spPr>
        <p:txBody>
          <a:bodyPr/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SBC</a:t>
            </a:r>
            <a:r>
              <a:rPr lang="pt-BR" dirty="0"/>
              <a:t>, ETX e ETT, </a:t>
            </a:r>
            <a:r>
              <a:rPr lang="pt-BR" dirty="0" smtClean="0"/>
              <a:t>Protocolo </a:t>
            </a:r>
            <a:r>
              <a:rPr lang="pt-BR" dirty="0"/>
              <a:t>CRAL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Espaço Reservado para Conteúdo 9"/>
              <p:cNvGraphicFramePr>
                <a:graphicFrameLocks noGrp="1"/>
              </p:cNvGraphicFramePr>
              <p:nvPr>
                <p:ph sz="quarter" idx="14"/>
                <p:extLst>
                  <p:ext uri="{D42A27DB-BD31-4B8C-83A1-F6EECF244321}">
                    <p14:modId xmlns:p14="http://schemas.microsoft.com/office/powerpoint/2010/main" val="1365669178"/>
                  </p:ext>
                </p:extLst>
              </p:nvPr>
            </p:nvGraphicFramePr>
            <p:xfrm>
              <a:off x="4198789" y="3933056"/>
              <a:ext cx="4621683" cy="2352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8071"/>
                    <a:gridCol w="1353894"/>
                    <a:gridCol w="1598434"/>
                    <a:gridCol w="102128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Nó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Caminhos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Descendentes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1" i="1" smtClean="0">
                                      <a:latin typeface="Cambria Math"/>
                                      <a:ea typeface="Cambria Math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pt-BR" sz="1800" b="1" i="1" smtClean="0"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  <m:r>
                                    <a:rPr lang="pt-BR" sz="1800" b="1" i="1" smtClean="0">
                                      <a:latin typeface="Cambria Math"/>
                                      <a:ea typeface="Cambria Math"/>
                                    </a:rPr>
                                    <m:t>ó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dirty="0" smtClean="0"/>
                            <a:t> </a:t>
                          </a:r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S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0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  <a:ea typeface="Cambria Math"/>
                                  </a:rPr>
                                  <m:t>[</m:t>
                                </m:r>
                                <m:r>
                                  <a:rPr lang="pt-BR" sz="2000" i="1" smtClean="0">
                                    <a:latin typeface="Cambria Math"/>
                                    <a:ea typeface="Cambria Math"/>
                                  </a:rPr>
                                  <m:t>∅</m:t>
                                </m:r>
                                <m:r>
                                  <a:rPr lang="pt-BR" sz="2000" b="0" i="1" smtClean="0">
                                    <a:latin typeface="Cambria Math"/>
                                    <a:ea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  <a:ea typeface="Cambria Math"/>
                                  </a:rPr>
                                  <m:t>[</m:t>
                                </m:r>
                                <m:r>
                                  <a:rPr lang="pt-BR" sz="2000" i="1" smtClean="0">
                                    <a:latin typeface="Cambria Math"/>
                                    <a:ea typeface="Cambria Math"/>
                                  </a:rPr>
                                  <m:t>∅</m:t>
                                </m:r>
                                <m:r>
                                  <a:rPr lang="pt-BR" sz="2000" b="0" i="1" smtClean="0">
                                    <a:latin typeface="Cambria Math"/>
                                    <a:ea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A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1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[1,</a:t>
                          </a:r>
                          <a:r>
                            <a:rPr lang="pt-BR" sz="2000" baseline="0" dirty="0" smtClean="0"/>
                            <a:t> </a:t>
                          </a:r>
                          <a:r>
                            <a:rPr lang="pt-BR" sz="2000" dirty="0" smtClean="0"/>
                            <a:t>1, 2]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[B,C,D]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B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1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[2]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[D]</a:t>
                          </a:r>
                          <a:endParaRPr lang="pt-BR" sz="20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C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1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dirty="0" smtClean="0"/>
                            <a:t>[2]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[D]</a:t>
                          </a:r>
                          <a:endParaRPr lang="pt-BR" sz="20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D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2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  <a:ea typeface="Cambria Math"/>
                                  </a:rPr>
                                  <m:t>[</m:t>
                                </m:r>
                                <m:r>
                                  <a:rPr lang="pt-BR" sz="2000" i="1" smtClean="0">
                                    <a:latin typeface="Cambria Math"/>
                                    <a:ea typeface="Cambria Math"/>
                                  </a:rPr>
                                  <m:t>∅</m:t>
                                </m:r>
                                <m:r>
                                  <a:rPr lang="pt-BR" sz="2000" b="0" i="1" smtClean="0">
                                    <a:latin typeface="Cambria Math"/>
                                    <a:ea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  <a:ea typeface="Cambria Math"/>
                                  </a:rPr>
                                  <m:t>[</m:t>
                                </m:r>
                                <m:r>
                                  <a:rPr lang="pt-BR" sz="2000" i="1" smtClean="0">
                                    <a:latin typeface="Cambria Math"/>
                                    <a:ea typeface="Cambria Math"/>
                                  </a:rPr>
                                  <m:t>∅</m:t>
                                </m:r>
                                <m:r>
                                  <a:rPr lang="pt-BR" sz="2000" b="0" i="1" smtClean="0">
                                    <a:latin typeface="Cambria Math"/>
                                    <a:ea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Espaço Reservado para Conteúdo 9"/>
              <p:cNvGraphicFramePr>
                <a:graphicFrameLocks noGrp="1"/>
              </p:cNvGraphicFramePr>
              <p:nvPr>
                <p:ph sz="quarter" idx="14"/>
                <p:extLst>
                  <p:ext uri="{D42A27DB-BD31-4B8C-83A1-F6EECF244321}">
                    <p14:modId xmlns:p14="http://schemas.microsoft.com/office/powerpoint/2010/main" val="1365669178"/>
                  </p:ext>
                </p:extLst>
              </p:nvPr>
            </p:nvGraphicFramePr>
            <p:xfrm>
              <a:off x="4198789" y="3933056"/>
              <a:ext cx="4621683" cy="2352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8071"/>
                    <a:gridCol w="1353894"/>
                    <a:gridCol w="1598434"/>
                    <a:gridCol w="102128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Nó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Caminhos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Descendentes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51786" t="-6557" b="-562295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S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0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25573" t="-100000" r="-64122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51786" t="-100000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A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1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[1,</a:t>
                          </a:r>
                          <a:r>
                            <a:rPr lang="pt-BR" sz="2000" baseline="0" dirty="0" smtClean="0"/>
                            <a:t> </a:t>
                          </a:r>
                          <a:r>
                            <a:rPr lang="pt-BR" sz="2000" dirty="0" smtClean="0"/>
                            <a:t>1, 2]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[B,C,D]</a:t>
                          </a:r>
                        </a:p>
                      </a:txBody>
                      <a:tcPr anchor="ctr"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B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1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[2]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[D]</a:t>
                          </a:r>
                          <a:endParaRPr lang="pt-BR" sz="2000" dirty="0"/>
                        </a:p>
                      </a:txBody>
                      <a:tcPr anchor="ctr"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C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1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dirty="0" smtClean="0"/>
                            <a:t>[2]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[D]</a:t>
                          </a:r>
                          <a:endParaRPr lang="pt-BR" sz="2000" dirty="0"/>
                        </a:p>
                      </a:txBody>
                      <a:tcPr anchor="ctr"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D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2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25573" t="-500000" r="-64122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51786" t="-500000" b="-2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Elipse 10"/>
          <p:cNvSpPr/>
          <p:nvPr/>
        </p:nvSpPr>
        <p:spPr>
          <a:xfrm>
            <a:off x="5796136" y="26273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A</a:t>
            </a:r>
            <a:endParaRPr lang="pt-BR" b="1" dirty="0"/>
          </a:p>
        </p:txBody>
      </p:sp>
      <p:sp>
        <p:nvSpPr>
          <p:cNvPr id="12" name="Retângulo 11"/>
          <p:cNvSpPr/>
          <p:nvPr/>
        </p:nvSpPr>
        <p:spPr>
          <a:xfrm>
            <a:off x="4716016" y="2591319"/>
            <a:ext cx="409255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S</a:t>
            </a:r>
            <a:endParaRPr lang="pt-BR" b="1" dirty="0"/>
          </a:p>
        </p:txBody>
      </p:sp>
      <p:sp>
        <p:nvSpPr>
          <p:cNvPr id="13" name="Elipse 12"/>
          <p:cNvSpPr/>
          <p:nvPr/>
        </p:nvSpPr>
        <p:spPr>
          <a:xfrm>
            <a:off x="6804248" y="34290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B</a:t>
            </a:r>
            <a:endParaRPr lang="pt-BR" b="1" dirty="0"/>
          </a:p>
        </p:txBody>
      </p:sp>
      <p:sp>
        <p:nvSpPr>
          <p:cNvPr id="14" name="Elipse 13"/>
          <p:cNvSpPr/>
          <p:nvPr/>
        </p:nvSpPr>
        <p:spPr>
          <a:xfrm>
            <a:off x="6804248" y="187123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C</a:t>
            </a:r>
            <a:endParaRPr lang="pt-BR" b="1" dirty="0"/>
          </a:p>
        </p:txBody>
      </p:sp>
      <p:sp>
        <p:nvSpPr>
          <p:cNvPr id="15" name="Elipse 14"/>
          <p:cNvSpPr/>
          <p:nvPr/>
        </p:nvSpPr>
        <p:spPr>
          <a:xfrm>
            <a:off x="7734701" y="26273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D</a:t>
            </a:r>
            <a:endParaRPr lang="pt-BR" b="1" dirty="0"/>
          </a:p>
        </p:txBody>
      </p:sp>
      <p:cxnSp>
        <p:nvCxnSpPr>
          <p:cNvPr id="17" name="Conector de seta reta 16"/>
          <p:cNvCxnSpPr>
            <a:stCxn id="15" idx="1"/>
            <a:endCxn id="14" idx="5"/>
          </p:cNvCxnSpPr>
          <p:nvPr/>
        </p:nvCxnSpPr>
        <p:spPr>
          <a:xfrm flipH="1" flipV="1">
            <a:off x="7111561" y="2178552"/>
            <a:ext cx="675867" cy="5014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5" idx="3"/>
            <a:endCxn id="13" idx="7"/>
          </p:cNvCxnSpPr>
          <p:nvPr/>
        </p:nvCxnSpPr>
        <p:spPr>
          <a:xfrm flipH="1">
            <a:off x="7111561" y="2934636"/>
            <a:ext cx="675867" cy="5470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3" idx="1"/>
            <a:endCxn id="11" idx="5"/>
          </p:cNvCxnSpPr>
          <p:nvPr/>
        </p:nvCxnSpPr>
        <p:spPr>
          <a:xfrm flipH="1" flipV="1">
            <a:off x="6103449" y="2934636"/>
            <a:ext cx="753526" cy="5470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4" idx="3"/>
            <a:endCxn id="11" idx="7"/>
          </p:cNvCxnSpPr>
          <p:nvPr/>
        </p:nvCxnSpPr>
        <p:spPr>
          <a:xfrm flipH="1">
            <a:off x="6103449" y="2178552"/>
            <a:ext cx="753526" cy="5014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1" idx="2"/>
            <a:endCxn id="12" idx="3"/>
          </p:cNvCxnSpPr>
          <p:nvPr/>
        </p:nvCxnSpPr>
        <p:spPr>
          <a:xfrm flipH="1">
            <a:off x="5125271" y="2807343"/>
            <a:ext cx="67086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148847" y="1871239"/>
                <a:ext cx="3265253" cy="1190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𝐒𝐁𝐂</m:t>
                      </m:r>
                      <m:d>
                        <m:dPr>
                          <m:ctrlPr>
                            <a:rPr lang="pt-BR" sz="2800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b="1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pt-BR" sz="28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pt-BR" sz="2800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2800" b="1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pt-BR" sz="2800" b="1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pt-BR" sz="2800" b="1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pt-BR" sz="2800" b="1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800" b="1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1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pt-BR" sz="28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𝑨</m:t>
                                  </m:r>
                                  <m:r>
                                    <a:rPr lang="pt-BR" sz="2800" b="1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pt-BR" sz="2800" b="1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𝒔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800" b="1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1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pt-BR" sz="2800" b="1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  <m:r>
                                    <a:rPr lang="pt-BR" sz="2800" b="1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pt-BR" sz="2800" b="1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𝒔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pt-BR" sz="16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47" y="1871239"/>
                <a:ext cx="3265253" cy="11909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de cantos arredondados 27"/>
          <p:cNvSpPr/>
          <p:nvPr/>
        </p:nvSpPr>
        <p:spPr>
          <a:xfrm>
            <a:off x="7787428" y="4644903"/>
            <a:ext cx="1033044" cy="512289"/>
          </a:xfrm>
          <a:prstGeom prst="roundRect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1919999" y="2663327"/>
            <a:ext cx="742495" cy="398815"/>
          </a:xfrm>
          <a:prstGeom prst="roundRect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4860032" y="4691911"/>
            <a:ext cx="1317390" cy="465281"/>
          </a:xfrm>
          <a:prstGeom prst="roundRect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2650199" y="1913326"/>
            <a:ext cx="658695" cy="465281"/>
          </a:xfrm>
          <a:prstGeom prst="roundRect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2617160" y="2415694"/>
            <a:ext cx="658695" cy="465281"/>
          </a:xfrm>
          <a:prstGeom prst="roundRect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6198279" y="4691911"/>
            <a:ext cx="1589149" cy="465281"/>
          </a:xfrm>
          <a:prstGeom prst="roundRect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10955" y="3252704"/>
                <a:ext cx="4229428" cy="712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𝐒𝐁𝐂</m:t>
                    </m:r>
                    <m:d>
                      <m:dPr>
                        <m:ctrlPr>
                          <a:rPr lang="pt-BR" sz="28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8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pt-BR" sz="2800" b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8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8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pt-BR" sz="28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  <m:r>
                      <a:rPr lang="pt-BR" sz="28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sz="28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8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pt-BR" sz="28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  <m:r>
                      <a:rPr lang="pt-BR" sz="28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sz="28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8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pt-BR" sz="28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pt-BR" sz="28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pt-BR" sz="28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𝟐</m:t>
                    </m:r>
                    <m:r>
                      <a:rPr lang="pt-BR" sz="28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.</m:t>
                    </m:r>
                    <m:r>
                      <a:rPr lang="pt-BR" sz="28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pt-BR" sz="16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endParaRPr lang="pt-BR" sz="16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55" y="3252704"/>
                <a:ext cx="4229428" cy="7126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4440383" y="2178552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SBC = 0</a:t>
            </a:r>
            <a:endParaRPr lang="pt-BR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103449" y="2578662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SBC = 2.5</a:t>
            </a:r>
            <a:endParaRPr lang="pt-BR" b="1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7111561" y="3388930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SBC = 0.5</a:t>
            </a:r>
            <a:endParaRPr lang="pt-BR" b="1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111561" y="1778442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SBC = 0.5</a:t>
            </a:r>
            <a:endParaRPr lang="pt-BR" b="1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944442" y="2348880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SBC = 0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3768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F7F"/>
                                      </p:to>
                                    </p:animClr>
                                    <p:set>
                                      <p:cBhvr>
                                        <p:cTn id="7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F7F"/>
                                      </p:to>
                                    </p:animClr>
                                    <p:set>
                                      <p:cBhvr>
                                        <p:cTn id="8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Introdução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Fundamentação teórica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Protocolo CRAL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Conclusão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937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64"/>
    </mc:Choice>
    <mc:Fallback xmlns="">
      <p:transition spd="slow" advTm="966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Protocolo CRAL: </a:t>
            </a:r>
            <a:r>
              <a:rPr lang="pt-BR" sz="3800" dirty="0" smtClean="0"/>
              <a:t>operação</a:t>
            </a:r>
            <a:endParaRPr lang="pt-BR" sz="3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20</a:t>
            </a:fld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SBC,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ETX e ETT</a:t>
            </a:r>
            <a:r>
              <a:rPr lang="pt-BR" dirty="0"/>
              <a:t>, </a:t>
            </a:r>
            <a:r>
              <a:rPr lang="pt-BR" dirty="0" smtClean="0"/>
              <a:t>Protocolo </a:t>
            </a:r>
            <a:r>
              <a:rPr lang="pt-BR" dirty="0"/>
              <a:t>CRAL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634996" y="5445224"/>
            <a:ext cx="200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[De Couto et al. </a:t>
            </a:r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2005]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4" descr="E:\Arquivos\Documentos\Bruno_Dropbox\Dropbox\Mestrado\0-Dissetacao\Dissetacao-latex\apresentacao\img\rotaET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5"/>
          <a:stretch/>
        </p:blipFill>
        <p:spPr bwMode="auto">
          <a:xfrm>
            <a:off x="213998" y="1988840"/>
            <a:ext cx="4430010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de cantos arredondados 1"/>
          <p:cNvSpPr/>
          <p:nvPr/>
        </p:nvSpPr>
        <p:spPr>
          <a:xfrm>
            <a:off x="3232886" y="4149080"/>
            <a:ext cx="365271" cy="949642"/>
          </a:xfrm>
          <a:prstGeom prst="roundRect">
            <a:avLst/>
          </a:prstGeom>
          <a:noFill/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3707904" y="4149081"/>
            <a:ext cx="720080" cy="1152128"/>
          </a:xfrm>
          <a:prstGeom prst="roundRect">
            <a:avLst/>
          </a:prstGeom>
          <a:noFill/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2247127"/>
            <a:ext cx="4371740" cy="293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de cantos arredondados 10"/>
          <p:cNvSpPr/>
          <p:nvPr/>
        </p:nvSpPr>
        <p:spPr>
          <a:xfrm>
            <a:off x="5940152" y="2636912"/>
            <a:ext cx="504056" cy="1082207"/>
          </a:xfrm>
          <a:prstGeom prst="roundRect">
            <a:avLst/>
          </a:prstGeom>
          <a:noFill/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302678" y="5445224"/>
            <a:ext cx="1794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raves et al. </a:t>
            </a:r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2008]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48536" y="5952225"/>
            <a:ext cx="3961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CRAL + ETX → CRAL Low Drop</a:t>
            </a:r>
            <a:endParaRPr lang="pt-BR" sz="24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665051" y="5952226"/>
            <a:ext cx="436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CRAL + ETT → CRAL Fast Delivery</a:t>
            </a:r>
            <a:endParaRPr lang="pt-BR" sz="24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20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Protocolo CRAL: </a:t>
            </a:r>
            <a:r>
              <a:rPr lang="pt-BR" sz="3800" dirty="0" smtClean="0"/>
              <a:t>operação</a:t>
            </a:r>
            <a:endParaRPr lang="pt-BR" sz="3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21</a:t>
            </a:fld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SBC, ETX e ETT,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P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rotocolo CRAL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527499" y="6084242"/>
            <a:ext cx="199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raves et al. 2004]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tângulo 26"/>
          <p:cNvSpPr>
            <a:spLocks noChangeArrowheads="1"/>
          </p:cNvSpPr>
          <p:nvPr/>
        </p:nvSpPr>
        <p:spPr bwMode="auto">
          <a:xfrm>
            <a:off x="4446637" y="2041673"/>
            <a:ext cx="269875" cy="3960813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sz="2800" b="1" dirty="0"/>
          </a:p>
        </p:txBody>
      </p:sp>
      <p:sp>
        <p:nvSpPr>
          <p:cNvPr id="11" name="Retângulo 20"/>
          <p:cNvSpPr>
            <a:spLocks noChangeArrowheads="1"/>
          </p:cNvSpPr>
          <p:nvPr/>
        </p:nvSpPr>
        <p:spPr bwMode="auto">
          <a:xfrm>
            <a:off x="6012161" y="2690961"/>
            <a:ext cx="2412702" cy="863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pt-BR" sz="2000" dirty="0" smtClean="0"/>
              <a:t>Interface para Camada </a:t>
            </a:r>
            <a:r>
              <a:rPr lang="pt-BR" sz="2000" dirty="0"/>
              <a:t>S</a:t>
            </a:r>
            <a:r>
              <a:rPr lang="pt-BR" sz="2000" dirty="0" smtClean="0"/>
              <a:t>uperior</a:t>
            </a:r>
            <a:endParaRPr lang="pt-BR" sz="2400" dirty="0"/>
          </a:p>
        </p:txBody>
      </p:sp>
      <p:sp>
        <p:nvSpPr>
          <p:cNvPr id="12" name="Retângulo 21"/>
          <p:cNvSpPr>
            <a:spLocks noChangeArrowheads="1"/>
          </p:cNvSpPr>
          <p:nvPr/>
        </p:nvSpPr>
        <p:spPr bwMode="auto">
          <a:xfrm>
            <a:off x="3676700" y="3645024"/>
            <a:ext cx="1800225" cy="863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pt-BR" sz="2400" dirty="0" smtClean="0"/>
              <a:t>Tabela de Rotas</a:t>
            </a:r>
            <a:endParaRPr lang="pt-BR" sz="2400" dirty="0"/>
          </a:p>
        </p:txBody>
      </p:sp>
      <p:sp>
        <p:nvSpPr>
          <p:cNvPr id="14" name="Retângulo 23"/>
          <p:cNvSpPr>
            <a:spLocks noChangeArrowheads="1"/>
          </p:cNvSpPr>
          <p:nvPr/>
        </p:nvSpPr>
        <p:spPr bwMode="auto">
          <a:xfrm>
            <a:off x="6012160" y="4490656"/>
            <a:ext cx="2412702" cy="8651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pt-BR" sz="2400" dirty="0" smtClean="0"/>
              <a:t>Encaminhamento</a:t>
            </a:r>
            <a:endParaRPr lang="pt-BR" sz="2800" dirty="0"/>
          </a:p>
        </p:txBody>
      </p:sp>
      <p:sp>
        <p:nvSpPr>
          <p:cNvPr id="16" name="Retângulo 25"/>
          <p:cNvSpPr>
            <a:spLocks noChangeArrowheads="1"/>
          </p:cNvSpPr>
          <p:nvPr/>
        </p:nvSpPr>
        <p:spPr bwMode="auto">
          <a:xfrm>
            <a:off x="719138" y="6021536"/>
            <a:ext cx="7705724" cy="431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pt-BR" sz="2400" dirty="0" smtClean="0"/>
              <a:t>Camada de Enlace</a:t>
            </a:r>
            <a:endParaRPr lang="pt-BR" sz="2400" dirty="0"/>
          </a:p>
        </p:txBody>
      </p:sp>
      <p:cxnSp>
        <p:nvCxnSpPr>
          <p:cNvPr id="17" name="Conector de seta reta 5"/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1925489" y="3575705"/>
            <a:ext cx="0" cy="93341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ector de seta reta 29"/>
          <p:cNvCxnSpPr>
            <a:cxnSpLocks noChangeShapeType="1"/>
            <a:stCxn id="38" idx="3"/>
          </p:cNvCxnSpPr>
          <p:nvPr/>
        </p:nvCxnSpPr>
        <p:spPr bwMode="auto">
          <a:xfrm>
            <a:off x="3131840" y="3143111"/>
            <a:ext cx="544860" cy="50191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onector de seta reta 8201"/>
          <p:cNvCxnSpPr>
            <a:cxnSpLocks noChangeShapeType="1"/>
            <a:stCxn id="14" idx="1"/>
          </p:cNvCxnSpPr>
          <p:nvPr/>
        </p:nvCxnSpPr>
        <p:spPr bwMode="auto">
          <a:xfrm flipH="1" flipV="1">
            <a:off x="5476925" y="4490656"/>
            <a:ext cx="535235" cy="432594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ector de seta reta 8204"/>
          <p:cNvCxnSpPr>
            <a:cxnSpLocks noChangeShapeType="1"/>
            <a:stCxn id="11" idx="2"/>
            <a:endCxn id="14" idx="0"/>
          </p:cNvCxnSpPr>
          <p:nvPr/>
        </p:nvCxnSpPr>
        <p:spPr bwMode="auto">
          <a:xfrm flipH="1">
            <a:off x="7218511" y="3554561"/>
            <a:ext cx="1" cy="93609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Conector de seta reta 8207"/>
          <p:cNvCxnSpPr>
            <a:cxnSpLocks noChangeShapeType="1"/>
            <a:stCxn id="39" idx="2"/>
          </p:cNvCxnSpPr>
          <p:nvPr/>
        </p:nvCxnSpPr>
        <p:spPr bwMode="auto">
          <a:xfrm>
            <a:off x="1925489" y="5374308"/>
            <a:ext cx="0" cy="64722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Conector de seta reta 8211"/>
          <p:cNvCxnSpPr>
            <a:cxnSpLocks noChangeShapeType="1"/>
            <a:stCxn id="14" idx="2"/>
          </p:cNvCxnSpPr>
          <p:nvPr/>
        </p:nvCxnSpPr>
        <p:spPr bwMode="auto">
          <a:xfrm>
            <a:off x="7218511" y="5355844"/>
            <a:ext cx="0" cy="66569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CaixaDeTexto 8215"/>
          <p:cNvSpPr txBox="1">
            <a:spLocks noChangeArrowheads="1"/>
          </p:cNvSpPr>
          <p:nvPr/>
        </p:nvSpPr>
        <p:spPr bwMode="auto">
          <a:xfrm>
            <a:off x="971600" y="1980129"/>
            <a:ext cx="3475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sz="3200" dirty="0" smtClean="0"/>
              <a:t>Plano de controle</a:t>
            </a:r>
            <a:endParaRPr lang="pt-BR" sz="3200" dirty="0"/>
          </a:p>
        </p:txBody>
      </p:sp>
      <p:sp>
        <p:nvSpPr>
          <p:cNvPr id="26" name="CaixaDeTexto 56"/>
          <p:cNvSpPr txBox="1">
            <a:spLocks noChangeArrowheads="1"/>
          </p:cNvSpPr>
          <p:nvPr/>
        </p:nvSpPr>
        <p:spPr bwMode="auto">
          <a:xfrm>
            <a:off x="4716512" y="1988840"/>
            <a:ext cx="3419475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ctr"/>
            <a:r>
              <a:rPr lang="en-US" sz="3200" dirty="0"/>
              <a:t>Plano de </a:t>
            </a:r>
            <a:r>
              <a:rPr lang="en-US" sz="3200" dirty="0" smtClean="0"/>
              <a:t>dados</a:t>
            </a:r>
            <a:endParaRPr lang="en-US" sz="3200" dirty="0"/>
          </a:p>
        </p:txBody>
      </p:sp>
      <p:sp>
        <p:nvSpPr>
          <p:cNvPr id="27" name="CaixaDeTexto 56"/>
          <p:cNvSpPr txBox="1">
            <a:spLocks noChangeArrowheads="1"/>
          </p:cNvSpPr>
          <p:nvPr/>
        </p:nvSpPr>
        <p:spPr bwMode="auto">
          <a:xfrm>
            <a:off x="2843808" y="1412776"/>
            <a:ext cx="34194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sz="3600" dirty="0" smtClean="0"/>
              <a:t>Arquitetura</a:t>
            </a:r>
            <a:endParaRPr lang="pt-BR" sz="3600" dirty="0"/>
          </a:p>
        </p:txBody>
      </p:sp>
      <p:sp>
        <p:nvSpPr>
          <p:cNvPr id="38" name="Retângulo 23"/>
          <p:cNvSpPr>
            <a:spLocks noChangeArrowheads="1"/>
          </p:cNvSpPr>
          <p:nvPr/>
        </p:nvSpPr>
        <p:spPr bwMode="auto">
          <a:xfrm>
            <a:off x="719138" y="2710517"/>
            <a:ext cx="2412702" cy="8651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pt-BR" sz="2400" dirty="0" smtClean="0"/>
              <a:t>Roteamento</a:t>
            </a:r>
          </a:p>
          <a:p>
            <a:pPr algn="ctr"/>
            <a:r>
              <a:rPr lang="pt-BR" sz="2400" dirty="0"/>
              <a:t>(</a:t>
            </a:r>
            <a:r>
              <a:rPr lang="pt-BR" sz="2400" dirty="0" smtClean="0"/>
              <a:t>Centralidade)</a:t>
            </a:r>
            <a:endParaRPr lang="pt-BR" sz="2800" dirty="0"/>
          </a:p>
        </p:txBody>
      </p:sp>
      <p:sp>
        <p:nvSpPr>
          <p:cNvPr id="39" name="Retângulo 23"/>
          <p:cNvSpPr>
            <a:spLocks noChangeArrowheads="1"/>
          </p:cNvSpPr>
          <p:nvPr/>
        </p:nvSpPr>
        <p:spPr bwMode="auto">
          <a:xfrm>
            <a:off x="719138" y="4509120"/>
            <a:ext cx="2412702" cy="8651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pt-BR" sz="2400" dirty="0" smtClean="0"/>
              <a:t>Estimador de Enlace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3743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Protocolo CRAL: </a:t>
            </a:r>
            <a:r>
              <a:rPr lang="pt-BR" sz="3800" dirty="0" smtClean="0"/>
              <a:t>operação</a:t>
            </a:r>
            <a:endParaRPr lang="pt-BR" sz="3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22</a:t>
            </a:fld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SBC, ETX e ETT,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P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rotocolo CRAL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4"/>
          </p:nvPr>
        </p:nvSpPr>
        <p:spPr>
          <a:xfrm>
            <a:off x="251520" y="1700808"/>
            <a:ext cx="5270735" cy="46085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 smtClean="0">
                <a:cs typeface="Courier New" pitchFamily="49" charset="0"/>
              </a:rPr>
              <a:t>Inicia uma Inundação</a:t>
            </a:r>
          </a:p>
          <a:p>
            <a:pPr marL="914400" lvl="1" indent="-514350"/>
            <a:r>
              <a:rPr lang="pt-BR" dirty="0" smtClean="0">
                <a:cs typeface="Courier New" pitchFamily="49" charset="0"/>
              </a:rPr>
              <a:t>Para obter o número</a:t>
            </a:r>
          </a:p>
          <a:p>
            <a:pPr marL="1314450" lvl="2" indent="-514350"/>
            <a:r>
              <a:rPr lang="pt-BR" dirty="0" smtClean="0">
                <a:cs typeface="Courier New" pitchFamily="49" charset="0"/>
              </a:rPr>
              <a:t>Caminhos e saltos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cs typeface="Courier New" pitchFamily="49" charset="0"/>
              </a:rPr>
              <a:t>Os nós respondem: </a:t>
            </a:r>
          </a:p>
          <a:p>
            <a:pPr marL="914400" lvl="1" indent="-514350"/>
            <a:r>
              <a:rPr lang="pt-BR" dirty="0">
                <a:cs typeface="Courier New" pitchFamily="49" charset="0"/>
              </a:rPr>
              <a:t>P</a:t>
            </a:r>
            <a:r>
              <a:rPr lang="pt-BR" dirty="0" smtClean="0">
                <a:cs typeface="Courier New" pitchFamily="49" charset="0"/>
              </a:rPr>
              <a:t>elos seus caminhos</a:t>
            </a:r>
          </a:p>
          <a:p>
            <a:pPr marL="1314450" lvl="2" indent="-514350"/>
            <a:r>
              <a:rPr lang="pt-BR" dirty="0" smtClean="0">
                <a:cs typeface="Courier New" pitchFamily="49" charset="0"/>
              </a:rPr>
              <a:t>Número de </a:t>
            </a:r>
            <a:r>
              <a:rPr lang="pt-BR" dirty="0">
                <a:cs typeface="Courier New" pitchFamily="49" charset="0"/>
              </a:rPr>
              <a:t>caminhos e saltos </a:t>
            </a:r>
            <a:endParaRPr lang="pt-BR" dirty="0" smtClean="0">
              <a:cs typeface="Courier New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581200" y="1772816"/>
            <a:ext cx="409255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5802464" y="28800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7344308" y="2653309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6503989" y="270001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5315008" y="346500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/>
          <p:cNvSpPr/>
          <p:nvPr/>
        </p:nvSpPr>
        <p:spPr>
          <a:xfrm>
            <a:off x="6323969" y="3654265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5802464" y="4223399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6503989" y="454512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8157007" y="4449690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7288385" y="4583439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6957951" y="339247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5134988" y="47251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7659476" y="321245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7488175" y="388341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/>
          <p:cNvSpPr/>
          <p:nvPr/>
        </p:nvSpPr>
        <p:spPr>
          <a:xfrm>
            <a:off x="7108365" y="5372912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Elipse 23"/>
          <p:cNvSpPr/>
          <p:nvPr/>
        </p:nvSpPr>
        <p:spPr>
          <a:xfrm>
            <a:off x="5801508" y="5373216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Elipse 24"/>
          <p:cNvSpPr/>
          <p:nvPr/>
        </p:nvSpPr>
        <p:spPr>
          <a:xfrm>
            <a:off x="7926662" y="508518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7738985" y="5807631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503989" y="5447591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/>
          <p:cNvSpPr/>
          <p:nvPr/>
        </p:nvSpPr>
        <p:spPr>
          <a:xfrm>
            <a:off x="5315008" y="5821245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362" y="1868116"/>
            <a:ext cx="385839" cy="336748"/>
          </a:xfrm>
          <a:prstGeom prst="rect">
            <a:avLst/>
          </a:prstGeom>
        </p:spPr>
      </p:pic>
      <p:cxnSp>
        <p:nvCxnSpPr>
          <p:cNvPr id="31" name="Conector de seta reta 30"/>
          <p:cNvCxnSpPr>
            <a:stCxn id="10" idx="0"/>
          </p:cNvCxnSpPr>
          <p:nvPr/>
        </p:nvCxnSpPr>
        <p:spPr>
          <a:xfrm flipV="1">
            <a:off x="5982484" y="2204864"/>
            <a:ext cx="598716" cy="6751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12" idx="0"/>
            <a:endCxn id="9" idx="2"/>
          </p:cNvCxnSpPr>
          <p:nvPr/>
        </p:nvCxnSpPr>
        <p:spPr>
          <a:xfrm flipV="1">
            <a:off x="6684009" y="2204864"/>
            <a:ext cx="101819" cy="4951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11" idx="2"/>
            <a:endCxn id="12" idx="6"/>
          </p:cNvCxnSpPr>
          <p:nvPr/>
        </p:nvCxnSpPr>
        <p:spPr>
          <a:xfrm flipH="1">
            <a:off x="6864029" y="2833329"/>
            <a:ext cx="480279" cy="467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19" idx="1"/>
            <a:endCxn id="12" idx="4"/>
          </p:cNvCxnSpPr>
          <p:nvPr/>
        </p:nvCxnSpPr>
        <p:spPr>
          <a:xfrm flipH="1" flipV="1">
            <a:off x="6684009" y="3060058"/>
            <a:ext cx="326669" cy="3851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14" idx="2"/>
            <a:endCxn id="13" idx="6"/>
          </p:cNvCxnSpPr>
          <p:nvPr/>
        </p:nvCxnSpPr>
        <p:spPr>
          <a:xfrm flipH="1" flipV="1">
            <a:off x="5675048" y="3645024"/>
            <a:ext cx="648921" cy="1892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13" idx="7"/>
            <a:endCxn id="10" idx="3"/>
          </p:cNvCxnSpPr>
          <p:nvPr/>
        </p:nvCxnSpPr>
        <p:spPr>
          <a:xfrm flipV="1">
            <a:off x="5622321" y="3187351"/>
            <a:ext cx="232870" cy="3303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1" idx="2"/>
            <a:endCxn id="19" idx="6"/>
          </p:cNvCxnSpPr>
          <p:nvPr/>
        </p:nvCxnSpPr>
        <p:spPr>
          <a:xfrm flipH="1">
            <a:off x="7317991" y="3392478"/>
            <a:ext cx="341485" cy="1800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22" idx="1"/>
            <a:endCxn id="19" idx="5"/>
          </p:cNvCxnSpPr>
          <p:nvPr/>
        </p:nvCxnSpPr>
        <p:spPr>
          <a:xfrm flipH="1" flipV="1">
            <a:off x="7265264" y="3699791"/>
            <a:ext cx="275638" cy="2363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16" idx="0"/>
            <a:endCxn id="14" idx="4"/>
          </p:cNvCxnSpPr>
          <p:nvPr/>
        </p:nvCxnSpPr>
        <p:spPr>
          <a:xfrm flipH="1" flipV="1">
            <a:off x="6503989" y="4014305"/>
            <a:ext cx="180020" cy="5308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15" idx="7"/>
            <a:endCxn id="14" idx="3"/>
          </p:cNvCxnSpPr>
          <p:nvPr/>
        </p:nvCxnSpPr>
        <p:spPr>
          <a:xfrm flipV="1">
            <a:off x="6109777" y="3961578"/>
            <a:ext cx="266919" cy="3145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27" idx="1"/>
            <a:endCxn id="15" idx="5"/>
          </p:cNvCxnSpPr>
          <p:nvPr/>
        </p:nvCxnSpPr>
        <p:spPr>
          <a:xfrm flipH="1" flipV="1">
            <a:off x="6109777" y="4530712"/>
            <a:ext cx="446939" cy="9696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18" idx="2"/>
            <a:endCxn id="16" idx="6"/>
          </p:cNvCxnSpPr>
          <p:nvPr/>
        </p:nvCxnSpPr>
        <p:spPr>
          <a:xfrm flipH="1" flipV="1">
            <a:off x="6864029" y="4725144"/>
            <a:ext cx="424356" cy="383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24" idx="0"/>
            <a:endCxn id="15" idx="4"/>
          </p:cNvCxnSpPr>
          <p:nvPr/>
        </p:nvCxnSpPr>
        <p:spPr>
          <a:xfrm flipV="1">
            <a:off x="5981528" y="4583439"/>
            <a:ext cx="956" cy="7897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stCxn id="20" idx="7"/>
            <a:endCxn id="15" idx="3"/>
          </p:cNvCxnSpPr>
          <p:nvPr/>
        </p:nvCxnSpPr>
        <p:spPr>
          <a:xfrm flipV="1">
            <a:off x="5442301" y="4530712"/>
            <a:ext cx="412890" cy="2471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23" idx="1"/>
            <a:endCxn id="16" idx="5"/>
          </p:cNvCxnSpPr>
          <p:nvPr/>
        </p:nvCxnSpPr>
        <p:spPr>
          <a:xfrm flipH="1" flipV="1">
            <a:off x="6811302" y="4852437"/>
            <a:ext cx="349790" cy="5732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28" idx="7"/>
            <a:endCxn id="24" idx="3"/>
          </p:cNvCxnSpPr>
          <p:nvPr/>
        </p:nvCxnSpPr>
        <p:spPr>
          <a:xfrm flipV="1">
            <a:off x="5622321" y="5680529"/>
            <a:ext cx="231914" cy="1934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>
            <a:stCxn id="26" idx="2"/>
            <a:endCxn id="23" idx="5"/>
          </p:cNvCxnSpPr>
          <p:nvPr/>
        </p:nvCxnSpPr>
        <p:spPr>
          <a:xfrm flipH="1" flipV="1">
            <a:off x="7415678" y="5680225"/>
            <a:ext cx="323307" cy="307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25" idx="1"/>
            <a:endCxn id="18" idx="5"/>
          </p:cNvCxnSpPr>
          <p:nvPr/>
        </p:nvCxnSpPr>
        <p:spPr>
          <a:xfrm flipH="1" flipV="1">
            <a:off x="7595698" y="4890752"/>
            <a:ext cx="383691" cy="2471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stCxn id="17" idx="2"/>
            <a:endCxn id="18" idx="6"/>
          </p:cNvCxnSpPr>
          <p:nvPr/>
        </p:nvCxnSpPr>
        <p:spPr>
          <a:xfrm flipH="1">
            <a:off x="7648425" y="4646341"/>
            <a:ext cx="508582" cy="1004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43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Protocolo CRAL: </a:t>
            </a:r>
            <a:r>
              <a:rPr lang="pt-BR" sz="3800" dirty="0" smtClean="0"/>
              <a:t>operação</a:t>
            </a:r>
            <a:endParaRPr lang="pt-BR" sz="3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23</a:t>
            </a:fld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SBC, ETX e ETT,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P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rotocolo CRAL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4"/>
          </p:nvPr>
        </p:nvSpPr>
        <p:spPr>
          <a:xfrm>
            <a:off x="251519" y="1700808"/>
            <a:ext cx="6305197" cy="46085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pt-BR" dirty="0" smtClean="0">
                <a:cs typeface="Courier New" pitchFamily="49" charset="0"/>
              </a:rPr>
              <a:t>Nós intermediários calculam SBC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dirty="0" smtClean="0">
                <a:cs typeface="Courier New" pitchFamily="49" charset="0"/>
              </a:rPr>
              <a:t>Nós descendentes atualizam o próximo salto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6581200" y="1772816"/>
            <a:ext cx="409255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5802464" y="2880038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7344308" y="2653309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6503989" y="2700018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5315008" y="3465004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/>
          <p:cNvSpPr/>
          <p:nvPr/>
        </p:nvSpPr>
        <p:spPr>
          <a:xfrm>
            <a:off x="6323969" y="3654265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5802464" y="4223399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6503989" y="4545124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8157007" y="4449690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7288385" y="4583439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6957951" y="3392478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5134988" y="4725144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7659476" y="3212458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7488175" y="3883418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/>
          <p:cNvSpPr/>
          <p:nvPr/>
        </p:nvSpPr>
        <p:spPr>
          <a:xfrm>
            <a:off x="7108365" y="5372912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Elipse 23"/>
          <p:cNvSpPr/>
          <p:nvPr/>
        </p:nvSpPr>
        <p:spPr>
          <a:xfrm>
            <a:off x="5801508" y="5373216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Elipse 24"/>
          <p:cNvSpPr/>
          <p:nvPr/>
        </p:nvSpPr>
        <p:spPr>
          <a:xfrm>
            <a:off x="7926662" y="5085184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7738985" y="5807631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503989" y="5447591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/>
          <p:cNvSpPr/>
          <p:nvPr/>
        </p:nvSpPr>
        <p:spPr>
          <a:xfrm>
            <a:off x="5315008" y="5821245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1" name="Conector de seta reta 30"/>
          <p:cNvCxnSpPr>
            <a:stCxn id="10" idx="0"/>
          </p:cNvCxnSpPr>
          <p:nvPr/>
        </p:nvCxnSpPr>
        <p:spPr>
          <a:xfrm flipV="1">
            <a:off x="5982484" y="2204864"/>
            <a:ext cx="598716" cy="6751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12" idx="0"/>
            <a:endCxn id="9" idx="2"/>
          </p:cNvCxnSpPr>
          <p:nvPr/>
        </p:nvCxnSpPr>
        <p:spPr>
          <a:xfrm flipV="1">
            <a:off x="6684009" y="2204864"/>
            <a:ext cx="101819" cy="4951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11" idx="2"/>
            <a:endCxn id="12" idx="6"/>
          </p:cNvCxnSpPr>
          <p:nvPr/>
        </p:nvCxnSpPr>
        <p:spPr>
          <a:xfrm flipH="1">
            <a:off x="6864029" y="2833329"/>
            <a:ext cx="480279" cy="467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19" idx="1"/>
            <a:endCxn id="12" idx="4"/>
          </p:cNvCxnSpPr>
          <p:nvPr/>
        </p:nvCxnSpPr>
        <p:spPr>
          <a:xfrm flipH="1" flipV="1">
            <a:off x="6684009" y="3060058"/>
            <a:ext cx="326669" cy="3851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14" idx="2"/>
            <a:endCxn id="13" idx="6"/>
          </p:cNvCxnSpPr>
          <p:nvPr/>
        </p:nvCxnSpPr>
        <p:spPr>
          <a:xfrm flipH="1" flipV="1">
            <a:off x="5675048" y="3645024"/>
            <a:ext cx="648921" cy="1892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13" idx="7"/>
            <a:endCxn id="10" idx="3"/>
          </p:cNvCxnSpPr>
          <p:nvPr/>
        </p:nvCxnSpPr>
        <p:spPr>
          <a:xfrm flipV="1">
            <a:off x="5622321" y="3187351"/>
            <a:ext cx="232870" cy="3303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1" idx="2"/>
            <a:endCxn id="19" idx="6"/>
          </p:cNvCxnSpPr>
          <p:nvPr/>
        </p:nvCxnSpPr>
        <p:spPr>
          <a:xfrm flipH="1">
            <a:off x="7317991" y="3392478"/>
            <a:ext cx="341485" cy="1800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22" idx="1"/>
            <a:endCxn id="19" idx="5"/>
          </p:cNvCxnSpPr>
          <p:nvPr/>
        </p:nvCxnSpPr>
        <p:spPr>
          <a:xfrm flipH="1" flipV="1">
            <a:off x="7265264" y="3699791"/>
            <a:ext cx="275638" cy="2363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16" idx="0"/>
            <a:endCxn id="14" idx="4"/>
          </p:cNvCxnSpPr>
          <p:nvPr/>
        </p:nvCxnSpPr>
        <p:spPr>
          <a:xfrm flipH="1" flipV="1">
            <a:off x="6503989" y="4014305"/>
            <a:ext cx="180020" cy="5308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15" idx="7"/>
            <a:endCxn id="14" idx="3"/>
          </p:cNvCxnSpPr>
          <p:nvPr/>
        </p:nvCxnSpPr>
        <p:spPr>
          <a:xfrm flipV="1">
            <a:off x="6109777" y="3961578"/>
            <a:ext cx="266919" cy="3145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27" idx="1"/>
            <a:endCxn id="15" idx="5"/>
          </p:cNvCxnSpPr>
          <p:nvPr/>
        </p:nvCxnSpPr>
        <p:spPr>
          <a:xfrm flipH="1" flipV="1">
            <a:off x="6109777" y="4530712"/>
            <a:ext cx="446939" cy="9696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18" idx="2"/>
            <a:endCxn id="16" idx="6"/>
          </p:cNvCxnSpPr>
          <p:nvPr/>
        </p:nvCxnSpPr>
        <p:spPr>
          <a:xfrm flipH="1" flipV="1">
            <a:off x="6864029" y="4725144"/>
            <a:ext cx="424356" cy="383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24" idx="0"/>
            <a:endCxn id="15" idx="4"/>
          </p:cNvCxnSpPr>
          <p:nvPr/>
        </p:nvCxnSpPr>
        <p:spPr>
          <a:xfrm flipV="1">
            <a:off x="5981528" y="4583439"/>
            <a:ext cx="956" cy="7897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stCxn id="20" idx="7"/>
            <a:endCxn id="15" idx="3"/>
          </p:cNvCxnSpPr>
          <p:nvPr/>
        </p:nvCxnSpPr>
        <p:spPr>
          <a:xfrm flipV="1">
            <a:off x="5442301" y="4530712"/>
            <a:ext cx="412890" cy="2471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23" idx="1"/>
            <a:endCxn id="16" idx="5"/>
          </p:cNvCxnSpPr>
          <p:nvPr/>
        </p:nvCxnSpPr>
        <p:spPr>
          <a:xfrm flipH="1" flipV="1">
            <a:off x="6811302" y="4852437"/>
            <a:ext cx="349790" cy="5732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28" idx="7"/>
            <a:endCxn id="24" idx="3"/>
          </p:cNvCxnSpPr>
          <p:nvPr/>
        </p:nvCxnSpPr>
        <p:spPr>
          <a:xfrm flipV="1">
            <a:off x="5622321" y="5680529"/>
            <a:ext cx="231914" cy="1934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>
            <a:stCxn id="26" idx="2"/>
            <a:endCxn id="23" idx="5"/>
          </p:cNvCxnSpPr>
          <p:nvPr/>
        </p:nvCxnSpPr>
        <p:spPr>
          <a:xfrm flipH="1" flipV="1">
            <a:off x="7415678" y="5680225"/>
            <a:ext cx="323307" cy="307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25" idx="1"/>
            <a:endCxn id="18" idx="5"/>
          </p:cNvCxnSpPr>
          <p:nvPr/>
        </p:nvCxnSpPr>
        <p:spPr>
          <a:xfrm flipH="1" flipV="1">
            <a:off x="7595698" y="4890752"/>
            <a:ext cx="383691" cy="2471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stCxn id="17" idx="2"/>
            <a:endCxn id="18" idx="6"/>
          </p:cNvCxnSpPr>
          <p:nvPr/>
        </p:nvCxnSpPr>
        <p:spPr>
          <a:xfrm flipH="1">
            <a:off x="7648425" y="4646341"/>
            <a:ext cx="508582" cy="1004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stCxn id="18" idx="1"/>
            <a:endCxn id="14" idx="5"/>
          </p:cNvCxnSpPr>
          <p:nvPr/>
        </p:nvCxnSpPr>
        <p:spPr>
          <a:xfrm flipH="1" flipV="1">
            <a:off x="6631282" y="3961578"/>
            <a:ext cx="709830" cy="674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19" idx="2"/>
            <a:endCxn id="14" idx="7"/>
          </p:cNvCxnSpPr>
          <p:nvPr/>
        </p:nvCxnSpPr>
        <p:spPr>
          <a:xfrm flipH="1">
            <a:off x="6631282" y="3572498"/>
            <a:ext cx="326669" cy="1344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12" idx="2"/>
            <a:endCxn id="10" idx="6"/>
          </p:cNvCxnSpPr>
          <p:nvPr/>
        </p:nvCxnSpPr>
        <p:spPr>
          <a:xfrm flipH="1">
            <a:off x="6162504" y="2880038"/>
            <a:ext cx="341485" cy="1800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70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F7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F7F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F7F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F7F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F7F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F7F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F7F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F7F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F7F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F7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9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3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3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3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3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9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0000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00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3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Protocolo CRAL: </a:t>
            </a:r>
            <a:r>
              <a:rPr lang="pt-BR" sz="3800" dirty="0" smtClean="0"/>
              <a:t>operação</a:t>
            </a:r>
            <a:endParaRPr lang="pt-BR" sz="3800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SBC, ETX e ETT,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P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rotocolo CRAL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251520" y="1700808"/>
                <a:ext cx="4392489" cy="4608512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Nº de mensagens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𝑁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na </a:t>
                </a:r>
                <a:r>
                  <a:rPr lang="pt-BR" dirty="0"/>
                  <a:t>1ª inundação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𝑁</m:t>
                    </m:r>
                    <m:r>
                      <a:rPr lang="pt-BR" i="1">
                        <a:latin typeface="Cambria Math"/>
                      </a:rPr>
                      <m:t>−1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na </a:t>
                </a:r>
                <a:r>
                  <a:rPr lang="pt-BR" dirty="0"/>
                  <a:t>2ª inundação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  <m:r>
                            <a:rPr lang="pt-BR" i="1">
                              <a:latin typeface="Cambria Math"/>
                            </a:rPr>
                            <m:t>𝑁</m:t>
                          </m:r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Espaço de memória</a:t>
                </a:r>
              </a:p>
              <a:p>
                <a:pPr lvl="1"/>
                <a:r>
                  <a:rPr lang="pt-BR" dirty="0" smtClean="0"/>
                  <a:t>Caso a tabela de rotas possua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dirty="0" smtClean="0"/>
                  <a:t> entradas</a:t>
                </a:r>
                <a:r>
                  <a:rPr lang="pt-BR" dirty="0"/>
                  <a:t> </a:t>
                </a:r>
                <a:r>
                  <a:rPr lang="pt-BR" dirty="0" smtClean="0"/>
                  <a:t>então:</a:t>
                </a:r>
                <a:endParaRPr lang="pt-BR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251520" y="1700808"/>
                <a:ext cx="4392489" cy="4608512"/>
              </a:xfrm>
              <a:blipFill rotWithShape="1">
                <a:blip r:embed="rId3"/>
                <a:stretch>
                  <a:fillRect l="-3051" t="-17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Espaço Reservado para Conteúdo 28"/>
              <p:cNvGraphicFramePr>
                <a:graphicFrameLocks noGrp="1"/>
              </p:cNvGraphicFramePr>
              <p:nvPr>
                <p:ph sz="quarter" idx="15"/>
                <p:extLst>
                  <p:ext uri="{D42A27DB-BD31-4B8C-83A1-F6EECF244321}">
                    <p14:modId xmlns:p14="http://schemas.microsoft.com/office/powerpoint/2010/main" val="1413405696"/>
                  </p:ext>
                </p:extLst>
              </p:nvPr>
            </p:nvGraphicFramePr>
            <p:xfrm>
              <a:off x="4572000" y="1571208"/>
              <a:ext cx="4103688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1844"/>
                    <a:gridCol w="205184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Protocolos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Complexidade</a:t>
                          </a:r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CRAL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SPT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CT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CNS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RBC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pt-BR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0" i="1" smtClean="0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pt-BR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𝑚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SPBC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TLC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FBC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b="1" dirty="0" smtClean="0">
                              <a:latin typeface="+mn-lt"/>
                            </a:rPr>
                            <a:t>−</a:t>
                          </a:r>
                          <a:endParaRPr lang="pt-BR" dirty="0" smtClean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InFRA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b="1" dirty="0" smtClean="0">
                              <a:latin typeface="+mn-lt"/>
                            </a:rPr>
                            <a:t>−</a:t>
                          </a:r>
                          <a:endParaRPr lang="pt-BR" dirty="0" smtClean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DAARP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b="1" dirty="0" smtClean="0">
                              <a:latin typeface="+mn-lt"/>
                            </a:rPr>
                            <a:t>−</a:t>
                          </a:r>
                          <a:endParaRPr lang="pt-BR" dirty="0" smtClean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CTP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b="1" dirty="0" smtClean="0">
                              <a:latin typeface="+mn-lt"/>
                            </a:rPr>
                            <a:t>−</a:t>
                          </a:r>
                          <a:endParaRPr lang="pt-BR" dirty="0" smtClean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Espaço Reservado para Conteúdo 28"/>
              <p:cNvGraphicFramePr>
                <a:graphicFrameLocks noGrp="1"/>
              </p:cNvGraphicFramePr>
              <p:nvPr>
                <p:ph sz="quarter" idx="15"/>
                <p:extLst>
                  <p:ext uri="{D42A27DB-BD31-4B8C-83A1-F6EECF244321}">
                    <p14:modId xmlns:p14="http://schemas.microsoft.com/office/powerpoint/2010/main" val="1413405696"/>
                  </p:ext>
                </p:extLst>
              </p:nvPr>
            </p:nvGraphicFramePr>
            <p:xfrm>
              <a:off x="4572000" y="1571208"/>
              <a:ext cx="4103688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1844"/>
                    <a:gridCol w="205184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Protocolos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Complexidade</a:t>
                          </a:r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CRAL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298" t="-108197" r="-298" b="-10213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SPT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298" t="-208197" r="-298" b="-9213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CT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298" t="-313333" r="-298" b="-83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CNS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298" t="-406557" r="-298" b="-7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RBC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298" t="-506557" r="-298" b="-6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SPBC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298" t="-606557" r="-298" b="-5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TLC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298" t="-706557" r="-298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FBC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b="1" dirty="0" smtClean="0">
                              <a:latin typeface="+mn-lt"/>
                            </a:rPr>
                            <a:t>−</a:t>
                          </a:r>
                          <a:endParaRPr lang="pt-BR" dirty="0" smtClean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InFRA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b="1" dirty="0" smtClean="0">
                              <a:latin typeface="+mn-lt"/>
                            </a:rPr>
                            <a:t>−</a:t>
                          </a:r>
                          <a:endParaRPr lang="pt-BR" dirty="0" smtClean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DAARP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b="1" dirty="0" smtClean="0">
                              <a:latin typeface="+mn-lt"/>
                            </a:rPr>
                            <a:t>−</a:t>
                          </a:r>
                          <a:endParaRPr lang="pt-BR" dirty="0" smtClean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CTP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b="1" dirty="0" smtClean="0">
                              <a:latin typeface="+mn-lt"/>
                            </a:rPr>
                            <a:t>−</a:t>
                          </a:r>
                          <a:endParaRPr lang="pt-BR" dirty="0" smtClean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6" name="CaixaDeTexto 35"/>
          <p:cNvSpPr txBox="1"/>
          <p:nvPr/>
        </p:nvSpPr>
        <p:spPr>
          <a:xfrm>
            <a:off x="4522359" y="6021288"/>
            <a:ext cx="3434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N – número de nós</a:t>
            </a:r>
          </a:p>
          <a:p>
            <a:r>
              <a:rPr lang="pt-BR" sz="1200" dirty="0" smtClean="0"/>
              <a:t>E – número de arestas</a:t>
            </a:r>
          </a:p>
          <a:p>
            <a:r>
              <a:rPr lang="pt-BR" sz="1200" dirty="0" smtClean="0"/>
              <a:t>m – maximal número de arestas da árvore de rotas</a:t>
            </a:r>
          </a:p>
          <a:p>
            <a:r>
              <a:rPr lang="pt-BR" sz="1200" dirty="0" smtClean="0"/>
              <a:t>e – número de eventos que ocorrem na rede</a:t>
            </a:r>
            <a:endParaRPr lang="pt-BR" sz="1200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4594367" y="1916832"/>
            <a:ext cx="4082089" cy="1152128"/>
          </a:xfrm>
          <a:prstGeom prst="roundRect">
            <a:avLst/>
          </a:prstGeom>
          <a:noFill/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94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Protocolo CRAL: </a:t>
            </a:r>
            <a:r>
              <a:rPr lang="pt-BR" sz="3800" dirty="0" smtClean="0"/>
              <a:t>avaliação</a:t>
            </a:r>
            <a:endParaRPr lang="pt-BR" sz="3800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Cenário Padrão</a:t>
            </a:r>
            <a:r>
              <a:rPr lang="pt-BR" dirty="0" smtClean="0"/>
              <a:t> e Metas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Espaço Reservado para Conteúdo 7"/>
              <p:cNvGraphicFramePr>
                <a:graphicFrameLocks noGrp="1"/>
              </p:cNvGraphicFramePr>
              <p:nvPr>
                <p:ph sz="quarter" idx="14"/>
                <p:extLst>
                  <p:ext uri="{D42A27DB-BD31-4B8C-83A1-F6EECF244321}">
                    <p14:modId xmlns:p14="http://schemas.microsoft.com/office/powerpoint/2010/main" val="2305250009"/>
                  </p:ext>
                </p:extLst>
              </p:nvPr>
            </p:nvGraphicFramePr>
            <p:xfrm>
              <a:off x="468313" y="1844824"/>
              <a:ext cx="8207376" cy="41051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03688"/>
                    <a:gridCol w="410368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Parâmetro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Valor</a:t>
                          </a:r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Simulador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Sinalgo v.0.75.3</a:t>
                          </a:r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Estação base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 borda</a:t>
                          </a:r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Rádio</a:t>
                          </a:r>
                          <a:r>
                            <a:rPr lang="pt-BR" baseline="0" dirty="0" smtClean="0"/>
                            <a:t> padrão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802.11b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Taxa de</a:t>
                          </a:r>
                          <a:r>
                            <a:rPr lang="pt-BR" baseline="0" dirty="0" smtClean="0"/>
                            <a:t> perda nos enlaces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𝑉𝑎𝑙𝑜𝑟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𝑎𝑟𝑒𝑠𝑡𝑎</m:t>
                                  </m:r>
                                </m:den>
                              </m:f>
                            </m:oMath>
                          </a14:m>
                          <a:r>
                            <a:rPr lang="pt-BR" dirty="0" smtClean="0"/>
                            <a:t> </a:t>
                          </a:r>
                          <a:r>
                            <a:rPr lang="pt-BR" baseline="0" dirty="0" smtClean="0"/>
                            <a:t>)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oMath>
                          </a14:m>
                          <a:r>
                            <a:rPr lang="pt-BR" dirty="0" smtClean="0"/>
                            <a:t> (distribuição uniforme)</a:t>
                          </a:r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Densidade </a:t>
                          </a:r>
                          <a:r>
                            <a:rPr lang="pt-BR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ó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pt-BR" dirty="0" smtClean="0"/>
                            <a:t> </a:t>
                          </a:r>
                          <a:r>
                            <a:rPr lang="pt-BR" baseline="0" dirty="0" smtClean="0"/>
                            <a:t>)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Mensagens de dados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𝑚𝑒𝑛𝑠𝑎𝑔𝑒𝑛𝑠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ó</m:t>
                                  </m:r>
                                </m:den>
                              </m:f>
                            </m:oMath>
                          </a14:m>
                          <a:r>
                            <a:rPr lang="pt-BR" dirty="0" smtClean="0"/>
                            <a:t>)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20</a:t>
                          </a:r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Função para fusão de dados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Nenhuma</a:t>
                          </a:r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Tempo de espera para fusão de dados (s)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Número</a:t>
                          </a:r>
                          <a:r>
                            <a:rPr lang="pt-BR" baseline="0" dirty="0" smtClean="0"/>
                            <a:t> de topologias</a:t>
                          </a:r>
                          <a:endParaRPr lang="pt-BR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33</a:t>
                          </a:r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Simulações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33</a:t>
                          </a:r>
                          <a:endParaRPr lang="pt-B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Espaço Reservado para Conteúdo 7"/>
              <p:cNvGraphicFramePr>
                <a:graphicFrameLocks noGrp="1"/>
              </p:cNvGraphicFramePr>
              <p:nvPr>
                <p:ph sz="quarter" idx="14"/>
                <p:extLst>
                  <p:ext uri="{D42A27DB-BD31-4B8C-83A1-F6EECF244321}">
                    <p14:modId xmlns:p14="http://schemas.microsoft.com/office/powerpoint/2010/main" val="2305250009"/>
                  </p:ext>
                </p:extLst>
              </p:nvPr>
            </p:nvGraphicFramePr>
            <p:xfrm>
              <a:off x="468313" y="1844824"/>
              <a:ext cx="8207376" cy="41051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03688"/>
                    <a:gridCol w="410368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Parâmetro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Valor</a:t>
                          </a:r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Simulador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 smtClean="0"/>
                            <a:t>Sinalgo</a:t>
                          </a:r>
                          <a:r>
                            <a:rPr lang="pt-BR" dirty="0" smtClean="0"/>
                            <a:t> v.0.75.3</a:t>
                          </a:r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Estação base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 borda</a:t>
                          </a:r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Rádio</a:t>
                          </a:r>
                          <a:r>
                            <a:rPr lang="pt-BR" baseline="0" dirty="0" smtClean="0"/>
                            <a:t> padrão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802.11b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49" t="-406557" r="-100149" b="-6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149" t="-406557" r="-149" b="-631148"/>
                          </a:stretch>
                        </a:blipFill>
                      </a:tcPr>
                    </a:tc>
                  </a:tr>
                  <a:tr h="39306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49" t="-482813" r="-100149" b="-5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149" t="-482813" r="-149" b="-501563"/>
                          </a:stretch>
                        </a:blipFill>
                      </a:tcPr>
                    </a:tc>
                  </a:tr>
                  <a:tr h="37452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49" t="-601613" r="-100149" b="-4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20</a:t>
                          </a:r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Função para fusão de dados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Nenhuma</a:t>
                          </a:r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Tempo de espera para fusão de dados (s)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Número</a:t>
                          </a:r>
                          <a:r>
                            <a:rPr lang="pt-BR" baseline="0" dirty="0" smtClean="0"/>
                            <a:t> de topologias</a:t>
                          </a:r>
                          <a:endParaRPr lang="pt-BR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33</a:t>
                          </a:r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Simulações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33</a:t>
                          </a:r>
                          <a:endParaRPr lang="pt-B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57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Protocolo CRAL: </a:t>
            </a:r>
            <a:r>
              <a:rPr lang="pt-BR" sz="3800" dirty="0" smtClean="0"/>
              <a:t>avaliação</a:t>
            </a:r>
            <a:endParaRPr lang="pt-BR" sz="3800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Cenário Padrão</a:t>
            </a:r>
            <a:r>
              <a:rPr lang="pt-BR" dirty="0" smtClean="0"/>
              <a:t> e Metas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Espaço Reservado para Conteúdo 2"/>
              <p:cNvGraphicFramePr>
                <a:graphicFrameLocks noGrp="1"/>
              </p:cNvGraphicFramePr>
              <p:nvPr>
                <p:ph sz="quarter" idx="14"/>
                <p:extLst>
                  <p:ext uri="{D42A27DB-BD31-4B8C-83A1-F6EECF244321}">
                    <p14:modId xmlns:p14="http://schemas.microsoft.com/office/powerpoint/2010/main" val="1925300123"/>
                  </p:ext>
                </p:extLst>
              </p:nvPr>
            </p:nvGraphicFramePr>
            <p:xfrm>
              <a:off x="251520" y="1700808"/>
              <a:ext cx="5327823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9515"/>
                    <a:gridCol w="1175440"/>
                    <a:gridCol w="321286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Taxa</a:t>
                          </a:r>
                        </a:p>
                        <a:p>
                          <a:pPr algn="ctr"/>
                          <a:r>
                            <a:rPr lang="pt-BR" dirty="0" smtClean="0"/>
                            <a:t>(Mbps)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Alcance</a:t>
                          </a:r>
                        </a:p>
                        <a:p>
                          <a:pPr algn="ctr"/>
                          <a:r>
                            <a:rPr lang="pt-BR" dirty="0" smtClean="0"/>
                            <a:t>(Metros)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Tempo</a:t>
                          </a:r>
                          <a:r>
                            <a:rPr lang="pt-BR" baseline="0" dirty="0" smtClean="0"/>
                            <a:t> de propagação</a:t>
                          </a:r>
                        </a:p>
                        <a:p>
                          <a:pPr algn="ctr"/>
                          <a:r>
                            <a:rPr lang="pt-BR" baseline="0" dirty="0" smtClean="0"/>
                            <a:t>Pacotes de 1500 Bytes</a:t>
                          </a:r>
                        </a:p>
                        <a:p>
                          <a:pPr algn="ctr"/>
                          <a:r>
                            <a:rPr lang="pt-BR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pt-BR" i="1" baseline="0" smtClean="0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  <m:r>
                                <a:rPr lang="pt-BR" b="1" i="1" baseline="0" smtClean="0">
                                  <a:latin typeface="Cambria Math"/>
                                  <a:ea typeface="Cambria Math"/>
                                </a:rPr>
                                <m:t>𝒔𝒆𝒄</m:t>
                              </m:r>
                            </m:oMath>
                          </a14:m>
                          <a:r>
                            <a:rPr lang="pt-BR" baseline="0" dirty="0" smtClean="0"/>
                            <a:t>)</a:t>
                          </a:r>
                        </a:p>
                      </a:txBody>
                      <a:tcPr marL="44924" marR="44924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11.0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399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2542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5.5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531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3673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2.0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669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7634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1.0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796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13858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Espaço Reservado para Conteúdo 2"/>
              <p:cNvGraphicFramePr>
                <a:graphicFrameLocks noGrp="1"/>
              </p:cNvGraphicFramePr>
              <p:nvPr>
                <p:ph sz="quarter" idx="14"/>
                <p:extLst>
                  <p:ext uri="{D42A27DB-BD31-4B8C-83A1-F6EECF244321}">
                    <p14:modId xmlns:p14="http://schemas.microsoft.com/office/powerpoint/2010/main" val="1925300123"/>
                  </p:ext>
                </p:extLst>
              </p:nvPr>
            </p:nvGraphicFramePr>
            <p:xfrm>
              <a:off x="251520" y="1700808"/>
              <a:ext cx="5327823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9515"/>
                    <a:gridCol w="1175440"/>
                    <a:gridCol w="3212868"/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Taxa</a:t>
                          </a:r>
                        </a:p>
                        <a:p>
                          <a:pPr algn="ctr"/>
                          <a:r>
                            <a:rPr lang="pt-BR" dirty="0" smtClean="0"/>
                            <a:t>(Mbps)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Alcance</a:t>
                          </a:r>
                        </a:p>
                        <a:p>
                          <a:pPr algn="ctr"/>
                          <a:r>
                            <a:rPr lang="pt-BR" dirty="0" smtClean="0"/>
                            <a:t>(Metros)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4924" marR="44924" anchor="ctr">
                        <a:blipFill rotWithShape="1">
                          <a:blip r:embed="rId3"/>
                          <a:stretch>
                            <a:fillRect l="-65844" t="-3333" r="-190" b="-172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11.0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399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2542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5.5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531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3673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2.0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669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7634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1.0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796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13858</a:t>
                          </a:r>
                          <a:endParaRPr lang="pt-BR" dirty="0"/>
                        </a:p>
                      </a:txBody>
                      <a:tcPr marL="44924" marR="44924"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9" name="Espaço Reservado para Conteúdo 8"/>
          <p:cNvPicPr>
            <a:picLocks noGrp="1" noChangeAspect="1"/>
          </p:cNvPicPr>
          <p:nvPr>
            <p:ph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510821"/>
            <a:ext cx="2840802" cy="2849927"/>
          </a:xfrm>
        </p:spPr>
      </p:pic>
      <p:sp>
        <p:nvSpPr>
          <p:cNvPr id="7" name="CaixaDeTexto 6"/>
          <p:cNvSpPr txBox="1"/>
          <p:nvPr/>
        </p:nvSpPr>
        <p:spPr>
          <a:xfrm>
            <a:off x="2262238" y="4068361"/>
            <a:ext cx="3033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[Orinoco wireless networks, 2014]</a:t>
            </a:r>
          </a:p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[Awerbuch et al., 2004]</a:t>
            </a:r>
          </a:p>
        </p:txBody>
      </p:sp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26</a:t>
            </a:fld>
            <a:endParaRPr lang="pt-BR" dirty="0"/>
          </a:p>
        </p:txBody>
      </p:sp>
      <p:graphicFrame>
        <p:nvGraphicFramePr>
          <p:cNvPr id="1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69884"/>
              </p:ext>
            </p:extLst>
          </p:nvPr>
        </p:nvGraphicFramePr>
        <p:xfrm>
          <a:off x="2265936" y="4797152"/>
          <a:ext cx="46121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821"/>
                <a:gridCol w="2563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Porte</a:t>
                      </a:r>
                      <a:endParaRPr lang="pt-BR" dirty="0"/>
                    </a:p>
                  </a:txBody>
                  <a:tcPr marL="44924" marR="449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Número</a:t>
                      </a:r>
                      <a:r>
                        <a:rPr lang="pt-BR" baseline="0" dirty="0" smtClean="0"/>
                        <a:t> de nós</a:t>
                      </a:r>
                      <a:endParaRPr lang="pt-BR" dirty="0"/>
                    </a:p>
                  </a:txBody>
                  <a:tcPr marL="44924" marR="44924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Pequeno</a:t>
                      </a:r>
                      <a:endParaRPr lang="pt-BR" dirty="0"/>
                    </a:p>
                  </a:txBody>
                  <a:tcPr marL="44924" marR="449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128</a:t>
                      </a:r>
                      <a:endParaRPr lang="pt-BR" dirty="0"/>
                    </a:p>
                  </a:txBody>
                  <a:tcPr marL="44924" marR="44924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Médio</a:t>
                      </a:r>
                      <a:endParaRPr lang="pt-BR" dirty="0"/>
                    </a:p>
                  </a:txBody>
                  <a:tcPr marL="44924" marR="44924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256</a:t>
                      </a:r>
                      <a:endParaRPr lang="pt-BR" dirty="0"/>
                    </a:p>
                  </a:txBody>
                  <a:tcPr marL="44924" marR="44924"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44924" marR="449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512</a:t>
                      </a:r>
                      <a:endParaRPr lang="pt-BR" dirty="0"/>
                    </a:p>
                  </a:txBody>
                  <a:tcPr marL="44924" marR="44924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Grande</a:t>
                      </a:r>
                      <a:endParaRPr lang="pt-BR" dirty="0"/>
                    </a:p>
                  </a:txBody>
                  <a:tcPr marL="44924" marR="449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1024</a:t>
                      </a:r>
                    </a:p>
                  </a:txBody>
                  <a:tcPr marL="44924" marR="4492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4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Protocolo CRAL: </a:t>
            </a:r>
            <a:r>
              <a:rPr lang="pt-BR" sz="3800" dirty="0" smtClean="0"/>
              <a:t>avaliação</a:t>
            </a:r>
            <a:endParaRPr lang="pt-BR" sz="3800" dirty="0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27</a:t>
            </a:fld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Cenário Padrão e 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Metas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Confiável?</a:t>
            </a:r>
          </a:p>
          <a:p>
            <a:r>
              <a:rPr lang="pt-BR" dirty="0" smtClean="0"/>
              <a:t>Eficiente</a:t>
            </a:r>
            <a:r>
              <a:rPr lang="pt-BR" dirty="0"/>
              <a:t>?</a:t>
            </a:r>
          </a:p>
          <a:p>
            <a:r>
              <a:rPr lang="pt-BR" dirty="0"/>
              <a:t>Robusto e escalável?</a:t>
            </a:r>
          </a:p>
          <a:p>
            <a:r>
              <a:rPr lang="pt-BR" dirty="0"/>
              <a:t>Favorece à fusão de dados?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58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Protocolo CRAL: </a:t>
            </a:r>
            <a:r>
              <a:rPr lang="pt-BR" sz="3800" dirty="0" smtClean="0"/>
              <a:t>avaliação</a:t>
            </a:r>
            <a:endParaRPr lang="pt-BR" sz="3800" dirty="0"/>
          </a:p>
        </p:txBody>
      </p:sp>
      <p:sp>
        <p:nvSpPr>
          <p:cNvPr id="11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28</a:t>
            </a:fld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Confiabilidade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882" y="1650509"/>
            <a:ext cx="5378237" cy="355698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3203848" y="5157192"/>
                <a:ext cx="3217547" cy="1569660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CRAL-LD </a:t>
                </a:r>
                <a14:m>
                  <m:oMath xmlns:m="http://schemas.openxmlformats.org/officeDocument/2006/math">
                    <m:r>
                      <a:rPr lang="pt-BR" sz="3200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pt-BR" sz="32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 99.6%</a:t>
                </a:r>
              </a:p>
              <a:p>
                <a:r>
                  <a:rPr lang="pt-BR" sz="3200" b="1" dirty="0" smtClean="0">
                    <a:solidFill>
                      <a:srgbClr val="157300"/>
                    </a:solidFill>
                  </a:rPr>
                  <a:t>CRAL-FD </a:t>
                </a:r>
                <a14:m>
                  <m:oMath xmlns:m="http://schemas.openxmlformats.org/officeDocument/2006/math">
                    <m:r>
                      <a:rPr lang="pt-BR" sz="3200" b="1" i="1" smtClean="0">
                        <a:solidFill>
                          <a:srgbClr val="157300"/>
                        </a:solidFill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pt-BR" sz="3200" b="1" dirty="0" smtClean="0">
                    <a:solidFill>
                      <a:srgbClr val="157300"/>
                    </a:solidFill>
                  </a:rPr>
                  <a:t> 99.1%</a:t>
                </a:r>
              </a:p>
              <a:p>
                <a:r>
                  <a:rPr lang="pt-BR" sz="3200" b="1" dirty="0" smtClean="0">
                    <a:solidFill>
                      <a:srgbClr val="FF0000"/>
                    </a:solidFill>
                  </a:rPr>
                  <a:t>CT</a:t>
                </a:r>
                <a:r>
                  <a:rPr lang="pt-BR" sz="3200" b="1" dirty="0" smtClean="0">
                    <a:solidFill>
                      <a:schemeClr val="tx1"/>
                    </a:solidFill>
                  </a:rPr>
                  <a:t> e </a:t>
                </a:r>
                <a:r>
                  <a:rPr lang="pt-BR" sz="3200" b="1" dirty="0" smtClean="0">
                    <a:solidFill>
                      <a:srgbClr val="7030A0"/>
                    </a:solidFill>
                  </a:rPr>
                  <a:t>SPT</a:t>
                </a:r>
                <a:r>
                  <a:rPr lang="pt-BR" sz="32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32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pt-BR" sz="3200" b="1" dirty="0">
                    <a:solidFill>
                      <a:schemeClr val="tx1"/>
                    </a:solidFill>
                  </a:rPr>
                  <a:t> </a:t>
                </a:r>
                <a:r>
                  <a:rPr lang="pt-BR" sz="3200" b="1" dirty="0" smtClean="0">
                    <a:solidFill>
                      <a:schemeClr val="tx1"/>
                    </a:solidFill>
                  </a:rPr>
                  <a:t>60%</a:t>
                </a:r>
                <a:endParaRPr lang="pt-BR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157192"/>
                <a:ext cx="3217547" cy="1569660"/>
              </a:xfrm>
              <a:prstGeom prst="rect">
                <a:avLst/>
              </a:prstGeom>
              <a:blipFill rotWithShape="1">
                <a:blip r:embed="rId5"/>
                <a:stretch>
                  <a:fillRect l="-4315" t="-3422" r="-1501" b="-11027"/>
                </a:stretch>
              </a:blipFill>
              <a:ln w="381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eta para cima e para baixo 14"/>
          <p:cNvSpPr/>
          <p:nvPr/>
        </p:nvSpPr>
        <p:spPr>
          <a:xfrm>
            <a:off x="6133363" y="2196428"/>
            <a:ext cx="576064" cy="14401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620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Protocolo CRAL: </a:t>
            </a:r>
            <a:r>
              <a:rPr lang="pt-BR" sz="3800" dirty="0" smtClean="0"/>
              <a:t>avaliação</a:t>
            </a:r>
            <a:endParaRPr lang="pt-BR" sz="3800" dirty="0"/>
          </a:p>
        </p:txBody>
      </p:sp>
      <p:sp>
        <p:nvSpPr>
          <p:cNvPr id="10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29</a:t>
            </a:fld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Eficiência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85" y="1650600"/>
            <a:ext cx="5342031" cy="3556800"/>
          </a:xfrm>
        </p:spPr>
      </p:pic>
      <p:sp>
        <p:nvSpPr>
          <p:cNvPr id="2" name="CaixaDeTexto 1"/>
          <p:cNvSpPr txBox="1"/>
          <p:nvPr/>
        </p:nvSpPr>
        <p:spPr>
          <a:xfrm>
            <a:off x="2843808" y="5301208"/>
            <a:ext cx="3541611" cy="830997"/>
          </a:xfrm>
          <a:prstGeom prst="rect">
            <a:avLst/>
          </a:prstGeom>
          <a:solidFill>
            <a:srgbClr val="FFFFCC"/>
          </a:solidFill>
          <a:ln w="3810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2">
                    <a:lumMod val="50000"/>
                  </a:schemeClr>
                </a:solidFill>
              </a:rPr>
              <a:t>O CRAL é mais econômico </a:t>
            </a:r>
          </a:p>
          <a:p>
            <a:r>
              <a:rPr lang="pt-BR" sz="2400" b="1" dirty="0" smtClean="0">
                <a:solidFill>
                  <a:schemeClr val="bg2">
                    <a:lumMod val="50000"/>
                  </a:schemeClr>
                </a:solidFill>
              </a:rPr>
              <a:t>em todos os cenários</a:t>
            </a:r>
            <a:endParaRPr lang="pt-BR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Seta para cima e para baixo 7"/>
          <p:cNvSpPr/>
          <p:nvPr/>
        </p:nvSpPr>
        <p:spPr>
          <a:xfrm>
            <a:off x="6133363" y="2708920"/>
            <a:ext cx="576064" cy="14401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05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3</a:t>
            </a:fld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Visão geral, </a:t>
            </a:r>
            <a:r>
              <a:rPr lang="pt-BR" dirty="0"/>
              <a:t>M</a:t>
            </a:r>
            <a:r>
              <a:rPr lang="pt-BR" dirty="0" smtClean="0"/>
              <a:t>otivação, Problema e Soluções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Principais </a:t>
            </a:r>
            <a:r>
              <a:rPr lang="pt-BR" dirty="0"/>
              <a:t>tarefas para RSSF</a:t>
            </a:r>
          </a:p>
          <a:p>
            <a:pPr lvl="1"/>
            <a:r>
              <a:rPr lang="pt-BR" dirty="0" smtClean="0"/>
              <a:t>Coletar</a:t>
            </a:r>
          </a:p>
          <a:p>
            <a:pPr lvl="1"/>
            <a:r>
              <a:rPr lang="pt-BR" dirty="0" smtClean="0"/>
              <a:t>Disseminar</a:t>
            </a:r>
          </a:p>
          <a:p>
            <a:pPr lvl="1"/>
            <a:r>
              <a:rPr lang="pt-BR" dirty="0" smtClean="0"/>
              <a:t>Analisar</a:t>
            </a:r>
            <a:endParaRPr lang="pt-BR" dirty="0"/>
          </a:p>
          <a:p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228184" y="423901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7740352" y="423901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6948264" y="400029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6560604" y="510311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7569333" y="510311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/>
          <p:cNvSpPr/>
          <p:nvPr/>
        </p:nvSpPr>
        <p:spPr>
          <a:xfrm>
            <a:off x="6380584" y="567917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Elipse 23"/>
          <p:cNvSpPr/>
          <p:nvPr/>
        </p:nvSpPr>
        <p:spPr>
          <a:xfrm>
            <a:off x="7308304" y="585919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Elipse 24"/>
          <p:cNvSpPr/>
          <p:nvPr/>
        </p:nvSpPr>
        <p:spPr>
          <a:xfrm>
            <a:off x="8239124" y="556715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7101426" y="455828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8117632" y="36450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/>
          <p:cNvSpPr/>
          <p:nvPr/>
        </p:nvSpPr>
        <p:spPr>
          <a:xfrm>
            <a:off x="8297652" y="475145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 descr="C:\Arquivos de programa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609032"/>
            <a:ext cx="1429593" cy="145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Elipse 29"/>
          <p:cNvSpPr/>
          <p:nvPr/>
        </p:nvSpPr>
        <p:spPr>
          <a:xfrm>
            <a:off x="7423254" y="337247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Elipse 30"/>
          <p:cNvSpPr/>
          <p:nvPr/>
        </p:nvSpPr>
        <p:spPr>
          <a:xfrm>
            <a:off x="6539009" y="355249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5" name="Retângulo 1024"/>
          <p:cNvSpPr/>
          <p:nvPr/>
        </p:nvSpPr>
        <p:spPr>
          <a:xfrm>
            <a:off x="6334381" y="2819237"/>
            <a:ext cx="409255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28" name="Conector em curva 1027"/>
          <p:cNvCxnSpPr>
            <a:stCxn id="1025" idx="0"/>
            <a:endCxn id="1026" idx="1"/>
          </p:cNvCxnSpPr>
          <p:nvPr/>
        </p:nvCxnSpPr>
        <p:spPr>
          <a:xfrm rot="5400000" flipH="1" flipV="1">
            <a:off x="6791548" y="2086458"/>
            <a:ext cx="480241" cy="985319"/>
          </a:xfrm>
          <a:prstGeom prst="curvedConnector2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ector de seta reta 1032"/>
          <p:cNvCxnSpPr>
            <a:stCxn id="25" idx="1"/>
            <a:endCxn id="22" idx="5"/>
          </p:cNvCxnSpPr>
          <p:nvPr/>
        </p:nvCxnSpPr>
        <p:spPr>
          <a:xfrm flipH="1" flipV="1">
            <a:off x="7876646" y="5410426"/>
            <a:ext cx="415205" cy="2094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22" idx="0"/>
            <a:endCxn id="19" idx="4"/>
          </p:cNvCxnSpPr>
          <p:nvPr/>
        </p:nvCxnSpPr>
        <p:spPr>
          <a:xfrm flipV="1">
            <a:off x="7749353" y="4599057"/>
            <a:ext cx="171019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ector de seta reta 1037"/>
          <p:cNvCxnSpPr>
            <a:stCxn id="19" idx="1"/>
            <a:endCxn id="20" idx="6"/>
          </p:cNvCxnSpPr>
          <p:nvPr/>
        </p:nvCxnSpPr>
        <p:spPr>
          <a:xfrm flipH="1" flipV="1">
            <a:off x="7308304" y="4180311"/>
            <a:ext cx="484775" cy="11143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ector de seta reta 1039"/>
          <p:cNvCxnSpPr>
            <a:stCxn id="20" idx="0"/>
            <a:endCxn id="30" idx="3"/>
          </p:cNvCxnSpPr>
          <p:nvPr/>
        </p:nvCxnSpPr>
        <p:spPr>
          <a:xfrm flipV="1">
            <a:off x="7128284" y="3679785"/>
            <a:ext cx="347697" cy="32050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Conector de seta reta 1041"/>
          <p:cNvCxnSpPr>
            <a:stCxn id="30" idx="1"/>
            <a:endCxn id="1025" idx="3"/>
          </p:cNvCxnSpPr>
          <p:nvPr/>
        </p:nvCxnSpPr>
        <p:spPr>
          <a:xfrm flipH="1" flipV="1">
            <a:off x="6743636" y="3035261"/>
            <a:ext cx="732345" cy="3899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3" name="Imagem 10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641" y="5324500"/>
            <a:ext cx="385839" cy="336748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62" y="2650863"/>
            <a:ext cx="385839" cy="3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5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1025" grpId="0" animBg="1"/>
      <p:bldP spid="1025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Protocolo CRAL: </a:t>
            </a:r>
            <a:r>
              <a:rPr lang="pt-BR" sz="3800" dirty="0" smtClean="0"/>
              <a:t>avaliação</a:t>
            </a:r>
            <a:endParaRPr lang="pt-BR" sz="3800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Eficiência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26" y="1913893"/>
            <a:ext cx="6984948" cy="4755467"/>
          </a:xfrm>
        </p:spPr>
      </p:pic>
      <p:cxnSp>
        <p:nvCxnSpPr>
          <p:cNvPr id="4" name="Conector reto 3"/>
          <p:cNvCxnSpPr/>
          <p:nvPr/>
        </p:nvCxnSpPr>
        <p:spPr>
          <a:xfrm flipV="1">
            <a:off x="2771800" y="2276872"/>
            <a:ext cx="0" cy="151216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6084168" y="2292308"/>
            <a:ext cx="0" cy="151216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V="1">
            <a:off x="2483768" y="4465637"/>
            <a:ext cx="0" cy="148364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V="1">
            <a:off x="5724128" y="4465637"/>
            <a:ext cx="0" cy="1584176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07504" y="980728"/>
            <a:ext cx="3384376" cy="1015663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90% ou mais das mensagens roteadas pelo protocolo CRAL são entregues em até 2s</a:t>
            </a:r>
            <a:endParaRPr lang="pt-BR" sz="2000" b="1" dirty="0"/>
          </a:p>
        </p:txBody>
      </p:sp>
      <p:cxnSp>
        <p:nvCxnSpPr>
          <p:cNvPr id="20" name="Conector reto 19"/>
          <p:cNvCxnSpPr/>
          <p:nvPr/>
        </p:nvCxnSpPr>
        <p:spPr>
          <a:xfrm>
            <a:off x="1907704" y="2447853"/>
            <a:ext cx="2664296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5220072" y="2412524"/>
            <a:ext cx="2664296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1907704" y="4581128"/>
            <a:ext cx="2664296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5148064" y="4581128"/>
            <a:ext cx="2664296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5580112" y="1136938"/>
            <a:ext cx="3384376" cy="707886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CT</a:t>
            </a:r>
            <a:r>
              <a:rPr lang="pt-BR" sz="2000" b="1" dirty="0" smtClean="0"/>
              <a:t> leva muito tempo para entregar algumas mensagens</a:t>
            </a:r>
            <a:endParaRPr lang="pt-BR" sz="2000" b="1" dirty="0"/>
          </a:p>
        </p:txBody>
      </p:sp>
      <p:sp>
        <p:nvSpPr>
          <p:cNvPr id="28" name="Elipse 27"/>
          <p:cNvSpPr/>
          <p:nvPr/>
        </p:nvSpPr>
        <p:spPr>
          <a:xfrm>
            <a:off x="6537706" y="2087813"/>
            <a:ext cx="1152128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Elipse 28"/>
          <p:cNvSpPr/>
          <p:nvPr/>
        </p:nvSpPr>
        <p:spPr>
          <a:xfrm>
            <a:off x="6660232" y="4365104"/>
            <a:ext cx="1152128" cy="2880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Elipse 29"/>
          <p:cNvSpPr/>
          <p:nvPr/>
        </p:nvSpPr>
        <p:spPr>
          <a:xfrm>
            <a:off x="2483768" y="2112288"/>
            <a:ext cx="190821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Elipse 30"/>
          <p:cNvSpPr/>
          <p:nvPr/>
        </p:nvSpPr>
        <p:spPr>
          <a:xfrm>
            <a:off x="3059832" y="4237798"/>
            <a:ext cx="1512168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39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Protocolo CRAL: </a:t>
            </a:r>
            <a:r>
              <a:rPr lang="pt-BR" sz="3800" dirty="0" smtClean="0"/>
              <a:t>avaliação</a:t>
            </a:r>
            <a:endParaRPr lang="pt-BR" sz="3800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Fusão de Dados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820395"/>
            <a:ext cx="6025776" cy="3984869"/>
          </a:xfrm>
        </p:spPr>
      </p:pic>
      <p:sp>
        <p:nvSpPr>
          <p:cNvPr id="86" name="CaixaDeTexto 85"/>
          <p:cNvSpPr txBox="1"/>
          <p:nvPr/>
        </p:nvSpPr>
        <p:spPr>
          <a:xfrm>
            <a:off x="179512" y="2570128"/>
            <a:ext cx="2736304" cy="1569660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↓</a:t>
            </a:r>
            <a:r>
              <a:rPr lang="pt-BR" sz="2400" b="1" dirty="0" smtClean="0"/>
              <a:t> Steiner Nodes</a:t>
            </a:r>
          </a:p>
          <a:p>
            <a:endParaRPr lang="pt-BR" sz="2400" b="1" dirty="0"/>
          </a:p>
          <a:p>
            <a:r>
              <a:rPr lang="pt-BR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↑ </a:t>
            </a:r>
            <a:r>
              <a:rPr lang="pt-BR" sz="2400" b="1" dirty="0" smtClean="0"/>
              <a:t>Fusão </a:t>
            </a:r>
            <a:r>
              <a:rPr lang="pt-BR" sz="2400" b="1" dirty="0"/>
              <a:t>de dados</a:t>
            </a:r>
          </a:p>
        </p:txBody>
      </p:sp>
      <p:sp>
        <p:nvSpPr>
          <p:cNvPr id="87" name="Seta para cima e para baixo 86"/>
          <p:cNvSpPr/>
          <p:nvPr/>
        </p:nvSpPr>
        <p:spPr>
          <a:xfrm>
            <a:off x="8244408" y="2492896"/>
            <a:ext cx="360040" cy="10801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178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Protocolo CRAL: </a:t>
            </a:r>
            <a:r>
              <a:rPr lang="pt-BR" sz="3800" dirty="0" smtClean="0"/>
              <a:t>avaliação</a:t>
            </a:r>
            <a:endParaRPr lang="pt-BR" sz="3800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Fusão de Dados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004" y="1484784"/>
            <a:ext cx="7019065" cy="5373216"/>
          </a:xfrm>
        </p:spPr>
      </p:pic>
      <p:sp>
        <p:nvSpPr>
          <p:cNvPr id="57" name="CaixaDeTexto 56"/>
          <p:cNvSpPr txBox="1"/>
          <p:nvPr/>
        </p:nvSpPr>
        <p:spPr>
          <a:xfrm>
            <a:off x="3671900" y="2052857"/>
            <a:ext cx="3485122" cy="954107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      </a:t>
            </a:r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↑</a:t>
            </a:r>
            <a:r>
              <a:rPr lang="pt-BR" sz="2000" b="1" dirty="0" smtClean="0"/>
              <a:t>Alta velocidade</a:t>
            </a:r>
          </a:p>
          <a:p>
            <a:r>
              <a:rPr 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↑</a:t>
            </a:r>
            <a:r>
              <a:rPr lang="pt-BR" sz="2000" b="1" dirty="0" smtClean="0"/>
              <a:t>Transmissões e energia</a:t>
            </a:r>
            <a:endParaRPr lang="pt-BR" sz="2000" b="1" dirty="0"/>
          </a:p>
        </p:txBody>
      </p:sp>
      <p:cxnSp>
        <p:nvCxnSpPr>
          <p:cNvPr id="59" name="Conector de seta reta 58"/>
          <p:cNvCxnSpPr>
            <a:stCxn id="57" idx="1"/>
          </p:cNvCxnSpPr>
          <p:nvPr/>
        </p:nvCxnSpPr>
        <p:spPr>
          <a:xfrm flipH="1">
            <a:off x="2699792" y="2529911"/>
            <a:ext cx="972108" cy="2308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57" idx="1"/>
          </p:cNvCxnSpPr>
          <p:nvPr/>
        </p:nvCxnSpPr>
        <p:spPr>
          <a:xfrm flipH="1">
            <a:off x="2699792" y="2529911"/>
            <a:ext cx="972108" cy="16493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3699238" y="3225170"/>
            <a:ext cx="3457784" cy="954107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↓</a:t>
            </a:r>
            <a:r>
              <a:rPr lang="pt-BR" sz="2000" b="1" dirty="0"/>
              <a:t>Transmissões e </a:t>
            </a:r>
            <a:r>
              <a:rPr lang="pt-BR" sz="2000" b="1" dirty="0" smtClean="0"/>
              <a:t>energia</a:t>
            </a:r>
            <a:endParaRPr lang="pt-BR" sz="2000" b="1" dirty="0"/>
          </a:p>
          <a:p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↓</a:t>
            </a:r>
            <a:r>
              <a:rPr lang="pt-BR" sz="2000" b="1" dirty="0" smtClean="0"/>
              <a:t>Menor velocidade</a:t>
            </a:r>
            <a:endParaRPr lang="pt-BR" sz="2000" b="1" dirty="0"/>
          </a:p>
        </p:txBody>
      </p:sp>
      <p:cxnSp>
        <p:nvCxnSpPr>
          <p:cNvPr id="64" name="Conector de seta reta 63"/>
          <p:cNvCxnSpPr>
            <a:stCxn id="63" idx="2"/>
          </p:cNvCxnSpPr>
          <p:nvPr/>
        </p:nvCxnSpPr>
        <p:spPr>
          <a:xfrm flipH="1">
            <a:off x="4067944" y="4179277"/>
            <a:ext cx="1360186" cy="4738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63" idx="2"/>
          </p:cNvCxnSpPr>
          <p:nvPr/>
        </p:nvCxnSpPr>
        <p:spPr>
          <a:xfrm>
            <a:off x="5428130" y="4179277"/>
            <a:ext cx="0" cy="6178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63" idx="2"/>
          </p:cNvCxnSpPr>
          <p:nvPr/>
        </p:nvCxnSpPr>
        <p:spPr>
          <a:xfrm>
            <a:off x="5428130" y="4179277"/>
            <a:ext cx="1728892" cy="4738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2634529" y="4653136"/>
            <a:ext cx="2520280" cy="648072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3532956" y="2498577"/>
            <a:ext cx="3763009" cy="1200329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Melhores balanceamentos</a:t>
            </a:r>
          </a:p>
          <a:p>
            <a:r>
              <a:rPr lang="pt-BR" sz="2400" b="1" dirty="0" smtClean="0"/>
              <a:t>CRAL-FD + PerHopAd</a:t>
            </a:r>
          </a:p>
          <a:p>
            <a:r>
              <a:rPr lang="pt-BR" sz="2400" b="1" dirty="0" smtClean="0"/>
              <a:t>CRAL-LD </a:t>
            </a:r>
            <a:r>
              <a:rPr lang="pt-BR" sz="2400" b="1" dirty="0"/>
              <a:t>+ </a:t>
            </a:r>
            <a:r>
              <a:rPr lang="pt-BR" sz="2400" b="1" dirty="0" smtClean="0"/>
              <a:t>PerHopAd</a:t>
            </a:r>
            <a:endParaRPr lang="pt-BR" sz="2400" b="1" dirty="0"/>
          </a:p>
        </p:txBody>
      </p:sp>
      <p:cxnSp>
        <p:nvCxnSpPr>
          <p:cNvPr id="78" name="Conector de seta reta 77"/>
          <p:cNvCxnSpPr>
            <a:stCxn id="75" idx="2"/>
            <a:endCxn id="74" idx="0"/>
          </p:cNvCxnSpPr>
          <p:nvPr/>
        </p:nvCxnSpPr>
        <p:spPr>
          <a:xfrm flipH="1">
            <a:off x="3894669" y="3698906"/>
            <a:ext cx="1519792" cy="9542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32</a:t>
            </a:fld>
            <a:endParaRPr lang="pt-BR" dirty="0"/>
          </a:p>
        </p:txBody>
      </p:sp>
      <p:pic>
        <p:nvPicPr>
          <p:cNvPr id="1026" name="Picture 2" descr="E:\Arquivos\Documentos\Bruno_Dropbox\Dropbox\Mestrado\0-Dissetacao\Dissetacao-latex\apresentacao\img\sm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728" y="2132856"/>
            <a:ext cx="356180" cy="35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E:\Arquivos\Documentos\Bruno_Dropbox\Dropbox\Mestrado\0-Dissetacao\Dissetacao-latex\apresentacao\img\sm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540" y="3293658"/>
            <a:ext cx="356180" cy="35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Arquivos\Documentos\Bruno_Dropbox\Dropbox\Mestrado\0-Dissetacao\Dissetacao-latex\apresentacao\img\smiley_sad_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680" y="2564904"/>
            <a:ext cx="356400" cy="3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E:\Arquivos\Documentos\Bruno_Dropbox\Dropbox\Mestrado\0-Dissetacao\Dissetacao-latex\apresentacao\img\smiley_sad_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84" y="3709146"/>
            <a:ext cx="356400" cy="3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:\Arquivos\Documentos\Bruno_Dropbox\Dropbox\Mestrado\0-Dissetacao\Dissetacao-latex\apresentacao\img\sm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663" y="2989469"/>
            <a:ext cx="534270" cy="53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35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63" grpId="0" animBg="1"/>
      <p:bldP spid="63" grpId="1" animBg="1"/>
      <p:bldP spid="74" grpId="0" animBg="1"/>
      <p:bldP spid="7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Introdução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Fundamentação teórica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Protocolo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CRAL</a:t>
            </a:r>
          </a:p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Conclusão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464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</p:spPr>
        <p:txBody>
          <a:bodyPr>
            <a:normAutofit fontScale="925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Aprendizados</a:t>
            </a:r>
          </a:p>
          <a:p>
            <a:pPr lvl="1"/>
            <a:r>
              <a:rPr lang="pt-BR" dirty="0"/>
              <a:t>Fusão de </a:t>
            </a:r>
            <a:r>
              <a:rPr lang="pt-BR" dirty="0" smtClean="0"/>
              <a:t>dados </a:t>
            </a:r>
            <a:r>
              <a:rPr lang="pt-BR" dirty="0"/>
              <a:t>em RSSF </a:t>
            </a:r>
            <a:r>
              <a:rPr lang="pt-BR" dirty="0" smtClean="0"/>
              <a:t>pode ser </a:t>
            </a:r>
            <a:r>
              <a:rPr lang="pt-BR" dirty="0"/>
              <a:t>realizada de modo </a:t>
            </a:r>
            <a:r>
              <a:rPr lang="pt-BR" dirty="0" smtClean="0"/>
              <a:t>mais confiável e eficiente ao considerar LQE e SBC</a:t>
            </a:r>
          </a:p>
          <a:p>
            <a:pPr lvl="1"/>
            <a:r>
              <a:rPr lang="pt-BR" dirty="0" smtClean="0"/>
              <a:t>SBC foi usado como aproximação da árvore de Steiner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34</a:t>
            </a:fld>
            <a:endParaRPr lang="pt-BR" dirty="0"/>
          </a:p>
        </p:txBody>
      </p:sp>
      <p:sp>
        <p:nvSpPr>
          <p:cNvPr id="157" name="Retângulo 156"/>
          <p:cNvSpPr/>
          <p:nvPr/>
        </p:nvSpPr>
        <p:spPr>
          <a:xfrm>
            <a:off x="3463512" y="2931932"/>
            <a:ext cx="409255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9" name="Elipse 158"/>
          <p:cNvSpPr/>
          <p:nvPr/>
        </p:nvSpPr>
        <p:spPr>
          <a:xfrm>
            <a:off x="1953156" y="2891731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0" name="Elipse 159"/>
          <p:cNvSpPr/>
          <p:nvPr/>
        </p:nvSpPr>
        <p:spPr>
          <a:xfrm>
            <a:off x="2879818" y="247534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1" name="Elipse 160"/>
          <p:cNvSpPr/>
          <p:nvPr/>
        </p:nvSpPr>
        <p:spPr>
          <a:xfrm>
            <a:off x="2879818" y="3498459"/>
            <a:ext cx="360040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4" name="Conector de seta reta 163"/>
          <p:cNvCxnSpPr>
            <a:stCxn id="160" idx="5"/>
          </p:cNvCxnSpPr>
          <p:nvPr/>
        </p:nvCxnSpPr>
        <p:spPr>
          <a:xfrm>
            <a:off x="3187131" y="2782661"/>
            <a:ext cx="276381" cy="1755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161" idx="7"/>
          </p:cNvCxnSpPr>
          <p:nvPr/>
        </p:nvCxnSpPr>
        <p:spPr>
          <a:xfrm flipV="1">
            <a:off x="3187131" y="3363980"/>
            <a:ext cx="276381" cy="1872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Elipse 165"/>
          <p:cNvSpPr/>
          <p:nvPr/>
        </p:nvSpPr>
        <p:spPr>
          <a:xfrm>
            <a:off x="2851764" y="2967936"/>
            <a:ext cx="360040" cy="360040"/>
          </a:xfrm>
          <a:prstGeom prst="ellipse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7" name="Conector de seta reta 166"/>
          <p:cNvCxnSpPr>
            <a:stCxn id="166" idx="6"/>
            <a:endCxn id="157" idx="1"/>
          </p:cNvCxnSpPr>
          <p:nvPr/>
        </p:nvCxnSpPr>
        <p:spPr>
          <a:xfrm>
            <a:off x="3211804" y="3147956"/>
            <a:ext cx="2517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59" idx="7"/>
            <a:endCxn id="160" idx="2"/>
          </p:cNvCxnSpPr>
          <p:nvPr/>
        </p:nvCxnSpPr>
        <p:spPr>
          <a:xfrm flipV="1">
            <a:off x="2260469" y="2655368"/>
            <a:ext cx="619349" cy="2890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de seta reta 183"/>
          <p:cNvCxnSpPr>
            <a:stCxn id="159" idx="5"/>
            <a:endCxn id="161" idx="2"/>
          </p:cNvCxnSpPr>
          <p:nvPr/>
        </p:nvCxnSpPr>
        <p:spPr>
          <a:xfrm>
            <a:off x="2260469" y="3199044"/>
            <a:ext cx="619349" cy="47943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CaixaDeTexto 186"/>
          <p:cNvSpPr txBox="1"/>
          <p:nvPr/>
        </p:nvSpPr>
        <p:spPr>
          <a:xfrm>
            <a:off x="5053390" y="1852696"/>
            <a:ext cx="24390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Rotas: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Nós centrais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Melhor LQE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8" name="CaixaDeTexto 187"/>
          <p:cNvSpPr txBox="1"/>
          <p:nvPr/>
        </p:nvSpPr>
        <p:spPr>
          <a:xfrm>
            <a:off x="1849122" y="1852696"/>
            <a:ext cx="242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Protocolo CRAL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616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57" grpId="0" animBg="1"/>
      <p:bldP spid="159" grpId="0" animBg="1"/>
      <p:bldP spid="160" grpId="0" animBg="1"/>
      <p:bldP spid="161" grpId="0" animBg="1"/>
      <p:bldP spid="166" grpId="0" animBg="1"/>
      <p:bldP spid="187" grpId="0"/>
      <p:bldP spid="18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35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75974" y="2875002"/>
            <a:ext cx="6792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rgbClr val="7030A0"/>
                </a:solidFill>
              </a:rPr>
              <a:t>b</a:t>
            </a:r>
            <a:r>
              <a:rPr lang="pt-BR" sz="5400" b="1" dirty="0" smtClean="0">
                <a:solidFill>
                  <a:srgbClr val="7030A0"/>
                </a:solidFill>
              </a:rPr>
              <a:t>runo.ps@dcc.ufmg.br</a:t>
            </a:r>
            <a:endParaRPr lang="pt-BR" sz="5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2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Protocolo CRAL</a:t>
            </a:r>
          </a:p>
          <a:p>
            <a:pPr lvl="1"/>
            <a:r>
              <a:rPr lang="pt-BR" dirty="0" smtClean="0"/>
              <a:t>Experimentar em simuladores mais precisos</a:t>
            </a:r>
          </a:p>
          <a:p>
            <a:pPr lvl="2"/>
            <a:r>
              <a:rPr lang="pt-BR" dirty="0" smtClean="0"/>
              <a:t>NS2, TOSSIM ou Cooja</a:t>
            </a:r>
          </a:p>
          <a:p>
            <a:pPr lvl="1"/>
            <a:r>
              <a:rPr lang="pt-BR" dirty="0"/>
              <a:t>Implementação </a:t>
            </a:r>
            <a:r>
              <a:rPr lang="pt-BR" dirty="0" smtClean="0"/>
              <a:t>em motes reais</a:t>
            </a:r>
          </a:p>
          <a:p>
            <a:r>
              <a:rPr lang="pt-BR" dirty="0" smtClean="0"/>
              <a:t>Incorporar ao protocolo</a:t>
            </a:r>
          </a:p>
          <a:p>
            <a:pPr lvl="1"/>
            <a:r>
              <a:rPr lang="pt-BR" dirty="0" smtClean="0"/>
              <a:t>Mecanismos para confirmação de mensagens</a:t>
            </a:r>
          </a:p>
          <a:p>
            <a:pPr lvl="2"/>
            <a:r>
              <a:rPr lang="pt-BR" dirty="0"/>
              <a:t>eXtend Collection Tree Protocol </a:t>
            </a:r>
            <a:r>
              <a:rPr lang="pt-BR" dirty="0" smtClean="0"/>
              <a:t>(XCTP)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36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516216" y="5250686"/>
            <a:ext cx="234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[Santos, Bruno et al 2015]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Extras CRAL</a:t>
            </a:r>
            <a:endParaRPr lang="pt-BR" sz="3800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Compromissos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pt-BR" dirty="0" smtClean="0"/>
              <a:t>Manutenção das rotas</a:t>
            </a:r>
          </a:p>
          <a:p>
            <a:pPr marL="914400" lvl="1" indent="-514350"/>
            <a:r>
              <a:rPr lang="pt-BR" dirty="0" smtClean="0"/>
              <a:t>ETX e ETT apresentam monitoramento</a:t>
            </a:r>
          </a:p>
          <a:p>
            <a:pPr marL="1314450" lvl="2" indent="-514350"/>
            <a:r>
              <a:rPr lang="pt-BR" dirty="0" smtClean="0"/>
              <a:t>Ativo</a:t>
            </a:r>
          </a:p>
          <a:p>
            <a:pPr marL="1314450" lvl="2" indent="-514350"/>
            <a:r>
              <a:rPr lang="pt-BR" dirty="0" smtClean="0"/>
              <a:t>Passivo</a:t>
            </a:r>
          </a:p>
          <a:p>
            <a:pPr marL="914400" lvl="1" indent="-514350"/>
            <a:r>
              <a:rPr lang="pt-BR" dirty="0" smtClean="0"/>
              <a:t>Algoritmo </a:t>
            </a:r>
            <a:r>
              <a:rPr lang="pt-BR" i="1" dirty="0" smtClean="0"/>
              <a:t>Trickle 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</a:rPr>
              <a:t>[Levis et al</a:t>
            </a:r>
            <a:r>
              <a:rPr lang="pt-BR" sz="1800" dirty="0" smtClean="0">
                <a:solidFill>
                  <a:schemeClr val="bg1">
                    <a:lumMod val="50000"/>
                  </a:schemeClr>
                </a:solidFill>
              </a:rPr>
              <a:t>. 2003]</a:t>
            </a:r>
          </a:p>
          <a:p>
            <a:pPr marL="914400" lvl="1" indent="-514350"/>
            <a:endParaRPr lang="pt-BR" sz="18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514350"/>
            <a:endParaRPr lang="pt-B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514350"/>
            <a:endParaRPr lang="pt-B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/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37</a:t>
            </a:fld>
            <a:endParaRPr lang="pt-BR" dirty="0"/>
          </a:p>
        </p:txBody>
      </p:sp>
      <p:pic>
        <p:nvPicPr>
          <p:cNvPr id="2050" name="Picture 2" descr="E:\Documentos\Dropbox\Mestrado\Projeto_dissertacao\SBRC2015\apresentacao\img\adaptive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238538" y="4182179"/>
            <a:ext cx="4666923" cy="6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238538" y="462360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estável</a:t>
            </a:r>
          </a:p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Cresce exponencialmente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860032" y="465487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instável</a:t>
            </a:r>
          </a:p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Reinicia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32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Extras CRAL</a:t>
            </a:r>
            <a:endParaRPr lang="pt-BR" sz="3800" i="1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i="1" dirty="0" smtClean="0">
                <a:solidFill>
                  <a:schemeClr val="bg2">
                    <a:lumMod val="75000"/>
                  </a:schemeClr>
                </a:solidFill>
              </a:rPr>
              <a:t>Policy Aware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4"/>
          </p:nvPr>
        </p:nvSpPr>
        <p:spPr>
          <a:xfrm>
            <a:off x="251520" y="1700808"/>
            <a:ext cx="8640960" cy="4608512"/>
          </a:xfrm>
        </p:spPr>
        <p:txBody>
          <a:bodyPr>
            <a:normAutofit/>
          </a:bodyPr>
          <a:lstStyle/>
          <a:p>
            <a:pPr marL="514350" indent="-514350"/>
            <a:r>
              <a:rPr lang="pt-BR" dirty="0" smtClean="0"/>
              <a:t>Propomos o algoritmo </a:t>
            </a:r>
            <a:r>
              <a:rPr lang="pt-BR" i="1" dirty="0" smtClean="0"/>
              <a:t>Policy Aware</a:t>
            </a:r>
          </a:p>
          <a:p>
            <a:pPr marL="914400" lvl="1" indent="-514350"/>
            <a:r>
              <a:rPr lang="pt-BR" dirty="0" smtClean="0"/>
              <a:t>Mitigar o consumo de energia dos nós mais centrais</a:t>
            </a:r>
          </a:p>
          <a:p>
            <a:pPr marL="914400" lvl="1" indent="-514350"/>
            <a:r>
              <a:rPr lang="pt-BR" dirty="0" smtClean="0"/>
              <a:t>Não é a solução ótima, mas balanceia o consumo de energia</a:t>
            </a:r>
          </a:p>
          <a:p>
            <a:pPr marL="514350" indent="-514350"/>
            <a:r>
              <a:rPr lang="pt-BR" dirty="0" smtClean="0"/>
              <a:t>Compromissos</a:t>
            </a:r>
          </a:p>
          <a:p>
            <a:pPr marL="914400" lvl="1" indent="-514350"/>
            <a:r>
              <a:rPr lang="pt-BR" dirty="0" smtClean="0"/>
              <a:t>Roteamento por não centrais VS fusão de dados</a:t>
            </a:r>
          </a:p>
          <a:p>
            <a:pPr marL="914400" lvl="1" indent="-514350"/>
            <a:r>
              <a:rPr lang="pt-BR" dirty="0" smtClean="0"/>
              <a:t>Alta assimetria VS entrega dos dados</a:t>
            </a:r>
          </a:p>
          <a:p>
            <a:pPr marL="514350" indent="-514350"/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2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Extras CRAL</a:t>
            </a:r>
            <a:endParaRPr lang="pt-BR" sz="3800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i="1" dirty="0">
                <a:solidFill>
                  <a:schemeClr val="bg2">
                    <a:lumMod val="75000"/>
                  </a:schemeClr>
                </a:solidFill>
              </a:rPr>
              <a:t>Policy Aware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4"/>
          </p:nvPr>
        </p:nvSpPr>
        <p:spPr>
          <a:xfrm>
            <a:off x="467544" y="1700808"/>
            <a:ext cx="5652628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Algoritmo</a:t>
            </a:r>
            <a:endParaRPr lang="pt-BR" i="1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cs typeface="Courier New" pitchFamily="49" charset="0"/>
              </a:rPr>
              <a:t>Limiar alcançado</a:t>
            </a:r>
          </a:p>
          <a:p>
            <a:pPr marL="914400" lvl="1" indent="-514350"/>
            <a:r>
              <a:rPr lang="pt-BR" dirty="0" smtClean="0">
                <a:cs typeface="Courier New" pitchFamily="49" charset="0"/>
              </a:rPr>
              <a:t>% de bateria</a:t>
            </a:r>
          </a:p>
          <a:p>
            <a:pPr marL="914400" lvl="1" indent="-514350"/>
            <a:r>
              <a:rPr lang="pt-BR" dirty="0" smtClean="0">
                <a:cs typeface="Courier New" pitchFamily="49" charset="0"/>
              </a:rPr>
              <a:t>Número de transmissões</a:t>
            </a:r>
          </a:p>
          <a:p>
            <a:pPr marL="914400" lvl="1" indent="-514350"/>
            <a:r>
              <a:rPr lang="pt-BR" dirty="0" smtClean="0">
                <a:cs typeface="Courier New" pitchFamily="49" charset="0"/>
              </a:rPr>
              <a:t>Misto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cs typeface="Courier New" pitchFamily="49" charset="0"/>
              </a:rPr>
              <a:t>Envia alerta</a:t>
            </a:r>
          </a:p>
          <a:p>
            <a:pPr marL="914400" lvl="1" indent="-514350"/>
            <a:r>
              <a:rPr lang="pt-BR" dirty="0" smtClean="0">
                <a:cs typeface="Courier New" pitchFamily="49" charset="0"/>
              </a:rPr>
              <a:t>Nó interessados:</a:t>
            </a:r>
          </a:p>
          <a:p>
            <a:pPr marL="1314450" lvl="2" indent="-514350"/>
            <a:r>
              <a:rPr lang="pt-BR" dirty="0" smtClean="0">
                <a:cs typeface="Courier New" pitchFamily="49" charset="0"/>
              </a:rPr>
              <a:t>Menor ou igual número de saltos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7140465" y="1700808"/>
            <a:ext cx="409255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8604448" y="400506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7165072" y="400506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6411745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7925462" y="2872217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1" name="Conector de seta reta 20"/>
          <p:cNvCxnSpPr>
            <a:stCxn id="16" idx="7"/>
            <a:endCxn id="20" idx="3"/>
          </p:cNvCxnSpPr>
          <p:nvPr/>
        </p:nvCxnSpPr>
        <p:spPr>
          <a:xfrm flipV="1">
            <a:off x="7472385" y="3179530"/>
            <a:ext cx="505804" cy="8782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5" idx="1"/>
            <a:endCxn id="20" idx="5"/>
          </p:cNvCxnSpPr>
          <p:nvPr/>
        </p:nvCxnSpPr>
        <p:spPr>
          <a:xfrm flipH="1" flipV="1">
            <a:off x="8232775" y="3179530"/>
            <a:ext cx="424400" cy="8782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9" idx="7"/>
          </p:cNvCxnSpPr>
          <p:nvPr/>
        </p:nvCxnSpPr>
        <p:spPr>
          <a:xfrm flipV="1">
            <a:off x="6719058" y="2132856"/>
            <a:ext cx="421407" cy="844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20" idx="1"/>
          </p:cNvCxnSpPr>
          <p:nvPr/>
        </p:nvCxnSpPr>
        <p:spPr>
          <a:xfrm flipH="1" flipV="1">
            <a:off x="7522790" y="2132856"/>
            <a:ext cx="455399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7666005" y="2602212"/>
            <a:ext cx="878954" cy="8789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Elipse 44"/>
          <p:cNvSpPr/>
          <p:nvPr/>
        </p:nvSpPr>
        <p:spPr>
          <a:xfrm>
            <a:off x="7367400" y="2296153"/>
            <a:ext cx="1476164" cy="147616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/>
          <p:cNvSpPr/>
          <p:nvPr/>
        </p:nvSpPr>
        <p:spPr>
          <a:xfrm>
            <a:off x="6953354" y="1900109"/>
            <a:ext cx="2304256" cy="230425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Elipse 32"/>
          <p:cNvSpPr/>
          <p:nvPr/>
        </p:nvSpPr>
        <p:spPr>
          <a:xfrm>
            <a:off x="7162750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5" name="Conector de seta reta 34"/>
          <p:cNvCxnSpPr>
            <a:stCxn id="33" idx="0"/>
            <a:endCxn id="7" idx="2"/>
          </p:cNvCxnSpPr>
          <p:nvPr/>
        </p:nvCxnSpPr>
        <p:spPr>
          <a:xfrm flipV="1">
            <a:off x="7342770" y="2132856"/>
            <a:ext cx="2323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61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B1E3D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F7F"/>
                                      </p:to>
                                    </p:animClr>
                                    <p:set>
                                      <p:cBhvr>
                                        <p:cTn id="5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0000"/>
                                      </p:to>
                                    </p:animClr>
                                    <p:set>
                                      <p:cBhvr>
                                        <p:cTn id="5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4" grpId="0" animBg="1"/>
      <p:bldP spid="34" grpId="1" animBg="1"/>
      <p:bldP spid="45" grpId="0" animBg="1"/>
      <p:bldP spid="45" grpId="1" animBg="1"/>
      <p:bldP spid="49" grpId="0" animBg="1"/>
      <p:bldP spid="4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4</a:t>
            </a:fld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Visão geral,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otivação</a:t>
            </a:r>
            <a:r>
              <a:rPr lang="pt-BR" dirty="0" smtClean="0"/>
              <a:t>, Problema e Soluções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pt-BR" dirty="0"/>
              <a:t>Limitações de energia e hardware</a:t>
            </a:r>
          </a:p>
          <a:p>
            <a:r>
              <a:rPr lang="pt-BR" dirty="0"/>
              <a:t>Muitos dos algoritmos da literatura 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</a:t>
            </a:r>
          </a:p>
          <a:p>
            <a:pPr lvl="1"/>
            <a:r>
              <a:rPr lang="pt-BR" dirty="0" smtClean="0"/>
              <a:t>Consideram a importância topológica dos nós</a:t>
            </a:r>
          </a:p>
          <a:p>
            <a:pPr lvl="1"/>
            <a:r>
              <a:rPr lang="pt-BR" dirty="0" smtClean="0"/>
              <a:t>Levam em conta a </a:t>
            </a:r>
            <a:r>
              <a:rPr lang="pt-BR" dirty="0"/>
              <a:t>c</a:t>
            </a:r>
            <a:r>
              <a:rPr lang="pt-BR" dirty="0" smtClean="0"/>
              <a:t>aracterística sem fio da rede</a:t>
            </a:r>
            <a:endParaRPr lang="pt-BR" dirty="0"/>
          </a:p>
          <a:p>
            <a:pPr lvl="1"/>
            <a:r>
              <a:rPr lang="pt-BR" dirty="0" smtClean="0"/>
              <a:t>Mostram os compromissos</a:t>
            </a:r>
          </a:p>
        </p:txBody>
      </p:sp>
    </p:spTree>
    <p:extLst>
      <p:ext uri="{BB962C8B-B14F-4D97-AF65-F5344CB8AC3E}">
        <p14:creationId xmlns:p14="http://schemas.microsoft.com/office/powerpoint/2010/main" val="4706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Extras CRAL</a:t>
            </a:r>
            <a:endParaRPr lang="pt-BR" sz="3800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i="1" dirty="0">
                <a:solidFill>
                  <a:schemeClr val="bg2">
                    <a:lumMod val="75000"/>
                  </a:schemeClr>
                </a:solidFill>
              </a:rPr>
              <a:t>Policy Aware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4"/>
          </p:nvPr>
        </p:nvSpPr>
        <p:spPr>
          <a:xfrm>
            <a:off x="467543" y="1700808"/>
            <a:ext cx="6151161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Algoritmo</a:t>
            </a:r>
            <a:endParaRPr lang="pt-BR" i="1" dirty="0"/>
          </a:p>
          <a:p>
            <a:pPr marL="514350" indent="-514350">
              <a:buFont typeface="+mj-lt"/>
              <a:buAutoNum type="arabicPeriod" startAt="3"/>
            </a:pPr>
            <a:r>
              <a:rPr lang="pt-BR" dirty="0" smtClean="0">
                <a:cs typeface="Courier New" pitchFamily="49" charset="0"/>
              </a:rPr>
              <a:t>Os nós informam que podem ser roteadores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dirty="0" smtClean="0">
                <a:cs typeface="Courier New" pitchFamily="49" charset="0"/>
              </a:rPr>
              <a:t>Os descentes atualizam suas rotas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dirty="0" smtClean="0">
                <a:cs typeface="Courier New" pitchFamily="49" charset="0"/>
              </a:rPr>
              <a:t>Quem atualiza informa que encontrou uma nova rota</a:t>
            </a:r>
          </a:p>
          <a:p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7140465" y="1700808"/>
            <a:ext cx="409255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8604448" y="400506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7165072" y="400506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6411745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7925462" y="2872217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1" name="Conector de seta reta 20"/>
          <p:cNvCxnSpPr>
            <a:stCxn id="16" idx="7"/>
            <a:endCxn id="20" idx="3"/>
          </p:cNvCxnSpPr>
          <p:nvPr/>
        </p:nvCxnSpPr>
        <p:spPr>
          <a:xfrm flipV="1">
            <a:off x="7472385" y="3179530"/>
            <a:ext cx="505804" cy="8782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5" idx="1"/>
            <a:endCxn id="20" idx="5"/>
          </p:cNvCxnSpPr>
          <p:nvPr/>
        </p:nvCxnSpPr>
        <p:spPr>
          <a:xfrm flipH="1" flipV="1">
            <a:off x="8232775" y="3179530"/>
            <a:ext cx="424400" cy="8782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9" idx="7"/>
          </p:cNvCxnSpPr>
          <p:nvPr/>
        </p:nvCxnSpPr>
        <p:spPr>
          <a:xfrm flipV="1">
            <a:off x="6719058" y="2132856"/>
            <a:ext cx="421407" cy="844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20" idx="1"/>
          </p:cNvCxnSpPr>
          <p:nvPr/>
        </p:nvCxnSpPr>
        <p:spPr>
          <a:xfrm flipH="1" flipV="1">
            <a:off x="7522790" y="2132856"/>
            <a:ext cx="455399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7162750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5" name="Conector de seta reta 34"/>
          <p:cNvCxnSpPr>
            <a:stCxn id="33" idx="0"/>
            <a:endCxn id="7" idx="2"/>
          </p:cNvCxnSpPr>
          <p:nvPr/>
        </p:nvCxnSpPr>
        <p:spPr>
          <a:xfrm flipV="1">
            <a:off x="7342770" y="2132856"/>
            <a:ext cx="2323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6903293" y="2665487"/>
            <a:ext cx="878954" cy="8789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Elipse 23"/>
          <p:cNvSpPr/>
          <p:nvPr/>
        </p:nvSpPr>
        <p:spPr>
          <a:xfrm>
            <a:off x="6604688" y="2359428"/>
            <a:ext cx="1476164" cy="147616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6190642" y="1963384"/>
            <a:ext cx="2304256" cy="230425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190642" y="2652012"/>
            <a:ext cx="878954" cy="8789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/>
          <p:cNvSpPr/>
          <p:nvPr/>
        </p:nvSpPr>
        <p:spPr>
          <a:xfrm>
            <a:off x="5892037" y="2345953"/>
            <a:ext cx="1476164" cy="147616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Elipse 28"/>
          <p:cNvSpPr/>
          <p:nvPr/>
        </p:nvSpPr>
        <p:spPr>
          <a:xfrm>
            <a:off x="5477991" y="1949909"/>
            <a:ext cx="2304256" cy="230425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0" name="Conector de seta reta 29"/>
          <p:cNvCxnSpPr>
            <a:endCxn id="33" idx="4"/>
          </p:cNvCxnSpPr>
          <p:nvPr/>
        </p:nvCxnSpPr>
        <p:spPr>
          <a:xfrm flipV="1">
            <a:off x="7342770" y="3284984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6903293" y="3754340"/>
            <a:ext cx="878954" cy="8789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Elipse 38"/>
          <p:cNvSpPr/>
          <p:nvPr/>
        </p:nvSpPr>
        <p:spPr>
          <a:xfrm>
            <a:off x="6604688" y="3448281"/>
            <a:ext cx="1476164" cy="147616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Elipse 39"/>
          <p:cNvSpPr/>
          <p:nvPr/>
        </p:nvSpPr>
        <p:spPr>
          <a:xfrm>
            <a:off x="6190642" y="3052237"/>
            <a:ext cx="2304256" cy="230425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1" name="Conector de seta reta 40"/>
          <p:cNvCxnSpPr>
            <a:stCxn id="15" idx="2"/>
            <a:endCxn id="16" idx="6"/>
          </p:cNvCxnSpPr>
          <p:nvPr/>
        </p:nvCxnSpPr>
        <p:spPr>
          <a:xfrm flipH="1">
            <a:off x="7525112" y="4185084"/>
            <a:ext cx="107933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81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00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F7F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8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72B62"/>
                                      </p:to>
                                    </p:animClr>
                                    <p:set>
                                      <p:cBhvr>
                                        <p:cTn id="21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Extras CRAL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41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Compromissos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Consumo de energia dos nós centrais</a:t>
            </a:r>
          </a:p>
          <a:p>
            <a:pPr lvl="1"/>
            <a:r>
              <a:rPr lang="pt-BR" i="1" dirty="0" smtClean="0"/>
              <a:t>Policy Aware</a:t>
            </a:r>
          </a:p>
          <a:p>
            <a:pPr lvl="1"/>
            <a:endParaRPr lang="pt-BR" dirty="0" smtClean="0"/>
          </a:p>
        </p:txBody>
      </p:sp>
      <p:pic>
        <p:nvPicPr>
          <p:cNvPr id="6" name="Espaço Reservado para Conteúdo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28" y="2780928"/>
            <a:ext cx="6215744" cy="3936638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 rot="20628739">
            <a:off x="2171019" y="3765333"/>
            <a:ext cx="1457402" cy="546526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Seta para a esquerda 7"/>
          <p:cNvSpPr/>
          <p:nvPr/>
        </p:nvSpPr>
        <p:spPr>
          <a:xfrm>
            <a:off x="4427984" y="3140968"/>
            <a:ext cx="667976" cy="242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Seta para a esquerda 8"/>
          <p:cNvSpPr/>
          <p:nvPr/>
        </p:nvSpPr>
        <p:spPr>
          <a:xfrm>
            <a:off x="4390019" y="5013176"/>
            <a:ext cx="667976" cy="242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30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Extras CRAL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42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Métricas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Estimadores de qualidade</a:t>
            </a:r>
          </a:p>
          <a:p>
            <a:pPr lvl="1"/>
            <a:r>
              <a:rPr lang="pt-BR" dirty="0" smtClean="0"/>
              <a:t>Realizei testes com outros estimadores</a:t>
            </a:r>
          </a:p>
          <a:p>
            <a:pPr lvl="2"/>
            <a:r>
              <a:rPr lang="pt-BR" i="1" dirty="0"/>
              <a:t>Weighted Cumulative ETT (WCETT)</a:t>
            </a:r>
          </a:p>
          <a:p>
            <a:pPr lvl="2"/>
            <a:r>
              <a:rPr lang="pt-BR" i="1" dirty="0"/>
              <a:t>Medium Time Metric (MTM)</a:t>
            </a:r>
          </a:p>
          <a:p>
            <a:pPr lvl="2"/>
            <a:r>
              <a:rPr lang="pt-BR" i="1" dirty="0" smtClean="0"/>
              <a:t>Estimated </a:t>
            </a:r>
            <a:r>
              <a:rPr lang="pt-BR" i="1" dirty="0"/>
              <a:t>Transmission </a:t>
            </a:r>
            <a:r>
              <a:rPr lang="pt-BR" i="1" dirty="0" smtClean="0"/>
              <a:t>Time (EstdTT)</a:t>
            </a:r>
          </a:p>
          <a:p>
            <a:pPr lvl="2"/>
            <a:r>
              <a:rPr lang="pt-BR" dirty="0" smtClean="0"/>
              <a:t>...</a:t>
            </a:r>
          </a:p>
          <a:p>
            <a:r>
              <a:rPr lang="pt-BR" dirty="0" smtClean="0"/>
              <a:t>Métricas de Centralidade</a:t>
            </a:r>
          </a:p>
          <a:p>
            <a:pPr lvl="1"/>
            <a:r>
              <a:rPr lang="pt-BR" i="1" dirty="0" smtClean="0"/>
              <a:t>Stress</a:t>
            </a:r>
            <a:r>
              <a:rPr lang="pt-BR" dirty="0" smtClean="0"/>
              <a:t> (com um destino)</a:t>
            </a:r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747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Extras CRAL</a:t>
            </a:r>
            <a:endParaRPr lang="pt-BR" sz="3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43</a:t>
            </a:fld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>
          <a:xfrm>
            <a:off x="0" y="980728"/>
            <a:ext cx="9144000" cy="504055"/>
          </a:xfrm>
        </p:spPr>
        <p:txBody>
          <a:bodyPr/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Sink Betweenness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4000" smtClean="0">
                          <a:latin typeface="Cambria Math"/>
                        </a:rPr>
                        <m:t>S</m:t>
                      </m:r>
                      <m:r>
                        <m:rPr>
                          <m:sty m:val="p"/>
                        </m:rPr>
                        <a:rPr lang="pt-BR" sz="4000" b="0" i="0" smtClean="0">
                          <a:latin typeface="Cambria Math"/>
                        </a:rPr>
                        <m:t>BC</m:t>
                      </m:r>
                      <m:d>
                        <m:d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/>
                            </a:rPr>
                            <m:t>v</m:t>
                          </m:r>
                        </m:e>
                      </m:d>
                      <m:r>
                        <a:rPr lang="pt-BR" sz="4000" b="0" i="0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sz="40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4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pt-BR" sz="4000" b="0" i="1" smtClean="0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pt-BR" sz="40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pt-BR" sz="4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4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BR" sz="40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  <m:r>
                                    <a:rPr lang="pt-BR" sz="40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pt-BR" sz="4000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4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BR" sz="40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pt-BR" sz="40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pt-BR" sz="4000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39552" y="3501008"/>
                <a:ext cx="8352928" cy="1602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2400" b="1" i="1" smtClean="0"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b>
                        <m:r>
                          <a:rPr lang="pt-BR" sz="2400" b="1" i="1" smtClean="0">
                            <a:latin typeface="Cambria Math"/>
                            <a:ea typeface="Cambria Math"/>
                          </a:rPr>
                          <m:t>𝒗</m:t>
                        </m:r>
                        <m:r>
                          <a:rPr lang="pt-BR" sz="2400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sz="24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  <m:r>
                      <a:rPr lang="pt-BR" sz="2400" b="1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pt-BR" sz="2400" b="1" dirty="0"/>
                  <a:t>é </a:t>
                </a:r>
                <a:r>
                  <a:rPr lang="pt-BR" sz="2400" b="1" dirty="0" smtClean="0"/>
                  <a:t>o </a:t>
                </a:r>
                <a:r>
                  <a:rPr lang="pt-BR" sz="2400" b="1" dirty="0"/>
                  <a:t>número de menores caminhos de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/>
                      </a:rPr>
                      <m:t>𝒗</m:t>
                    </m:r>
                  </m:oMath>
                </a14:m>
                <a:r>
                  <a:rPr lang="pt-BR" sz="2400" b="1" dirty="0" smtClean="0"/>
                  <a:t> para o Sorvedouro</a:t>
                </a:r>
                <a:endParaRPr lang="pt-BR" sz="2400" b="1" dirty="0"/>
              </a:p>
              <a:p>
                <a:pPr algn="just"/>
                <a:endParaRPr lang="pt-BR" sz="2400" b="1" i="1" dirty="0" smtClean="0">
                  <a:latin typeface="Cambria Math"/>
                  <a:ea typeface="Cambria Math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b>
                        <m:r>
                          <a:rPr lang="pt-BR" sz="2400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pt-BR" sz="2400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sz="2400" b="1" i="1"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pt-BR" sz="2400" b="1" dirty="0"/>
                  <a:t> é o número de menores caminhos de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/>
                      </a:rPr>
                      <m:t>𝒊</m:t>
                    </m:r>
                  </m:oMath>
                </a14:m>
                <a:r>
                  <a:rPr lang="pt-BR" sz="2400" b="1" dirty="0" smtClean="0"/>
                  <a:t> para </a:t>
                </a:r>
                <a:r>
                  <a:rPr lang="pt-BR" sz="2400" b="1" dirty="0"/>
                  <a:t>o </a:t>
                </a:r>
                <a:r>
                  <a:rPr lang="pt-BR" sz="2400" b="1" dirty="0" smtClean="0"/>
                  <a:t>s, sempre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2400" b="1" i="1" smtClean="0">
                            <a:latin typeface="Cambria Math"/>
                            <a:ea typeface="Cambria Math"/>
                          </a:rPr>
                          <m:t>𝝍</m:t>
                        </m:r>
                      </m:e>
                      <m:sub>
                        <m:r>
                          <a:rPr lang="pt-BR" sz="2400" b="1" i="1" smtClean="0">
                            <a:latin typeface="Cambria Math"/>
                            <a:ea typeface="Cambria Math"/>
                          </a:rPr>
                          <m:t>𝒗</m:t>
                        </m:r>
                      </m:sub>
                    </m:sSub>
                    <m:r>
                      <a:rPr lang="pt-BR" sz="2400" b="1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pt-BR" sz="24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pt-BR" sz="2400" b="1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2400" b="1" i="1" smtClean="0">
                            <a:latin typeface="Cambria Math"/>
                            <a:ea typeface="Cambria Math"/>
                          </a:rPr>
                          <m:t>𝝐</m:t>
                        </m:r>
                        <m:r>
                          <a:rPr lang="pt-BR" sz="2400" b="1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sz="2400" b="1" i="1" smtClean="0">
                            <a:latin typeface="Cambria Math"/>
                            <a:ea typeface="Cambria Math"/>
                          </a:rPr>
                          <m:t>𝑽</m:t>
                        </m:r>
                        <m:r>
                          <a:rPr lang="pt-BR" sz="2400" b="1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pt-BR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2400" b="1" i="1" smtClean="0">
                        <a:latin typeface="Cambria Math"/>
                        <a:ea typeface="Cambria Math"/>
                      </a:rPr>
                      <m:t>𝒗</m:t>
                    </m:r>
                    <m:r>
                      <a:rPr lang="pt-BR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2400" b="1" i="1" smtClean="0">
                        <a:latin typeface="Cambria Math"/>
                        <a:ea typeface="Cambria Math"/>
                      </a:rPr>
                      <m:t>𝝐</m:t>
                    </m:r>
                    <m:r>
                      <a:rPr lang="pt-BR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2400" b="1" i="1" smtClean="0">
                        <a:latin typeface="Cambria Math"/>
                        <a:ea typeface="Cambria Math"/>
                      </a:rPr>
                      <m:t>𝑺</m:t>
                    </m:r>
                    <m:sSub>
                      <m:sSubPr>
                        <m:ctrlPr>
                          <a:rPr lang="pt-BR" sz="24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2400" b="1" i="1" smtClean="0">
                            <a:latin typeface="Cambria Math"/>
                            <a:ea typeface="Cambria Math"/>
                          </a:rPr>
                          <m:t>𝑷</m:t>
                        </m:r>
                      </m:e>
                      <m:sub>
                        <m:r>
                          <a:rPr lang="pt-BR" sz="2400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pt-BR" sz="2400" b="1" i="1" smtClean="0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pt-BR" sz="24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  <m:r>
                      <a:rPr lang="pt-BR" sz="2400" b="1" i="1" smtClean="0">
                        <a:latin typeface="Cambria Math"/>
                        <a:ea typeface="Cambria Math"/>
                      </a:rPr>
                      <m:t>}</m:t>
                    </m:r>
                    <m:r>
                      <a:rPr lang="pt-BR" sz="2400" b="1" i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01008"/>
                <a:ext cx="8352928" cy="1602105"/>
              </a:xfrm>
              <a:prstGeom prst="rect">
                <a:avLst/>
              </a:prstGeom>
              <a:blipFill rotWithShape="1">
                <a:blip r:embed="rId4"/>
                <a:stretch>
                  <a:fillRect l="-657" t="-2662" r="-1095" b="-41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3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Extras CRAL: </a:t>
            </a:r>
            <a:r>
              <a:rPr lang="pt-BR" sz="3800" dirty="0" smtClean="0"/>
              <a:t>operação</a:t>
            </a:r>
            <a:endParaRPr lang="pt-BR" sz="3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44</a:t>
            </a:fld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>
          <a:xfrm>
            <a:off x="0" y="980728"/>
            <a:ext cx="9144000" cy="504055"/>
          </a:xfrm>
        </p:spPr>
        <p:txBody>
          <a:bodyPr/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Sink Betweenness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Espaço Reservado para Conteúdo 9"/>
              <p:cNvGraphicFramePr>
                <a:graphicFrameLocks noGrp="1"/>
              </p:cNvGraphicFramePr>
              <p:nvPr>
                <p:ph sz="quarter" idx="14"/>
                <p:extLst>
                  <p:ext uri="{D42A27DB-BD31-4B8C-83A1-F6EECF244321}">
                    <p14:modId xmlns:p14="http://schemas.microsoft.com/office/powerpoint/2010/main" val="4267221713"/>
                  </p:ext>
                </p:extLst>
              </p:nvPr>
            </p:nvGraphicFramePr>
            <p:xfrm>
              <a:off x="4198789" y="3933056"/>
              <a:ext cx="4621683" cy="2352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8071"/>
                    <a:gridCol w="1353894"/>
                    <a:gridCol w="1598434"/>
                    <a:gridCol w="102128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Nó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Caminhos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Descendentes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1" i="1" smtClean="0">
                                      <a:latin typeface="Cambria Math"/>
                                      <a:ea typeface="Cambria Math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pt-BR" sz="1800" b="1" i="1" smtClean="0"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  <m:r>
                                    <a:rPr lang="pt-BR" sz="1800" b="1" i="1" smtClean="0">
                                      <a:latin typeface="Cambria Math"/>
                                      <a:ea typeface="Cambria Math"/>
                                    </a:rPr>
                                    <m:t>ó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dirty="0" smtClean="0"/>
                            <a:t> </a:t>
                          </a:r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S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0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  <a:ea typeface="Cambria Math"/>
                                  </a:rPr>
                                  <m:t>[</m:t>
                                </m:r>
                                <m:r>
                                  <a:rPr lang="pt-BR" sz="2000" i="1" smtClean="0">
                                    <a:latin typeface="Cambria Math"/>
                                    <a:ea typeface="Cambria Math"/>
                                  </a:rPr>
                                  <m:t>∅</m:t>
                                </m:r>
                                <m:r>
                                  <a:rPr lang="pt-BR" sz="2000" b="0" i="1" smtClean="0">
                                    <a:latin typeface="Cambria Math"/>
                                    <a:ea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  <a:ea typeface="Cambria Math"/>
                                  </a:rPr>
                                  <m:t>[</m:t>
                                </m:r>
                                <m:r>
                                  <a:rPr lang="pt-BR" sz="2000" i="1" smtClean="0">
                                    <a:latin typeface="Cambria Math"/>
                                    <a:ea typeface="Cambria Math"/>
                                  </a:rPr>
                                  <m:t>∅</m:t>
                                </m:r>
                                <m:r>
                                  <a:rPr lang="pt-BR" sz="2000" b="0" i="1" smtClean="0">
                                    <a:latin typeface="Cambria Math"/>
                                    <a:ea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A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1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[1,</a:t>
                          </a:r>
                          <a:r>
                            <a:rPr lang="pt-BR" sz="2000" baseline="0" dirty="0" smtClean="0"/>
                            <a:t> </a:t>
                          </a:r>
                          <a:r>
                            <a:rPr lang="pt-BR" sz="2000" dirty="0" smtClean="0"/>
                            <a:t>1, 2]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[B,C,D]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B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1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[2]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[D]</a:t>
                          </a:r>
                          <a:endParaRPr lang="pt-BR" sz="20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C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1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dirty="0" smtClean="0"/>
                            <a:t>[2]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[D]</a:t>
                          </a:r>
                          <a:endParaRPr lang="pt-BR" sz="20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D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2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  <a:ea typeface="Cambria Math"/>
                                  </a:rPr>
                                  <m:t>[</m:t>
                                </m:r>
                                <m:r>
                                  <a:rPr lang="pt-BR" sz="2000" i="1" smtClean="0">
                                    <a:latin typeface="Cambria Math"/>
                                    <a:ea typeface="Cambria Math"/>
                                  </a:rPr>
                                  <m:t>∅</m:t>
                                </m:r>
                                <m:r>
                                  <a:rPr lang="pt-BR" sz="2000" b="0" i="1" smtClean="0">
                                    <a:latin typeface="Cambria Math"/>
                                    <a:ea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  <a:ea typeface="Cambria Math"/>
                                  </a:rPr>
                                  <m:t>[</m:t>
                                </m:r>
                                <m:r>
                                  <a:rPr lang="pt-BR" sz="2000" i="1" smtClean="0">
                                    <a:latin typeface="Cambria Math"/>
                                    <a:ea typeface="Cambria Math"/>
                                  </a:rPr>
                                  <m:t>∅</m:t>
                                </m:r>
                                <m:r>
                                  <a:rPr lang="pt-BR" sz="2000" b="0" i="1" smtClean="0">
                                    <a:latin typeface="Cambria Math"/>
                                    <a:ea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Espaço Reservado para Conteúdo 9"/>
              <p:cNvGraphicFramePr>
                <a:graphicFrameLocks noGrp="1"/>
              </p:cNvGraphicFramePr>
              <p:nvPr>
                <p:ph sz="quarter" idx="14"/>
                <p:extLst>
                  <p:ext uri="{D42A27DB-BD31-4B8C-83A1-F6EECF244321}">
                    <p14:modId xmlns:p14="http://schemas.microsoft.com/office/powerpoint/2010/main" val="1365669178"/>
                  </p:ext>
                </p:extLst>
              </p:nvPr>
            </p:nvGraphicFramePr>
            <p:xfrm>
              <a:off x="4198789" y="3933056"/>
              <a:ext cx="4621683" cy="2352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8071"/>
                    <a:gridCol w="1353894"/>
                    <a:gridCol w="1598434"/>
                    <a:gridCol w="102128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Nó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Caminhos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Descendentes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51786" t="-6557" b="-562295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S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0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25573" t="-100000" r="-64122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51786" t="-100000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A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1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[1,</a:t>
                          </a:r>
                          <a:r>
                            <a:rPr lang="pt-BR" sz="2000" baseline="0" dirty="0" smtClean="0"/>
                            <a:t> </a:t>
                          </a:r>
                          <a:r>
                            <a:rPr lang="pt-BR" sz="2000" dirty="0" smtClean="0"/>
                            <a:t>1, 2]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[B,C,D]</a:t>
                          </a:r>
                        </a:p>
                      </a:txBody>
                      <a:tcPr anchor="ctr"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B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1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[2]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[D]</a:t>
                          </a:r>
                          <a:endParaRPr lang="pt-BR" sz="2000" dirty="0"/>
                        </a:p>
                      </a:txBody>
                      <a:tcPr anchor="ctr"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C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1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dirty="0" smtClean="0"/>
                            <a:t>[2]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[D]</a:t>
                          </a:r>
                          <a:endParaRPr lang="pt-BR" sz="2000" dirty="0"/>
                        </a:p>
                      </a:txBody>
                      <a:tcPr anchor="ctr"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D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2</a:t>
                          </a:r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25573" t="-500000" r="-64122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51786" t="-500000" b="-2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Elipse 10"/>
          <p:cNvSpPr/>
          <p:nvPr/>
        </p:nvSpPr>
        <p:spPr>
          <a:xfrm>
            <a:off x="5796136" y="26273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A</a:t>
            </a:r>
            <a:endParaRPr lang="pt-BR" b="1" dirty="0"/>
          </a:p>
        </p:txBody>
      </p:sp>
      <p:sp>
        <p:nvSpPr>
          <p:cNvPr id="12" name="Retângulo 11"/>
          <p:cNvSpPr/>
          <p:nvPr/>
        </p:nvSpPr>
        <p:spPr>
          <a:xfrm>
            <a:off x="4716016" y="2591319"/>
            <a:ext cx="409255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S</a:t>
            </a:r>
            <a:endParaRPr lang="pt-BR" b="1" dirty="0"/>
          </a:p>
        </p:txBody>
      </p:sp>
      <p:sp>
        <p:nvSpPr>
          <p:cNvPr id="13" name="Elipse 12"/>
          <p:cNvSpPr/>
          <p:nvPr/>
        </p:nvSpPr>
        <p:spPr>
          <a:xfrm>
            <a:off x="6804248" y="34290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B</a:t>
            </a:r>
            <a:endParaRPr lang="pt-BR" b="1" dirty="0"/>
          </a:p>
        </p:txBody>
      </p:sp>
      <p:sp>
        <p:nvSpPr>
          <p:cNvPr id="14" name="Elipse 13"/>
          <p:cNvSpPr/>
          <p:nvPr/>
        </p:nvSpPr>
        <p:spPr>
          <a:xfrm>
            <a:off x="6804248" y="187123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C</a:t>
            </a:r>
            <a:endParaRPr lang="pt-BR" b="1" dirty="0"/>
          </a:p>
        </p:txBody>
      </p:sp>
      <p:sp>
        <p:nvSpPr>
          <p:cNvPr id="15" name="Elipse 14"/>
          <p:cNvSpPr/>
          <p:nvPr/>
        </p:nvSpPr>
        <p:spPr>
          <a:xfrm>
            <a:off x="7734701" y="26273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D</a:t>
            </a:r>
            <a:endParaRPr lang="pt-BR" b="1" dirty="0"/>
          </a:p>
        </p:txBody>
      </p:sp>
      <p:cxnSp>
        <p:nvCxnSpPr>
          <p:cNvPr id="17" name="Conector de seta reta 16"/>
          <p:cNvCxnSpPr>
            <a:stCxn id="15" idx="1"/>
            <a:endCxn id="14" idx="5"/>
          </p:cNvCxnSpPr>
          <p:nvPr/>
        </p:nvCxnSpPr>
        <p:spPr>
          <a:xfrm flipH="1" flipV="1">
            <a:off x="7111561" y="2178552"/>
            <a:ext cx="675867" cy="5014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5" idx="3"/>
            <a:endCxn id="13" idx="7"/>
          </p:cNvCxnSpPr>
          <p:nvPr/>
        </p:nvCxnSpPr>
        <p:spPr>
          <a:xfrm flipH="1">
            <a:off x="7111561" y="2934636"/>
            <a:ext cx="675867" cy="5470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3" idx="1"/>
            <a:endCxn id="11" idx="5"/>
          </p:cNvCxnSpPr>
          <p:nvPr/>
        </p:nvCxnSpPr>
        <p:spPr>
          <a:xfrm flipH="1" flipV="1">
            <a:off x="6103449" y="2934636"/>
            <a:ext cx="753526" cy="5470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4" idx="3"/>
            <a:endCxn id="11" idx="7"/>
          </p:cNvCxnSpPr>
          <p:nvPr/>
        </p:nvCxnSpPr>
        <p:spPr>
          <a:xfrm flipH="1">
            <a:off x="6103449" y="2178552"/>
            <a:ext cx="753526" cy="5014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1" idx="2"/>
            <a:endCxn id="12" idx="3"/>
          </p:cNvCxnSpPr>
          <p:nvPr/>
        </p:nvCxnSpPr>
        <p:spPr>
          <a:xfrm flipH="1">
            <a:off x="5125271" y="2807343"/>
            <a:ext cx="67086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148847" y="1871239"/>
                <a:ext cx="3265253" cy="1190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𝐒𝐁𝐂</m:t>
                      </m:r>
                      <m:d>
                        <m:dPr>
                          <m:ctrlPr>
                            <a:rPr lang="pt-BR" sz="2800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b="1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pt-BR" sz="28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pt-BR" sz="2800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2800" b="1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pt-BR" sz="2800" b="1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pt-BR" sz="2800" b="1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pt-BR" sz="2800" b="1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800" b="1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1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pt-BR" sz="28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𝑨</m:t>
                                  </m:r>
                                  <m:r>
                                    <a:rPr lang="pt-BR" sz="2800" b="1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pt-BR" sz="2800" b="1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𝒔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800" b="1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1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pt-BR" sz="2800" b="1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  <m:r>
                                    <a:rPr lang="pt-BR" sz="2800" b="1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pt-BR" sz="2800" b="1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𝒔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pt-BR" sz="16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47" y="1871239"/>
                <a:ext cx="3265253" cy="11909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de cantos arredondados 27"/>
          <p:cNvSpPr/>
          <p:nvPr/>
        </p:nvSpPr>
        <p:spPr>
          <a:xfrm>
            <a:off x="7787428" y="4644903"/>
            <a:ext cx="1033044" cy="512289"/>
          </a:xfrm>
          <a:prstGeom prst="roundRect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1919999" y="2663327"/>
            <a:ext cx="742495" cy="398815"/>
          </a:xfrm>
          <a:prstGeom prst="roundRect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4860032" y="4691911"/>
            <a:ext cx="1317390" cy="465281"/>
          </a:xfrm>
          <a:prstGeom prst="roundRect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2650199" y="1913326"/>
            <a:ext cx="658695" cy="465281"/>
          </a:xfrm>
          <a:prstGeom prst="roundRect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2617160" y="2415694"/>
            <a:ext cx="658695" cy="465281"/>
          </a:xfrm>
          <a:prstGeom prst="roundRect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6198279" y="4691911"/>
            <a:ext cx="1589149" cy="465281"/>
          </a:xfrm>
          <a:prstGeom prst="roundRect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10955" y="3252704"/>
                <a:ext cx="4229428" cy="712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𝐒𝐁𝐂</m:t>
                    </m:r>
                    <m:d>
                      <m:dPr>
                        <m:ctrlPr>
                          <a:rPr lang="pt-BR" sz="28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8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pt-BR" sz="2800" b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8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8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pt-BR" sz="28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  <m:r>
                      <a:rPr lang="pt-BR" sz="28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sz="28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8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pt-BR" sz="28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  <m:r>
                      <a:rPr lang="pt-BR" sz="28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sz="28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8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pt-BR" sz="28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pt-BR" sz="28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pt-BR" sz="28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𝟐</m:t>
                    </m:r>
                    <m:r>
                      <a:rPr lang="pt-BR" sz="28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.</m:t>
                    </m:r>
                    <m:r>
                      <a:rPr lang="pt-BR" sz="28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pt-BR" sz="16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endParaRPr lang="pt-BR" sz="16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55" y="3252704"/>
                <a:ext cx="4229428" cy="7126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4440383" y="2178552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SBC = 0</a:t>
            </a:r>
            <a:endParaRPr lang="pt-BR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103449" y="2578662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SBC = 2.5</a:t>
            </a:r>
            <a:endParaRPr lang="pt-BR" b="1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7111561" y="3388930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SBC = 0.5</a:t>
            </a:r>
            <a:endParaRPr lang="pt-BR" b="1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111561" y="1778442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SBC = 0.5</a:t>
            </a:r>
            <a:endParaRPr lang="pt-BR" b="1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944442" y="2348880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SBC = 0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244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F7F"/>
                                      </p:to>
                                    </p:animClr>
                                    <p:set>
                                      <p:cBhvr>
                                        <p:cTn id="7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F7F"/>
                                      </p:to>
                                    </p:animClr>
                                    <p:set>
                                      <p:cBhvr>
                                        <p:cTn id="8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Extras CRAL: </a:t>
            </a:r>
            <a:r>
              <a:rPr lang="pt-BR" sz="3800" dirty="0" smtClean="0"/>
              <a:t>operação</a:t>
            </a:r>
            <a:endParaRPr lang="pt-BR" sz="3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45</a:t>
            </a:fld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>
          <a:xfrm>
            <a:off x="0" y="980728"/>
            <a:ext cx="9144000" cy="504055"/>
          </a:xfrm>
        </p:spPr>
        <p:txBody>
          <a:bodyPr/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LQEs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1269846" y="2450783"/>
                <a:ext cx="6604308" cy="978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/>
                        </a:rPr>
                        <m:t>𝑬𝑻</m:t>
                      </m:r>
                      <m:sSub>
                        <m:sSubPr>
                          <m:ctrlPr>
                            <a:rPr lang="pt-BR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/>
                            </a:rPr>
                            <m:t>𝒍</m:t>
                          </m:r>
                        </m:sub>
                      </m:sSub>
                      <m:r>
                        <a:rPr lang="pt-BR" sz="2800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2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8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pt-BR" sz="2800" b="1" i="1" smtClean="0">
                              <a:latin typeface="Cambria Math"/>
                            </a:rPr>
                            <m:t>𝒅𝒇</m:t>
                          </m:r>
                          <m:r>
                            <a:rPr lang="pt-BR" sz="2800" b="1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pt-BR" sz="2800" b="1" i="1" smtClean="0">
                              <a:latin typeface="Cambria Math"/>
                              <a:ea typeface="Cambria Math"/>
                            </a:rPr>
                            <m:t>𝒅𝒓</m:t>
                          </m:r>
                        </m:den>
                      </m:f>
                      <m:r>
                        <a:rPr lang="pt-BR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8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pt-BR" sz="2800" b="1" i="1" smtClean="0">
                              <a:latin typeface="Cambria Math"/>
                            </a:rPr>
                            <m:t>𝑪𝒐𝒏𝒇𝒊𝒂𝒃𝒊𝒍𝒊𝒅𝒂𝒅𝒆</m:t>
                          </m:r>
                          <m:r>
                            <a:rPr lang="pt-BR" sz="2800" b="1" i="1" smtClean="0">
                              <a:latin typeface="Cambria Math"/>
                            </a:rPr>
                            <m:t>(</m:t>
                          </m:r>
                          <m:r>
                            <a:rPr lang="pt-BR" sz="2800" b="1" i="1" smtClean="0">
                              <a:latin typeface="Cambria Math"/>
                            </a:rPr>
                            <m:t>𝒍</m:t>
                          </m:r>
                          <m:r>
                            <a:rPr lang="pt-BR" sz="2800" b="1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46" y="2450783"/>
                <a:ext cx="6604308" cy="97821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623840" y="4897405"/>
                <a:ext cx="5916748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/>
                        </a:rPr>
                        <m:t>𝑬𝑻</m:t>
                      </m:r>
                      <m:sSub>
                        <m:sSubPr>
                          <m:ctrlPr>
                            <a:rPr lang="pt-BR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/>
                            </a:rPr>
                            <m:t>𝒍</m:t>
                          </m:r>
                        </m:sub>
                      </m:sSub>
                      <m:r>
                        <a:rPr lang="pt-BR" sz="2800" b="1" i="1" smtClean="0">
                          <a:latin typeface="Cambria Math"/>
                        </a:rPr>
                        <m:t>=</m:t>
                      </m:r>
                      <m:r>
                        <a:rPr lang="pt-BR" sz="2800" b="1" i="1" smtClean="0">
                          <a:latin typeface="Cambria Math"/>
                        </a:rPr>
                        <m:t>𝑬𝑻</m:t>
                      </m:r>
                      <m:sSub>
                        <m:sSubPr>
                          <m:ctrlPr>
                            <a:rPr lang="pt-BR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/>
                            </a:rPr>
                            <m:t>𝒍</m:t>
                          </m:r>
                        </m:sub>
                      </m:sSub>
                      <m:r>
                        <a:rPr lang="pt-BR" sz="2800" b="1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2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800" b="1" i="1" smtClean="0">
                              <a:latin typeface="Cambria Math"/>
                            </a:rPr>
                            <m:t>𝑺</m:t>
                          </m:r>
                        </m:num>
                        <m:den>
                          <m:r>
                            <a:rPr lang="pt-BR" sz="2800" b="1" i="1" smtClean="0">
                              <a:latin typeface="Cambria Math"/>
                            </a:rPr>
                            <m:t>𝑩</m:t>
                          </m:r>
                        </m:den>
                      </m:f>
                      <m:r>
                        <a:rPr lang="pt-BR" sz="2800" b="1" i="1" smtClean="0">
                          <a:latin typeface="Cambria Math"/>
                        </a:rPr>
                        <m:t>=</m:t>
                      </m:r>
                      <m:r>
                        <a:rPr lang="pt-BR" sz="2800" b="1" i="1" smtClean="0">
                          <a:latin typeface="Cambria Math"/>
                        </a:rPr>
                        <m:t>𝑬𝑻</m:t>
                      </m:r>
                      <m:sSub>
                        <m:sSubPr>
                          <m:ctrlPr>
                            <a:rPr lang="pt-BR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/>
                            </a:rPr>
                            <m:t>𝒍</m:t>
                          </m:r>
                        </m:sub>
                      </m:sSub>
                      <m:r>
                        <a:rPr lang="pt-BR" sz="28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pt-BR" sz="2800" b="1" i="1" smtClean="0">
                          <a:latin typeface="Cambria Math"/>
                          <a:ea typeface="Cambria Math"/>
                        </a:rPr>
                        <m:t>𝑻𝒆𝒎𝒑𝒐</m:t>
                      </m:r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840" y="4897405"/>
                <a:ext cx="5916748" cy="8989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3032669" y="1734176"/>
            <a:ext cx="3078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u="sng" dirty="0" smtClean="0">
                <a:solidFill>
                  <a:schemeClr val="bg2">
                    <a:lumMod val="50000"/>
                  </a:schemeClr>
                </a:solidFill>
              </a:rPr>
              <a:t>CRAL – Low Drop</a:t>
            </a:r>
            <a:endParaRPr lang="pt-BR" sz="32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758940" y="4077072"/>
            <a:ext cx="3626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u="sng" dirty="0">
                <a:solidFill>
                  <a:schemeClr val="bg2">
                    <a:lumMod val="50000"/>
                  </a:schemeClr>
                </a:solidFill>
              </a:rPr>
              <a:t>CRAL – Fast Delivery</a:t>
            </a:r>
          </a:p>
        </p:txBody>
      </p:sp>
    </p:spTree>
    <p:extLst>
      <p:ext uri="{BB962C8B-B14F-4D97-AF65-F5344CB8AC3E}">
        <p14:creationId xmlns:p14="http://schemas.microsoft.com/office/powerpoint/2010/main" val="22658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Extras CRAL: </a:t>
            </a:r>
            <a:r>
              <a:rPr lang="pt-BR" sz="3800" dirty="0" smtClean="0"/>
              <a:t>operação</a:t>
            </a:r>
            <a:endParaRPr lang="pt-BR" sz="3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46</a:t>
            </a:fld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LQEs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476557" y="5445224"/>
            <a:ext cx="223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[De Couto et al. 2003]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4" descr="E:\Arquivos\Documentos\Bruno_Dropbox\Dropbox\Mestrado\0-Dissetacao\Dissetacao-latex\apresentacao\img\rotaET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5"/>
          <a:stretch/>
        </p:blipFill>
        <p:spPr bwMode="auto">
          <a:xfrm>
            <a:off x="213998" y="1988840"/>
            <a:ext cx="4430010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de cantos arredondados 1"/>
          <p:cNvSpPr/>
          <p:nvPr/>
        </p:nvSpPr>
        <p:spPr>
          <a:xfrm>
            <a:off x="3232886" y="4149080"/>
            <a:ext cx="365271" cy="949642"/>
          </a:xfrm>
          <a:prstGeom prst="roundRect">
            <a:avLst/>
          </a:prstGeom>
          <a:noFill/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3707904" y="4149081"/>
            <a:ext cx="720080" cy="1152128"/>
          </a:xfrm>
          <a:prstGeom prst="roundRect">
            <a:avLst/>
          </a:prstGeom>
          <a:noFill/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2247127"/>
            <a:ext cx="4371740" cy="293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de cantos arredondados 10"/>
          <p:cNvSpPr/>
          <p:nvPr/>
        </p:nvSpPr>
        <p:spPr>
          <a:xfrm>
            <a:off x="5940152" y="2636912"/>
            <a:ext cx="504056" cy="1082207"/>
          </a:xfrm>
          <a:prstGeom prst="roundRect">
            <a:avLst/>
          </a:prstGeom>
          <a:noFill/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007436" y="5507940"/>
            <a:ext cx="199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raves et al. 2004]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3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Extras CRAL: </a:t>
            </a:r>
            <a:r>
              <a:rPr lang="pt-BR" sz="3800" dirty="0"/>
              <a:t>operação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LQEs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" y="2204864"/>
            <a:ext cx="4466274" cy="2983819"/>
          </a:xfrm>
        </p:spPr>
      </p:pic>
      <p:pic>
        <p:nvPicPr>
          <p:cNvPr id="9" name="Espaço Reservado para Conteúdo 8"/>
          <p:cNvPicPr>
            <a:picLocks noGrp="1" noChangeAspect="1"/>
          </p:cNvPicPr>
          <p:nvPr>
            <p:ph sz="quarter" idx="15"/>
          </p:nvPr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3" y="2264174"/>
            <a:ext cx="4503424" cy="29857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4499992" y="1484784"/>
                <a:ext cx="4608512" cy="830997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 smtClean="0">
                    <a:solidFill>
                      <a:schemeClr val="tx1"/>
                    </a:solidFill>
                  </a:rPr>
                  <a:t>O protocolo CRAL chega a ser 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pt-BR" sz="2400" b="1" dirty="0" smtClean="0">
                    <a:solidFill>
                      <a:schemeClr val="tx1"/>
                    </a:solidFill>
                  </a:rPr>
                  <a:t> 6x mais eficiente neste quesito</a:t>
                </a:r>
                <a:endParaRPr lang="pt-BR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1484784"/>
                <a:ext cx="4608512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656" t="-3521" r="-2362" b="-13380"/>
                </a:stretch>
              </a:blipFill>
              <a:ln w="381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/>
          <p:cNvSpPr txBox="1"/>
          <p:nvPr/>
        </p:nvSpPr>
        <p:spPr>
          <a:xfrm>
            <a:off x="179511" y="5237940"/>
            <a:ext cx="4104457" cy="830997"/>
          </a:xfrm>
          <a:prstGeom prst="rect">
            <a:avLst/>
          </a:prstGeom>
          <a:solidFill>
            <a:srgbClr val="FFFFCC"/>
          </a:solidFill>
          <a:ln w="381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157300"/>
                </a:solidFill>
              </a:rPr>
              <a:t>CRAL-FD é mais ágil na entrega dos pacotes de dados</a:t>
            </a:r>
            <a:endParaRPr lang="pt-BR" sz="2400" b="1" i="1" dirty="0">
              <a:solidFill>
                <a:srgbClr val="157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5940152" y="4964395"/>
                <a:ext cx="2339102" cy="1815882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28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CRAL-LD </a:t>
                </a:r>
                <a14:m>
                  <m:oMath xmlns:m="http://schemas.openxmlformats.org/officeDocument/2006/math">
                    <m:r>
                      <a:rPr lang="pt-BR" sz="2800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pt-BR" sz="28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 5</a:t>
                </a:r>
              </a:p>
              <a:p>
                <a:r>
                  <a:rPr lang="pt-BR" sz="2800" b="1" dirty="0" smtClean="0">
                    <a:solidFill>
                      <a:srgbClr val="157300"/>
                    </a:solidFill>
                  </a:rPr>
                  <a:t>CRAL-FD </a:t>
                </a:r>
                <a14:m>
                  <m:oMath xmlns:m="http://schemas.openxmlformats.org/officeDocument/2006/math">
                    <m:r>
                      <a:rPr lang="pt-BR" sz="2800" b="1" i="1" smtClean="0">
                        <a:solidFill>
                          <a:srgbClr val="157300"/>
                        </a:solidFill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pt-BR" sz="2800" b="1" dirty="0" smtClean="0">
                    <a:solidFill>
                      <a:srgbClr val="157300"/>
                    </a:solidFill>
                  </a:rPr>
                  <a:t> 7.5</a:t>
                </a:r>
              </a:p>
              <a:p>
                <a:r>
                  <a:rPr lang="pt-BR" sz="2800" b="1" dirty="0" smtClean="0">
                    <a:solidFill>
                      <a:srgbClr val="7030A0"/>
                    </a:solidFill>
                  </a:rPr>
                  <a:t>SPT </a:t>
                </a:r>
                <a14:m>
                  <m:oMath xmlns:m="http://schemas.openxmlformats.org/officeDocument/2006/math">
                    <m:r>
                      <a:rPr lang="pt-BR" sz="28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pt-BR" sz="2800" b="1" dirty="0">
                    <a:solidFill>
                      <a:srgbClr val="7030A0"/>
                    </a:solidFill>
                  </a:rPr>
                  <a:t> </a:t>
                </a:r>
                <a:r>
                  <a:rPr lang="pt-BR" sz="2800" b="1" dirty="0" smtClean="0">
                    <a:solidFill>
                      <a:srgbClr val="7030A0"/>
                    </a:solidFill>
                  </a:rPr>
                  <a:t>26</a:t>
                </a:r>
                <a:endParaRPr lang="pt-BR" sz="2800" b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pt-BR" sz="2800" b="1" dirty="0" smtClean="0">
                    <a:solidFill>
                      <a:srgbClr val="FF0000"/>
                    </a:solidFill>
                    <a:ea typeface="Cambria Math"/>
                  </a:rPr>
                  <a:t>CT </a:t>
                </a:r>
                <a14:m>
                  <m:oMath xmlns:m="http://schemas.openxmlformats.org/officeDocument/2006/math">
                    <m:r>
                      <a:rPr lang="pt-BR" sz="28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pt-BR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pt-BR" sz="2800" b="1" dirty="0" smtClean="0">
                    <a:solidFill>
                      <a:srgbClr val="FF0000"/>
                    </a:solidFill>
                  </a:rPr>
                  <a:t>29</a:t>
                </a:r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964395"/>
                <a:ext cx="2339102" cy="1815882"/>
              </a:xfrm>
              <a:prstGeom prst="rect">
                <a:avLst/>
              </a:prstGeom>
              <a:blipFill rotWithShape="1">
                <a:blip r:embed="rId8"/>
                <a:stretch>
                  <a:fillRect l="-4359" t="-1974" r="-3077" b="-7566"/>
                </a:stretch>
              </a:blipFill>
              <a:ln w="381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47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339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Extras CRAL: </a:t>
            </a:r>
            <a:r>
              <a:rPr lang="pt-BR" sz="3800" dirty="0"/>
              <a:t>operação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Fusão de Dados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pt-BR" i="1" dirty="0" smtClean="0"/>
                  <a:t>Simple</a:t>
                </a:r>
              </a:p>
              <a:p>
                <a:pPr marL="914400" lvl="1" indent="-514350"/>
                <a:r>
                  <a:rPr lang="pt-BR" dirty="0" smtClean="0"/>
                  <a:t>Espera um tempo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pt-BR" dirty="0" smtClean="0"/>
                  <a:t> para enviar as mensagens agregadas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i="1" dirty="0" smtClean="0"/>
                  <a:t>Periodic </a:t>
                </a:r>
                <a:r>
                  <a:rPr lang="pt-BR" i="1" dirty="0"/>
                  <a:t>per hop simple </a:t>
                </a:r>
                <a:r>
                  <a:rPr lang="pt-BR" dirty="0"/>
                  <a:t>(PerHop</a:t>
                </a:r>
                <a:r>
                  <a:rPr lang="pt-BR" dirty="0" smtClean="0"/>
                  <a:t>)</a:t>
                </a:r>
              </a:p>
              <a:p>
                <a:pPr marL="914400" lvl="1" indent="-514350"/>
                <a:r>
                  <a:rPr lang="pt-BR" dirty="0" smtClean="0"/>
                  <a:t>Espera receber pelo menos 1 mensagem de cada descendente</a:t>
                </a:r>
              </a:p>
              <a:p>
                <a:pPr marL="914400" lvl="1" indent="-514350"/>
                <a:r>
                  <a:rPr lang="pt-BR" dirty="0" smtClean="0"/>
                  <a:t>Caso contrário envia a cada </a:t>
                </a:r>
                <a:r>
                  <a:rPr lang="pt-BR" dirty="0"/>
                  <a:t>tempo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𝑇</m:t>
                    </m:r>
                  </m:oMath>
                </a14:m>
                <a:endParaRPr lang="pt-B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i="1" dirty="0"/>
                  <a:t>Periodic per hop adjusted </a:t>
                </a:r>
                <a:r>
                  <a:rPr lang="pt-BR" dirty="0"/>
                  <a:t>(PerHopAd</a:t>
                </a:r>
                <a:r>
                  <a:rPr lang="pt-BR" dirty="0" smtClean="0"/>
                  <a:t>)</a:t>
                </a:r>
              </a:p>
              <a:p>
                <a:pPr marL="914400" lvl="1" indent="-514350"/>
                <a:r>
                  <a:rPr lang="pt-BR" dirty="0" smtClean="0"/>
                  <a:t>Mesma ideia do anterior</a:t>
                </a:r>
              </a:p>
              <a:p>
                <a:pPr marL="914400" lvl="1" indent="-514350"/>
                <a:r>
                  <a:rPr lang="pt-BR" dirty="0" smtClean="0"/>
                  <a:t>Porém o tempo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𝑇</m:t>
                    </m:r>
                  </m:oMath>
                </a14:m>
                <a:r>
                  <a:rPr lang="pt-BR" dirty="0" smtClean="0"/>
                  <a:t> depende da distância (em tempo) do nó até o sorvedouro</a:t>
                </a:r>
                <a:endParaRPr lang="pt-BR" dirty="0"/>
              </a:p>
              <a:p>
                <a:pPr marL="914400" lvl="1" indent="-514350"/>
                <a:endParaRPr lang="pt-BR" dirty="0"/>
              </a:p>
              <a:p>
                <a:pPr marL="514350" indent="-514350">
                  <a:buFont typeface="+mj-lt"/>
                  <a:buAutoNum type="arabicPeriod"/>
                </a:pPr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783" t="-3571" r="-2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6444208" y="6105649"/>
            <a:ext cx="2146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[Solis &amp; </a:t>
            </a:r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Obraczka 2007]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48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1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Protocolo CRAL: </a:t>
            </a:r>
            <a:r>
              <a:rPr lang="pt-BR" sz="3800" dirty="0" smtClean="0"/>
              <a:t>avaliação</a:t>
            </a:r>
            <a:endParaRPr lang="pt-BR" sz="3800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Fusão de Dados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004" y="1484784"/>
            <a:ext cx="7019065" cy="5373216"/>
          </a:xfrm>
        </p:spPr>
      </p:pic>
      <p:sp>
        <p:nvSpPr>
          <p:cNvPr id="57" name="CaixaDeTexto 56"/>
          <p:cNvSpPr txBox="1"/>
          <p:nvPr/>
        </p:nvSpPr>
        <p:spPr>
          <a:xfrm>
            <a:off x="3671900" y="2052857"/>
            <a:ext cx="3485122" cy="954107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      </a:t>
            </a:r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↑</a:t>
            </a:r>
            <a:r>
              <a:rPr lang="pt-BR" sz="2000" b="1" dirty="0" smtClean="0"/>
              <a:t>Alta velocidade</a:t>
            </a:r>
          </a:p>
          <a:p>
            <a:r>
              <a:rPr 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↑</a:t>
            </a:r>
            <a:r>
              <a:rPr lang="pt-BR" sz="2000" b="1" dirty="0" smtClean="0"/>
              <a:t>Transmissões e energia</a:t>
            </a:r>
            <a:endParaRPr lang="pt-BR" sz="2000" b="1" dirty="0"/>
          </a:p>
        </p:txBody>
      </p:sp>
      <p:cxnSp>
        <p:nvCxnSpPr>
          <p:cNvPr id="59" name="Conector de seta reta 58"/>
          <p:cNvCxnSpPr>
            <a:stCxn id="57" idx="1"/>
          </p:cNvCxnSpPr>
          <p:nvPr/>
        </p:nvCxnSpPr>
        <p:spPr>
          <a:xfrm flipH="1">
            <a:off x="2699792" y="2529911"/>
            <a:ext cx="972108" cy="2308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57" idx="1"/>
          </p:cNvCxnSpPr>
          <p:nvPr/>
        </p:nvCxnSpPr>
        <p:spPr>
          <a:xfrm flipH="1">
            <a:off x="2699792" y="2529911"/>
            <a:ext cx="972108" cy="16493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3699238" y="3225170"/>
            <a:ext cx="3457784" cy="954107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↓</a:t>
            </a:r>
            <a:r>
              <a:rPr lang="pt-BR" sz="2000" b="1" dirty="0"/>
              <a:t>Transmissões e </a:t>
            </a:r>
            <a:r>
              <a:rPr lang="pt-BR" sz="2000" b="1" dirty="0" smtClean="0"/>
              <a:t>energia</a:t>
            </a:r>
            <a:endParaRPr lang="pt-BR" sz="2000" b="1" dirty="0"/>
          </a:p>
          <a:p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↓</a:t>
            </a:r>
            <a:r>
              <a:rPr lang="pt-BR" sz="2000" b="1" dirty="0" smtClean="0"/>
              <a:t>Menor velocidade</a:t>
            </a:r>
            <a:endParaRPr lang="pt-BR" sz="2000" b="1" dirty="0"/>
          </a:p>
        </p:txBody>
      </p:sp>
      <p:cxnSp>
        <p:nvCxnSpPr>
          <p:cNvPr id="64" name="Conector de seta reta 63"/>
          <p:cNvCxnSpPr>
            <a:stCxn id="63" idx="2"/>
          </p:cNvCxnSpPr>
          <p:nvPr/>
        </p:nvCxnSpPr>
        <p:spPr>
          <a:xfrm flipH="1">
            <a:off x="4067944" y="4179277"/>
            <a:ext cx="1360186" cy="4738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63" idx="2"/>
          </p:cNvCxnSpPr>
          <p:nvPr/>
        </p:nvCxnSpPr>
        <p:spPr>
          <a:xfrm>
            <a:off x="5428130" y="4179277"/>
            <a:ext cx="0" cy="6178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63" idx="2"/>
          </p:cNvCxnSpPr>
          <p:nvPr/>
        </p:nvCxnSpPr>
        <p:spPr>
          <a:xfrm>
            <a:off x="5428130" y="4179277"/>
            <a:ext cx="1728892" cy="4738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2634529" y="4653136"/>
            <a:ext cx="2520280" cy="648072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3532956" y="2498577"/>
            <a:ext cx="3763009" cy="1200329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Melhores balanceamentos</a:t>
            </a:r>
          </a:p>
          <a:p>
            <a:r>
              <a:rPr lang="pt-BR" sz="2400" b="1" dirty="0" smtClean="0"/>
              <a:t>CRAL-FD + PerHopAd</a:t>
            </a:r>
          </a:p>
          <a:p>
            <a:r>
              <a:rPr lang="pt-BR" sz="2400" b="1" dirty="0" smtClean="0"/>
              <a:t>CRAL-LD </a:t>
            </a:r>
            <a:r>
              <a:rPr lang="pt-BR" sz="2400" b="1" dirty="0"/>
              <a:t>+ </a:t>
            </a:r>
            <a:r>
              <a:rPr lang="pt-BR" sz="2400" b="1" dirty="0" smtClean="0"/>
              <a:t>PerHopAd</a:t>
            </a:r>
            <a:endParaRPr lang="pt-BR" sz="2400" b="1" dirty="0"/>
          </a:p>
        </p:txBody>
      </p:sp>
      <p:cxnSp>
        <p:nvCxnSpPr>
          <p:cNvPr id="78" name="Conector de seta reta 77"/>
          <p:cNvCxnSpPr>
            <a:stCxn id="75" idx="2"/>
            <a:endCxn id="74" idx="0"/>
          </p:cNvCxnSpPr>
          <p:nvPr/>
        </p:nvCxnSpPr>
        <p:spPr>
          <a:xfrm flipH="1">
            <a:off x="3894669" y="3698906"/>
            <a:ext cx="1519792" cy="9542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49</a:t>
            </a:fld>
            <a:endParaRPr lang="pt-BR" dirty="0"/>
          </a:p>
        </p:txBody>
      </p:sp>
      <p:pic>
        <p:nvPicPr>
          <p:cNvPr id="1026" name="Picture 2" descr="E:\Arquivos\Documentos\Bruno_Dropbox\Dropbox\Mestrado\0-Dissetacao\Dissetacao-latex\apresentacao\img\sm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728" y="2132856"/>
            <a:ext cx="356180" cy="35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E:\Arquivos\Documentos\Bruno_Dropbox\Dropbox\Mestrado\0-Dissetacao\Dissetacao-latex\apresentacao\img\sm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540" y="3293658"/>
            <a:ext cx="356180" cy="35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Arquivos\Documentos\Bruno_Dropbox\Dropbox\Mestrado\0-Dissetacao\Dissetacao-latex\apresentacao\img\smiley_sad_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680" y="2564904"/>
            <a:ext cx="356400" cy="3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E:\Arquivos\Documentos\Bruno_Dropbox\Dropbox\Mestrado\0-Dissetacao\Dissetacao-latex\apresentacao\img\smiley_sad_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84" y="3709146"/>
            <a:ext cx="356400" cy="3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:\Arquivos\Documentos\Bruno_Dropbox\Dropbox\Mestrado\0-Dissetacao\Dissetacao-latex\apresentacao\img\sm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663" y="2989469"/>
            <a:ext cx="534270" cy="53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80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63" grpId="0" animBg="1"/>
      <p:bldP spid="63" grpId="1" animBg="1"/>
      <p:bldP spid="74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5</a:t>
            </a:fld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Visão geral, Motivação,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P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roblema </a:t>
            </a:r>
            <a:r>
              <a:rPr lang="pt-BR" dirty="0" smtClean="0"/>
              <a:t>e </a:t>
            </a:r>
            <a:r>
              <a:rPr lang="pt-BR" dirty="0"/>
              <a:t>S</a:t>
            </a:r>
            <a:r>
              <a:rPr lang="pt-BR" dirty="0" smtClean="0"/>
              <a:t>oluções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4"/>
          </p:nvPr>
        </p:nvSpPr>
        <p:spPr>
          <a:xfrm>
            <a:off x="159544" y="1700808"/>
            <a:ext cx="4032448" cy="460851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5"/>
          </p:nvPr>
        </p:nvSpPr>
        <p:spPr>
          <a:xfrm>
            <a:off x="4499992" y="1718069"/>
            <a:ext cx="4608512" cy="4608512"/>
          </a:xfrm>
        </p:spPr>
        <p:txBody>
          <a:bodyPr/>
          <a:lstStyle/>
          <a:p>
            <a:r>
              <a:rPr lang="pt-BR" dirty="0" smtClean="0"/>
              <a:t>Roteamento exerce</a:t>
            </a:r>
          </a:p>
          <a:p>
            <a:pPr lvl="1"/>
            <a:r>
              <a:rPr lang="pt-BR" dirty="0" smtClean="0"/>
              <a:t>Grande Influência </a:t>
            </a:r>
            <a:r>
              <a:rPr lang="pt-BR" dirty="0"/>
              <a:t>no uso dos </a:t>
            </a:r>
            <a:r>
              <a:rPr lang="pt-BR" dirty="0" smtClean="0"/>
              <a:t>recursos</a:t>
            </a:r>
          </a:p>
          <a:p>
            <a:pPr lvl="1"/>
            <a:r>
              <a:rPr lang="pt-BR" dirty="0"/>
              <a:t>É fundamental para a operação dos </a:t>
            </a:r>
            <a:r>
              <a:rPr lang="pt-BR" dirty="0" smtClean="0"/>
              <a:t>protocolos acima/abaixo na </a:t>
            </a:r>
            <a:r>
              <a:rPr lang="pt-BR" dirty="0"/>
              <a:t>pilha de protocolos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35496" y="1628800"/>
            <a:ext cx="4536504" cy="50782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67544" y="1988840"/>
            <a:ext cx="3744416" cy="44644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171588" y="2996952"/>
            <a:ext cx="2592288" cy="272268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39552" y="1484784"/>
            <a:ext cx="1087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2">
                    <a:lumMod val="50000"/>
                  </a:schemeClr>
                </a:solidFill>
              </a:rPr>
              <a:t>RSSF</a:t>
            </a:r>
            <a:endParaRPr lang="pt-BR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904499" y="1918573"/>
            <a:ext cx="2227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>
                    <a:lumMod val="95000"/>
                  </a:schemeClr>
                </a:solidFill>
              </a:rPr>
              <a:t>Protocolos</a:t>
            </a:r>
            <a:endParaRPr lang="pt-BR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276446" y="3171565"/>
            <a:ext cx="133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>
                    <a:lumMod val="95000"/>
                  </a:schemeClr>
                </a:solidFill>
              </a:rPr>
              <a:t>Redes</a:t>
            </a:r>
            <a:endParaRPr lang="pt-BR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459000" y="3973776"/>
            <a:ext cx="1944216" cy="76903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Fusão de dados</a:t>
            </a:r>
            <a:endParaRPr lang="pt-BR" b="1" dirty="0"/>
          </a:p>
        </p:txBody>
      </p:sp>
      <p:sp>
        <p:nvSpPr>
          <p:cNvPr id="18" name="Elipse 17"/>
          <p:cNvSpPr/>
          <p:nvPr/>
        </p:nvSpPr>
        <p:spPr>
          <a:xfrm>
            <a:off x="2431728" y="2785703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2431728" y="2641687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2431728" y="2497671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2431108" y="6030934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2431108" y="6143870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/>
          <p:cNvSpPr/>
          <p:nvPr/>
        </p:nvSpPr>
        <p:spPr>
          <a:xfrm>
            <a:off x="2431108" y="6254573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723941" y="5373217"/>
            <a:ext cx="1487582" cy="58070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LQEs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2727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 animBg="1"/>
      <p:bldP spid="13" grpId="0"/>
      <p:bldP spid="14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Hwang, Frank K and Richards, Dana S and Winter, </a:t>
            </a:r>
            <a:r>
              <a:rPr lang="en-US" sz="1800" dirty="0" smtClean="0"/>
              <a:t>Pawel</a:t>
            </a:r>
            <a:r>
              <a:rPr lang="en-US" sz="1800" dirty="0"/>
              <a:t>. </a:t>
            </a:r>
            <a:r>
              <a:rPr lang="en-US" sz="1800" b="1" dirty="0" smtClean="0"/>
              <a:t>“The </a:t>
            </a:r>
            <a:r>
              <a:rPr lang="en-US" sz="1800" b="1" dirty="0"/>
              <a:t>Steiner tree </a:t>
            </a:r>
            <a:r>
              <a:rPr lang="en-US" sz="1800" b="1" dirty="0" smtClean="0"/>
              <a:t>problem”</a:t>
            </a:r>
            <a:r>
              <a:rPr lang="en-US" sz="1800" dirty="0" smtClean="0"/>
              <a:t>, 1992.</a:t>
            </a:r>
          </a:p>
          <a:p>
            <a:r>
              <a:rPr lang="en-US" sz="1800" dirty="0"/>
              <a:t>Couto, Douglas S. J. and Aguayo, Daniel and Bicket, John and Morris, </a:t>
            </a:r>
            <a:r>
              <a:rPr lang="en-US" sz="1800" dirty="0" smtClean="0"/>
              <a:t>Robert</a:t>
            </a:r>
            <a:r>
              <a:rPr lang="en-US" sz="1800" dirty="0"/>
              <a:t>. </a:t>
            </a:r>
            <a:r>
              <a:rPr lang="en-US" sz="1800" b="1" dirty="0"/>
              <a:t>“A High-throughput Path Metric for Multi-hop Wireless Routing</a:t>
            </a:r>
            <a:r>
              <a:rPr lang="en-US" sz="1800" b="1" dirty="0" smtClean="0"/>
              <a:t>”</a:t>
            </a:r>
            <a:r>
              <a:rPr lang="en-US" sz="1800" dirty="0"/>
              <a:t>,</a:t>
            </a:r>
            <a:r>
              <a:rPr lang="en-US" sz="1800" dirty="0" smtClean="0"/>
              <a:t>  2005.</a:t>
            </a:r>
          </a:p>
          <a:p>
            <a:r>
              <a:rPr lang="en-US" sz="1800" dirty="0"/>
              <a:t>Draves, Richard and Padhye, Jitendra and Zill, </a:t>
            </a:r>
            <a:r>
              <a:rPr lang="en-US" sz="1800" dirty="0" smtClean="0"/>
              <a:t>Brian</a:t>
            </a:r>
            <a:r>
              <a:rPr lang="en-US" sz="1800" dirty="0"/>
              <a:t>. </a:t>
            </a:r>
            <a:r>
              <a:rPr lang="en-US" sz="1800" b="1" dirty="0"/>
              <a:t>“Routing in multi-radio, multi-hop wireless mesh networks</a:t>
            </a:r>
            <a:r>
              <a:rPr lang="en-US" sz="1800" b="1" dirty="0" smtClean="0"/>
              <a:t>”</a:t>
            </a:r>
            <a:r>
              <a:rPr lang="en-US" sz="1800" dirty="0" smtClean="0"/>
              <a:t>, 2004.</a:t>
            </a:r>
          </a:p>
          <a:p>
            <a:r>
              <a:rPr lang="en-US" sz="1800" dirty="0"/>
              <a:t>Solis, Ignacio and Obraczka, </a:t>
            </a:r>
            <a:r>
              <a:rPr lang="en-US" sz="1800" dirty="0" smtClean="0"/>
              <a:t>Katia. </a:t>
            </a:r>
            <a:r>
              <a:rPr lang="en-US" sz="1800" b="1" dirty="0"/>
              <a:t>“In-network aggregation trade-offs for data collection in wireless sensor networks</a:t>
            </a:r>
            <a:r>
              <a:rPr lang="en-US" sz="1800" b="1" dirty="0" smtClean="0"/>
              <a:t>”</a:t>
            </a:r>
            <a:r>
              <a:rPr lang="en-US" sz="1800" dirty="0" smtClean="0"/>
              <a:t>, 2006.</a:t>
            </a:r>
          </a:p>
          <a:p>
            <a:r>
              <a:rPr lang="en-US" sz="1800" dirty="0"/>
              <a:t>Levis, Philip Alexander and Patel, Neil and Culler, David and Shenker, </a:t>
            </a:r>
            <a:r>
              <a:rPr lang="en-US" sz="1800" dirty="0" smtClean="0"/>
              <a:t>Scott. </a:t>
            </a:r>
            <a:r>
              <a:rPr lang="en-US" sz="1800" b="1" dirty="0"/>
              <a:t>“Trickle: A self regulating algorithm for code propagation and maintenance in wireless sensor networks</a:t>
            </a:r>
            <a:r>
              <a:rPr lang="en-US" sz="1800" b="1" dirty="0" smtClean="0"/>
              <a:t>”, </a:t>
            </a:r>
            <a:r>
              <a:rPr lang="en-US" sz="1800" dirty="0" smtClean="0"/>
              <a:t>2003.</a:t>
            </a:r>
          </a:p>
          <a:p>
            <a:r>
              <a:rPr lang="en-US" sz="1800" dirty="0" smtClean="0"/>
              <a:t>“</a:t>
            </a:r>
            <a:r>
              <a:rPr lang="en-US" sz="1800" b="1" dirty="0"/>
              <a:t>Orinoco wireless networks</a:t>
            </a:r>
            <a:r>
              <a:rPr lang="en-US" sz="1800" dirty="0" smtClean="0"/>
              <a:t>”</a:t>
            </a:r>
            <a:r>
              <a:rPr lang="en-US" sz="1800" b="1" dirty="0" smtClean="0"/>
              <a:t>, </a:t>
            </a:r>
            <a:r>
              <a:rPr lang="en-US" sz="1800" dirty="0" smtClean="0"/>
              <a:t>2014. </a:t>
            </a:r>
            <a:r>
              <a:rPr lang="en-US" sz="1800" b="1" dirty="0" smtClean="0">
                <a:hlinkClick r:id="rId2"/>
              </a:rPr>
              <a:t>http</a:t>
            </a:r>
            <a:r>
              <a:rPr lang="en-US" sz="1800" b="1" dirty="0">
                <a:hlinkClick r:id="rId2"/>
              </a:rPr>
              <a:t>://www.orinocowireless.com</a:t>
            </a:r>
            <a:r>
              <a:rPr lang="en-US" sz="1800" b="1" dirty="0" smtClean="0">
                <a:hlinkClick r:id="rId2"/>
              </a:rPr>
              <a:t>/</a:t>
            </a:r>
            <a:endParaRPr lang="en-US" sz="1800" b="1" dirty="0" smtClean="0"/>
          </a:p>
          <a:p>
            <a:r>
              <a:rPr lang="en-US" sz="1800" dirty="0"/>
              <a:t>Awerbuch, Baruch and Holmer, David and Rubens, </a:t>
            </a:r>
            <a:r>
              <a:rPr lang="en-US" sz="1800" dirty="0" smtClean="0"/>
              <a:t>Herbert. </a:t>
            </a:r>
            <a:r>
              <a:rPr lang="en-US" sz="1800" b="1" dirty="0" smtClean="0"/>
              <a:t>“</a:t>
            </a:r>
            <a:r>
              <a:rPr lang="en-US" sz="1800" b="1" dirty="0"/>
              <a:t>High throughput route selection in multi-rate ad hoc wireless networks</a:t>
            </a:r>
            <a:r>
              <a:rPr lang="en-US" sz="1800" b="1" dirty="0" smtClean="0"/>
              <a:t>”</a:t>
            </a:r>
            <a:r>
              <a:rPr lang="en-US" sz="1800" dirty="0" smtClean="0"/>
              <a:t>, 2004.</a:t>
            </a:r>
          </a:p>
          <a:p>
            <a:r>
              <a:rPr lang="en-US" sz="1800" dirty="0"/>
              <a:t>Zuniga, </a:t>
            </a:r>
            <a:r>
              <a:rPr lang="en-US" sz="1800" dirty="0" smtClean="0"/>
              <a:t>Marco. </a:t>
            </a:r>
            <a:r>
              <a:rPr lang="en-US" sz="1800" b="1" dirty="0" smtClean="0"/>
              <a:t>“</a:t>
            </a:r>
            <a:r>
              <a:rPr lang="en-US" sz="1800" b="1" dirty="0"/>
              <a:t>Building a Network Topology for TOSSIM</a:t>
            </a:r>
            <a:r>
              <a:rPr lang="en-US" sz="1800" b="1" dirty="0" smtClean="0"/>
              <a:t>”</a:t>
            </a:r>
            <a:r>
              <a:rPr lang="en-US" sz="1800" dirty="0" smtClean="0"/>
              <a:t>, 2015. </a:t>
            </a:r>
            <a:r>
              <a:rPr lang="en-US" sz="1800" b="1" dirty="0">
                <a:hlinkClick r:id="rId3"/>
              </a:rPr>
              <a:t>http://</a:t>
            </a:r>
            <a:r>
              <a:rPr lang="en-US" sz="1800" b="1" dirty="0" smtClean="0">
                <a:hlinkClick r:id="rId3"/>
              </a:rPr>
              <a:t>www.tinyos.net/tinyos-2.x/doc/html/tutorial/usc-topologies.html</a:t>
            </a:r>
            <a:endParaRPr lang="en-US" sz="1800" b="1" dirty="0" smtClean="0"/>
          </a:p>
          <a:p>
            <a:r>
              <a:rPr lang="pt-BR" sz="1800" dirty="0"/>
              <a:t>Santos, Bruno P., Marcos AM Vieira, and Luiz FM Vieira. </a:t>
            </a:r>
            <a:r>
              <a:rPr lang="pt-BR" sz="1800" b="1" dirty="0"/>
              <a:t>"eXtend Collection Tree Protocol."</a:t>
            </a:r>
            <a:endParaRPr lang="en-US" sz="1800" b="1" dirty="0" smtClean="0"/>
          </a:p>
          <a:p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50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85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6</a:t>
            </a:fld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Visão geral, Motivação, Problema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dirty="0" smtClean="0"/>
              <a:t>e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S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oluções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4"/>
          </p:nvPr>
        </p:nvSpPr>
        <p:spPr>
          <a:xfrm>
            <a:off x="288032" y="1988840"/>
            <a:ext cx="8676456" cy="46085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Centrality-based Routing Aware for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L2Ns¹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(CRAL)</a:t>
            </a:r>
          </a:p>
          <a:p>
            <a:pPr lvl="1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CRAL-Low Drop (CRAL-LD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):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usa o estimador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ETX²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CRAL-Fast Delivery (CRAL-FD):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usa o estimador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ETT³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1520" y="5877272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¹- Low-power and Lossy Networks </a:t>
            </a:r>
          </a:p>
          <a:p>
            <a:r>
              <a:rPr lang="pt-BR" dirty="0" smtClean="0"/>
              <a:t>²- </a:t>
            </a:r>
            <a:r>
              <a:rPr lang="en-US" dirty="0" smtClean="0"/>
              <a:t>Expected Transmission Count</a:t>
            </a:r>
          </a:p>
          <a:p>
            <a:r>
              <a:rPr lang="en-US" dirty="0" smtClean="0"/>
              <a:t>³- Expected </a:t>
            </a:r>
            <a:r>
              <a:rPr lang="en-US" dirty="0"/>
              <a:t>Transmission Time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36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Introdução</a:t>
            </a:r>
          </a:p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Fundamentação teórica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Protocolo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CRAL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Conclusão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453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8</a:t>
            </a:fld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Princípios</a:t>
            </a:r>
            <a:r>
              <a:rPr lang="pt-BR" dirty="0" smtClean="0"/>
              <a:t>, Paradigmas e Fusão de Dados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O</a:t>
            </a:r>
            <a:r>
              <a:rPr lang="pt-BR" dirty="0" smtClean="0"/>
              <a:t> protocolo de roteamento deve ser: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Confiável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Robusto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Escalável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Eficiente</a:t>
            </a:r>
          </a:p>
        </p:txBody>
      </p:sp>
      <p:sp>
        <p:nvSpPr>
          <p:cNvPr id="8" name="Elipse 7"/>
          <p:cNvSpPr/>
          <p:nvPr/>
        </p:nvSpPr>
        <p:spPr>
          <a:xfrm>
            <a:off x="3367090" y="435110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" name="Conector de seta reta 9"/>
          <p:cNvCxnSpPr>
            <a:stCxn id="8" idx="6"/>
          </p:cNvCxnSpPr>
          <p:nvPr/>
        </p:nvCxnSpPr>
        <p:spPr>
          <a:xfrm>
            <a:off x="3727130" y="4531126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4375202" y="3931832"/>
            <a:ext cx="70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 smtClean="0">
                <a:solidFill>
                  <a:schemeClr val="bg2">
                    <a:lumMod val="75000"/>
                  </a:schemeClr>
                </a:solidFill>
              </a:rPr>
              <a:t>...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6" name="Picture 2" descr="C:\Documents and Settings\Administrador\Configurações locais\Temporary Internet Files\Content.IE5\30PZD24M\75699271_cf18da72a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87793" y="4707598"/>
            <a:ext cx="237350" cy="2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Documents and Settings\Administrador\Configurações locais\Temporary Internet Files\Content.IE5\30PZD24M\75699271_cf18da72a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87793" y="4502196"/>
            <a:ext cx="237350" cy="2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Documents and Settings\Administrador\Configurações locais\Temporary Internet Files\Content.IE5\30PZD24M\75699271_cf18da72a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87793" y="4312292"/>
            <a:ext cx="237350" cy="2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Documents and Settings\Administrador\Configurações locais\Temporary Internet Files\Content.IE5\30PZD24M\75699271_cf18da72a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87793" y="4140129"/>
            <a:ext cx="237350" cy="2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Arquivos de programa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44416"/>
            <a:ext cx="1429593" cy="145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Elipse 25"/>
          <p:cNvSpPr/>
          <p:nvPr/>
        </p:nvSpPr>
        <p:spPr>
          <a:xfrm>
            <a:off x="2151384" y="492118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2839274" y="446449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/>
          <p:cNvSpPr/>
          <p:nvPr/>
        </p:nvSpPr>
        <p:spPr>
          <a:xfrm>
            <a:off x="2839274" y="54055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Elipse 28"/>
          <p:cNvSpPr/>
          <p:nvPr/>
        </p:nvSpPr>
        <p:spPr>
          <a:xfrm>
            <a:off x="3788710" y="446449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Elipse 29"/>
          <p:cNvSpPr/>
          <p:nvPr/>
        </p:nvSpPr>
        <p:spPr>
          <a:xfrm>
            <a:off x="3788710" y="54055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1" name="Picture 2" descr="C:\Arquivos de programa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3744416"/>
            <a:ext cx="1429593" cy="145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tângulo 31"/>
          <p:cNvSpPr/>
          <p:nvPr/>
        </p:nvSpPr>
        <p:spPr>
          <a:xfrm>
            <a:off x="4560493" y="4885184"/>
            <a:ext cx="409255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3" name="Conector em curva 32"/>
          <p:cNvCxnSpPr>
            <a:stCxn id="32" idx="0"/>
            <a:endCxn id="31" idx="1"/>
          </p:cNvCxnSpPr>
          <p:nvPr/>
        </p:nvCxnSpPr>
        <p:spPr>
          <a:xfrm rot="5400000" flipH="1" flipV="1">
            <a:off x="4823198" y="4416303"/>
            <a:ext cx="410804" cy="526958"/>
          </a:xfrm>
          <a:prstGeom prst="curvedConnector2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Conector de seta reta 2052"/>
          <p:cNvCxnSpPr>
            <a:stCxn id="26" idx="7"/>
            <a:endCxn id="27" idx="3"/>
          </p:cNvCxnSpPr>
          <p:nvPr/>
        </p:nvCxnSpPr>
        <p:spPr>
          <a:xfrm flipV="1">
            <a:off x="2458697" y="4771809"/>
            <a:ext cx="433304" cy="2021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Conector de seta reta 2054"/>
          <p:cNvCxnSpPr>
            <a:stCxn id="27" idx="6"/>
          </p:cNvCxnSpPr>
          <p:nvPr/>
        </p:nvCxnSpPr>
        <p:spPr>
          <a:xfrm>
            <a:off x="3199314" y="4644516"/>
            <a:ext cx="56331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Conector de seta reta 2056"/>
          <p:cNvCxnSpPr>
            <a:stCxn id="29" idx="5"/>
            <a:endCxn id="32" idx="1"/>
          </p:cNvCxnSpPr>
          <p:nvPr/>
        </p:nvCxnSpPr>
        <p:spPr>
          <a:xfrm>
            <a:off x="4096023" y="4771809"/>
            <a:ext cx="464470" cy="3293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Conector de seta reta 2058"/>
          <p:cNvCxnSpPr>
            <a:stCxn id="26" idx="5"/>
            <a:endCxn id="28" idx="1"/>
          </p:cNvCxnSpPr>
          <p:nvPr/>
        </p:nvCxnSpPr>
        <p:spPr>
          <a:xfrm>
            <a:off x="2458697" y="5228501"/>
            <a:ext cx="433304" cy="22975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Conector de seta reta 2060"/>
          <p:cNvCxnSpPr>
            <a:stCxn id="28" idx="6"/>
            <a:endCxn id="30" idx="2"/>
          </p:cNvCxnSpPr>
          <p:nvPr/>
        </p:nvCxnSpPr>
        <p:spPr>
          <a:xfrm>
            <a:off x="3199314" y="5585544"/>
            <a:ext cx="589396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ector de seta reta 2062"/>
          <p:cNvCxnSpPr>
            <a:stCxn id="30" idx="7"/>
            <a:endCxn id="32" idx="1"/>
          </p:cNvCxnSpPr>
          <p:nvPr/>
        </p:nvCxnSpPr>
        <p:spPr>
          <a:xfrm flipV="1">
            <a:off x="4096023" y="5101208"/>
            <a:ext cx="464470" cy="35704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2497372" y="4775977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Elipse 52"/>
          <p:cNvSpPr/>
          <p:nvPr/>
        </p:nvSpPr>
        <p:spPr>
          <a:xfrm>
            <a:off x="2837922" y="470484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Elipse 53"/>
          <p:cNvSpPr/>
          <p:nvPr/>
        </p:nvSpPr>
        <p:spPr>
          <a:xfrm>
            <a:off x="2469752" y="5171561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Elipse 54"/>
          <p:cNvSpPr/>
          <p:nvPr/>
        </p:nvSpPr>
        <p:spPr>
          <a:xfrm>
            <a:off x="3169202" y="4558674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Elipse 55"/>
          <p:cNvSpPr/>
          <p:nvPr/>
        </p:nvSpPr>
        <p:spPr>
          <a:xfrm>
            <a:off x="2945302" y="5108397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Elipse 56"/>
          <p:cNvSpPr/>
          <p:nvPr/>
        </p:nvSpPr>
        <p:spPr>
          <a:xfrm>
            <a:off x="3625132" y="5183151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Elipse 57"/>
          <p:cNvSpPr/>
          <p:nvPr/>
        </p:nvSpPr>
        <p:spPr>
          <a:xfrm>
            <a:off x="2740992" y="5498431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Elipse 58"/>
          <p:cNvSpPr/>
          <p:nvPr/>
        </p:nvSpPr>
        <p:spPr>
          <a:xfrm>
            <a:off x="3295122" y="500964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Elipse 59"/>
          <p:cNvSpPr/>
          <p:nvPr/>
        </p:nvSpPr>
        <p:spPr>
          <a:xfrm>
            <a:off x="3106972" y="5385577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Elipse 60"/>
          <p:cNvSpPr/>
          <p:nvPr/>
        </p:nvSpPr>
        <p:spPr>
          <a:xfrm>
            <a:off x="3551312" y="5562073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Elipse 61"/>
          <p:cNvSpPr/>
          <p:nvPr/>
        </p:nvSpPr>
        <p:spPr>
          <a:xfrm>
            <a:off x="3641322" y="4875795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Elipse 62"/>
          <p:cNvSpPr/>
          <p:nvPr/>
        </p:nvSpPr>
        <p:spPr>
          <a:xfrm>
            <a:off x="3641936" y="4537674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Elipse 63"/>
          <p:cNvSpPr/>
          <p:nvPr/>
        </p:nvSpPr>
        <p:spPr>
          <a:xfrm>
            <a:off x="3957552" y="5055815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Elipse 64"/>
          <p:cNvSpPr/>
          <p:nvPr/>
        </p:nvSpPr>
        <p:spPr>
          <a:xfrm>
            <a:off x="3958252" y="5677585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Elipse 65"/>
          <p:cNvSpPr/>
          <p:nvPr/>
        </p:nvSpPr>
        <p:spPr>
          <a:xfrm>
            <a:off x="3950442" y="4697221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Elipse 66"/>
          <p:cNvSpPr/>
          <p:nvPr/>
        </p:nvSpPr>
        <p:spPr>
          <a:xfrm>
            <a:off x="3205112" y="5698107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8" name="Elipse 67"/>
          <p:cNvSpPr/>
          <p:nvPr/>
        </p:nvSpPr>
        <p:spPr>
          <a:xfrm>
            <a:off x="4227582" y="5282673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9" name="Elipse 68"/>
          <p:cNvSpPr/>
          <p:nvPr/>
        </p:nvSpPr>
        <p:spPr>
          <a:xfrm>
            <a:off x="4265272" y="4928377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Elipse 69"/>
          <p:cNvSpPr/>
          <p:nvPr/>
        </p:nvSpPr>
        <p:spPr>
          <a:xfrm>
            <a:off x="3403422" y="4701763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1" name="Elipse 70"/>
          <p:cNvSpPr/>
          <p:nvPr/>
        </p:nvSpPr>
        <p:spPr>
          <a:xfrm>
            <a:off x="3040902" y="4865987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2" name="Elipse 71"/>
          <p:cNvSpPr/>
          <p:nvPr/>
        </p:nvSpPr>
        <p:spPr>
          <a:xfrm>
            <a:off x="3349222" y="5295567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Elipse 72"/>
          <p:cNvSpPr/>
          <p:nvPr/>
        </p:nvSpPr>
        <p:spPr>
          <a:xfrm>
            <a:off x="3865646" y="5385577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4" name="Elipse 73"/>
          <p:cNvSpPr/>
          <p:nvPr/>
        </p:nvSpPr>
        <p:spPr>
          <a:xfrm>
            <a:off x="2733882" y="4531613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5" name="Elipse 74"/>
          <p:cNvSpPr/>
          <p:nvPr/>
        </p:nvSpPr>
        <p:spPr>
          <a:xfrm>
            <a:off x="2733882" y="5235835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6" name="Elipse 75"/>
          <p:cNvSpPr/>
          <p:nvPr/>
        </p:nvSpPr>
        <p:spPr>
          <a:xfrm>
            <a:off x="1369776" y="504435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65" name="Firewall"/>
          <p:cNvSpPr>
            <a:spLocks noEditPoints="1" noChangeArrowheads="1"/>
          </p:cNvSpPr>
          <p:nvPr/>
        </p:nvSpPr>
        <p:spPr bwMode="auto">
          <a:xfrm>
            <a:off x="2124552" y="4904833"/>
            <a:ext cx="706205" cy="533123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060 w 21600"/>
              <a:gd name="T7" fmla="*/ 10800 h 21600"/>
              <a:gd name="T8" fmla="*/ 21060 w 21600"/>
              <a:gd name="T9" fmla="*/ 21600 h 21600"/>
              <a:gd name="T10" fmla="*/ 10800 w 21600"/>
              <a:gd name="T11" fmla="*/ 21600 h 21600"/>
              <a:gd name="T12" fmla="*/ 540 w 21600"/>
              <a:gd name="T13" fmla="*/ 21600 h 21600"/>
              <a:gd name="T14" fmla="*/ 54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2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</a:path>
              <a:path w="21600" h="21600" extrusionOk="0"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</a:path>
              <a:path w="21600" h="21600" extrusionOk="0"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</a:path>
              <a:path w="21600" h="21600" extrusionOk="0"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</a:path>
              <a:path w="21600" h="21600" extrusionOk="0"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</a:path>
              <a:path w="21600" h="21600" extrusionOk="0"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</a:path>
              <a:path w="21600" h="21600" extrusionOk="0"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</a:path>
              <a:path w="21600" h="21600" extrusionOk="0"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</a:path>
              <a:path w="21600" h="21600" extrusionOk="0"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</a:path>
              <a:path w="21600" h="21600" extrusionOk="0"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</a:path>
              <a:path w="21600" h="21600" extrusionOk="0"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</a:path>
              <a:path w="21600" h="21600" extrusionOk="0"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</a:path>
              <a:path w="21600" h="21600" extrusionOk="0"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</a:path>
              <a:path w="21600" h="21600" extrusionOk="0"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</a:path>
              <a:path w="21600" h="21600" extrusionOk="0"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</a:path>
              <a:path w="21600" h="21600" extrusionOk="0"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</a:path>
              <a:path w="21600" h="21600" extrusionOk="0"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</a:path>
              <a:path w="21600" h="21600" extrusionOk="0"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</a:path>
              <a:path w="21600" h="21600" extrusionOk="0"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</a:path>
              <a:path w="21600" h="21600" extrusionOk="0"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</a:path>
              <a:path w="21600" h="21600" extrusionOk="0"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</a:path>
              <a:path w="21600" h="21600" extrusionOk="0"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</a:path>
              <a:path w="21600" h="21600" extrusionOk="0"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</a:path>
              <a:path w="21600" h="21600" extrusionOk="0"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</a:path>
              <a:path w="21600" h="21600" extrusionOk="0"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</a:path>
              <a:path w="21600" h="21600" extrusionOk="0"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</a:path>
              <a:path w="21600" h="21600" extrusionOk="0"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</a:path>
              <a:path w="21600" h="21600" extrusionOk="0"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</a:path>
              <a:path w="21600" h="21600" extrusionOk="0"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</a:path>
              <a:path w="21600" h="21600" extrusionOk="0"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</a:path>
              <a:path w="21600" h="21600" extrusionOk="0"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</a:path>
              <a:path w="21600" h="21600" extrusionOk="0"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</a:path>
              <a:path w="21600" h="21600" extrusionOk="0"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</a:path>
              <a:path w="21600" h="21600" extrusionOk="0"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</a:path>
              <a:path w="21600" h="21600" extrusionOk="0"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</a:path>
              <a:path w="21600" h="21600" extrusionOk="0"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</a:path>
              <a:path w="21600" h="21600" extrusionOk="0"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</a:path>
              <a:path w="21600" h="21600" extrusionOk="0"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</a:path>
              <a:path w="21600" h="21600" extrusionOk="0"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</a:path>
              <a:path w="21600" h="21600" extrusionOk="0"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</a:path>
              <a:path w="21600" h="21600" extrusionOk="0"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</a:path>
              <a:path w="21600" h="21600" extrusionOk="0"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</a:path>
              <a:path w="21600" h="21600" extrusionOk="0"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</a:path>
              <a:path w="21600" h="21600" extrusionOk="0"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</a:path>
              <a:path w="21600" h="21600" extrusionOk="0"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</a:path>
              <a:path w="21600" h="21600" extrusionOk="0"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</a:path>
              <a:path w="21600" h="21600" extrusionOk="0"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</a:path>
              <a:path w="21600" h="21600" extrusionOk="0"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</a:path>
              <a:path w="21600" h="21600" extrusionOk="0"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</a:path>
              <a:path w="21600" h="21600" extrusionOk="0"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</a:path>
              <a:path w="21600" h="21600" extrusionOk="0"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</a:path>
              <a:path w="21600" h="21600" extrusionOk="0"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</a:path>
              <a:path w="21600" h="21600" extrusionOk="0"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</a:path>
              <a:path w="21600" h="21600" extrusionOk="0"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</a:path>
              <a:path w="21600" h="21600" extrusionOk="0"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</a:path>
              <a:path w="21600" h="21600" extrusionOk="0"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</a:path>
              <a:path w="21600" h="21600" extrusionOk="0"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</a:path>
              <a:path w="21600" h="21600" extrusionOk="0"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</a:path>
              <a:path w="21600" h="21600" extrusionOk="0"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</a:path>
              <a:path w="21600" h="21600" extrusionOk="0"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</a:path>
              <a:path w="21600" h="21600" extrusionOk="0"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</a:path>
              <a:path w="21600" h="21600" extrusionOk="0"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</a:path>
              <a:path w="21600" h="21600" extrusionOk="0"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</a:path>
              <a:path w="21600" h="21600" extrusionOk="0"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</a:path>
              <a:path w="21600" h="21600" extrusionOk="0"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</a:path>
              <a:path w="21600" h="21600" extrusionOk="0"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</a:path>
              <a:path w="21600" h="21600" extrusionOk="0"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</a:path>
              <a:path w="21600" h="21600" extrusionOk="0"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</a:path>
              <a:path w="21600" h="21600" extrusionOk="0"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</a:path>
              <a:path w="21600" h="21600" extrusionOk="0"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</a:path>
              <a:path w="21600" h="21600" extrusionOk="0"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</a:path>
              <a:path w="21600" h="21600" extrusionOk="0"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</a:path>
              <a:path w="21600" h="21600" extrusionOk="0"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</a:path>
              <a:path w="21600" h="21600" extrusionOk="0"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</a:path>
              <a:path w="21600" h="21600" extrusionOk="0"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</a:path>
              <a:path w="21600" h="21600" extrusionOk="0"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</a:path>
              <a:path w="21600" h="21600" extrusionOk="0"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</a:path>
              <a:path w="21600" h="21600" extrusionOk="0"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</a:path>
              <a:path w="21600" h="21600" extrusionOk="0"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</a:path>
              <a:path w="21600" h="21600" extrusionOk="0"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</a:path>
              <a:path w="21600" h="21600" extrusionOk="0"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</a:path>
              <a:path w="21600" h="21600" extrusionOk="0"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</a:path>
              <a:path w="21600" h="21600" extrusionOk="0"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</a:path>
              <a:path w="21600" h="21600" extrusionOk="0"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</a:path>
              <a:path w="21600" h="21600" extrusionOk="0"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</a:path>
              <a:path w="21600" h="21600" extrusionOk="0"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</a:path>
              <a:path w="21600" h="21600" extrusionOk="0"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</a:path>
              <a:path w="21600" h="21600" extrusionOk="0"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</a:path>
              <a:path w="21600" h="21600" extrusionOk="0"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</a:path>
              <a:path w="21600" h="21600" extrusionOk="0"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</a:path>
              <a:path w="21600" h="21600" extrusionOk="0"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</a:path>
              <a:path w="21600" h="21600" extrusionOk="0"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</a:path>
              <a:path w="21600" h="21600" extrusionOk="0"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</a:path>
              <a:path w="21600" h="21600" extrusionOk="0"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</a:path>
              <a:path w="21600" h="21600" extrusionOk="0"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</a:path>
              <a:path w="21600" h="21600" extrusionOk="0"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</a:path>
              <a:path w="21600" h="21600" extrusionOk="0"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</a:path>
              <a:path w="21600" h="21600" extrusionOk="0"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</a:path>
              <a:path w="21600" h="21600" extrusionOk="0"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9" name="Elipse 78"/>
          <p:cNvSpPr/>
          <p:nvPr/>
        </p:nvSpPr>
        <p:spPr>
          <a:xfrm>
            <a:off x="3313992" y="504441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0" name="Elipse 79"/>
          <p:cNvSpPr/>
          <p:nvPr/>
        </p:nvSpPr>
        <p:spPr>
          <a:xfrm>
            <a:off x="1855826" y="439513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1" name="Elipse 80"/>
          <p:cNvSpPr/>
          <p:nvPr/>
        </p:nvSpPr>
        <p:spPr>
          <a:xfrm>
            <a:off x="2809936" y="439513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68" name="Conector de seta reta 2067"/>
          <p:cNvCxnSpPr>
            <a:stCxn id="76" idx="6"/>
            <a:endCxn id="79" idx="2"/>
          </p:cNvCxnSpPr>
          <p:nvPr/>
        </p:nvCxnSpPr>
        <p:spPr>
          <a:xfrm>
            <a:off x="1729816" y="5224378"/>
            <a:ext cx="1584176" cy="5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Conector de seta reta 2070"/>
          <p:cNvCxnSpPr>
            <a:stCxn id="76" idx="0"/>
            <a:endCxn id="80" idx="3"/>
          </p:cNvCxnSpPr>
          <p:nvPr/>
        </p:nvCxnSpPr>
        <p:spPr>
          <a:xfrm flipV="1">
            <a:off x="1549796" y="4702451"/>
            <a:ext cx="358757" cy="34190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Conector de seta reta 2072"/>
          <p:cNvCxnSpPr>
            <a:stCxn id="80" idx="6"/>
            <a:endCxn id="81" idx="2"/>
          </p:cNvCxnSpPr>
          <p:nvPr/>
        </p:nvCxnSpPr>
        <p:spPr>
          <a:xfrm>
            <a:off x="2215866" y="4575158"/>
            <a:ext cx="594070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Conector de seta reta 2075"/>
          <p:cNvCxnSpPr>
            <a:stCxn id="81" idx="5"/>
            <a:endCxn id="79" idx="0"/>
          </p:cNvCxnSpPr>
          <p:nvPr/>
        </p:nvCxnSpPr>
        <p:spPr>
          <a:xfrm>
            <a:off x="3117249" y="4702451"/>
            <a:ext cx="376763" cy="3419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Imagem 20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24694" y="4258804"/>
            <a:ext cx="1390803" cy="1390803"/>
          </a:xfrm>
          <a:prstGeom prst="rect">
            <a:avLst/>
          </a:prstGeom>
        </p:spPr>
      </p:pic>
      <p:sp>
        <p:nvSpPr>
          <p:cNvPr id="2058" name="Retângulo de cantos arredondados 2057"/>
          <p:cNvSpPr/>
          <p:nvPr/>
        </p:nvSpPr>
        <p:spPr>
          <a:xfrm>
            <a:off x="4568067" y="4471677"/>
            <a:ext cx="504056" cy="20829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9" name="Retângulo de cantos arredondados 98"/>
          <p:cNvSpPr/>
          <p:nvPr/>
        </p:nvSpPr>
        <p:spPr>
          <a:xfrm>
            <a:off x="4568067" y="4636217"/>
            <a:ext cx="504056" cy="19857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4568067" y="4831577"/>
            <a:ext cx="504056" cy="19857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1" name="Retângulo de cantos arredondados 100"/>
          <p:cNvSpPr/>
          <p:nvPr/>
        </p:nvSpPr>
        <p:spPr>
          <a:xfrm>
            <a:off x="4573653" y="5008031"/>
            <a:ext cx="504056" cy="19857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60" name="Imagem 205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8" t="24483" r="28077" b="51034"/>
          <a:stretch/>
        </p:blipFill>
        <p:spPr>
          <a:xfrm>
            <a:off x="5718160" y="4070243"/>
            <a:ext cx="1744174" cy="1679070"/>
          </a:xfrm>
          <a:prstGeom prst="rect">
            <a:avLst/>
          </a:prstGeom>
        </p:spPr>
      </p:pic>
      <p:cxnSp>
        <p:nvCxnSpPr>
          <p:cNvPr id="2064" name="Conector de seta reta 2063"/>
          <p:cNvCxnSpPr/>
          <p:nvPr/>
        </p:nvCxnSpPr>
        <p:spPr>
          <a:xfrm flipV="1">
            <a:off x="6586978" y="4178954"/>
            <a:ext cx="0" cy="73082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de seta reta 105"/>
          <p:cNvCxnSpPr/>
          <p:nvPr/>
        </p:nvCxnSpPr>
        <p:spPr>
          <a:xfrm flipV="1">
            <a:off x="6604195" y="4909778"/>
            <a:ext cx="70448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/>
          <p:nvPr/>
        </p:nvCxnSpPr>
        <p:spPr>
          <a:xfrm>
            <a:off x="6586978" y="4909777"/>
            <a:ext cx="0" cy="7446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/>
          <p:nvPr/>
        </p:nvCxnSpPr>
        <p:spPr>
          <a:xfrm flipH="1">
            <a:off x="5806521" y="4909779"/>
            <a:ext cx="78045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Documents and Settings\Administrador\Configurações locais\Temporary Internet Files\Content.IE5\PAVHJC5H\PngMedium-Correct-Sign-3302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051" y="4070243"/>
            <a:ext cx="136022" cy="17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C:\Documents and Settings\Administrador\Configurações locais\Temporary Internet Files\Content.IE5\PAVHJC5H\PngMedium-Correct-Sign-3302[1]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278" y="4277501"/>
            <a:ext cx="136800" cy="17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4" descr="C:\Documents and Settings\Administrador\Configurações locais\Temporary Internet Files\Content.IE5\PAVHJC5H\PngMedium-Correct-Sign-3302[1]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273" y="4516313"/>
            <a:ext cx="136800" cy="17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C:\Documents and Settings\Administrador\Configurações locais\Temporary Internet Files\Content.IE5\PAVHJC5H\PngMedium-Correct-Sign-3302[1]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273" y="4697221"/>
            <a:ext cx="136800" cy="17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44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0.06701 -0.02778 C 0.08108 -0.03403 0.10208 -0.03727 0.12396 -0.03727 C 0.14896 -0.03727 0.16892 -0.03403 0.18299 -0.02778 L 0.25 -2.59259E-6 " pathEditMode="relative" rAng="0" ptsTypes="FffFF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0.06701 -0.06551 C 0.08108 -0.08032 0.10208 -0.08819 0.12396 -0.08819 C 0.14896 -0.08819 0.16892 -0.08032 0.18299 -0.06551 L 0.25 -3.7037E-6 " pathEditMode="relative" rAng="0" ptsTypes="FffFF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2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3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7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9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500"/>
                            </p:stCondLst>
                            <p:childTnLst>
                              <p:par>
                                <p:cTn id="35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500"/>
                            </p:stCondLst>
                            <p:childTnLst>
                              <p:par>
                                <p:cTn id="36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2500"/>
                            </p:stCondLst>
                            <p:childTnLst>
                              <p:par>
                                <p:cTn id="3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/>
      <p:bldP spid="11" grpId="1"/>
      <p:bldP spid="26" grpId="0" animBg="1"/>
      <p:bldP spid="26" grpId="1" animBg="1"/>
      <p:bldP spid="27" grpId="0" animBg="1"/>
      <p:bldP spid="27" grpId="1" animBg="1"/>
      <p:bldP spid="27" grpId="2" animBg="1"/>
      <p:bldP spid="28" grpId="0" animBg="1"/>
      <p:bldP spid="28" grpId="1" animBg="1"/>
      <p:bldP spid="29" grpId="0" animBg="1"/>
      <p:bldP spid="29" grpId="1" animBg="1"/>
      <p:bldP spid="29" grpId="2" animBg="1"/>
      <p:bldP spid="30" grpId="0" animBg="1"/>
      <p:bldP spid="30" grpId="1" animBg="1"/>
      <p:bldP spid="32" grpId="0" animBg="1"/>
      <p:bldP spid="32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2065" grpId="0" animBg="1"/>
      <p:bldP spid="79" grpId="0" animBg="1"/>
      <p:bldP spid="80" grpId="0" animBg="1"/>
      <p:bldP spid="81" grpId="0" animBg="1"/>
      <p:bldP spid="2058" grpId="0" animBg="1"/>
      <p:bldP spid="99" grpId="0" animBg="1"/>
      <p:bldP spid="100" grpId="0" animBg="1"/>
      <p:bldP spid="10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Princípios,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P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aradigmas</a:t>
            </a:r>
            <a:r>
              <a:rPr lang="pt-BR" dirty="0" smtClean="0"/>
              <a:t> e Fusão de Dados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Muitos para um </a:t>
            </a:r>
            <a:r>
              <a:rPr lang="pt-BR" sz="2800" dirty="0" smtClean="0"/>
              <a:t>(coleta)</a:t>
            </a:r>
            <a:endParaRPr lang="pt-BR" dirty="0" smtClean="0"/>
          </a:p>
          <a:p>
            <a:r>
              <a:rPr lang="pt-BR" dirty="0" smtClean="0"/>
              <a:t>Um para muitos </a:t>
            </a:r>
            <a:r>
              <a:rPr lang="pt-BR" sz="2800" dirty="0" smtClean="0"/>
              <a:t>(disseminação)</a:t>
            </a:r>
            <a:endParaRPr lang="pt-BR" dirty="0" smtClean="0"/>
          </a:p>
          <a:p>
            <a:r>
              <a:rPr lang="pt-BR" dirty="0" smtClean="0"/>
              <a:t>Par a par </a:t>
            </a:r>
            <a:r>
              <a:rPr lang="pt-BR" sz="2800" dirty="0" smtClean="0"/>
              <a:t>(P2P)</a:t>
            </a:r>
            <a:endParaRPr lang="pt-BR" dirty="0" smtClean="0"/>
          </a:p>
        </p:txBody>
      </p:sp>
      <p:sp>
        <p:nvSpPr>
          <p:cNvPr id="83" name="Elipse 82"/>
          <p:cNvSpPr/>
          <p:nvPr/>
        </p:nvSpPr>
        <p:spPr>
          <a:xfrm>
            <a:off x="6300192" y="319866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Elipse 83"/>
          <p:cNvSpPr/>
          <p:nvPr/>
        </p:nvSpPr>
        <p:spPr>
          <a:xfrm>
            <a:off x="7236296" y="34938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5" name="Elipse 84"/>
          <p:cNvSpPr/>
          <p:nvPr/>
        </p:nvSpPr>
        <p:spPr>
          <a:xfrm>
            <a:off x="8244408" y="319866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6" name="Retângulo 85"/>
          <p:cNvSpPr/>
          <p:nvPr/>
        </p:nvSpPr>
        <p:spPr>
          <a:xfrm>
            <a:off x="7237892" y="2125700"/>
            <a:ext cx="409255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de seta reta 2"/>
          <p:cNvCxnSpPr>
            <a:stCxn id="83" idx="7"/>
          </p:cNvCxnSpPr>
          <p:nvPr/>
        </p:nvCxnSpPr>
        <p:spPr>
          <a:xfrm flipV="1">
            <a:off x="6607505" y="2557748"/>
            <a:ext cx="630387" cy="6936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85" idx="1"/>
          </p:cNvCxnSpPr>
          <p:nvPr/>
        </p:nvCxnSpPr>
        <p:spPr>
          <a:xfrm flipH="1" flipV="1">
            <a:off x="7647147" y="2557748"/>
            <a:ext cx="649988" cy="6936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84" idx="0"/>
            <a:endCxn id="86" idx="2"/>
          </p:cNvCxnSpPr>
          <p:nvPr/>
        </p:nvCxnSpPr>
        <p:spPr>
          <a:xfrm flipV="1">
            <a:off x="7416316" y="2557748"/>
            <a:ext cx="26204" cy="9361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/>
          <p:cNvSpPr/>
          <p:nvPr/>
        </p:nvSpPr>
        <p:spPr>
          <a:xfrm>
            <a:off x="6300192" y="442995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8" name="Elipse 87"/>
          <p:cNvSpPr/>
          <p:nvPr/>
        </p:nvSpPr>
        <p:spPr>
          <a:xfrm>
            <a:off x="7236296" y="472514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9" name="Elipse 88"/>
          <p:cNvSpPr/>
          <p:nvPr/>
        </p:nvSpPr>
        <p:spPr>
          <a:xfrm>
            <a:off x="8244408" y="442995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2" name="Conector de seta reta 21"/>
          <p:cNvCxnSpPr>
            <a:stCxn id="87" idx="0"/>
            <a:endCxn id="83" idx="4"/>
          </p:cNvCxnSpPr>
          <p:nvPr/>
        </p:nvCxnSpPr>
        <p:spPr>
          <a:xfrm flipV="1">
            <a:off x="6480212" y="3558704"/>
            <a:ext cx="0" cy="8712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88" idx="0"/>
            <a:endCxn id="84" idx="4"/>
          </p:cNvCxnSpPr>
          <p:nvPr/>
        </p:nvCxnSpPr>
        <p:spPr>
          <a:xfrm flipV="1">
            <a:off x="7416316" y="3853892"/>
            <a:ext cx="0" cy="8712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89" idx="0"/>
            <a:endCxn id="85" idx="4"/>
          </p:cNvCxnSpPr>
          <p:nvPr/>
        </p:nvCxnSpPr>
        <p:spPr>
          <a:xfrm flipV="1">
            <a:off x="8424428" y="3558704"/>
            <a:ext cx="0" cy="8712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eta para cima 38"/>
          <p:cNvSpPr/>
          <p:nvPr/>
        </p:nvSpPr>
        <p:spPr>
          <a:xfrm>
            <a:off x="6613775" y="2989796"/>
            <a:ext cx="1630633" cy="1872208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" name="Elipse 103"/>
          <p:cNvSpPr/>
          <p:nvPr/>
        </p:nvSpPr>
        <p:spPr>
          <a:xfrm>
            <a:off x="6300192" y="320582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5" name="Elipse 104"/>
          <p:cNvSpPr/>
          <p:nvPr/>
        </p:nvSpPr>
        <p:spPr>
          <a:xfrm>
            <a:off x="7236296" y="350100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6" name="Elipse 105"/>
          <p:cNvSpPr/>
          <p:nvPr/>
        </p:nvSpPr>
        <p:spPr>
          <a:xfrm>
            <a:off x="8244408" y="320582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7" name="Retângulo 106"/>
          <p:cNvSpPr/>
          <p:nvPr/>
        </p:nvSpPr>
        <p:spPr>
          <a:xfrm>
            <a:off x="7237892" y="2132856"/>
            <a:ext cx="409255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8" name="Conector de seta reta 107"/>
          <p:cNvCxnSpPr>
            <a:stCxn id="104" idx="7"/>
          </p:cNvCxnSpPr>
          <p:nvPr/>
        </p:nvCxnSpPr>
        <p:spPr>
          <a:xfrm flipV="1">
            <a:off x="6607505" y="2564904"/>
            <a:ext cx="630387" cy="693643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>
            <a:stCxn id="106" idx="1"/>
          </p:cNvCxnSpPr>
          <p:nvPr/>
        </p:nvCxnSpPr>
        <p:spPr>
          <a:xfrm flipH="1" flipV="1">
            <a:off x="7647147" y="2564904"/>
            <a:ext cx="649988" cy="693643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105" idx="0"/>
          </p:cNvCxnSpPr>
          <p:nvPr/>
        </p:nvCxnSpPr>
        <p:spPr>
          <a:xfrm flipV="1">
            <a:off x="7416316" y="2564904"/>
            <a:ext cx="26204" cy="936104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lipse 110"/>
          <p:cNvSpPr/>
          <p:nvPr/>
        </p:nvSpPr>
        <p:spPr>
          <a:xfrm>
            <a:off x="6300192" y="44371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2" name="Elipse 111"/>
          <p:cNvSpPr/>
          <p:nvPr/>
        </p:nvSpPr>
        <p:spPr>
          <a:xfrm>
            <a:off x="7236296" y="47323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3" name="Elipse 112"/>
          <p:cNvSpPr/>
          <p:nvPr/>
        </p:nvSpPr>
        <p:spPr>
          <a:xfrm>
            <a:off x="8244408" y="44371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4" name="Conector de seta reta 113"/>
          <p:cNvCxnSpPr>
            <a:stCxn id="111" idx="0"/>
            <a:endCxn id="104" idx="4"/>
          </p:cNvCxnSpPr>
          <p:nvPr/>
        </p:nvCxnSpPr>
        <p:spPr>
          <a:xfrm flipV="1">
            <a:off x="6480212" y="3565860"/>
            <a:ext cx="0" cy="87125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/>
          <p:cNvCxnSpPr>
            <a:stCxn id="112" idx="0"/>
            <a:endCxn id="105" idx="4"/>
          </p:cNvCxnSpPr>
          <p:nvPr/>
        </p:nvCxnSpPr>
        <p:spPr>
          <a:xfrm flipV="1">
            <a:off x="7416316" y="3861048"/>
            <a:ext cx="0" cy="87125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de seta reta 115"/>
          <p:cNvCxnSpPr>
            <a:stCxn id="113" idx="0"/>
            <a:endCxn id="106" idx="4"/>
          </p:cNvCxnSpPr>
          <p:nvPr/>
        </p:nvCxnSpPr>
        <p:spPr>
          <a:xfrm flipV="1">
            <a:off x="8424428" y="3565860"/>
            <a:ext cx="0" cy="87125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Seta para cima 117"/>
          <p:cNvSpPr/>
          <p:nvPr/>
        </p:nvSpPr>
        <p:spPr>
          <a:xfrm rot="10800000">
            <a:off x="6595620" y="2337655"/>
            <a:ext cx="1630633" cy="1872208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9" name="Elipse 118"/>
          <p:cNvSpPr/>
          <p:nvPr/>
        </p:nvSpPr>
        <p:spPr>
          <a:xfrm>
            <a:off x="6300192" y="319866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0" name="Elipse 119"/>
          <p:cNvSpPr/>
          <p:nvPr/>
        </p:nvSpPr>
        <p:spPr>
          <a:xfrm>
            <a:off x="7236296" y="34938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1" name="Elipse 120"/>
          <p:cNvSpPr/>
          <p:nvPr/>
        </p:nvSpPr>
        <p:spPr>
          <a:xfrm>
            <a:off x="8244408" y="319866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2" name="Retângulo 121"/>
          <p:cNvSpPr/>
          <p:nvPr/>
        </p:nvSpPr>
        <p:spPr>
          <a:xfrm>
            <a:off x="7237892" y="2125700"/>
            <a:ext cx="409255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3" name="Conector de seta reta 122"/>
          <p:cNvCxnSpPr>
            <a:stCxn id="119" idx="7"/>
          </p:cNvCxnSpPr>
          <p:nvPr/>
        </p:nvCxnSpPr>
        <p:spPr>
          <a:xfrm flipV="1">
            <a:off x="6607505" y="2557748"/>
            <a:ext cx="630387" cy="69364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/>
          <p:cNvCxnSpPr>
            <a:stCxn id="121" idx="1"/>
          </p:cNvCxnSpPr>
          <p:nvPr/>
        </p:nvCxnSpPr>
        <p:spPr>
          <a:xfrm flipH="1" flipV="1">
            <a:off x="7647147" y="2557748"/>
            <a:ext cx="649988" cy="69364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20" idx="0"/>
            <a:endCxn id="122" idx="2"/>
          </p:cNvCxnSpPr>
          <p:nvPr/>
        </p:nvCxnSpPr>
        <p:spPr>
          <a:xfrm flipV="1">
            <a:off x="7416316" y="2557748"/>
            <a:ext cx="26204" cy="93610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ipse 125"/>
          <p:cNvSpPr/>
          <p:nvPr/>
        </p:nvSpPr>
        <p:spPr>
          <a:xfrm>
            <a:off x="6300192" y="442995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7" name="Elipse 126"/>
          <p:cNvSpPr/>
          <p:nvPr/>
        </p:nvSpPr>
        <p:spPr>
          <a:xfrm>
            <a:off x="7236296" y="472514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8" name="Elipse 127"/>
          <p:cNvSpPr/>
          <p:nvPr/>
        </p:nvSpPr>
        <p:spPr>
          <a:xfrm>
            <a:off x="8244408" y="442995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9" name="Conector de seta reta 128"/>
          <p:cNvCxnSpPr>
            <a:stCxn id="126" idx="0"/>
            <a:endCxn id="119" idx="4"/>
          </p:cNvCxnSpPr>
          <p:nvPr/>
        </p:nvCxnSpPr>
        <p:spPr>
          <a:xfrm flipV="1">
            <a:off x="6480212" y="3558704"/>
            <a:ext cx="0" cy="87125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de seta reta 129"/>
          <p:cNvCxnSpPr>
            <a:stCxn id="127" idx="0"/>
            <a:endCxn id="120" idx="4"/>
          </p:cNvCxnSpPr>
          <p:nvPr/>
        </p:nvCxnSpPr>
        <p:spPr>
          <a:xfrm flipV="1">
            <a:off x="7416316" y="3853892"/>
            <a:ext cx="0" cy="87125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30"/>
          <p:cNvCxnSpPr>
            <a:stCxn id="128" idx="0"/>
            <a:endCxn id="121" idx="4"/>
          </p:cNvCxnSpPr>
          <p:nvPr/>
        </p:nvCxnSpPr>
        <p:spPr>
          <a:xfrm flipV="1">
            <a:off x="8424428" y="3558704"/>
            <a:ext cx="0" cy="87125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120" idx="6"/>
            <a:endCxn id="121" idx="2"/>
          </p:cNvCxnSpPr>
          <p:nvPr/>
        </p:nvCxnSpPr>
        <p:spPr>
          <a:xfrm flipV="1">
            <a:off x="7596336" y="3378684"/>
            <a:ext cx="648072" cy="295188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120" idx="2"/>
            <a:endCxn id="119" idx="6"/>
          </p:cNvCxnSpPr>
          <p:nvPr/>
        </p:nvCxnSpPr>
        <p:spPr>
          <a:xfrm flipH="1" flipV="1">
            <a:off x="6660232" y="3378684"/>
            <a:ext cx="576064" cy="295188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120" idx="5"/>
          </p:cNvCxnSpPr>
          <p:nvPr/>
        </p:nvCxnSpPr>
        <p:spPr>
          <a:xfrm>
            <a:off x="7543609" y="3801165"/>
            <a:ext cx="700799" cy="681518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120" idx="3"/>
            <a:endCxn id="126" idx="7"/>
          </p:cNvCxnSpPr>
          <p:nvPr/>
        </p:nvCxnSpPr>
        <p:spPr>
          <a:xfrm flipH="1">
            <a:off x="6607505" y="3801165"/>
            <a:ext cx="681518" cy="681518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127" idx="6"/>
            <a:endCxn id="128" idx="2"/>
          </p:cNvCxnSpPr>
          <p:nvPr/>
        </p:nvCxnSpPr>
        <p:spPr>
          <a:xfrm flipV="1">
            <a:off x="7596336" y="4609976"/>
            <a:ext cx="648072" cy="295188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Conector de seta reta 2047"/>
          <p:cNvCxnSpPr>
            <a:stCxn id="127" idx="2"/>
            <a:endCxn id="126" idx="6"/>
          </p:cNvCxnSpPr>
          <p:nvPr/>
        </p:nvCxnSpPr>
        <p:spPr>
          <a:xfrm flipH="1" flipV="1">
            <a:off x="6660232" y="4609976"/>
            <a:ext cx="576064" cy="295188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Setas cruzadas 2049"/>
          <p:cNvSpPr/>
          <p:nvPr/>
        </p:nvSpPr>
        <p:spPr>
          <a:xfrm>
            <a:off x="6588216" y="2912976"/>
            <a:ext cx="1682404" cy="1591332"/>
          </a:xfrm>
          <a:prstGeom prst="quad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230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6" presetClass="emph" presetSubtype="0" repeatCount="indefinite" fill="hold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1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42" presetClass="path" presetSubtype="0" repeatCount="indefinite" accel="50000" decel="50000" fill="hold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-4.81481E-6 L 3.33333E-6 0.1801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7" dur="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8" dur="2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1" dur="indefinit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2" dur="indefinite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39" grpId="1" animBg="1"/>
      <p:bldP spid="39" grpId="2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8" grpId="0" animBg="1"/>
      <p:bldP spid="118" grpId="3" animBg="1"/>
      <p:bldP spid="118" grpId="5" animBg="1"/>
      <p:bldP spid="118" grpId="6" animBg="1"/>
      <p:bldP spid="119" grpId="0" animBg="1"/>
      <p:bldP spid="120" grpId="0" animBg="1"/>
      <p:bldP spid="121" grpId="0" animBg="1"/>
      <p:bldP spid="122" grpId="0" animBg="1"/>
      <p:bldP spid="126" grpId="0" animBg="1"/>
      <p:bldP spid="127" grpId="0" animBg="1"/>
      <p:bldP spid="128" grpId="0" animBg="1"/>
      <p:bldP spid="2050" grpId="0" animBg="1"/>
      <p:bldP spid="2050" grpId="1" animBg="1"/>
      <p:bldP spid="2050" grpId="2" animBg="1"/>
    </p:bldLst>
  </p:timing>
</p:sld>
</file>

<file path=ppt/theme/theme1.xml><?xml version="1.0" encoding="utf-8"?>
<a:theme xmlns:a="http://schemas.openxmlformats.org/drawingml/2006/main" name="Tema do Office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runo dissertacao">
      <a:majorFont>
        <a:latin typeface="Verdana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17855</TotalTime>
  <Words>2286</Words>
  <Application>Microsoft Office PowerPoint</Application>
  <PresentationFormat>Apresentação na tela (4:3)</PresentationFormat>
  <Paragraphs>675</Paragraphs>
  <Slides>50</Slides>
  <Notes>32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1" baseType="lpstr">
      <vt:lpstr>Tema do Office</vt:lpstr>
      <vt:lpstr>CRAL: um algoritmo de roteamento baseado em centralidade e energia para Redes de Sensores Sem Fio</vt:lpstr>
      <vt:lpstr>Conteúdo</vt:lpstr>
      <vt:lpstr>Introdução</vt:lpstr>
      <vt:lpstr>Introdução</vt:lpstr>
      <vt:lpstr>Introdução</vt:lpstr>
      <vt:lpstr>Introdução</vt:lpstr>
      <vt:lpstr>Conteúdo</vt:lpstr>
      <vt:lpstr>Fundamentação teórica</vt:lpstr>
      <vt:lpstr>Fundamentação teórica</vt:lpstr>
      <vt:lpstr>Fundamentação teórica</vt:lpstr>
      <vt:lpstr>Fundamentação teórica</vt:lpstr>
      <vt:lpstr>Conteúdo</vt:lpstr>
      <vt:lpstr>Protocolo CRAL</vt:lpstr>
      <vt:lpstr>Protocolo CRAL: Trabalhos relacionados</vt:lpstr>
      <vt:lpstr>Protocolo CRAL: Trabalhos relacionados</vt:lpstr>
      <vt:lpstr>Protocolo CRAL: Trabalhos relacionados</vt:lpstr>
      <vt:lpstr>Protocolo CRAL: Trabalhos relacionados</vt:lpstr>
      <vt:lpstr>Protocolo CRAL: Trabalhos relacionados</vt:lpstr>
      <vt:lpstr>Protocolo CRAL: operação</vt:lpstr>
      <vt:lpstr>Protocolo CRAL: operação</vt:lpstr>
      <vt:lpstr>Protocolo CRAL: operação</vt:lpstr>
      <vt:lpstr>Protocolo CRAL: operação</vt:lpstr>
      <vt:lpstr>Protocolo CRAL: operação</vt:lpstr>
      <vt:lpstr>Protocolo CRAL: operação</vt:lpstr>
      <vt:lpstr>Protocolo CRAL: avaliação</vt:lpstr>
      <vt:lpstr>Protocolo CRAL: avaliação</vt:lpstr>
      <vt:lpstr>Protocolo CRAL: avaliação</vt:lpstr>
      <vt:lpstr>Protocolo CRAL: avaliação</vt:lpstr>
      <vt:lpstr>Protocolo CRAL: avaliação</vt:lpstr>
      <vt:lpstr>Protocolo CRAL: avaliação</vt:lpstr>
      <vt:lpstr>Protocolo CRAL: avaliação</vt:lpstr>
      <vt:lpstr>Protocolo CRAL: avaliação</vt:lpstr>
      <vt:lpstr>Conteúdo</vt:lpstr>
      <vt:lpstr>Conclusão</vt:lpstr>
      <vt:lpstr>Apresentação do PowerPoint</vt:lpstr>
      <vt:lpstr>Trabalhos Futuros</vt:lpstr>
      <vt:lpstr>Extras CRAL</vt:lpstr>
      <vt:lpstr>Extras CRAL</vt:lpstr>
      <vt:lpstr>Extras CRAL</vt:lpstr>
      <vt:lpstr>Extras CRAL</vt:lpstr>
      <vt:lpstr>Extras CRAL</vt:lpstr>
      <vt:lpstr>Extras CRAL</vt:lpstr>
      <vt:lpstr>Extras CRAL</vt:lpstr>
      <vt:lpstr>Extras CRAL: operação</vt:lpstr>
      <vt:lpstr>Extras CRAL: operação</vt:lpstr>
      <vt:lpstr>Extras CRAL: operação</vt:lpstr>
      <vt:lpstr>Extras CRAL: operação</vt:lpstr>
      <vt:lpstr>Extras CRAL: operação</vt:lpstr>
      <vt:lpstr>Protocolo CRAL: avaliação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PROTOCOLOS DE COLETA DE DADOS PARA REDES DE SENSORES SEM FIO</dc:title>
  <cp:lastModifiedBy>PROPRIETARIO</cp:lastModifiedBy>
  <cp:revision>268</cp:revision>
  <dcterms:modified xsi:type="dcterms:W3CDTF">2015-05-21T02:32:32Z</dcterms:modified>
</cp:coreProperties>
</file>