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Roboto Slab"/>
      <p:regular r:id="rId45"/>
      <p:bold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91956D-6574-4479-9A97-9CF3E265E474}">
  <a:tblStyle styleId="{7291956D-6574-4479-9A97-9CF3E265E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Slab-bold.fntdata"/><Relationship Id="rId45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2561b26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2561b2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72c7204c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72c7204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72c7204c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72c7204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72c7204c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72c7204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019ce66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019ce6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7326797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732679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30ea2d74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30ea2d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30ea2d74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30ea2d7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30ea2d74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30ea2d7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73267973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7326797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72c7204c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72c7204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0ea2d74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0ea2d7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30ea2d74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f30ea2d7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2f6605ef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2f6605ef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30ea2d74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f30ea2d7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1a9ab9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1a9ab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1a9ab99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1a9ab9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1a9ab99b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1a9ab9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1a9ab99b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1a9ab99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21a9ab99b_2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21a9ab99b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21a9ab99b_2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21a9ab99b_2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72c7204c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72c7204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21a9ab99b_2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21a9ab99b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21a9ab99b_2_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21a9ab99b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de72faf3c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de72faf3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de72faf3c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de72faf3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de72faf3c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de72faf3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de72faf3c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de72faf3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de72faf3c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de72faf3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de53548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de5354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de535485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de53548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22d00f21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22d00f2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1a9ab99b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1a9ab99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2561b2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2561b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1a9ab99b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1a9ab99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1a9ab99b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1a9ab99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72c7204c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72c7204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2561b26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2561b2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cc_logo_2.jpg" id="27" name="Google Shape;2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297" y="5990400"/>
            <a:ext cx="1543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ncipal_ufmg.jpg" id="28" name="Google Shape;2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163" y="5860050"/>
            <a:ext cx="1837900" cy="788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fal-ic.png" id="29" name="Google Shape;2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874" y="5899439"/>
            <a:ext cx="778875" cy="727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fal.png" id="30" name="Google Shape;3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750" y="5715856"/>
            <a:ext cx="778875" cy="107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9" name="Google Shape;39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" name="Google Shape;42;p4"/>
          <p:cNvCxnSpPr>
            <a:endCxn id="40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b="1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descr="sbrc2017-logo.png"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3025" y="76200"/>
            <a:ext cx="1504775" cy="6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gif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3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3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3.gif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gif"/><Relationship Id="rId4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gif"/><Relationship Id="rId4" Type="http://schemas.openxmlformats.org/officeDocument/2006/relationships/image" Target="../media/image24.jp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gif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ctrTitle"/>
          </p:nvPr>
        </p:nvSpPr>
        <p:spPr>
          <a:xfrm>
            <a:off x="925400" y="1284150"/>
            <a:ext cx="8325000" cy="24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T-MAPS:</a:t>
            </a:r>
            <a:r>
              <a:rPr lang="en"/>
              <a:t> </a:t>
            </a:r>
            <a:r>
              <a:rPr lang="en" sz="4200"/>
              <a:t>Modelo de Descrição do Cenário de Trânsito Baseado no Twitter</a:t>
            </a:r>
            <a:endParaRPr sz="4200"/>
          </a:p>
        </p:txBody>
      </p:sp>
      <p:sp>
        <p:nvSpPr>
          <p:cNvPr id="77" name="Google Shape;77;p12"/>
          <p:cNvSpPr txBox="1"/>
          <p:nvPr>
            <p:ph type="ctrTitle"/>
          </p:nvPr>
        </p:nvSpPr>
        <p:spPr>
          <a:xfrm>
            <a:off x="925400" y="3958050"/>
            <a:ext cx="28704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accent1"/>
                </a:solidFill>
              </a:rPr>
              <a:t>Bruno P. Santos</a:t>
            </a:r>
            <a:r>
              <a:rPr lang="en" sz="2000">
                <a:solidFill>
                  <a:schemeClr val="accent1"/>
                </a:solidFill>
              </a:rPr>
              <a:t>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Paulo H. L. Rettore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Heitor S. Ramos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Luiz F. M. Vieira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Antonio A. F. Loureiro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78" name="Google Shape;78;p12"/>
          <p:cNvSpPr txBox="1"/>
          <p:nvPr>
            <p:ph type="ctrTitle"/>
          </p:nvPr>
        </p:nvSpPr>
        <p:spPr>
          <a:xfrm>
            <a:off x="7257800" y="810450"/>
            <a:ext cx="1992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607D8B"/>
                </a:solidFill>
              </a:rPr>
              <a:t>Maio, 2017.</a:t>
            </a:r>
            <a:endParaRPr i="1" sz="2000">
              <a:solidFill>
                <a:srgbClr val="607D8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otaltrafficnyc.png"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2419350"/>
            <a:ext cx="4524375" cy="201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1"/>
          <p:cNvCxnSpPr/>
          <p:nvPr/>
        </p:nvCxnSpPr>
        <p:spPr>
          <a:xfrm>
            <a:off x="3099750" y="3581575"/>
            <a:ext cx="3453000" cy="162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/>
          <p:nvPr/>
        </p:nvSpPr>
        <p:spPr>
          <a:xfrm>
            <a:off x="347725" y="578175"/>
            <a:ext cx="3035400" cy="1317000"/>
          </a:xfrm>
          <a:prstGeom prst="rect">
            <a:avLst/>
          </a:prstGeom>
          <a:solidFill>
            <a:srgbClr val="F9CB9C">
              <a:alpha val="573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Condições do trânsito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1"/>
          <p:cNvCxnSpPr>
            <a:endCxn id="177" idx="2"/>
          </p:cNvCxnSpPr>
          <p:nvPr/>
        </p:nvCxnSpPr>
        <p:spPr>
          <a:xfrm rot="10800000">
            <a:off x="1865425" y="1895175"/>
            <a:ext cx="1908900" cy="17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/>
          <p:nvPr/>
        </p:nvSpPr>
        <p:spPr>
          <a:xfrm>
            <a:off x="3967025" y="3710050"/>
            <a:ext cx="1879200" cy="4176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5669475" y="4834325"/>
            <a:ext cx="3035400" cy="1317000"/>
          </a:xfrm>
          <a:prstGeom prst="rect">
            <a:avLst/>
          </a:prstGeom>
          <a:solidFill>
            <a:srgbClr val="F9CB9C">
              <a:alpha val="573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Descrição da localização e, em geral, geo-referência.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1"/>
          <p:cNvCxnSpPr>
            <a:stCxn id="179" idx="4"/>
            <a:endCxn id="180" idx="0"/>
          </p:cNvCxnSpPr>
          <p:nvPr/>
        </p:nvCxnSpPr>
        <p:spPr>
          <a:xfrm>
            <a:off x="4906625" y="4127650"/>
            <a:ext cx="2280600" cy="7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1"/>
          <p:cNvSpPr/>
          <p:nvPr/>
        </p:nvSpPr>
        <p:spPr>
          <a:xfrm>
            <a:off x="2489450" y="3710050"/>
            <a:ext cx="1477500" cy="4176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073300" y="5107450"/>
            <a:ext cx="3035400" cy="1317000"/>
          </a:xfrm>
          <a:prstGeom prst="rect">
            <a:avLst/>
          </a:prstGeom>
          <a:solidFill>
            <a:srgbClr val="F9CB9C">
              <a:alpha val="573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Horário do </a:t>
            </a:r>
            <a:r>
              <a:rPr b="1" i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1"/>
          <p:cNvCxnSpPr>
            <a:stCxn id="182" idx="4"/>
            <a:endCxn id="183" idx="0"/>
          </p:cNvCxnSpPr>
          <p:nvPr/>
        </p:nvCxnSpPr>
        <p:spPr>
          <a:xfrm flipH="1">
            <a:off x="2591000" y="4127650"/>
            <a:ext cx="6372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Coleta dos dados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</a:rPr>
              <a:t>Cobertura </a:t>
            </a:r>
            <a:r>
              <a:rPr lang="en" u="sng">
                <a:solidFill>
                  <a:srgbClr val="0091EA"/>
                </a:solidFill>
              </a:rPr>
              <a:t>Espacial</a:t>
            </a:r>
            <a:endParaRPr u="sng">
              <a:solidFill>
                <a:srgbClr val="0091EA"/>
              </a:solidFill>
            </a:endParaRPr>
          </a:p>
        </p:txBody>
      </p:sp>
      <p:grpSp>
        <p:nvGrpSpPr>
          <p:cNvPr id="191" name="Google Shape;191;p22"/>
          <p:cNvGrpSpPr/>
          <p:nvPr/>
        </p:nvGrpSpPr>
        <p:grpSpPr>
          <a:xfrm>
            <a:off x="227500" y="1853600"/>
            <a:ext cx="4671074" cy="3498475"/>
            <a:chOff x="227500" y="1853600"/>
            <a:chExt cx="4671074" cy="3498475"/>
          </a:xfrm>
        </p:grpSpPr>
        <p:pic>
          <p:nvPicPr>
            <p:cNvPr descr="nyc-tweets-coverage.png" id="192" name="Google Shape;192;p22"/>
            <p:cNvPicPr preferRelativeResize="0"/>
            <p:nvPr/>
          </p:nvPicPr>
          <p:blipFill rotWithShape="1">
            <a:blip r:embed="rId3">
              <a:alphaModFix/>
            </a:blip>
            <a:srcRect b="0" l="7775" r="9770" t="0"/>
            <a:stretch/>
          </p:blipFill>
          <p:spPr>
            <a:xfrm>
              <a:off x="227500" y="1853600"/>
              <a:ext cx="4671074" cy="285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2"/>
            <p:cNvSpPr txBox="1"/>
            <p:nvPr/>
          </p:nvSpPr>
          <p:spPr>
            <a:xfrm>
              <a:off x="1012788" y="4709775"/>
              <a:ext cx="3100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b="1" i="1"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weets </a:t>
              </a:r>
              <a:r>
                <a:rPr b="1"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em</a:t>
              </a:r>
              <a:r>
                <a:rPr b="1"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 NY</a:t>
              </a:r>
              <a:endParaRPr b="1" sz="2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4" name="Google Shape;194;p22"/>
          <p:cNvGrpSpPr/>
          <p:nvPr/>
        </p:nvGrpSpPr>
        <p:grpSpPr>
          <a:xfrm>
            <a:off x="4986750" y="1773175"/>
            <a:ext cx="4022311" cy="3578900"/>
            <a:chOff x="4986750" y="1773175"/>
            <a:chExt cx="4022311" cy="3578900"/>
          </a:xfrm>
        </p:grpSpPr>
        <p:pic>
          <p:nvPicPr>
            <p:cNvPr descr="tweets-spacial-511nyc-and-totalTraffic.png" id="195" name="Google Shape;19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86750" y="1773175"/>
              <a:ext cx="4022311" cy="293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2"/>
            <p:cNvSpPr txBox="1"/>
            <p:nvPr/>
          </p:nvSpPr>
          <p:spPr>
            <a:xfrm>
              <a:off x="5447638" y="4709775"/>
              <a:ext cx="3100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Cobertura espacial de duas contas em NY</a:t>
              </a:r>
              <a:endParaRPr b="1" sz="2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Coleta dos dados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</a:rPr>
              <a:t>Cobertura </a:t>
            </a:r>
            <a:r>
              <a:rPr lang="en" u="sng">
                <a:solidFill>
                  <a:srgbClr val="0091EA"/>
                </a:solidFill>
              </a:rPr>
              <a:t>Temporal</a:t>
            </a:r>
            <a:endParaRPr u="sng">
              <a:solidFill>
                <a:srgbClr val="0091EA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021738" y="5690700"/>
            <a:ext cx="310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Cobertura temporal de três contas 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tweets-nyc-3-accts-1.png"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50" y="1331225"/>
            <a:ext cx="7897504" cy="41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ourly-map-points-red-2.png"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264"/>
            <a:ext cx="8839200" cy="464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5"/>
          <p:cNvSpPr txBox="1"/>
          <p:nvPr>
            <p:ph type="title"/>
          </p:nvPr>
        </p:nvSpPr>
        <p:spPr>
          <a:xfrm>
            <a:off x="786150" y="410825"/>
            <a:ext cx="82053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Coleta dos dados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1EA"/>
                </a:solidFill>
              </a:rPr>
              <a:t>Existe correlação entre </a:t>
            </a:r>
            <a:r>
              <a:rPr i="1" lang="en" u="sng">
                <a:solidFill>
                  <a:srgbClr val="0091EA"/>
                </a:solidFill>
              </a:rPr>
              <a:t>tweets</a:t>
            </a:r>
            <a:r>
              <a:rPr lang="en" u="sng">
                <a:solidFill>
                  <a:srgbClr val="0091EA"/>
                </a:solidFill>
              </a:rPr>
              <a:t> e trânsito?</a:t>
            </a:r>
            <a:endParaRPr u="sng">
              <a:solidFill>
                <a:srgbClr val="0091EA"/>
              </a:solidFill>
            </a:endParaRPr>
          </a:p>
        </p:txBody>
      </p:sp>
      <p:pic>
        <p:nvPicPr>
          <p:cNvPr descr="here-tweets-1.png"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2525"/>
            <a:ext cx="8839199" cy="28124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>
            <a:off x="548700" y="5123450"/>
            <a:ext cx="3854700" cy="771000"/>
          </a:xfrm>
          <a:prstGeom prst="rect">
            <a:avLst/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Correlação de </a:t>
            </a: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Spearman</a:t>
            </a: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⍴ = 0.81</a:t>
            </a:r>
            <a:endParaRPr b="1" i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6"/>
          <p:cNvGrpSpPr/>
          <p:nvPr/>
        </p:nvGrpSpPr>
        <p:grpSpPr>
          <a:xfrm flipH="1" rot="10800000">
            <a:off x="4699193" y="1381509"/>
            <a:ext cx="431589" cy="481150"/>
            <a:chOff x="5972700" y="2330200"/>
            <a:chExt cx="411625" cy="387275"/>
          </a:xfrm>
        </p:grpSpPr>
        <p:sp>
          <p:nvSpPr>
            <p:cNvPr id="224" name="Google Shape;224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26" name="Google Shape;226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Aspectos dos dados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2025000" y="1719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Imprecisão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Dados podem ser incompletos, vagos ou ter níveis  granularidade </a:t>
            </a:r>
            <a:endParaRPr sz="1200"/>
          </a:p>
        </p:txBody>
      </p:sp>
      <p:sp>
        <p:nvSpPr>
          <p:cNvPr id="228" name="Google Shape;228;p26"/>
          <p:cNvSpPr txBox="1"/>
          <p:nvPr>
            <p:ph idx="2" type="body"/>
          </p:nvPr>
        </p:nvSpPr>
        <p:spPr>
          <a:xfrm>
            <a:off x="4568839" y="1719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Viés dos usuários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Usuários comuns vs usuários especialistas. Interesses pŕoŕios.</a:t>
            </a:r>
            <a:endParaRPr sz="1200"/>
          </a:p>
        </p:txBody>
      </p:sp>
      <p:sp>
        <p:nvSpPr>
          <p:cNvPr id="229" name="Google Shape;229;p26"/>
          <p:cNvSpPr txBox="1"/>
          <p:nvPr>
            <p:ph idx="3" type="body"/>
          </p:nvPr>
        </p:nvSpPr>
        <p:spPr>
          <a:xfrm>
            <a:off x="4568852" y="388375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Atribuição espaço-temporal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Sem geolocalização, o dado diz respeito ao futuro ou passado?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2025000" y="3929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Inconsistências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Dados conflitantes ou fora de ordem</a:t>
            </a:r>
            <a:endParaRPr sz="1200"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" name="Google Shape;232;p26"/>
          <p:cNvGrpSpPr/>
          <p:nvPr/>
        </p:nvGrpSpPr>
        <p:grpSpPr>
          <a:xfrm>
            <a:off x="4699197" y="3499330"/>
            <a:ext cx="1041270" cy="485176"/>
            <a:chOff x="4886047" y="3381855"/>
            <a:chExt cx="1041270" cy="485176"/>
          </a:xfrm>
        </p:grpSpPr>
        <p:pic>
          <p:nvPicPr>
            <p:cNvPr descr="map-5-xxl.png" id="233" name="Google Shape;23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6047" y="3385875"/>
              <a:ext cx="481125" cy="481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ime-8-512.gif" id="234" name="Google Shape;23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46203" y="3381855"/>
              <a:ext cx="481115" cy="4811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6"/>
          <p:cNvGrpSpPr/>
          <p:nvPr/>
        </p:nvGrpSpPr>
        <p:grpSpPr>
          <a:xfrm>
            <a:off x="2113123" y="3495855"/>
            <a:ext cx="970407" cy="492117"/>
            <a:chOff x="1988973" y="3437230"/>
            <a:chExt cx="970407" cy="492117"/>
          </a:xfrm>
        </p:grpSpPr>
        <p:pic>
          <p:nvPicPr>
            <p:cNvPr descr="x-mark-4-xxl.png" id="236" name="Google Shape;23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74173" y="3444172"/>
              <a:ext cx="485207" cy="48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v-mark.png" id="237" name="Google Shape;237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88973" y="3437230"/>
              <a:ext cx="485201" cy="485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arget-off-512.png" id="238" name="Google Shape;23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3123" y="1347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4294967295"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Aspectos dos dados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Imprecisão</a:t>
            </a:r>
            <a:r>
              <a:rPr lang="en"/>
              <a:t> - Incompleto</a:t>
            </a:r>
            <a:endParaRPr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arget-off-512.png"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62" y="699981"/>
            <a:ext cx="936888" cy="9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/>
          <p:nvPr/>
        </p:nvSpPr>
        <p:spPr>
          <a:xfrm>
            <a:off x="1178600" y="4964013"/>
            <a:ext cx="2691300" cy="1216500"/>
          </a:xfrm>
          <a:prstGeom prst="snip1Rect">
            <a:avLst>
              <a:gd fmla="val 0" name="adj"/>
            </a:avLst>
          </a:prstGeom>
          <a:solidFill>
            <a:srgbClr val="ECEFF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Quando?</a:t>
            </a:r>
            <a:endParaRPr sz="16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 é o evento?</a:t>
            </a:r>
            <a:endParaRPr sz="16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Sentimento?</a:t>
            </a:r>
            <a:endParaRPr sz="16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Condições do trânsito?</a:t>
            </a:r>
            <a:endParaRPr sz="16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4423950" y="4964025"/>
            <a:ext cx="4066500" cy="12165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✘"/>
            </a:pP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Geolocalização</a:t>
            </a:r>
            <a:endParaRPr b="1" sz="20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✘"/>
            </a:pP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Descrisão textual incompleta</a:t>
            </a:r>
            <a:endParaRPr b="1" sz="20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0" y="2511150"/>
            <a:ext cx="91440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Agora 8:00AM um acidente na Av. Antônio Carlos #BH #trafegoRuim #asustado</a:t>
            </a:r>
            <a:endParaRPr/>
          </a:p>
        </p:txBody>
      </p:sp>
      <p:cxnSp>
        <p:nvCxnSpPr>
          <p:cNvPr id="249" name="Google Shape;249;p27"/>
          <p:cNvCxnSpPr/>
          <p:nvPr/>
        </p:nvCxnSpPr>
        <p:spPr>
          <a:xfrm>
            <a:off x="5597225" y="3751775"/>
            <a:ext cx="1708500" cy="0"/>
          </a:xfrm>
          <a:prstGeom prst="straightConnector1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1323000" y="3186000"/>
            <a:ext cx="1313700" cy="0"/>
          </a:xfrm>
          <a:prstGeom prst="straightConnector1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3394375" y="3186000"/>
            <a:ext cx="1641300" cy="0"/>
          </a:xfrm>
          <a:prstGeom prst="straightConnector1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2636700" y="3749375"/>
            <a:ext cx="2628000" cy="5100"/>
          </a:xfrm>
          <a:prstGeom prst="straightConnector1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idx="4294967295"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Aspectos dos dados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Imprecisão</a:t>
            </a:r>
            <a:r>
              <a:rPr lang="en"/>
              <a:t> - Vago</a:t>
            </a:r>
            <a:endParaRPr/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arget-off-512.png"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62" y="699981"/>
            <a:ext cx="936888" cy="9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/>
          <p:nvPr/>
        </p:nvSpPr>
        <p:spPr>
          <a:xfrm>
            <a:off x="1178600" y="4964013"/>
            <a:ext cx="2691300" cy="1216500"/>
          </a:xfrm>
          <a:prstGeom prst="snip1Rect">
            <a:avLst>
              <a:gd fmla="val 0" name="adj"/>
            </a:avLst>
          </a:prstGeom>
          <a:solidFill>
            <a:srgbClr val="ECEFF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Quando?</a:t>
            </a:r>
            <a:endParaRPr sz="16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 é o evento?</a:t>
            </a:r>
            <a:endParaRPr sz="16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Sentimento?</a:t>
            </a:r>
            <a:endParaRPr sz="16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Condições do trânsito?</a:t>
            </a:r>
            <a:endParaRPr sz="16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4423950" y="4964025"/>
            <a:ext cx="4066500" cy="12165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✘"/>
            </a:pP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 ponto da Av.?</a:t>
            </a:r>
            <a:endParaRPr b="1" sz="20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✘"/>
            </a:pPr>
            <a:r>
              <a:rPr b="1" i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tweet</a:t>
            </a: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limitado (150 carac.)</a:t>
            </a:r>
            <a:endParaRPr b="1" sz="20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0" y="2511150"/>
            <a:ext cx="91440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Agora 8:00AM um acidente na Av. Antônio Carlos #BH #trafegoRuim #asustado</a:t>
            </a:r>
            <a:endParaRPr/>
          </a:p>
        </p:txBody>
      </p:sp>
      <p:cxnSp>
        <p:nvCxnSpPr>
          <p:cNvPr id="263" name="Google Shape;263;p28"/>
          <p:cNvCxnSpPr/>
          <p:nvPr/>
        </p:nvCxnSpPr>
        <p:spPr>
          <a:xfrm>
            <a:off x="5597225" y="3751775"/>
            <a:ext cx="1708500" cy="0"/>
          </a:xfrm>
          <a:prstGeom prst="straightConnector1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8"/>
          <p:cNvCxnSpPr/>
          <p:nvPr/>
        </p:nvCxnSpPr>
        <p:spPr>
          <a:xfrm>
            <a:off x="1323000" y="3186000"/>
            <a:ext cx="1313700" cy="0"/>
          </a:xfrm>
          <a:prstGeom prst="straightConnector1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8"/>
          <p:cNvCxnSpPr/>
          <p:nvPr/>
        </p:nvCxnSpPr>
        <p:spPr>
          <a:xfrm>
            <a:off x="3394375" y="3186000"/>
            <a:ext cx="1641300" cy="0"/>
          </a:xfrm>
          <a:prstGeom prst="straightConnector1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8"/>
          <p:cNvCxnSpPr/>
          <p:nvPr/>
        </p:nvCxnSpPr>
        <p:spPr>
          <a:xfrm>
            <a:off x="2636700" y="3749375"/>
            <a:ext cx="2628000" cy="5100"/>
          </a:xfrm>
          <a:prstGeom prst="straightConnector1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8"/>
          <p:cNvCxnSpPr/>
          <p:nvPr/>
        </p:nvCxnSpPr>
        <p:spPr>
          <a:xfrm>
            <a:off x="5597225" y="3183450"/>
            <a:ext cx="3408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4294967295"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Aspectos dos dados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Imprecisão</a:t>
            </a:r>
            <a:r>
              <a:rPr lang="en"/>
              <a:t> - Granularidade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arget-off-512.png"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62" y="699981"/>
            <a:ext cx="936888" cy="9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/>
          <p:nvPr/>
        </p:nvSpPr>
        <p:spPr>
          <a:xfrm>
            <a:off x="243900" y="4192200"/>
            <a:ext cx="4271400" cy="21408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⇓"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Granularidade 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Apresentam informações suficientes para descrever </a:t>
            </a:r>
            <a:r>
              <a:rPr b="1" lang="en" sz="2000" u="sng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precisamente</a:t>
            </a:r>
            <a:r>
              <a:rPr b="1" lang="en" sz="2000" u="sng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 sz="20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Local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Sentido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gravidade, etc..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Captura de tela de 2017-05-02 15:13:22.png" id="276" name="Google Shape;2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00" y="2301325"/>
            <a:ext cx="4271550" cy="16996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taltrafficnyc.png" id="277" name="Google Shape;2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900" y="2301325"/>
            <a:ext cx="4271550" cy="16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4760475" y="4192200"/>
            <a:ext cx="4271400" cy="21408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⇑"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Granularidade 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Apresentam informações suficientes para descrever uma </a:t>
            </a:r>
            <a:r>
              <a:rPr b="1" lang="en" sz="2000" u="sng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visão macro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 dos trânsito</a:t>
            </a:r>
            <a:endParaRPr b="1" sz="20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◎"/>
            </a:pPr>
            <a:r>
              <a:rPr lang="en"/>
              <a:t>Visão de um engarrafamento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Usuário de uma metrópole X de um vilarejo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Foco de informação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Contas de usuários especialistas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Ex: jornais e FM</a:t>
            </a:r>
            <a:endParaRPr/>
          </a:p>
        </p:txBody>
      </p:sp>
      <p:sp>
        <p:nvSpPr>
          <p:cNvPr id="284" name="Google Shape;284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Aspectos dos dados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dos usuários</a:t>
            </a:r>
            <a:endParaRPr/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2538750" y="4590025"/>
            <a:ext cx="4066500" cy="12165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trânsito é intenso para um e normal para outro </a:t>
            </a: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1" sz="20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Informação direcionada</a:t>
            </a:r>
            <a:endParaRPr b="1" sz="20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idx="4294967295" type="ctrTitle"/>
          </p:nvPr>
        </p:nvSpPr>
        <p:spPr>
          <a:xfrm>
            <a:off x="1637500" y="206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Conteúdo</a:t>
            </a:r>
            <a:endParaRPr b="1" sz="6000"/>
          </a:p>
        </p:txBody>
      </p:sp>
      <p:cxnSp>
        <p:nvCxnSpPr>
          <p:cNvPr id="85" name="Google Shape;85;p1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Background pointer shape in timeline graphic" id="89" name="Google Shape;89;p13"/>
          <p:cNvSpPr/>
          <p:nvPr/>
        </p:nvSpPr>
        <p:spPr>
          <a:xfrm>
            <a:off x="377609" y="3867975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77598" y="4005525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Introdução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005945" y="3279190"/>
            <a:ext cx="198900" cy="593656"/>
            <a:chOff x="777447" y="1610215"/>
            <a:chExt cx="198900" cy="593656"/>
          </a:xfrm>
        </p:grpSpPr>
        <p:cxnSp>
          <p:nvCxnSpPr>
            <p:cNvPr id="92" name="Google Shape;92;p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355050" y="2054642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Contextualização, Motivação e Contribuições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95" name="Google Shape;95;p13"/>
          <p:cNvSpPr/>
          <p:nvPr/>
        </p:nvSpPr>
        <p:spPr>
          <a:xfrm>
            <a:off x="1853729" y="386797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2162992" y="4005525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Coleta dos dados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2721307" y="4607933"/>
            <a:ext cx="198900" cy="593656"/>
            <a:chOff x="2223534" y="2938958"/>
            <a:chExt cx="198900" cy="593656"/>
          </a:xfrm>
        </p:grpSpPr>
        <p:cxnSp>
          <p:nvCxnSpPr>
            <p:cNvPr id="98" name="Google Shape;98;p1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1415550" y="5333600"/>
            <a:ext cx="28104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Fontes de dados, período, cobertura espaço-temporal, correlação com HERE Maps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101" name="Google Shape;101;p13"/>
          <p:cNvSpPr/>
          <p:nvPr/>
        </p:nvSpPr>
        <p:spPr>
          <a:xfrm>
            <a:off x="3508648" y="386797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3804430" y="4005525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Aspectos dos dados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>
            <a:off x="4356220" y="3279190"/>
            <a:ext cx="198900" cy="593656"/>
            <a:chOff x="3918084" y="1610215"/>
            <a:chExt cx="198900" cy="593656"/>
          </a:xfrm>
        </p:grpSpPr>
        <p:cxnSp>
          <p:nvCxnSpPr>
            <p:cNvPr id="104" name="Google Shape;104;p1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3"/>
          <p:cNvSpPr txBox="1"/>
          <p:nvPr/>
        </p:nvSpPr>
        <p:spPr>
          <a:xfrm>
            <a:off x="3127625" y="2062763"/>
            <a:ext cx="2669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Imprecisão, viés dos dados, inconsistências, atribuição espaço-temporal.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107" name="Google Shape;107;p13"/>
          <p:cNvSpPr/>
          <p:nvPr/>
        </p:nvSpPr>
        <p:spPr>
          <a:xfrm>
            <a:off x="5163568" y="386797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5453374" y="4005525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Modelagem e Avaliação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9" name="Google Shape;109;p13"/>
          <p:cNvGrpSpPr/>
          <p:nvPr/>
        </p:nvGrpSpPr>
        <p:grpSpPr>
          <a:xfrm>
            <a:off x="6009745" y="4607933"/>
            <a:ext cx="198900" cy="593656"/>
            <a:chOff x="5958946" y="2938958"/>
            <a:chExt cx="198900" cy="593656"/>
          </a:xfrm>
        </p:grpSpPr>
        <p:cxnSp>
          <p:nvCxnSpPr>
            <p:cNvPr id="110" name="Google Shape;110;p1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3"/>
          <p:cNvSpPr txBox="1"/>
          <p:nvPr/>
        </p:nvSpPr>
        <p:spPr>
          <a:xfrm>
            <a:off x="4705925" y="5366400"/>
            <a:ext cx="28104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T-MAPS, serviço de direções e sentimento de rotas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113" name="Google Shape;113;p13"/>
          <p:cNvSpPr/>
          <p:nvPr/>
        </p:nvSpPr>
        <p:spPr>
          <a:xfrm>
            <a:off x="6818488" y="386797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7148187" y="4005525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Conclusão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7706482" y="3279190"/>
            <a:ext cx="198900" cy="593656"/>
            <a:chOff x="3918084" y="1610215"/>
            <a:chExt cx="198900" cy="593656"/>
          </a:xfrm>
        </p:grpSpPr>
        <p:cxnSp>
          <p:nvCxnSpPr>
            <p:cNvPr id="116" name="Google Shape;116;p1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1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 txBox="1"/>
          <p:nvPr/>
        </p:nvSpPr>
        <p:spPr>
          <a:xfrm>
            <a:off x="6722654" y="2054642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Outros trabalhos e Próximos passos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1"/>
          <p:cNvGrpSpPr/>
          <p:nvPr/>
        </p:nvGrpSpPr>
        <p:grpSpPr>
          <a:xfrm>
            <a:off x="7431679" y="1004060"/>
            <a:ext cx="1577629" cy="735090"/>
            <a:chOff x="4886047" y="3381855"/>
            <a:chExt cx="1041270" cy="485176"/>
          </a:xfrm>
        </p:grpSpPr>
        <p:pic>
          <p:nvPicPr>
            <p:cNvPr descr="map-5-xxl.png" id="292" name="Google Shape;29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6047" y="3385875"/>
              <a:ext cx="481125" cy="481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ime-8-512.gif" id="293" name="Google Shape;293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46203" y="3381855"/>
              <a:ext cx="481115" cy="481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31"/>
          <p:cNvSpPr txBox="1"/>
          <p:nvPr>
            <p:ph idx="4294967295"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Aspectos dos dados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Atribuição</a:t>
            </a:r>
            <a:r>
              <a:rPr lang="en"/>
              <a:t> espacial e temporal</a:t>
            </a:r>
            <a:endParaRPr/>
          </a:p>
        </p:txBody>
      </p:sp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534450" y="2520700"/>
            <a:ext cx="80751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Atribuir um tweet a um </a:t>
            </a:r>
            <a:r>
              <a:rPr lang="en"/>
              <a:t>ponto do tempo e do espaço </a:t>
            </a:r>
            <a:r>
              <a:rPr lang="en"/>
              <a:t>pode não ser trivial </a:t>
            </a:r>
            <a:r>
              <a:rPr lang="en" u="sng"/>
              <a:t>mesmo que a informação esteja presente.</a:t>
            </a:r>
            <a:endParaRPr u="sng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2"/>
          <p:cNvGrpSpPr/>
          <p:nvPr/>
        </p:nvGrpSpPr>
        <p:grpSpPr>
          <a:xfrm>
            <a:off x="7431679" y="1004060"/>
            <a:ext cx="1577629" cy="735090"/>
            <a:chOff x="4886047" y="3381855"/>
            <a:chExt cx="1041270" cy="485176"/>
          </a:xfrm>
        </p:grpSpPr>
        <p:pic>
          <p:nvPicPr>
            <p:cNvPr descr="map-5-xxl.png" id="302" name="Google Shape;30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6047" y="3385875"/>
              <a:ext cx="481125" cy="481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ime-8-512.gif" id="303" name="Google Shape;30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46203" y="3381855"/>
              <a:ext cx="481115" cy="481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" name="Google Shape;304;p3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Aspectos dos dados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Atribuição</a:t>
            </a:r>
            <a:r>
              <a:rPr lang="en"/>
              <a:t> espacial e temporal</a:t>
            </a:r>
            <a:endParaRPr/>
          </a:p>
        </p:txBody>
      </p:sp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ts val="3000"/>
              <a:buChar char="◎"/>
            </a:pPr>
            <a:r>
              <a:rPr lang="en"/>
              <a:t>Um </a:t>
            </a:r>
            <a:r>
              <a:rPr i="1" lang="en"/>
              <a:t>tweet</a:t>
            </a:r>
            <a:r>
              <a:rPr lang="en"/>
              <a:t> geralmente é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Char char="○"/>
            </a:pPr>
            <a:r>
              <a:rPr lang="en"/>
              <a:t>Desestruturado, Limitado </a:t>
            </a:r>
            <a:r>
              <a:rPr lang="en" sz="1200"/>
              <a:t>(impreciso, tamanho, coerência)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Subjetivo: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“R.” significa Rua ou Rodovia?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Possui um </a:t>
            </a:r>
            <a:r>
              <a:rPr i="1" lang="en"/>
              <a:t>timestamp 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Faz sentido para o momento do evento?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Char char="◉"/>
            </a:pPr>
            <a:r>
              <a:rPr lang="en"/>
              <a:t>Qual é a validade de uma publicação?</a:t>
            </a:r>
            <a:endParaRPr/>
          </a:p>
        </p:txBody>
      </p:sp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3"/>
          <p:cNvGrpSpPr/>
          <p:nvPr/>
        </p:nvGrpSpPr>
        <p:grpSpPr>
          <a:xfrm>
            <a:off x="7431679" y="1004060"/>
            <a:ext cx="1577629" cy="735090"/>
            <a:chOff x="4886047" y="3381855"/>
            <a:chExt cx="1041270" cy="485176"/>
          </a:xfrm>
        </p:grpSpPr>
        <p:pic>
          <p:nvPicPr>
            <p:cNvPr descr="map-5-xxl.png" id="312" name="Google Shape;31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6047" y="3385875"/>
              <a:ext cx="481125" cy="481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ime-8-512.gif" id="313" name="Google Shape;31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46203" y="3381855"/>
              <a:ext cx="481115" cy="481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3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Aspectos dos dados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Atribuição</a:t>
            </a:r>
            <a:r>
              <a:rPr lang="en"/>
              <a:t> espacial e temporal</a:t>
            </a:r>
            <a:endParaRPr/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creenshot from 2017-05-07 23:48:35.png" id="317" name="Google Shape;3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25" y="2757225"/>
            <a:ext cx="7511150" cy="13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/>
          <p:nvPr/>
        </p:nvSpPr>
        <p:spPr>
          <a:xfrm>
            <a:off x="293400" y="5737950"/>
            <a:ext cx="3290100" cy="735000"/>
          </a:xfrm>
          <a:prstGeom prst="snip1Rect">
            <a:avLst>
              <a:gd fmla="val 16667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http://nlp.stanford.edu:8080/corenlp/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e avaliação do Twitter Maps</a:t>
            </a:r>
            <a:endParaRPr/>
          </a:p>
        </p:txBody>
      </p:sp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Processo de modelagem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Aquisição de informação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Filtragem e fusão de dados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Métricas de custo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Avaliação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Serviço de rotas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Serviço de sentimento das regiões</a:t>
            </a:r>
            <a:endParaRPr/>
          </a:p>
        </p:txBody>
      </p:sp>
      <p:sp>
        <p:nvSpPr>
          <p:cNvPr id="325" name="Google Shape;325;p3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Twitter 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Passo 1 - </a:t>
            </a:r>
            <a:r>
              <a:rPr lang="en"/>
              <a:t>Aquisição de informações</a:t>
            </a:r>
            <a:endParaRPr/>
          </a:p>
        </p:txBody>
      </p:sp>
      <p:sp>
        <p:nvSpPr>
          <p:cNvPr id="331" name="Google Shape;331;p3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2" name="Google Shape;332;p35"/>
          <p:cNvGrpSpPr/>
          <p:nvPr/>
        </p:nvGrpSpPr>
        <p:grpSpPr>
          <a:xfrm>
            <a:off x="1680325" y="1912150"/>
            <a:ext cx="2347200" cy="3086475"/>
            <a:chOff x="1680325" y="1912150"/>
            <a:chExt cx="2347200" cy="3086475"/>
          </a:xfrm>
        </p:grpSpPr>
        <p:pic>
          <p:nvPicPr>
            <p:cNvPr descr="borough_map.gif" id="333" name="Google Shape;33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3865" y="1912150"/>
              <a:ext cx="2180099" cy="2437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35"/>
            <p:cNvSpPr txBox="1"/>
            <p:nvPr/>
          </p:nvSpPr>
          <p:spPr>
            <a:xfrm>
              <a:off x="1680325" y="4349425"/>
              <a:ext cx="23472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Cidade de Nova Iorque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35" name="Google Shape;335;p35"/>
          <p:cNvGrpSpPr/>
          <p:nvPr/>
        </p:nvGrpSpPr>
        <p:grpSpPr>
          <a:xfrm>
            <a:off x="5191138" y="2185374"/>
            <a:ext cx="2685300" cy="2813251"/>
            <a:chOff x="5191138" y="2185374"/>
            <a:chExt cx="2685300" cy="2813251"/>
          </a:xfrm>
        </p:grpSpPr>
        <p:pic>
          <p:nvPicPr>
            <p:cNvPr descr="location_based_apps.jpg" id="336" name="Google Shape;33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14124" y="2185374"/>
              <a:ext cx="2039325" cy="174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35"/>
            <p:cNvSpPr txBox="1"/>
            <p:nvPr/>
          </p:nvSpPr>
          <p:spPr>
            <a:xfrm>
              <a:off x="5191138" y="4349425"/>
              <a:ext cx="26853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Dados de plataformas LBSM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Twitter 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Passo 2 - </a:t>
            </a:r>
            <a:r>
              <a:rPr lang="en"/>
              <a:t>Filtragem e fusão</a:t>
            </a:r>
            <a:r>
              <a:rPr lang="en"/>
              <a:t> dos dados</a:t>
            </a:r>
            <a:endParaRPr/>
          </a:p>
        </p:txBody>
      </p:sp>
      <p:sp>
        <p:nvSpPr>
          <p:cNvPr id="343" name="Google Shape;343;p3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680325" y="1912150"/>
            <a:ext cx="2347200" cy="3086475"/>
            <a:chOff x="1680325" y="1912150"/>
            <a:chExt cx="2347200" cy="3086475"/>
          </a:xfrm>
        </p:grpSpPr>
        <p:pic>
          <p:nvPicPr>
            <p:cNvPr descr="borough_map.gif" id="345" name="Google Shape;345;p36"/>
            <p:cNvPicPr preferRelativeResize="0"/>
            <p:nvPr/>
          </p:nvPicPr>
          <p:blipFill>
            <a:blip r:embed="rId3">
              <a:alphaModFix amt="37000"/>
            </a:blip>
            <a:stretch>
              <a:fillRect/>
            </a:stretch>
          </p:blipFill>
          <p:spPr>
            <a:xfrm>
              <a:off x="1763865" y="1912150"/>
              <a:ext cx="2180099" cy="2437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6"/>
            <p:cNvSpPr txBox="1"/>
            <p:nvPr/>
          </p:nvSpPr>
          <p:spPr>
            <a:xfrm>
              <a:off x="1680325" y="4349425"/>
              <a:ext cx="23472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G(V,A)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Font typeface="Source Sans Pro"/>
                <a:buChar char="●"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V(G) são as divisões da região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Font typeface="Source Sans Pro"/>
                <a:buChar char="●"/>
              </a:pPr>
              <a:r>
                <a:rPr lang="en" sz="1600">
                  <a:latin typeface="Source Sans Pro"/>
                  <a:ea typeface="Source Sans Pro"/>
                  <a:cs typeface="Source Sans Pro"/>
                  <a:sym typeface="Source Sans Pro"/>
                </a:rPr>
                <a:t>A(G) são arestas em ligam regiões adjacentes</a:t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47" name="Google Shape;347;p36"/>
          <p:cNvGrpSpPr/>
          <p:nvPr/>
        </p:nvGrpSpPr>
        <p:grpSpPr>
          <a:xfrm>
            <a:off x="5191138" y="2185374"/>
            <a:ext cx="2685300" cy="2813251"/>
            <a:chOff x="5191138" y="2185374"/>
            <a:chExt cx="2685300" cy="2813251"/>
          </a:xfrm>
        </p:grpSpPr>
        <p:pic>
          <p:nvPicPr>
            <p:cNvPr descr="location_based_apps.jpg" id="348" name="Google Shape;348;p36"/>
            <p:cNvPicPr preferRelativeResize="0"/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5514124" y="2185374"/>
              <a:ext cx="2039325" cy="174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36"/>
            <p:cNvSpPr txBox="1"/>
            <p:nvPr/>
          </p:nvSpPr>
          <p:spPr>
            <a:xfrm>
              <a:off x="5191138" y="4349425"/>
              <a:ext cx="26853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Source Sans Pro"/>
                <a:buChar char="●"/>
              </a:pPr>
              <a:r>
                <a:rPr lang="en" sz="1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Atribuição espacial, temporal</a:t>
              </a:r>
              <a:endPara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Source Sans Pro"/>
                <a:buChar char="●"/>
              </a:pPr>
              <a:r>
                <a:rPr lang="en" sz="1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Filtragem para obter dados da região</a:t>
              </a:r>
              <a:endPara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Source Sans Pro"/>
                <a:buChar char="●"/>
              </a:pPr>
              <a:r>
                <a:rPr lang="en" sz="1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Remoção de dados inconsistentes</a:t>
              </a:r>
              <a:endPara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2117915" y="2276980"/>
            <a:ext cx="1422475" cy="1801131"/>
            <a:chOff x="3583294" y="2110875"/>
            <a:chExt cx="1946996" cy="2464939"/>
          </a:xfrm>
        </p:grpSpPr>
        <p:sp>
          <p:nvSpPr>
            <p:cNvPr id="351" name="Google Shape;351;p36"/>
            <p:cNvSpPr/>
            <p:nvPr/>
          </p:nvSpPr>
          <p:spPr>
            <a:xfrm>
              <a:off x="4327458" y="2439628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5010925" y="2110875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5250090" y="3133087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4607661" y="3329891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3583294" y="4295614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Google Shape;356;p36"/>
            <p:cNvCxnSpPr>
              <a:stCxn id="352" idx="2"/>
              <a:endCxn id="351" idx="7"/>
            </p:cNvCxnSpPr>
            <p:nvPr/>
          </p:nvCxnSpPr>
          <p:spPr>
            <a:xfrm flipH="1">
              <a:off x="4566625" y="2250975"/>
              <a:ext cx="444300" cy="229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57" name="Google Shape;357;p36"/>
            <p:cNvCxnSpPr>
              <a:stCxn id="352" idx="5"/>
              <a:endCxn id="353" idx="0"/>
            </p:cNvCxnSpPr>
            <p:nvPr/>
          </p:nvCxnSpPr>
          <p:spPr>
            <a:xfrm>
              <a:off x="5250091" y="2350041"/>
              <a:ext cx="140100" cy="78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58" name="Google Shape;358;p36"/>
            <p:cNvCxnSpPr>
              <a:stCxn id="351" idx="5"/>
              <a:endCxn id="353" idx="2"/>
            </p:cNvCxnSpPr>
            <p:nvPr/>
          </p:nvCxnSpPr>
          <p:spPr>
            <a:xfrm>
              <a:off x="4566623" y="2678793"/>
              <a:ext cx="683400" cy="59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59" name="Google Shape;359;p36"/>
            <p:cNvCxnSpPr>
              <a:stCxn id="351" idx="4"/>
              <a:endCxn id="354" idx="1"/>
            </p:cNvCxnSpPr>
            <p:nvPr/>
          </p:nvCxnSpPr>
          <p:spPr>
            <a:xfrm>
              <a:off x="4467558" y="2719828"/>
              <a:ext cx="181200" cy="65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60" name="Google Shape;360;p36"/>
            <p:cNvCxnSpPr>
              <a:stCxn id="353" idx="3"/>
              <a:endCxn id="354" idx="6"/>
            </p:cNvCxnSpPr>
            <p:nvPr/>
          </p:nvCxnSpPr>
          <p:spPr>
            <a:xfrm flipH="1">
              <a:off x="4887924" y="3372252"/>
              <a:ext cx="403200" cy="97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61" name="Google Shape;361;p36"/>
            <p:cNvCxnSpPr>
              <a:stCxn id="354" idx="2"/>
              <a:endCxn id="355" idx="7"/>
            </p:cNvCxnSpPr>
            <p:nvPr/>
          </p:nvCxnSpPr>
          <p:spPr>
            <a:xfrm flipH="1">
              <a:off x="3822561" y="3469991"/>
              <a:ext cx="785100" cy="86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pic>
        <p:nvPicPr>
          <p:cNvPr descr="twitter_t_logo_transparent.png" id="362" name="Google Shape;362;p36"/>
          <p:cNvPicPr preferRelativeResize="0"/>
          <p:nvPr/>
        </p:nvPicPr>
        <p:blipFill rotWithShape="1">
          <a:blip r:embed="rId5">
            <a:alphaModFix/>
          </a:blip>
          <a:srcRect b="0" l="1615" r="1625" t="0"/>
          <a:stretch/>
        </p:blipFill>
        <p:spPr>
          <a:xfrm>
            <a:off x="6041138" y="2276976"/>
            <a:ext cx="985325" cy="12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786150" y="487025"/>
            <a:ext cx="8444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Twitter 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Passo 3 -</a:t>
            </a:r>
            <a:r>
              <a:rPr lang="en" sz="2500"/>
              <a:t> </a:t>
            </a:r>
            <a:r>
              <a:rPr lang="en"/>
              <a:t>Fusão dos dados e </a:t>
            </a:r>
            <a:r>
              <a:rPr lang="en"/>
              <a:t>métricas de custo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(Uma descrição do cenário de trânsito)</a:t>
            </a:r>
            <a:endParaRPr sz="1600"/>
          </a:p>
        </p:txBody>
      </p:sp>
      <p:sp>
        <p:nvSpPr>
          <p:cNvPr id="368" name="Google Shape;368;p3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9" name="Google Shape;369;p37"/>
          <p:cNvGrpSpPr/>
          <p:nvPr/>
        </p:nvGrpSpPr>
        <p:grpSpPr>
          <a:xfrm>
            <a:off x="910618" y="1644299"/>
            <a:ext cx="1626354" cy="1818210"/>
            <a:chOff x="1763865" y="1912150"/>
            <a:chExt cx="2180099" cy="2437279"/>
          </a:xfrm>
        </p:grpSpPr>
        <p:pic>
          <p:nvPicPr>
            <p:cNvPr descr="borough_map.gif" id="370" name="Google Shape;370;p37"/>
            <p:cNvPicPr preferRelativeResize="0"/>
            <p:nvPr/>
          </p:nvPicPr>
          <p:blipFill>
            <a:blip r:embed="rId3">
              <a:alphaModFix amt="37000"/>
            </a:blip>
            <a:stretch>
              <a:fillRect/>
            </a:stretch>
          </p:blipFill>
          <p:spPr>
            <a:xfrm>
              <a:off x="1763865" y="1912150"/>
              <a:ext cx="2180099" cy="24372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1" name="Google Shape;371;p37"/>
            <p:cNvGrpSpPr/>
            <p:nvPr/>
          </p:nvGrpSpPr>
          <p:grpSpPr>
            <a:xfrm>
              <a:off x="2117915" y="2276980"/>
              <a:ext cx="1422475" cy="1801131"/>
              <a:chOff x="3583294" y="2110875"/>
              <a:chExt cx="1946996" cy="2464939"/>
            </a:xfrm>
          </p:grpSpPr>
          <p:sp>
            <p:nvSpPr>
              <p:cNvPr id="372" name="Google Shape;372;p37"/>
              <p:cNvSpPr/>
              <p:nvPr/>
            </p:nvSpPr>
            <p:spPr>
              <a:xfrm>
                <a:off x="4327458" y="2439628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5010925" y="2110875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5250090" y="3133087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4607661" y="3329891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3583294" y="4295614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37"/>
              <p:cNvCxnSpPr>
                <a:stCxn id="373" idx="2"/>
                <a:endCxn id="372" idx="7"/>
              </p:cNvCxnSpPr>
              <p:nvPr/>
            </p:nvCxnSpPr>
            <p:spPr>
              <a:xfrm flipH="1">
                <a:off x="4566625" y="2250975"/>
                <a:ext cx="444300" cy="22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78" name="Google Shape;378;p37"/>
              <p:cNvCxnSpPr>
                <a:stCxn id="373" idx="5"/>
                <a:endCxn id="374" idx="0"/>
              </p:cNvCxnSpPr>
              <p:nvPr/>
            </p:nvCxnSpPr>
            <p:spPr>
              <a:xfrm>
                <a:off x="5250091" y="2350041"/>
                <a:ext cx="140100" cy="78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79" name="Google Shape;379;p37"/>
              <p:cNvCxnSpPr>
                <a:stCxn id="372" idx="5"/>
                <a:endCxn id="374" idx="2"/>
              </p:cNvCxnSpPr>
              <p:nvPr/>
            </p:nvCxnSpPr>
            <p:spPr>
              <a:xfrm>
                <a:off x="4566623" y="2678793"/>
                <a:ext cx="683400" cy="594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80" name="Google Shape;380;p37"/>
              <p:cNvCxnSpPr>
                <a:stCxn id="372" idx="4"/>
                <a:endCxn id="375" idx="1"/>
              </p:cNvCxnSpPr>
              <p:nvPr/>
            </p:nvCxnSpPr>
            <p:spPr>
              <a:xfrm>
                <a:off x="4467558" y="2719828"/>
                <a:ext cx="181200" cy="651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81" name="Google Shape;381;p37"/>
              <p:cNvCxnSpPr>
                <a:stCxn id="374" idx="3"/>
                <a:endCxn id="375" idx="6"/>
              </p:cNvCxnSpPr>
              <p:nvPr/>
            </p:nvCxnSpPr>
            <p:spPr>
              <a:xfrm flipH="1">
                <a:off x="4887924" y="3372252"/>
                <a:ext cx="403200" cy="9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82" name="Google Shape;382;p37"/>
              <p:cNvCxnSpPr>
                <a:stCxn id="375" idx="2"/>
                <a:endCxn id="376" idx="7"/>
              </p:cNvCxnSpPr>
              <p:nvPr/>
            </p:nvCxnSpPr>
            <p:spPr>
              <a:xfrm flipH="1">
                <a:off x="3822561" y="3469991"/>
                <a:ext cx="785100" cy="86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</p:grpSp>
      </p:grpSp>
      <p:pic>
        <p:nvPicPr>
          <p:cNvPr descr="twitter_t_logo_transparent.png" id="383" name="Google Shape;383;p37"/>
          <p:cNvPicPr preferRelativeResize="0"/>
          <p:nvPr/>
        </p:nvPicPr>
        <p:blipFill rotWithShape="1">
          <a:blip r:embed="rId4">
            <a:alphaModFix/>
          </a:blip>
          <a:srcRect b="0" l="1615" r="1625" t="0"/>
          <a:stretch/>
        </p:blipFill>
        <p:spPr>
          <a:xfrm>
            <a:off x="1374797" y="4641737"/>
            <a:ext cx="698000" cy="879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b490de1cf5028f5f46dd4e27dddd08c_blue-plus-sign-clip-art-at-plus-sign-clip-art_298-297.png" id="384" name="Google Shape;3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449" y="3685525"/>
            <a:ext cx="548700" cy="54687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/>
          <p:nvPr/>
        </p:nvSpPr>
        <p:spPr>
          <a:xfrm>
            <a:off x="2945100" y="1347725"/>
            <a:ext cx="6199200" cy="55107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37"/>
          <p:cNvGrpSpPr/>
          <p:nvPr/>
        </p:nvGrpSpPr>
        <p:grpSpPr>
          <a:xfrm rot="-5400000">
            <a:off x="2670952" y="3590102"/>
            <a:ext cx="576692" cy="569800"/>
            <a:chOff x="4384600" y="1804325"/>
            <a:chExt cx="681025" cy="574975"/>
          </a:xfrm>
        </p:grpSpPr>
        <p:sp>
          <p:nvSpPr>
            <p:cNvPr id="387" name="Google Shape;387;p37"/>
            <p:cNvSpPr/>
            <p:nvPr/>
          </p:nvSpPr>
          <p:spPr>
            <a:xfrm rot="5400000">
              <a:off x="4609300" y="1923000"/>
              <a:ext cx="231600" cy="681000"/>
            </a:xfrm>
            <a:prstGeom prst="chevron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4609325" y="1579625"/>
              <a:ext cx="231600" cy="681000"/>
            </a:xfrm>
            <a:prstGeom prst="chevron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 rot="5400000">
              <a:off x="4609313" y="1761550"/>
              <a:ext cx="231600" cy="681000"/>
            </a:xfrm>
            <a:prstGeom prst="chevron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7"/>
          <p:cNvGrpSpPr/>
          <p:nvPr/>
        </p:nvGrpSpPr>
        <p:grpSpPr>
          <a:xfrm>
            <a:off x="3585588" y="1423925"/>
            <a:ext cx="1674663" cy="2428725"/>
            <a:chOff x="5906263" y="1083650"/>
            <a:chExt cx="1674663" cy="2428725"/>
          </a:xfrm>
        </p:grpSpPr>
        <p:sp>
          <p:nvSpPr>
            <p:cNvPr id="391" name="Google Shape;391;p37"/>
            <p:cNvSpPr txBox="1"/>
            <p:nvPr/>
          </p:nvSpPr>
          <p:spPr>
            <a:xfrm>
              <a:off x="6354288" y="1535725"/>
              <a:ext cx="2754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</a:t>
              </a:r>
              <a:endParaRPr b="1" sz="1000"/>
            </a:p>
          </p:txBody>
        </p:sp>
        <p:sp>
          <p:nvSpPr>
            <p:cNvPr id="392" name="Google Shape;392;p37"/>
            <p:cNvSpPr txBox="1"/>
            <p:nvPr/>
          </p:nvSpPr>
          <p:spPr>
            <a:xfrm>
              <a:off x="6858688" y="1535725"/>
              <a:ext cx="2754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</a:t>
              </a:r>
              <a:endParaRPr b="1" sz="1000"/>
            </a:p>
          </p:txBody>
        </p:sp>
        <p:sp>
          <p:nvSpPr>
            <p:cNvPr id="393" name="Google Shape;393;p37"/>
            <p:cNvSpPr txBox="1"/>
            <p:nvPr/>
          </p:nvSpPr>
          <p:spPr>
            <a:xfrm>
              <a:off x="6084613" y="17566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</a:t>
              </a:r>
              <a:endParaRPr b="1" sz="1000"/>
            </a:p>
          </p:txBody>
        </p:sp>
        <p:sp>
          <p:nvSpPr>
            <p:cNvPr id="394" name="Google Shape;394;p37"/>
            <p:cNvSpPr txBox="1"/>
            <p:nvPr/>
          </p:nvSpPr>
          <p:spPr>
            <a:xfrm>
              <a:off x="6084613" y="23082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</a:t>
              </a:r>
              <a:endParaRPr b="1" sz="1000"/>
            </a:p>
          </p:txBody>
        </p:sp>
        <p:sp>
          <p:nvSpPr>
            <p:cNvPr id="395" name="Google Shape;395;p37"/>
            <p:cNvSpPr txBox="1"/>
            <p:nvPr/>
          </p:nvSpPr>
          <p:spPr>
            <a:xfrm>
              <a:off x="6364638" y="20079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</a:t>
              </a:r>
              <a:endParaRPr b="1" sz="1000"/>
            </a:p>
          </p:txBody>
        </p:sp>
        <p:sp>
          <p:nvSpPr>
            <p:cNvPr id="396" name="Google Shape;396;p37"/>
            <p:cNvSpPr txBox="1"/>
            <p:nvPr/>
          </p:nvSpPr>
          <p:spPr>
            <a:xfrm>
              <a:off x="6328500" y="27641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</a:t>
              </a:r>
              <a:endParaRPr b="1" sz="1000"/>
            </a:p>
          </p:txBody>
        </p:sp>
        <p:sp>
          <p:nvSpPr>
            <p:cNvPr id="397" name="Google Shape;397;p37"/>
            <p:cNvSpPr txBox="1"/>
            <p:nvPr/>
          </p:nvSpPr>
          <p:spPr>
            <a:xfrm>
              <a:off x="6557100" y="25355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</a:t>
              </a:r>
              <a:endParaRPr b="1" sz="1000"/>
            </a:p>
          </p:txBody>
        </p:sp>
        <p:sp>
          <p:nvSpPr>
            <p:cNvPr id="398" name="Google Shape;398;p37"/>
            <p:cNvSpPr txBox="1"/>
            <p:nvPr/>
          </p:nvSpPr>
          <p:spPr>
            <a:xfrm>
              <a:off x="6938100" y="26879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</a:t>
              </a:r>
              <a:endParaRPr b="1" sz="1000"/>
            </a:p>
          </p:txBody>
        </p:sp>
        <p:sp>
          <p:nvSpPr>
            <p:cNvPr id="399" name="Google Shape;399;p37"/>
            <p:cNvSpPr txBox="1"/>
            <p:nvPr/>
          </p:nvSpPr>
          <p:spPr>
            <a:xfrm>
              <a:off x="6176100" y="31451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8</a:t>
              </a:r>
              <a:endParaRPr b="1" sz="1000"/>
            </a:p>
          </p:txBody>
        </p:sp>
        <p:sp>
          <p:nvSpPr>
            <p:cNvPr id="400" name="Google Shape;400;p37"/>
            <p:cNvSpPr txBox="1"/>
            <p:nvPr/>
          </p:nvSpPr>
          <p:spPr>
            <a:xfrm>
              <a:off x="6792825" y="20356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</a:t>
              </a:r>
              <a:endParaRPr b="1" sz="1000"/>
            </a:p>
          </p:txBody>
        </p:sp>
        <p:sp>
          <p:nvSpPr>
            <p:cNvPr id="401" name="Google Shape;401;p37"/>
            <p:cNvSpPr txBox="1"/>
            <p:nvPr/>
          </p:nvSpPr>
          <p:spPr>
            <a:xfrm>
              <a:off x="6869025" y="23404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</a:t>
              </a:r>
              <a:endParaRPr b="1" sz="1000"/>
            </a:p>
          </p:txBody>
        </p:sp>
        <p:sp>
          <p:nvSpPr>
            <p:cNvPr id="402" name="Google Shape;402;p37"/>
            <p:cNvSpPr txBox="1"/>
            <p:nvPr/>
          </p:nvSpPr>
          <p:spPr>
            <a:xfrm>
              <a:off x="7173825" y="18832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</a:t>
              </a:r>
              <a:endParaRPr b="1" sz="1000"/>
            </a:p>
          </p:txBody>
        </p:sp>
        <p:grpSp>
          <p:nvGrpSpPr>
            <p:cNvPr id="403" name="Google Shape;403;p37"/>
            <p:cNvGrpSpPr/>
            <p:nvPr/>
          </p:nvGrpSpPr>
          <p:grpSpPr>
            <a:xfrm>
              <a:off x="5906263" y="1083650"/>
              <a:ext cx="1469375" cy="2309050"/>
              <a:chOff x="645725" y="4275950"/>
              <a:chExt cx="1469375" cy="2309050"/>
            </a:xfrm>
          </p:grpSpPr>
          <p:grpSp>
            <p:nvGrpSpPr>
              <p:cNvPr id="404" name="Google Shape;404;p37"/>
              <p:cNvGrpSpPr/>
              <p:nvPr/>
            </p:nvGrpSpPr>
            <p:grpSpPr>
              <a:xfrm>
                <a:off x="645725" y="4649775"/>
                <a:ext cx="1469375" cy="1935225"/>
                <a:chOff x="4081275" y="2110875"/>
                <a:chExt cx="1469375" cy="1935225"/>
              </a:xfrm>
            </p:grpSpPr>
            <p:sp>
              <p:nvSpPr>
                <p:cNvPr id="405" name="Google Shape;405;p37"/>
                <p:cNvSpPr/>
                <p:nvPr/>
              </p:nvSpPr>
              <p:spPr>
                <a:xfrm>
                  <a:off x="4204100" y="27028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7"/>
                <p:cNvSpPr/>
                <p:nvPr/>
              </p:nvSpPr>
              <p:spPr>
                <a:xfrm>
                  <a:off x="4771875" y="2110875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7"/>
                <p:cNvSpPr/>
                <p:nvPr/>
              </p:nvSpPr>
              <p:spPr>
                <a:xfrm>
                  <a:off x="5270450" y="285705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37"/>
                <p:cNvSpPr/>
                <p:nvPr/>
              </p:nvSpPr>
              <p:spPr>
                <a:xfrm>
                  <a:off x="4771875" y="34857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7"/>
                <p:cNvSpPr/>
                <p:nvPr/>
              </p:nvSpPr>
              <p:spPr>
                <a:xfrm>
                  <a:off x="4081275" y="37659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10" name="Google Shape;410;p37"/>
                <p:cNvCxnSpPr>
                  <a:stCxn id="406" idx="3"/>
                  <a:endCxn id="405" idx="7"/>
                </p:cNvCxnSpPr>
                <p:nvPr/>
              </p:nvCxnSpPr>
              <p:spPr>
                <a:xfrm flipH="1">
                  <a:off x="4443309" y="2350041"/>
                  <a:ext cx="369600" cy="393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11" name="Google Shape;411;p37"/>
                <p:cNvCxnSpPr>
                  <a:stCxn id="406" idx="5"/>
                  <a:endCxn id="407" idx="0"/>
                </p:cNvCxnSpPr>
                <p:nvPr/>
              </p:nvCxnSpPr>
              <p:spPr>
                <a:xfrm>
                  <a:off x="5011041" y="2350041"/>
                  <a:ext cx="399600" cy="50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12" name="Google Shape;412;p37"/>
                <p:cNvCxnSpPr>
                  <a:stCxn id="405" idx="5"/>
                  <a:endCxn id="407" idx="2"/>
                </p:cNvCxnSpPr>
                <p:nvPr/>
              </p:nvCxnSpPr>
              <p:spPr>
                <a:xfrm>
                  <a:off x="4443266" y="2941966"/>
                  <a:ext cx="827100" cy="55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13" name="Google Shape;413;p37"/>
                <p:cNvCxnSpPr>
                  <a:stCxn id="405" idx="5"/>
                  <a:endCxn id="408" idx="1"/>
                </p:cNvCxnSpPr>
                <p:nvPr/>
              </p:nvCxnSpPr>
              <p:spPr>
                <a:xfrm>
                  <a:off x="4443266" y="2941966"/>
                  <a:ext cx="369600" cy="58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14" name="Google Shape;414;p37"/>
                <p:cNvCxnSpPr>
                  <a:stCxn id="407" idx="4"/>
                  <a:endCxn id="408" idx="7"/>
                </p:cNvCxnSpPr>
                <p:nvPr/>
              </p:nvCxnSpPr>
              <p:spPr>
                <a:xfrm flipH="1">
                  <a:off x="5010950" y="3137250"/>
                  <a:ext cx="399600" cy="38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15" name="Google Shape;415;p37"/>
                <p:cNvCxnSpPr>
                  <a:stCxn id="408" idx="2"/>
                  <a:endCxn id="409" idx="6"/>
                </p:cNvCxnSpPr>
                <p:nvPr/>
              </p:nvCxnSpPr>
              <p:spPr>
                <a:xfrm flipH="1">
                  <a:off x="4361475" y="3625800"/>
                  <a:ext cx="410400" cy="280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</p:grpSp>
          <p:sp>
            <p:nvSpPr>
              <p:cNvPr id="416" name="Google Shape;416;p37"/>
              <p:cNvSpPr txBox="1"/>
              <p:nvPr/>
            </p:nvSpPr>
            <p:spPr>
              <a:xfrm>
                <a:off x="877938" y="4275950"/>
                <a:ext cx="1197000" cy="2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Instante</a:t>
                </a:r>
                <a:endParaRPr b="1"/>
              </a:p>
            </p:txBody>
          </p:sp>
        </p:grpSp>
      </p:grpSp>
      <p:grpSp>
        <p:nvGrpSpPr>
          <p:cNvPr id="417" name="Google Shape;417;p37"/>
          <p:cNvGrpSpPr/>
          <p:nvPr/>
        </p:nvGrpSpPr>
        <p:grpSpPr>
          <a:xfrm>
            <a:off x="6787363" y="1432438"/>
            <a:ext cx="1598463" cy="2411700"/>
            <a:chOff x="8192263" y="1100675"/>
            <a:chExt cx="1598463" cy="2411700"/>
          </a:xfrm>
        </p:grpSpPr>
        <p:sp>
          <p:nvSpPr>
            <p:cNvPr id="418" name="Google Shape;418;p37"/>
            <p:cNvSpPr txBox="1"/>
            <p:nvPr/>
          </p:nvSpPr>
          <p:spPr>
            <a:xfrm>
              <a:off x="8454600" y="1459525"/>
              <a:ext cx="537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100K</a:t>
              </a:r>
              <a:endParaRPr b="1" sz="1000"/>
            </a:p>
          </p:txBody>
        </p:sp>
        <p:sp>
          <p:nvSpPr>
            <p:cNvPr id="419" name="Google Shape;419;p37"/>
            <p:cNvSpPr txBox="1"/>
            <p:nvPr/>
          </p:nvSpPr>
          <p:spPr>
            <a:xfrm>
              <a:off x="8294427" y="1756650"/>
              <a:ext cx="4725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3kk</a:t>
              </a:r>
              <a:endParaRPr b="1" sz="1000"/>
            </a:p>
          </p:txBody>
        </p:sp>
        <p:sp>
          <p:nvSpPr>
            <p:cNvPr id="420" name="Google Shape;420;p37"/>
            <p:cNvSpPr txBox="1"/>
            <p:nvPr/>
          </p:nvSpPr>
          <p:spPr>
            <a:xfrm>
              <a:off x="8766900" y="25355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13k</a:t>
              </a:r>
              <a:endParaRPr b="1" sz="1000"/>
            </a:p>
          </p:txBody>
        </p:sp>
        <p:sp>
          <p:nvSpPr>
            <p:cNvPr id="421" name="Google Shape;421;p37"/>
            <p:cNvSpPr txBox="1"/>
            <p:nvPr/>
          </p:nvSpPr>
          <p:spPr>
            <a:xfrm>
              <a:off x="8462100" y="31451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1kk</a:t>
              </a:r>
              <a:endParaRPr b="1" sz="1000"/>
            </a:p>
          </p:txBody>
        </p:sp>
        <p:sp>
          <p:nvSpPr>
            <p:cNvPr id="422" name="Google Shape;422;p37"/>
            <p:cNvSpPr txBox="1"/>
            <p:nvPr/>
          </p:nvSpPr>
          <p:spPr>
            <a:xfrm>
              <a:off x="9078825" y="20356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70k</a:t>
              </a:r>
              <a:endParaRPr b="1" sz="1000"/>
            </a:p>
          </p:txBody>
        </p:sp>
        <p:sp>
          <p:nvSpPr>
            <p:cNvPr id="423" name="Google Shape;423;p37"/>
            <p:cNvSpPr txBox="1"/>
            <p:nvPr/>
          </p:nvSpPr>
          <p:spPr>
            <a:xfrm>
              <a:off x="9078825" y="23404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70k</a:t>
              </a:r>
              <a:endParaRPr b="1" sz="1000"/>
            </a:p>
          </p:txBody>
        </p:sp>
        <p:sp>
          <p:nvSpPr>
            <p:cNvPr id="424" name="Google Shape;424;p37"/>
            <p:cNvSpPr txBox="1"/>
            <p:nvPr/>
          </p:nvSpPr>
          <p:spPr>
            <a:xfrm>
              <a:off x="8581702" y="2021175"/>
              <a:ext cx="4725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3kk</a:t>
              </a:r>
              <a:endParaRPr b="1" sz="1000"/>
            </a:p>
          </p:txBody>
        </p:sp>
        <p:sp>
          <p:nvSpPr>
            <p:cNvPr id="425" name="Google Shape;425;p37"/>
            <p:cNvSpPr txBox="1"/>
            <p:nvPr/>
          </p:nvSpPr>
          <p:spPr>
            <a:xfrm>
              <a:off x="8268727" y="2339425"/>
              <a:ext cx="4725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3kk</a:t>
              </a:r>
              <a:endParaRPr b="1" sz="1000"/>
            </a:p>
          </p:txBody>
        </p:sp>
        <p:sp>
          <p:nvSpPr>
            <p:cNvPr id="426" name="Google Shape;426;p37"/>
            <p:cNvSpPr txBox="1"/>
            <p:nvPr/>
          </p:nvSpPr>
          <p:spPr>
            <a:xfrm>
              <a:off x="9095525" y="1457475"/>
              <a:ext cx="537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100K</a:t>
              </a:r>
              <a:endParaRPr b="1" sz="1000"/>
            </a:p>
          </p:txBody>
        </p:sp>
        <p:sp>
          <p:nvSpPr>
            <p:cNvPr id="427" name="Google Shape;427;p37"/>
            <p:cNvSpPr txBox="1"/>
            <p:nvPr/>
          </p:nvSpPr>
          <p:spPr>
            <a:xfrm>
              <a:off x="9383625" y="18832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70k</a:t>
              </a:r>
              <a:endParaRPr b="1" sz="1000"/>
            </a:p>
          </p:txBody>
        </p:sp>
        <p:sp>
          <p:nvSpPr>
            <p:cNvPr id="428" name="Google Shape;428;p37"/>
            <p:cNvSpPr txBox="1"/>
            <p:nvPr/>
          </p:nvSpPr>
          <p:spPr>
            <a:xfrm>
              <a:off x="9094775" y="274422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13k</a:t>
              </a:r>
              <a:endParaRPr b="1" sz="1000"/>
            </a:p>
          </p:txBody>
        </p:sp>
        <p:sp>
          <p:nvSpPr>
            <p:cNvPr id="429" name="Google Shape;429;p37"/>
            <p:cNvSpPr txBox="1"/>
            <p:nvPr/>
          </p:nvSpPr>
          <p:spPr>
            <a:xfrm>
              <a:off x="8455675" y="274422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13k</a:t>
              </a:r>
              <a:endParaRPr b="1" sz="1000"/>
            </a:p>
          </p:txBody>
        </p:sp>
        <p:grpSp>
          <p:nvGrpSpPr>
            <p:cNvPr id="430" name="Google Shape;430;p37"/>
            <p:cNvGrpSpPr/>
            <p:nvPr/>
          </p:nvGrpSpPr>
          <p:grpSpPr>
            <a:xfrm>
              <a:off x="8192263" y="1100675"/>
              <a:ext cx="1469375" cy="2292025"/>
              <a:chOff x="645725" y="4292975"/>
              <a:chExt cx="1469375" cy="2292025"/>
            </a:xfrm>
          </p:grpSpPr>
          <p:grpSp>
            <p:nvGrpSpPr>
              <p:cNvPr id="431" name="Google Shape;431;p37"/>
              <p:cNvGrpSpPr/>
              <p:nvPr/>
            </p:nvGrpSpPr>
            <p:grpSpPr>
              <a:xfrm>
                <a:off x="645725" y="4649775"/>
                <a:ext cx="1469375" cy="1935225"/>
                <a:chOff x="4081275" y="2110875"/>
                <a:chExt cx="1469375" cy="1935225"/>
              </a:xfrm>
            </p:grpSpPr>
            <p:sp>
              <p:nvSpPr>
                <p:cNvPr id="432" name="Google Shape;432;p37"/>
                <p:cNvSpPr/>
                <p:nvPr/>
              </p:nvSpPr>
              <p:spPr>
                <a:xfrm>
                  <a:off x="4204100" y="27028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7"/>
                <p:cNvSpPr/>
                <p:nvPr/>
              </p:nvSpPr>
              <p:spPr>
                <a:xfrm>
                  <a:off x="4771875" y="2110875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37"/>
                <p:cNvSpPr/>
                <p:nvPr/>
              </p:nvSpPr>
              <p:spPr>
                <a:xfrm>
                  <a:off x="5270450" y="285705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7"/>
                <p:cNvSpPr/>
                <p:nvPr/>
              </p:nvSpPr>
              <p:spPr>
                <a:xfrm>
                  <a:off x="4771875" y="34857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7"/>
                <p:cNvSpPr/>
                <p:nvPr/>
              </p:nvSpPr>
              <p:spPr>
                <a:xfrm>
                  <a:off x="4081275" y="37659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37" name="Google Shape;437;p37"/>
                <p:cNvCxnSpPr>
                  <a:stCxn id="433" idx="3"/>
                  <a:endCxn id="432" idx="7"/>
                </p:cNvCxnSpPr>
                <p:nvPr/>
              </p:nvCxnSpPr>
              <p:spPr>
                <a:xfrm flipH="1">
                  <a:off x="4443309" y="2350041"/>
                  <a:ext cx="369600" cy="393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38" name="Google Shape;438;p37"/>
                <p:cNvCxnSpPr>
                  <a:stCxn id="433" idx="5"/>
                  <a:endCxn id="434" idx="0"/>
                </p:cNvCxnSpPr>
                <p:nvPr/>
              </p:nvCxnSpPr>
              <p:spPr>
                <a:xfrm>
                  <a:off x="5011041" y="2350041"/>
                  <a:ext cx="399600" cy="50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39" name="Google Shape;439;p37"/>
                <p:cNvCxnSpPr>
                  <a:stCxn id="432" idx="5"/>
                  <a:endCxn id="434" idx="2"/>
                </p:cNvCxnSpPr>
                <p:nvPr/>
              </p:nvCxnSpPr>
              <p:spPr>
                <a:xfrm>
                  <a:off x="4443266" y="2941966"/>
                  <a:ext cx="827100" cy="55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40" name="Google Shape;440;p37"/>
                <p:cNvCxnSpPr>
                  <a:stCxn id="432" idx="5"/>
                  <a:endCxn id="435" idx="1"/>
                </p:cNvCxnSpPr>
                <p:nvPr/>
              </p:nvCxnSpPr>
              <p:spPr>
                <a:xfrm>
                  <a:off x="4443266" y="2941966"/>
                  <a:ext cx="369600" cy="58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41" name="Google Shape;441;p37"/>
                <p:cNvCxnSpPr>
                  <a:stCxn id="434" idx="4"/>
                  <a:endCxn id="435" idx="7"/>
                </p:cNvCxnSpPr>
                <p:nvPr/>
              </p:nvCxnSpPr>
              <p:spPr>
                <a:xfrm flipH="1">
                  <a:off x="5010950" y="3137250"/>
                  <a:ext cx="399600" cy="38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42" name="Google Shape;442;p37"/>
                <p:cNvCxnSpPr>
                  <a:stCxn id="435" idx="2"/>
                  <a:endCxn id="436" idx="6"/>
                </p:cNvCxnSpPr>
                <p:nvPr/>
              </p:nvCxnSpPr>
              <p:spPr>
                <a:xfrm flipH="1">
                  <a:off x="4361475" y="3625800"/>
                  <a:ext cx="410400" cy="280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</p:grpSp>
          <p:sp>
            <p:nvSpPr>
              <p:cNvPr id="443" name="Google Shape;443;p37"/>
              <p:cNvSpPr txBox="1"/>
              <p:nvPr/>
            </p:nvSpPr>
            <p:spPr>
              <a:xfrm>
                <a:off x="884838" y="4292975"/>
                <a:ext cx="1183200" cy="2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Agregado</a:t>
                </a:r>
                <a:endParaRPr b="1"/>
              </a:p>
            </p:txBody>
          </p:sp>
        </p:grpSp>
      </p:grpSp>
      <p:grpSp>
        <p:nvGrpSpPr>
          <p:cNvPr id="444" name="Google Shape;444;p37"/>
          <p:cNvGrpSpPr/>
          <p:nvPr/>
        </p:nvGrpSpPr>
        <p:grpSpPr>
          <a:xfrm>
            <a:off x="3700163" y="4225925"/>
            <a:ext cx="1743663" cy="2399925"/>
            <a:chOff x="5875663" y="3573575"/>
            <a:chExt cx="1743663" cy="2399925"/>
          </a:xfrm>
        </p:grpSpPr>
        <p:sp>
          <p:nvSpPr>
            <p:cNvPr id="445" name="Google Shape;445;p37"/>
            <p:cNvSpPr txBox="1"/>
            <p:nvPr/>
          </p:nvSpPr>
          <p:spPr>
            <a:xfrm>
              <a:off x="6247500" y="3920650"/>
              <a:ext cx="4386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2.1</a:t>
              </a:r>
              <a:endParaRPr b="1" sz="1000"/>
            </a:p>
          </p:txBody>
        </p:sp>
        <p:sp>
          <p:nvSpPr>
            <p:cNvPr id="446" name="Google Shape;446;p37"/>
            <p:cNvSpPr txBox="1"/>
            <p:nvPr/>
          </p:nvSpPr>
          <p:spPr>
            <a:xfrm>
              <a:off x="6828100" y="3920650"/>
              <a:ext cx="504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2.1</a:t>
              </a:r>
              <a:endParaRPr b="1" sz="1000"/>
            </a:p>
          </p:txBody>
        </p:sp>
        <p:sp>
          <p:nvSpPr>
            <p:cNvPr id="447" name="Google Shape;447;p37"/>
            <p:cNvSpPr txBox="1"/>
            <p:nvPr/>
          </p:nvSpPr>
          <p:spPr>
            <a:xfrm>
              <a:off x="5977829" y="4217775"/>
              <a:ext cx="537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9.5</a:t>
              </a:r>
              <a:endParaRPr b="1" sz="1000"/>
            </a:p>
          </p:txBody>
        </p:sp>
        <p:sp>
          <p:nvSpPr>
            <p:cNvPr id="448" name="Google Shape;448;p37"/>
            <p:cNvSpPr txBox="1"/>
            <p:nvPr/>
          </p:nvSpPr>
          <p:spPr>
            <a:xfrm>
              <a:off x="5977828" y="4769400"/>
              <a:ext cx="504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9.5</a:t>
              </a:r>
              <a:endParaRPr b="1" sz="1000"/>
            </a:p>
          </p:txBody>
        </p:sp>
        <p:sp>
          <p:nvSpPr>
            <p:cNvPr id="449" name="Google Shape;449;p37"/>
            <p:cNvSpPr txBox="1"/>
            <p:nvPr/>
          </p:nvSpPr>
          <p:spPr>
            <a:xfrm>
              <a:off x="6257853" y="4469025"/>
              <a:ext cx="504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9.5</a:t>
              </a:r>
              <a:endParaRPr b="1" sz="1000"/>
            </a:p>
          </p:txBody>
        </p:sp>
        <p:sp>
          <p:nvSpPr>
            <p:cNvPr id="450" name="Google Shape;450;p37"/>
            <p:cNvSpPr txBox="1"/>
            <p:nvPr/>
          </p:nvSpPr>
          <p:spPr>
            <a:xfrm>
              <a:off x="6297900" y="52253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</a:t>
              </a:r>
              <a:endParaRPr b="1" sz="1000"/>
            </a:p>
          </p:txBody>
        </p:sp>
        <p:sp>
          <p:nvSpPr>
            <p:cNvPr id="451" name="Google Shape;451;p37"/>
            <p:cNvSpPr txBox="1"/>
            <p:nvPr/>
          </p:nvSpPr>
          <p:spPr>
            <a:xfrm>
              <a:off x="6450300" y="49205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</a:t>
              </a:r>
              <a:endParaRPr b="1" sz="1000"/>
            </a:p>
          </p:txBody>
        </p:sp>
        <p:sp>
          <p:nvSpPr>
            <p:cNvPr id="452" name="Google Shape;452;p37"/>
            <p:cNvSpPr txBox="1"/>
            <p:nvPr/>
          </p:nvSpPr>
          <p:spPr>
            <a:xfrm>
              <a:off x="6831300" y="52253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</a:t>
              </a:r>
              <a:endParaRPr b="1" sz="1000"/>
            </a:p>
          </p:txBody>
        </p:sp>
        <p:sp>
          <p:nvSpPr>
            <p:cNvPr id="453" name="Google Shape;453;p37"/>
            <p:cNvSpPr txBox="1"/>
            <p:nvPr/>
          </p:nvSpPr>
          <p:spPr>
            <a:xfrm>
              <a:off x="6145500" y="5606300"/>
              <a:ext cx="5595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12.1</a:t>
              </a:r>
              <a:endParaRPr b="1" sz="1000"/>
            </a:p>
          </p:txBody>
        </p:sp>
        <p:sp>
          <p:nvSpPr>
            <p:cNvPr id="454" name="Google Shape;454;p37"/>
            <p:cNvSpPr txBox="1"/>
            <p:nvPr/>
          </p:nvSpPr>
          <p:spPr>
            <a:xfrm>
              <a:off x="6762225" y="4496775"/>
              <a:ext cx="476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5.6</a:t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55" name="Google Shape;455;p37"/>
            <p:cNvSpPr txBox="1"/>
            <p:nvPr/>
          </p:nvSpPr>
          <p:spPr>
            <a:xfrm>
              <a:off x="6762225" y="4801575"/>
              <a:ext cx="504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5.6</a:t>
              </a:r>
              <a:endParaRPr b="1" sz="1000"/>
            </a:p>
          </p:txBody>
        </p:sp>
        <p:sp>
          <p:nvSpPr>
            <p:cNvPr id="456" name="Google Shape;456;p37"/>
            <p:cNvSpPr txBox="1"/>
            <p:nvPr/>
          </p:nvSpPr>
          <p:spPr>
            <a:xfrm>
              <a:off x="7143225" y="4344375"/>
              <a:ext cx="476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5.6</a:t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grpSp>
          <p:nvGrpSpPr>
            <p:cNvPr id="457" name="Google Shape;457;p37"/>
            <p:cNvGrpSpPr/>
            <p:nvPr/>
          </p:nvGrpSpPr>
          <p:grpSpPr>
            <a:xfrm>
              <a:off x="5875663" y="3573575"/>
              <a:ext cx="1469375" cy="2280250"/>
              <a:chOff x="645725" y="4304750"/>
              <a:chExt cx="1469375" cy="2280250"/>
            </a:xfrm>
          </p:grpSpPr>
          <p:grpSp>
            <p:nvGrpSpPr>
              <p:cNvPr id="458" name="Google Shape;458;p37"/>
              <p:cNvGrpSpPr/>
              <p:nvPr/>
            </p:nvGrpSpPr>
            <p:grpSpPr>
              <a:xfrm>
                <a:off x="645725" y="4649775"/>
                <a:ext cx="1469375" cy="1935225"/>
                <a:chOff x="4081275" y="2110875"/>
                <a:chExt cx="1469375" cy="1935225"/>
              </a:xfrm>
            </p:grpSpPr>
            <p:sp>
              <p:nvSpPr>
                <p:cNvPr id="459" name="Google Shape;459;p37"/>
                <p:cNvSpPr/>
                <p:nvPr/>
              </p:nvSpPr>
              <p:spPr>
                <a:xfrm>
                  <a:off x="4204100" y="27028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37"/>
                <p:cNvSpPr/>
                <p:nvPr/>
              </p:nvSpPr>
              <p:spPr>
                <a:xfrm>
                  <a:off x="4771875" y="2110875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37"/>
                <p:cNvSpPr/>
                <p:nvPr/>
              </p:nvSpPr>
              <p:spPr>
                <a:xfrm>
                  <a:off x="5270450" y="285705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37"/>
                <p:cNvSpPr/>
                <p:nvPr/>
              </p:nvSpPr>
              <p:spPr>
                <a:xfrm>
                  <a:off x="4771875" y="34857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37"/>
                <p:cNvSpPr/>
                <p:nvPr/>
              </p:nvSpPr>
              <p:spPr>
                <a:xfrm>
                  <a:off x="4081275" y="37659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64" name="Google Shape;464;p37"/>
                <p:cNvCxnSpPr>
                  <a:stCxn id="460" idx="3"/>
                  <a:endCxn id="459" idx="7"/>
                </p:cNvCxnSpPr>
                <p:nvPr/>
              </p:nvCxnSpPr>
              <p:spPr>
                <a:xfrm flipH="1">
                  <a:off x="4443309" y="2350041"/>
                  <a:ext cx="369600" cy="393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65" name="Google Shape;465;p37"/>
                <p:cNvCxnSpPr>
                  <a:stCxn id="460" idx="5"/>
                  <a:endCxn id="461" idx="0"/>
                </p:cNvCxnSpPr>
                <p:nvPr/>
              </p:nvCxnSpPr>
              <p:spPr>
                <a:xfrm>
                  <a:off x="5011041" y="2350041"/>
                  <a:ext cx="399600" cy="50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66" name="Google Shape;466;p37"/>
                <p:cNvCxnSpPr>
                  <a:stCxn id="459" idx="5"/>
                  <a:endCxn id="461" idx="2"/>
                </p:cNvCxnSpPr>
                <p:nvPr/>
              </p:nvCxnSpPr>
              <p:spPr>
                <a:xfrm>
                  <a:off x="4443266" y="2941966"/>
                  <a:ext cx="827100" cy="55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67" name="Google Shape;467;p37"/>
                <p:cNvCxnSpPr>
                  <a:stCxn id="459" idx="5"/>
                  <a:endCxn id="462" idx="1"/>
                </p:cNvCxnSpPr>
                <p:nvPr/>
              </p:nvCxnSpPr>
              <p:spPr>
                <a:xfrm>
                  <a:off x="4443266" y="2941966"/>
                  <a:ext cx="369600" cy="58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68" name="Google Shape;468;p37"/>
                <p:cNvCxnSpPr>
                  <a:stCxn id="461" idx="4"/>
                  <a:endCxn id="462" idx="7"/>
                </p:cNvCxnSpPr>
                <p:nvPr/>
              </p:nvCxnSpPr>
              <p:spPr>
                <a:xfrm flipH="1">
                  <a:off x="5010950" y="3137250"/>
                  <a:ext cx="399600" cy="38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69" name="Google Shape;469;p37"/>
                <p:cNvCxnSpPr>
                  <a:stCxn id="462" idx="2"/>
                  <a:endCxn id="463" idx="6"/>
                </p:cNvCxnSpPr>
                <p:nvPr/>
              </p:nvCxnSpPr>
              <p:spPr>
                <a:xfrm flipH="1">
                  <a:off x="4361475" y="3625800"/>
                  <a:ext cx="410400" cy="280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</p:grpSp>
          <p:sp>
            <p:nvSpPr>
              <p:cNvPr id="470" name="Google Shape;470;p37"/>
              <p:cNvSpPr txBox="1"/>
              <p:nvPr/>
            </p:nvSpPr>
            <p:spPr>
              <a:xfrm>
                <a:off x="1018188" y="4304750"/>
                <a:ext cx="916500" cy="2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Média</a:t>
                </a:r>
                <a:endParaRPr b="1"/>
              </a:p>
            </p:txBody>
          </p:sp>
        </p:grpSp>
      </p:grpSp>
      <p:grpSp>
        <p:nvGrpSpPr>
          <p:cNvPr id="471" name="Google Shape;471;p37"/>
          <p:cNvGrpSpPr/>
          <p:nvPr/>
        </p:nvGrpSpPr>
        <p:grpSpPr>
          <a:xfrm>
            <a:off x="6836063" y="4247425"/>
            <a:ext cx="1674663" cy="2353700"/>
            <a:chOff x="6846463" y="3979300"/>
            <a:chExt cx="1674663" cy="2353700"/>
          </a:xfrm>
        </p:grpSpPr>
        <p:sp>
          <p:nvSpPr>
            <p:cNvPr id="472" name="Google Shape;472;p37"/>
            <p:cNvSpPr txBox="1"/>
            <p:nvPr/>
          </p:nvSpPr>
          <p:spPr>
            <a:xfrm>
              <a:off x="7294488" y="4356350"/>
              <a:ext cx="2754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-</a:t>
              </a:r>
              <a:endParaRPr b="1" sz="1600"/>
            </a:p>
          </p:txBody>
        </p:sp>
        <p:sp>
          <p:nvSpPr>
            <p:cNvPr id="473" name="Google Shape;473;p37"/>
            <p:cNvSpPr txBox="1"/>
            <p:nvPr/>
          </p:nvSpPr>
          <p:spPr>
            <a:xfrm>
              <a:off x="7798888" y="4356350"/>
              <a:ext cx="2754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-</a:t>
              </a:r>
              <a:endParaRPr b="1" sz="1600"/>
            </a:p>
          </p:txBody>
        </p:sp>
        <p:sp>
          <p:nvSpPr>
            <p:cNvPr id="474" name="Google Shape;474;p37"/>
            <p:cNvSpPr txBox="1"/>
            <p:nvPr/>
          </p:nvSpPr>
          <p:spPr>
            <a:xfrm>
              <a:off x="6948613" y="46534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+</a:t>
              </a:r>
              <a:endParaRPr b="1" sz="1600"/>
            </a:p>
          </p:txBody>
        </p:sp>
        <p:sp>
          <p:nvSpPr>
            <p:cNvPr id="475" name="Google Shape;475;p37"/>
            <p:cNvSpPr txBox="1"/>
            <p:nvPr/>
          </p:nvSpPr>
          <p:spPr>
            <a:xfrm>
              <a:off x="6948613" y="52051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+</a:t>
              </a:r>
              <a:endParaRPr b="1" sz="1600"/>
            </a:p>
          </p:txBody>
        </p:sp>
        <p:sp>
          <p:nvSpPr>
            <p:cNvPr id="476" name="Google Shape;476;p37"/>
            <p:cNvSpPr txBox="1"/>
            <p:nvPr/>
          </p:nvSpPr>
          <p:spPr>
            <a:xfrm>
              <a:off x="7228638" y="490472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+</a:t>
              </a:r>
              <a:endParaRPr b="1" sz="1600"/>
            </a:p>
          </p:txBody>
        </p:sp>
        <p:sp>
          <p:nvSpPr>
            <p:cNvPr id="477" name="Google Shape;477;p37"/>
            <p:cNvSpPr txBox="1"/>
            <p:nvPr/>
          </p:nvSpPr>
          <p:spPr>
            <a:xfrm>
              <a:off x="7268700" y="55848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+</a:t>
              </a:r>
              <a:endParaRPr b="1" sz="1600"/>
            </a:p>
          </p:txBody>
        </p:sp>
        <p:sp>
          <p:nvSpPr>
            <p:cNvPr id="478" name="Google Shape;478;p37"/>
            <p:cNvSpPr txBox="1"/>
            <p:nvPr/>
          </p:nvSpPr>
          <p:spPr>
            <a:xfrm>
              <a:off x="7421100" y="53562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+</a:t>
              </a:r>
              <a:endParaRPr b="1" sz="1600"/>
            </a:p>
          </p:txBody>
        </p:sp>
        <p:sp>
          <p:nvSpPr>
            <p:cNvPr id="479" name="Google Shape;479;p37"/>
            <p:cNvSpPr txBox="1"/>
            <p:nvPr/>
          </p:nvSpPr>
          <p:spPr>
            <a:xfrm>
              <a:off x="7802100" y="55848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+</a:t>
              </a:r>
              <a:endParaRPr b="1" sz="1600"/>
            </a:p>
          </p:txBody>
        </p:sp>
        <p:sp>
          <p:nvSpPr>
            <p:cNvPr id="480" name="Google Shape;480;p37"/>
            <p:cNvSpPr txBox="1"/>
            <p:nvPr/>
          </p:nvSpPr>
          <p:spPr>
            <a:xfrm>
              <a:off x="7116300" y="59658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-</a:t>
              </a:r>
              <a:endParaRPr b="1" sz="1600"/>
            </a:p>
          </p:txBody>
        </p:sp>
        <p:sp>
          <p:nvSpPr>
            <p:cNvPr id="481" name="Google Shape;481;p37"/>
            <p:cNvSpPr txBox="1"/>
            <p:nvPr/>
          </p:nvSpPr>
          <p:spPr>
            <a:xfrm>
              <a:off x="7733025" y="49324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*</a:t>
              </a:r>
              <a:endParaRPr b="1" sz="1600"/>
            </a:p>
          </p:txBody>
        </p:sp>
        <p:sp>
          <p:nvSpPr>
            <p:cNvPr id="482" name="Google Shape;482;p37"/>
            <p:cNvSpPr txBox="1"/>
            <p:nvPr/>
          </p:nvSpPr>
          <p:spPr>
            <a:xfrm>
              <a:off x="7885425" y="52372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*</a:t>
              </a:r>
              <a:endParaRPr b="1" sz="1600"/>
            </a:p>
          </p:txBody>
        </p:sp>
        <p:sp>
          <p:nvSpPr>
            <p:cNvPr id="483" name="Google Shape;483;p37"/>
            <p:cNvSpPr txBox="1"/>
            <p:nvPr/>
          </p:nvSpPr>
          <p:spPr>
            <a:xfrm>
              <a:off x="8114025" y="47800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*</a:t>
              </a:r>
              <a:endParaRPr b="1" sz="1600"/>
            </a:p>
          </p:txBody>
        </p:sp>
        <p:grpSp>
          <p:nvGrpSpPr>
            <p:cNvPr id="484" name="Google Shape;484;p37"/>
            <p:cNvGrpSpPr/>
            <p:nvPr/>
          </p:nvGrpSpPr>
          <p:grpSpPr>
            <a:xfrm>
              <a:off x="6846463" y="3979300"/>
              <a:ext cx="1492675" cy="2310225"/>
              <a:chOff x="645725" y="4274775"/>
              <a:chExt cx="1492675" cy="2310225"/>
            </a:xfrm>
          </p:grpSpPr>
          <p:grpSp>
            <p:nvGrpSpPr>
              <p:cNvPr id="485" name="Google Shape;485;p37"/>
              <p:cNvGrpSpPr/>
              <p:nvPr/>
            </p:nvGrpSpPr>
            <p:grpSpPr>
              <a:xfrm>
                <a:off x="645725" y="4649775"/>
                <a:ext cx="1469375" cy="1935225"/>
                <a:chOff x="4081275" y="2110875"/>
                <a:chExt cx="1469375" cy="1935225"/>
              </a:xfrm>
            </p:grpSpPr>
            <p:sp>
              <p:nvSpPr>
                <p:cNvPr id="486" name="Google Shape;486;p37"/>
                <p:cNvSpPr/>
                <p:nvPr/>
              </p:nvSpPr>
              <p:spPr>
                <a:xfrm>
                  <a:off x="4204100" y="27028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7"/>
                <p:cNvSpPr/>
                <p:nvPr/>
              </p:nvSpPr>
              <p:spPr>
                <a:xfrm>
                  <a:off x="4771875" y="2110875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7"/>
                <p:cNvSpPr/>
                <p:nvPr/>
              </p:nvSpPr>
              <p:spPr>
                <a:xfrm>
                  <a:off x="5270450" y="285705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37"/>
                <p:cNvSpPr/>
                <p:nvPr/>
              </p:nvSpPr>
              <p:spPr>
                <a:xfrm>
                  <a:off x="4771875" y="34857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37"/>
                <p:cNvSpPr/>
                <p:nvPr/>
              </p:nvSpPr>
              <p:spPr>
                <a:xfrm>
                  <a:off x="4081275" y="37659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91" name="Google Shape;491;p37"/>
                <p:cNvCxnSpPr>
                  <a:stCxn id="487" idx="3"/>
                  <a:endCxn id="486" idx="7"/>
                </p:cNvCxnSpPr>
                <p:nvPr/>
              </p:nvCxnSpPr>
              <p:spPr>
                <a:xfrm flipH="1">
                  <a:off x="4443309" y="2350041"/>
                  <a:ext cx="369600" cy="393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92" name="Google Shape;492;p37"/>
                <p:cNvCxnSpPr>
                  <a:stCxn id="487" idx="5"/>
                  <a:endCxn id="488" idx="0"/>
                </p:cNvCxnSpPr>
                <p:nvPr/>
              </p:nvCxnSpPr>
              <p:spPr>
                <a:xfrm>
                  <a:off x="5011041" y="2350041"/>
                  <a:ext cx="399600" cy="50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93" name="Google Shape;493;p37"/>
                <p:cNvCxnSpPr>
                  <a:stCxn id="486" idx="5"/>
                  <a:endCxn id="488" idx="2"/>
                </p:cNvCxnSpPr>
                <p:nvPr/>
              </p:nvCxnSpPr>
              <p:spPr>
                <a:xfrm>
                  <a:off x="4443266" y="2941966"/>
                  <a:ext cx="827100" cy="55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94" name="Google Shape;494;p37"/>
                <p:cNvCxnSpPr>
                  <a:stCxn id="486" idx="5"/>
                  <a:endCxn id="489" idx="1"/>
                </p:cNvCxnSpPr>
                <p:nvPr/>
              </p:nvCxnSpPr>
              <p:spPr>
                <a:xfrm>
                  <a:off x="4443266" y="2941966"/>
                  <a:ext cx="369600" cy="58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95" name="Google Shape;495;p37"/>
                <p:cNvCxnSpPr>
                  <a:stCxn id="488" idx="4"/>
                  <a:endCxn id="489" idx="7"/>
                </p:cNvCxnSpPr>
                <p:nvPr/>
              </p:nvCxnSpPr>
              <p:spPr>
                <a:xfrm flipH="1">
                  <a:off x="5010950" y="3137250"/>
                  <a:ext cx="399600" cy="38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96" name="Google Shape;496;p37"/>
                <p:cNvCxnSpPr>
                  <a:stCxn id="489" idx="2"/>
                  <a:endCxn id="490" idx="6"/>
                </p:cNvCxnSpPr>
                <p:nvPr/>
              </p:nvCxnSpPr>
              <p:spPr>
                <a:xfrm flipH="1">
                  <a:off x="4361475" y="3625800"/>
                  <a:ext cx="410400" cy="280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</p:grpSp>
          <p:sp>
            <p:nvSpPr>
              <p:cNvPr id="497" name="Google Shape;497;p37"/>
              <p:cNvSpPr txBox="1"/>
              <p:nvPr/>
            </p:nvSpPr>
            <p:spPr>
              <a:xfrm>
                <a:off x="827700" y="4274775"/>
                <a:ext cx="1310700" cy="2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Sentimento</a:t>
                </a:r>
                <a:endParaRPr b="1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/>
          <p:cNvSpPr txBox="1"/>
          <p:nvPr>
            <p:ph type="title"/>
          </p:nvPr>
        </p:nvSpPr>
        <p:spPr>
          <a:xfrm>
            <a:off x="786150" y="487025"/>
            <a:ext cx="8444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Twitter 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discretização do tempo - </a:t>
            </a:r>
            <a:r>
              <a:rPr lang="en" sz="2000"/>
              <a:t>Métrica - Instantâneo</a:t>
            </a:r>
            <a:endParaRPr sz="2000"/>
          </a:p>
        </p:txBody>
      </p:sp>
      <p:sp>
        <p:nvSpPr>
          <p:cNvPr id="503" name="Google Shape;503;p3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70594" y="1810363"/>
            <a:ext cx="8002813" cy="3694475"/>
            <a:chOff x="593163" y="1496775"/>
            <a:chExt cx="8002813" cy="3694475"/>
          </a:xfrm>
        </p:grpSpPr>
        <p:grpSp>
          <p:nvGrpSpPr>
            <p:cNvPr id="505" name="Google Shape;505;p38"/>
            <p:cNvGrpSpPr/>
            <p:nvPr/>
          </p:nvGrpSpPr>
          <p:grpSpPr>
            <a:xfrm>
              <a:off x="593163" y="1496775"/>
              <a:ext cx="1674663" cy="2428725"/>
              <a:chOff x="5906263" y="1083650"/>
              <a:chExt cx="1674663" cy="2428725"/>
            </a:xfrm>
          </p:grpSpPr>
          <p:sp>
            <p:nvSpPr>
              <p:cNvPr id="506" name="Google Shape;506;p38"/>
              <p:cNvSpPr txBox="1"/>
              <p:nvPr/>
            </p:nvSpPr>
            <p:spPr>
              <a:xfrm>
                <a:off x="6354288" y="1535725"/>
                <a:ext cx="2754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</a:t>
                </a:r>
                <a:endParaRPr b="1" sz="1000"/>
              </a:p>
            </p:txBody>
          </p:sp>
          <p:sp>
            <p:nvSpPr>
              <p:cNvPr id="507" name="Google Shape;507;p38"/>
              <p:cNvSpPr txBox="1"/>
              <p:nvPr/>
            </p:nvSpPr>
            <p:spPr>
              <a:xfrm>
                <a:off x="6858688" y="1535725"/>
                <a:ext cx="2754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</a:t>
                </a:r>
                <a:endParaRPr b="1" sz="1000"/>
              </a:p>
            </p:txBody>
          </p:sp>
          <p:sp>
            <p:nvSpPr>
              <p:cNvPr id="508" name="Google Shape;508;p38"/>
              <p:cNvSpPr txBox="1"/>
              <p:nvPr/>
            </p:nvSpPr>
            <p:spPr>
              <a:xfrm>
                <a:off x="6084613" y="1756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10</a:t>
                </a:r>
                <a:endParaRPr b="1" sz="1000"/>
              </a:p>
            </p:txBody>
          </p:sp>
          <p:sp>
            <p:nvSpPr>
              <p:cNvPr id="509" name="Google Shape;509;p38"/>
              <p:cNvSpPr txBox="1"/>
              <p:nvPr/>
            </p:nvSpPr>
            <p:spPr>
              <a:xfrm>
                <a:off x="6084613" y="23082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10</a:t>
                </a:r>
                <a:endParaRPr b="1" sz="1000"/>
              </a:p>
            </p:txBody>
          </p:sp>
          <p:sp>
            <p:nvSpPr>
              <p:cNvPr id="510" name="Google Shape;510;p38"/>
              <p:cNvSpPr txBox="1"/>
              <p:nvPr/>
            </p:nvSpPr>
            <p:spPr>
              <a:xfrm>
                <a:off x="6364638" y="200790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10</a:t>
                </a:r>
                <a:endParaRPr b="1" sz="1000"/>
              </a:p>
            </p:txBody>
          </p:sp>
          <p:sp>
            <p:nvSpPr>
              <p:cNvPr id="511" name="Google Shape;511;p38"/>
              <p:cNvSpPr txBox="1"/>
              <p:nvPr/>
            </p:nvSpPr>
            <p:spPr>
              <a:xfrm>
                <a:off x="6328500" y="2764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5</a:t>
                </a:r>
                <a:endParaRPr b="1" sz="1000"/>
              </a:p>
            </p:txBody>
          </p:sp>
          <p:sp>
            <p:nvSpPr>
              <p:cNvPr id="512" name="Google Shape;512;p38"/>
              <p:cNvSpPr txBox="1"/>
              <p:nvPr/>
            </p:nvSpPr>
            <p:spPr>
              <a:xfrm>
                <a:off x="6557100" y="25355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5</a:t>
                </a:r>
                <a:endParaRPr b="1" sz="1000"/>
              </a:p>
            </p:txBody>
          </p:sp>
          <p:sp>
            <p:nvSpPr>
              <p:cNvPr id="513" name="Google Shape;513;p38"/>
              <p:cNvSpPr txBox="1"/>
              <p:nvPr/>
            </p:nvSpPr>
            <p:spPr>
              <a:xfrm>
                <a:off x="6938100" y="26879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5</a:t>
                </a:r>
                <a:endParaRPr b="1" sz="1000"/>
              </a:p>
            </p:txBody>
          </p:sp>
          <p:sp>
            <p:nvSpPr>
              <p:cNvPr id="514" name="Google Shape;514;p38"/>
              <p:cNvSpPr txBox="1"/>
              <p:nvPr/>
            </p:nvSpPr>
            <p:spPr>
              <a:xfrm>
                <a:off x="6176100" y="3145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8</a:t>
                </a:r>
                <a:endParaRPr b="1" sz="1000"/>
              </a:p>
            </p:txBody>
          </p:sp>
          <p:sp>
            <p:nvSpPr>
              <p:cNvPr id="515" name="Google Shape;515;p38"/>
              <p:cNvSpPr txBox="1"/>
              <p:nvPr/>
            </p:nvSpPr>
            <p:spPr>
              <a:xfrm>
                <a:off x="6792825" y="2035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3</a:t>
                </a:r>
                <a:endParaRPr b="1" sz="1000"/>
              </a:p>
            </p:txBody>
          </p:sp>
          <p:sp>
            <p:nvSpPr>
              <p:cNvPr id="516" name="Google Shape;516;p38"/>
              <p:cNvSpPr txBox="1"/>
              <p:nvPr/>
            </p:nvSpPr>
            <p:spPr>
              <a:xfrm>
                <a:off x="6869025" y="23404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3</a:t>
                </a:r>
                <a:endParaRPr b="1" sz="1000"/>
              </a:p>
            </p:txBody>
          </p:sp>
          <p:grpSp>
            <p:nvGrpSpPr>
              <p:cNvPr id="517" name="Google Shape;517;p38"/>
              <p:cNvGrpSpPr/>
              <p:nvPr/>
            </p:nvGrpSpPr>
            <p:grpSpPr>
              <a:xfrm>
                <a:off x="5906263" y="1083650"/>
                <a:ext cx="1469375" cy="2309050"/>
                <a:chOff x="645725" y="4275950"/>
                <a:chExt cx="1469375" cy="2309050"/>
              </a:xfrm>
            </p:grpSpPr>
            <p:sp>
              <p:nvSpPr>
                <p:cNvPr id="518" name="Google Shape;518;p38"/>
                <p:cNvSpPr txBox="1"/>
                <p:nvPr/>
              </p:nvSpPr>
              <p:spPr>
                <a:xfrm>
                  <a:off x="877938" y="4275950"/>
                  <a:ext cx="1197000" cy="27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instante</a:t>
                  </a:r>
                  <a:endParaRPr b="1"/>
                </a:p>
              </p:txBody>
            </p:sp>
            <p:grpSp>
              <p:nvGrpSpPr>
                <p:cNvPr id="519" name="Google Shape;519;p38"/>
                <p:cNvGrpSpPr/>
                <p:nvPr/>
              </p:nvGrpSpPr>
              <p:grpSpPr>
                <a:xfrm>
                  <a:off x="645725" y="4649775"/>
                  <a:ext cx="1469375" cy="1935225"/>
                  <a:chOff x="4081275" y="2110875"/>
                  <a:chExt cx="1469375" cy="1935225"/>
                </a:xfrm>
              </p:grpSpPr>
              <p:sp>
                <p:nvSpPr>
                  <p:cNvPr id="520" name="Google Shape;520;p38"/>
                  <p:cNvSpPr/>
                  <p:nvPr/>
                </p:nvSpPr>
                <p:spPr>
                  <a:xfrm>
                    <a:off x="4204100" y="27028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38"/>
                  <p:cNvSpPr/>
                  <p:nvPr/>
                </p:nvSpPr>
                <p:spPr>
                  <a:xfrm>
                    <a:off x="4771875" y="2110875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38"/>
                  <p:cNvSpPr/>
                  <p:nvPr/>
                </p:nvSpPr>
                <p:spPr>
                  <a:xfrm>
                    <a:off x="5270450" y="285705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38"/>
                  <p:cNvSpPr/>
                  <p:nvPr/>
                </p:nvSpPr>
                <p:spPr>
                  <a:xfrm>
                    <a:off x="4771875" y="34857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" name="Google Shape;524;p38"/>
                  <p:cNvSpPr/>
                  <p:nvPr/>
                </p:nvSpPr>
                <p:spPr>
                  <a:xfrm>
                    <a:off x="4081275" y="37659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25" name="Google Shape;525;p38"/>
                  <p:cNvCxnSpPr>
                    <a:stCxn id="521" idx="3"/>
                    <a:endCxn id="520" idx="7"/>
                  </p:cNvCxnSpPr>
                  <p:nvPr/>
                </p:nvCxnSpPr>
                <p:spPr>
                  <a:xfrm flipH="1">
                    <a:off x="4443309" y="2350041"/>
                    <a:ext cx="369600" cy="3939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26" name="Google Shape;526;p38"/>
                  <p:cNvCxnSpPr>
                    <a:stCxn id="521" idx="5"/>
                    <a:endCxn id="522" idx="0"/>
                  </p:cNvCxnSpPr>
                  <p:nvPr/>
                </p:nvCxnSpPr>
                <p:spPr>
                  <a:xfrm>
                    <a:off x="5011041" y="2350041"/>
                    <a:ext cx="399600" cy="507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27" name="Google Shape;527;p38"/>
                  <p:cNvCxnSpPr>
                    <a:stCxn id="520" idx="5"/>
                    <a:endCxn id="523" idx="1"/>
                  </p:cNvCxnSpPr>
                  <p:nvPr/>
                </p:nvCxnSpPr>
                <p:spPr>
                  <a:xfrm>
                    <a:off x="4443266" y="2941966"/>
                    <a:ext cx="369600" cy="584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28" name="Google Shape;528;p38"/>
                  <p:cNvCxnSpPr>
                    <a:stCxn id="522" idx="4"/>
                    <a:endCxn id="523" idx="7"/>
                  </p:cNvCxnSpPr>
                  <p:nvPr/>
                </p:nvCxnSpPr>
                <p:spPr>
                  <a:xfrm flipH="1">
                    <a:off x="5010950" y="3137250"/>
                    <a:ext cx="399600" cy="389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29" name="Google Shape;529;p38"/>
                  <p:cNvCxnSpPr>
                    <a:stCxn id="523" idx="2"/>
                    <a:endCxn id="524" idx="6"/>
                  </p:cNvCxnSpPr>
                  <p:nvPr/>
                </p:nvCxnSpPr>
                <p:spPr>
                  <a:xfrm flipH="1">
                    <a:off x="4361475" y="3625800"/>
                    <a:ext cx="410400" cy="280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30" name="Google Shape;530;p38"/>
                  <p:cNvCxnSpPr>
                    <a:stCxn id="520" idx="5"/>
                    <a:endCxn id="522" idx="2"/>
                  </p:cNvCxnSpPr>
                  <p:nvPr/>
                </p:nvCxnSpPr>
                <p:spPr>
                  <a:xfrm>
                    <a:off x="4443266" y="2941966"/>
                    <a:ext cx="827100" cy="55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</p:grpSp>
          </p:grpSp>
          <p:sp>
            <p:nvSpPr>
              <p:cNvPr id="531" name="Google Shape;531;p38"/>
              <p:cNvSpPr txBox="1"/>
              <p:nvPr/>
            </p:nvSpPr>
            <p:spPr>
              <a:xfrm>
                <a:off x="7173825" y="18832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3</a:t>
                </a:r>
                <a:endParaRPr b="1" sz="1000"/>
              </a:p>
            </p:txBody>
          </p:sp>
        </p:grpSp>
        <p:cxnSp>
          <p:nvCxnSpPr>
            <p:cNvPr id="532" name="Google Shape;532;p38"/>
            <p:cNvCxnSpPr/>
            <p:nvPr/>
          </p:nvCxnSpPr>
          <p:spPr>
            <a:xfrm>
              <a:off x="593175" y="4121050"/>
              <a:ext cx="8002800" cy="0"/>
            </a:xfrm>
            <a:prstGeom prst="straightConnector1">
              <a:avLst/>
            </a:prstGeom>
            <a:noFill/>
            <a:ln cap="flat" cmpd="sng" w="38100">
              <a:solidFill>
                <a:srgbClr val="0091EA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533" name="Google Shape;533;p38"/>
            <p:cNvGrpSpPr/>
            <p:nvPr/>
          </p:nvGrpSpPr>
          <p:grpSpPr>
            <a:xfrm>
              <a:off x="3649038" y="1496775"/>
              <a:ext cx="1674663" cy="2428725"/>
              <a:chOff x="5906263" y="1083650"/>
              <a:chExt cx="1674663" cy="2428725"/>
            </a:xfrm>
          </p:grpSpPr>
          <p:sp>
            <p:nvSpPr>
              <p:cNvPr id="534" name="Google Shape;534;p38"/>
              <p:cNvSpPr txBox="1"/>
              <p:nvPr/>
            </p:nvSpPr>
            <p:spPr>
              <a:xfrm>
                <a:off x="6244805" y="1535725"/>
                <a:ext cx="3849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20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35" name="Google Shape;535;p38"/>
              <p:cNvSpPr txBox="1"/>
              <p:nvPr/>
            </p:nvSpPr>
            <p:spPr>
              <a:xfrm>
                <a:off x="6858705" y="1535725"/>
                <a:ext cx="3849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20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36" name="Google Shape;536;p38"/>
              <p:cNvSpPr txBox="1"/>
              <p:nvPr/>
            </p:nvSpPr>
            <p:spPr>
              <a:xfrm>
                <a:off x="6084613" y="1756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50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37" name="Google Shape;537;p38"/>
              <p:cNvSpPr txBox="1"/>
              <p:nvPr/>
            </p:nvSpPr>
            <p:spPr>
              <a:xfrm>
                <a:off x="6084613" y="23082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50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38" name="Google Shape;538;p38"/>
              <p:cNvSpPr txBox="1"/>
              <p:nvPr/>
            </p:nvSpPr>
            <p:spPr>
              <a:xfrm>
                <a:off x="6364638" y="200790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50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39" name="Google Shape;539;p38"/>
              <p:cNvSpPr txBox="1"/>
              <p:nvPr/>
            </p:nvSpPr>
            <p:spPr>
              <a:xfrm>
                <a:off x="6328500" y="2764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8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40" name="Google Shape;540;p38"/>
              <p:cNvSpPr txBox="1"/>
              <p:nvPr/>
            </p:nvSpPr>
            <p:spPr>
              <a:xfrm>
                <a:off x="6557100" y="25355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8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41" name="Google Shape;541;p38"/>
              <p:cNvSpPr txBox="1"/>
              <p:nvPr/>
            </p:nvSpPr>
            <p:spPr>
              <a:xfrm>
                <a:off x="6938100" y="26879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8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42" name="Google Shape;542;p38"/>
              <p:cNvSpPr txBox="1"/>
              <p:nvPr/>
            </p:nvSpPr>
            <p:spPr>
              <a:xfrm>
                <a:off x="6176100" y="3145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30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43" name="Google Shape;543;p38"/>
              <p:cNvSpPr txBox="1"/>
              <p:nvPr/>
            </p:nvSpPr>
            <p:spPr>
              <a:xfrm>
                <a:off x="6792825" y="2035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15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544" name="Google Shape;544;p38"/>
              <p:cNvSpPr txBox="1"/>
              <p:nvPr/>
            </p:nvSpPr>
            <p:spPr>
              <a:xfrm>
                <a:off x="6869025" y="23404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15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grpSp>
            <p:nvGrpSpPr>
              <p:cNvPr id="545" name="Google Shape;545;p38"/>
              <p:cNvGrpSpPr/>
              <p:nvPr/>
            </p:nvGrpSpPr>
            <p:grpSpPr>
              <a:xfrm>
                <a:off x="5906263" y="1083650"/>
                <a:ext cx="1469375" cy="2309050"/>
                <a:chOff x="645725" y="4275950"/>
                <a:chExt cx="1469375" cy="2309050"/>
              </a:xfrm>
            </p:grpSpPr>
            <p:sp>
              <p:nvSpPr>
                <p:cNvPr id="546" name="Google Shape;546;p38"/>
                <p:cNvSpPr txBox="1"/>
                <p:nvPr/>
              </p:nvSpPr>
              <p:spPr>
                <a:xfrm>
                  <a:off x="877938" y="4275950"/>
                  <a:ext cx="1197000" cy="27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">
                      <a:solidFill>
                        <a:schemeClr val="dk1"/>
                      </a:solidFill>
                    </a:rPr>
                    <a:t>instante</a:t>
                  </a:r>
                  <a:endParaRPr b="1">
                    <a:solidFill>
                      <a:schemeClr val="dk1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/>
                </a:p>
              </p:txBody>
            </p:sp>
            <p:grpSp>
              <p:nvGrpSpPr>
                <p:cNvPr id="547" name="Google Shape;547;p38"/>
                <p:cNvGrpSpPr/>
                <p:nvPr/>
              </p:nvGrpSpPr>
              <p:grpSpPr>
                <a:xfrm>
                  <a:off x="645725" y="4649775"/>
                  <a:ext cx="1469375" cy="1935225"/>
                  <a:chOff x="4081275" y="2110875"/>
                  <a:chExt cx="1469375" cy="1935225"/>
                </a:xfrm>
              </p:grpSpPr>
              <p:sp>
                <p:nvSpPr>
                  <p:cNvPr id="548" name="Google Shape;548;p38"/>
                  <p:cNvSpPr/>
                  <p:nvPr/>
                </p:nvSpPr>
                <p:spPr>
                  <a:xfrm>
                    <a:off x="4204100" y="27028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9" name="Google Shape;549;p38"/>
                  <p:cNvSpPr/>
                  <p:nvPr/>
                </p:nvSpPr>
                <p:spPr>
                  <a:xfrm>
                    <a:off x="4771875" y="2110875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0" name="Google Shape;550;p38"/>
                  <p:cNvSpPr/>
                  <p:nvPr/>
                </p:nvSpPr>
                <p:spPr>
                  <a:xfrm>
                    <a:off x="5270450" y="285705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1" name="Google Shape;551;p38"/>
                  <p:cNvSpPr/>
                  <p:nvPr/>
                </p:nvSpPr>
                <p:spPr>
                  <a:xfrm>
                    <a:off x="4771875" y="34857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2" name="Google Shape;552;p38"/>
                  <p:cNvSpPr/>
                  <p:nvPr/>
                </p:nvSpPr>
                <p:spPr>
                  <a:xfrm>
                    <a:off x="4081275" y="37659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53" name="Google Shape;553;p38"/>
                  <p:cNvCxnSpPr>
                    <a:stCxn id="549" idx="3"/>
                    <a:endCxn id="548" idx="7"/>
                  </p:cNvCxnSpPr>
                  <p:nvPr/>
                </p:nvCxnSpPr>
                <p:spPr>
                  <a:xfrm flipH="1">
                    <a:off x="4443309" y="2350041"/>
                    <a:ext cx="369600" cy="3939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54" name="Google Shape;554;p38"/>
                  <p:cNvCxnSpPr>
                    <a:stCxn id="549" idx="5"/>
                    <a:endCxn id="550" idx="0"/>
                  </p:cNvCxnSpPr>
                  <p:nvPr/>
                </p:nvCxnSpPr>
                <p:spPr>
                  <a:xfrm>
                    <a:off x="5011041" y="2350041"/>
                    <a:ext cx="399600" cy="507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55" name="Google Shape;555;p38"/>
                  <p:cNvCxnSpPr>
                    <a:stCxn id="548" idx="5"/>
                    <a:endCxn id="551" idx="1"/>
                  </p:cNvCxnSpPr>
                  <p:nvPr/>
                </p:nvCxnSpPr>
                <p:spPr>
                  <a:xfrm>
                    <a:off x="4443266" y="2941966"/>
                    <a:ext cx="369600" cy="584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56" name="Google Shape;556;p38"/>
                  <p:cNvCxnSpPr>
                    <a:stCxn id="550" idx="4"/>
                    <a:endCxn id="551" idx="7"/>
                  </p:cNvCxnSpPr>
                  <p:nvPr/>
                </p:nvCxnSpPr>
                <p:spPr>
                  <a:xfrm flipH="1">
                    <a:off x="5010950" y="3137250"/>
                    <a:ext cx="399600" cy="389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57" name="Google Shape;557;p38"/>
                  <p:cNvCxnSpPr>
                    <a:stCxn id="551" idx="2"/>
                    <a:endCxn id="552" idx="6"/>
                  </p:cNvCxnSpPr>
                  <p:nvPr/>
                </p:nvCxnSpPr>
                <p:spPr>
                  <a:xfrm flipH="1">
                    <a:off x="4361475" y="3625800"/>
                    <a:ext cx="410400" cy="280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58" name="Google Shape;558;p38"/>
                  <p:cNvCxnSpPr>
                    <a:stCxn id="548" idx="5"/>
                    <a:endCxn id="550" idx="2"/>
                  </p:cNvCxnSpPr>
                  <p:nvPr/>
                </p:nvCxnSpPr>
                <p:spPr>
                  <a:xfrm>
                    <a:off x="4443266" y="2941966"/>
                    <a:ext cx="827100" cy="55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</p:grpSp>
          </p:grpSp>
          <p:sp>
            <p:nvSpPr>
              <p:cNvPr id="559" name="Google Shape;559;p38"/>
              <p:cNvSpPr txBox="1"/>
              <p:nvPr/>
            </p:nvSpPr>
            <p:spPr>
              <a:xfrm>
                <a:off x="7173825" y="18832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15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</p:grpSp>
        <p:grpSp>
          <p:nvGrpSpPr>
            <p:cNvPr id="560" name="Google Shape;560;p38"/>
            <p:cNvGrpSpPr/>
            <p:nvPr/>
          </p:nvGrpSpPr>
          <p:grpSpPr>
            <a:xfrm>
              <a:off x="6257388" y="1496775"/>
              <a:ext cx="1674663" cy="2428725"/>
              <a:chOff x="5906263" y="1083650"/>
              <a:chExt cx="1674663" cy="2428725"/>
            </a:xfrm>
          </p:grpSpPr>
          <p:sp>
            <p:nvSpPr>
              <p:cNvPr id="561" name="Google Shape;561;p38"/>
              <p:cNvSpPr txBox="1"/>
              <p:nvPr/>
            </p:nvSpPr>
            <p:spPr>
              <a:xfrm>
                <a:off x="6260104" y="1535725"/>
                <a:ext cx="3696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2" name="Google Shape;562;p38"/>
              <p:cNvSpPr txBox="1"/>
              <p:nvPr/>
            </p:nvSpPr>
            <p:spPr>
              <a:xfrm>
                <a:off x="6858703" y="1535725"/>
                <a:ext cx="3696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3" name="Google Shape;563;p38"/>
              <p:cNvSpPr txBox="1"/>
              <p:nvPr/>
            </p:nvSpPr>
            <p:spPr>
              <a:xfrm>
                <a:off x="6084613" y="1756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15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4" name="Google Shape;564;p38"/>
              <p:cNvSpPr txBox="1"/>
              <p:nvPr/>
            </p:nvSpPr>
            <p:spPr>
              <a:xfrm>
                <a:off x="6084613" y="23082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15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5" name="Google Shape;565;p38"/>
              <p:cNvSpPr txBox="1"/>
              <p:nvPr/>
            </p:nvSpPr>
            <p:spPr>
              <a:xfrm>
                <a:off x="6364638" y="200790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15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6" name="Google Shape;566;p38"/>
              <p:cNvSpPr txBox="1"/>
              <p:nvPr/>
            </p:nvSpPr>
            <p:spPr>
              <a:xfrm>
                <a:off x="6328500" y="2764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7" name="Google Shape;567;p38"/>
              <p:cNvSpPr txBox="1"/>
              <p:nvPr/>
            </p:nvSpPr>
            <p:spPr>
              <a:xfrm>
                <a:off x="6557100" y="25355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8" name="Google Shape;568;p38"/>
              <p:cNvSpPr txBox="1"/>
              <p:nvPr/>
            </p:nvSpPr>
            <p:spPr>
              <a:xfrm>
                <a:off x="6938100" y="26879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9" name="Google Shape;569;p38"/>
              <p:cNvSpPr txBox="1"/>
              <p:nvPr/>
            </p:nvSpPr>
            <p:spPr>
              <a:xfrm>
                <a:off x="6176100" y="3145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15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70" name="Google Shape;570;p38"/>
              <p:cNvSpPr txBox="1"/>
              <p:nvPr/>
            </p:nvSpPr>
            <p:spPr>
              <a:xfrm>
                <a:off x="6792825" y="2035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6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71" name="Google Shape;571;p38"/>
              <p:cNvSpPr txBox="1"/>
              <p:nvPr/>
            </p:nvSpPr>
            <p:spPr>
              <a:xfrm>
                <a:off x="6869025" y="23404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6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572" name="Google Shape;572;p38"/>
              <p:cNvGrpSpPr/>
              <p:nvPr/>
            </p:nvGrpSpPr>
            <p:grpSpPr>
              <a:xfrm>
                <a:off x="5906263" y="1083650"/>
                <a:ext cx="1469375" cy="2309050"/>
                <a:chOff x="645725" y="4275950"/>
                <a:chExt cx="1469375" cy="2309050"/>
              </a:xfrm>
            </p:grpSpPr>
            <p:sp>
              <p:nvSpPr>
                <p:cNvPr id="573" name="Google Shape;573;p38"/>
                <p:cNvSpPr txBox="1"/>
                <p:nvPr/>
              </p:nvSpPr>
              <p:spPr>
                <a:xfrm>
                  <a:off x="877938" y="4275950"/>
                  <a:ext cx="1197000" cy="27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">
                      <a:solidFill>
                        <a:schemeClr val="dk1"/>
                      </a:solidFill>
                    </a:rPr>
                    <a:t>instante</a:t>
                  </a:r>
                  <a:endParaRPr b="1">
                    <a:solidFill>
                      <a:schemeClr val="dk1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/>
                </a:p>
              </p:txBody>
            </p:sp>
            <p:grpSp>
              <p:nvGrpSpPr>
                <p:cNvPr id="574" name="Google Shape;574;p38"/>
                <p:cNvGrpSpPr/>
                <p:nvPr/>
              </p:nvGrpSpPr>
              <p:grpSpPr>
                <a:xfrm>
                  <a:off x="645725" y="4649775"/>
                  <a:ext cx="1469375" cy="1935225"/>
                  <a:chOff x="4081275" y="2110875"/>
                  <a:chExt cx="1469375" cy="1935225"/>
                </a:xfrm>
              </p:grpSpPr>
              <p:sp>
                <p:nvSpPr>
                  <p:cNvPr id="575" name="Google Shape;575;p38"/>
                  <p:cNvSpPr/>
                  <p:nvPr/>
                </p:nvSpPr>
                <p:spPr>
                  <a:xfrm>
                    <a:off x="4204100" y="27028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6" name="Google Shape;576;p38"/>
                  <p:cNvSpPr/>
                  <p:nvPr/>
                </p:nvSpPr>
                <p:spPr>
                  <a:xfrm>
                    <a:off x="4771875" y="2110875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38"/>
                  <p:cNvSpPr/>
                  <p:nvPr/>
                </p:nvSpPr>
                <p:spPr>
                  <a:xfrm>
                    <a:off x="5270450" y="285705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38"/>
                  <p:cNvSpPr/>
                  <p:nvPr/>
                </p:nvSpPr>
                <p:spPr>
                  <a:xfrm>
                    <a:off x="4771875" y="34857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38"/>
                  <p:cNvSpPr/>
                  <p:nvPr/>
                </p:nvSpPr>
                <p:spPr>
                  <a:xfrm>
                    <a:off x="4081275" y="37659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80" name="Google Shape;580;p38"/>
                  <p:cNvCxnSpPr>
                    <a:stCxn id="576" idx="3"/>
                    <a:endCxn id="575" idx="7"/>
                  </p:cNvCxnSpPr>
                  <p:nvPr/>
                </p:nvCxnSpPr>
                <p:spPr>
                  <a:xfrm flipH="1">
                    <a:off x="4443309" y="2350041"/>
                    <a:ext cx="369600" cy="3939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81" name="Google Shape;581;p38"/>
                  <p:cNvCxnSpPr>
                    <a:stCxn id="576" idx="5"/>
                    <a:endCxn id="577" idx="0"/>
                  </p:cNvCxnSpPr>
                  <p:nvPr/>
                </p:nvCxnSpPr>
                <p:spPr>
                  <a:xfrm>
                    <a:off x="5011041" y="2350041"/>
                    <a:ext cx="399600" cy="507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82" name="Google Shape;582;p38"/>
                  <p:cNvCxnSpPr>
                    <a:stCxn id="575" idx="5"/>
                    <a:endCxn id="578" idx="1"/>
                  </p:cNvCxnSpPr>
                  <p:nvPr/>
                </p:nvCxnSpPr>
                <p:spPr>
                  <a:xfrm>
                    <a:off x="4443266" y="2941966"/>
                    <a:ext cx="369600" cy="584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83" name="Google Shape;583;p38"/>
                  <p:cNvCxnSpPr>
                    <a:stCxn id="577" idx="4"/>
                    <a:endCxn id="578" idx="7"/>
                  </p:cNvCxnSpPr>
                  <p:nvPr/>
                </p:nvCxnSpPr>
                <p:spPr>
                  <a:xfrm flipH="1">
                    <a:off x="5010950" y="3137250"/>
                    <a:ext cx="399600" cy="389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84" name="Google Shape;584;p38"/>
                  <p:cNvCxnSpPr>
                    <a:stCxn id="578" idx="2"/>
                    <a:endCxn id="579" idx="6"/>
                  </p:cNvCxnSpPr>
                  <p:nvPr/>
                </p:nvCxnSpPr>
                <p:spPr>
                  <a:xfrm flipH="1">
                    <a:off x="4361475" y="3625800"/>
                    <a:ext cx="410400" cy="280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85" name="Google Shape;585;p38"/>
                  <p:cNvCxnSpPr>
                    <a:stCxn id="575" idx="5"/>
                    <a:endCxn id="577" idx="2"/>
                  </p:cNvCxnSpPr>
                  <p:nvPr/>
                </p:nvCxnSpPr>
                <p:spPr>
                  <a:xfrm>
                    <a:off x="4443266" y="2941966"/>
                    <a:ext cx="827100" cy="55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</p:grpSp>
          </p:grpSp>
          <p:sp>
            <p:nvSpPr>
              <p:cNvPr id="586" name="Google Shape;586;p38"/>
              <p:cNvSpPr txBox="1"/>
              <p:nvPr/>
            </p:nvSpPr>
            <p:spPr>
              <a:xfrm>
                <a:off x="7173825" y="18832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6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87" name="Google Shape;587;p38"/>
            <p:cNvSpPr txBox="1"/>
            <p:nvPr/>
          </p:nvSpPr>
          <p:spPr>
            <a:xfrm>
              <a:off x="1071900" y="4412400"/>
              <a:ext cx="3849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</a:t>
              </a:r>
              <a:endParaRPr sz="3500"/>
            </a:p>
          </p:txBody>
        </p:sp>
        <p:sp>
          <p:nvSpPr>
            <p:cNvPr id="588" name="Google Shape;588;p38"/>
            <p:cNvSpPr txBox="1"/>
            <p:nvPr/>
          </p:nvSpPr>
          <p:spPr>
            <a:xfrm>
              <a:off x="3808075" y="4412400"/>
              <a:ext cx="13566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</a:t>
              </a:r>
              <a:r>
                <a:rPr b="1" lang="en" sz="35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+ 1</a:t>
              </a:r>
              <a:endParaRPr sz="3500"/>
            </a:p>
          </p:txBody>
        </p:sp>
        <p:sp>
          <p:nvSpPr>
            <p:cNvPr id="589" name="Google Shape;589;p38"/>
            <p:cNvSpPr txBox="1"/>
            <p:nvPr/>
          </p:nvSpPr>
          <p:spPr>
            <a:xfrm>
              <a:off x="6416425" y="4491950"/>
              <a:ext cx="1992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 + 2...</a:t>
              </a:r>
              <a:endParaRPr sz="35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Manhattan </a:t>
            </a:r>
            <a:r>
              <a:rPr lang="en" sz="1200"/>
              <a:t>(r</a:t>
            </a:r>
            <a:r>
              <a:rPr lang="en" sz="1200"/>
              <a:t>egião de interesse)</a:t>
            </a:r>
            <a:endParaRPr sz="1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29 divisões </a:t>
            </a:r>
            <a:r>
              <a:rPr lang="en" sz="1200"/>
              <a:t>(unidades administrativas)</a:t>
            </a:r>
            <a:endParaRPr sz="1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21 contas especialistas do Twitter.</a:t>
            </a:r>
            <a:endParaRPr i="1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~ 280 K </a:t>
            </a:r>
            <a:r>
              <a:rPr i="1" lang="en"/>
              <a:t>tweets </a:t>
            </a:r>
            <a:r>
              <a:rPr lang="en" sz="1600"/>
              <a:t>(geo-localizados)</a:t>
            </a:r>
            <a:endParaRPr i="1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Outubro - Dezembro de 2016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T-MAPS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Aplicação do algoritmo de Dijkstra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Google Directions¹ </a:t>
            </a:r>
            <a:r>
              <a:rPr lang="en" sz="1200"/>
              <a:t>(usado como representação fiel do cenário de trânsito)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Similaridade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É o percentual de interseção das divisões </a:t>
            </a:r>
            <a:r>
              <a:rPr lang="en" sz="1600"/>
              <a:t>(bairros)</a:t>
            </a:r>
            <a:r>
              <a:rPr lang="en"/>
              <a:t> recomendadas pelo T-MAPS e Google Directions</a:t>
            </a:r>
            <a:endParaRPr/>
          </a:p>
        </p:txBody>
      </p:sp>
      <p:sp>
        <p:nvSpPr>
          <p:cNvPr id="595" name="Google Shape;595;p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Twitter 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596" name="Google Shape;596;p3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eigh800.png" id="597" name="Google Shape;5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664">
            <a:off x="6754300" y="642947"/>
            <a:ext cx="2108626" cy="381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Twitter 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604" name="Google Shape;604;p4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5" name="Google Shape;605;p40"/>
          <p:cNvGrpSpPr/>
          <p:nvPr/>
        </p:nvGrpSpPr>
        <p:grpSpPr>
          <a:xfrm>
            <a:off x="417800" y="1804201"/>
            <a:ext cx="3746025" cy="2668049"/>
            <a:chOff x="417800" y="1804201"/>
            <a:chExt cx="3746025" cy="2668049"/>
          </a:xfrm>
        </p:grpSpPr>
        <p:pic>
          <p:nvPicPr>
            <p:cNvPr descr="similaridade7d(2).png" id="606" name="Google Shape;606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800" y="1804201"/>
              <a:ext cx="3746025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40"/>
            <p:cNvSpPr txBox="1"/>
            <p:nvPr/>
          </p:nvSpPr>
          <p:spPr>
            <a:xfrm>
              <a:off x="792313" y="37729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7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4746975" y="1804200"/>
            <a:ext cx="3746025" cy="2668050"/>
            <a:chOff x="4746975" y="1804200"/>
            <a:chExt cx="3746025" cy="2668050"/>
          </a:xfrm>
        </p:grpSpPr>
        <p:pic>
          <p:nvPicPr>
            <p:cNvPr descr="similaridade8d(2).png" id="609" name="Google Shape;609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46975" y="1804200"/>
              <a:ext cx="3746025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0" name="Google Shape;610;p40"/>
            <p:cNvSpPr txBox="1"/>
            <p:nvPr/>
          </p:nvSpPr>
          <p:spPr>
            <a:xfrm>
              <a:off x="5121475" y="37729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8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4724960" y="4188025"/>
            <a:ext cx="3745978" cy="2656425"/>
            <a:chOff x="2699010" y="4288725"/>
            <a:chExt cx="3745978" cy="2656425"/>
          </a:xfrm>
        </p:grpSpPr>
        <p:pic>
          <p:nvPicPr>
            <p:cNvPr descr="similaridade9d(2).png" id="612" name="Google Shape;612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99010" y="4288725"/>
              <a:ext cx="3745978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" name="Google Shape;613;p40"/>
            <p:cNvSpPr txBox="1"/>
            <p:nvPr/>
          </p:nvSpPr>
          <p:spPr>
            <a:xfrm>
              <a:off x="3073488" y="62458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9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14" name="Google Shape;614;p40"/>
          <p:cNvSpPr/>
          <p:nvPr/>
        </p:nvSpPr>
        <p:spPr>
          <a:xfrm>
            <a:off x="417800" y="4624650"/>
            <a:ext cx="3746100" cy="1026300"/>
          </a:xfrm>
          <a:prstGeom prst="snip1Rect">
            <a:avLst>
              <a:gd fmla="val 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otas usando a métrica </a:t>
            </a: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INSTANTE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apresentam maior variação de similaridade.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mediana varia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entre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50% a 60%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b="1" lang="en"/>
              <a:t>A qualidade de vida</a:t>
            </a:r>
            <a:r>
              <a:rPr lang="en"/>
              <a:t> em uma cidade é, em parte, </a:t>
            </a:r>
            <a:r>
              <a:rPr b="1" lang="en"/>
              <a:t>reflexo</a:t>
            </a:r>
            <a:r>
              <a:rPr lang="en"/>
              <a:t> da </a:t>
            </a:r>
            <a:r>
              <a:rPr b="1" lang="en"/>
              <a:t>mobilidade</a:t>
            </a:r>
            <a:r>
              <a:rPr lang="en"/>
              <a:t> que ela oferece.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 compreensão da </a:t>
            </a:r>
            <a:r>
              <a:rPr b="1" lang="en"/>
              <a:t>mobilidade no trânsito</a:t>
            </a:r>
            <a:r>
              <a:rPr lang="en"/>
              <a:t>, tem despertado o </a:t>
            </a:r>
            <a:r>
              <a:rPr b="1" lang="en"/>
              <a:t>interesse</a:t>
            </a:r>
            <a:r>
              <a:rPr lang="en"/>
              <a:t> dos </a:t>
            </a:r>
            <a:r>
              <a:rPr b="1" lang="en"/>
              <a:t>governos</a:t>
            </a:r>
            <a:r>
              <a:rPr lang="en"/>
              <a:t> e da sociedade </a:t>
            </a:r>
            <a:r>
              <a:rPr b="1" lang="en"/>
              <a:t>acadêmica </a:t>
            </a:r>
            <a:r>
              <a:rPr lang="en"/>
              <a:t>e </a:t>
            </a:r>
            <a:r>
              <a:rPr b="1" lang="en"/>
              <a:t>empresarial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Twitter 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621" name="Google Shape;621;p4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2" name="Google Shape;622;p41"/>
          <p:cNvGrpSpPr/>
          <p:nvPr/>
        </p:nvGrpSpPr>
        <p:grpSpPr>
          <a:xfrm>
            <a:off x="417800" y="1804201"/>
            <a:ext cx="3746025" cy="2668049"/>
            <a:chOff x="417800" y="1804201"/>
            <a:chExt cx="3746025" cy="2668049"/>
          </a:xfrm>
        </p:grpSpPr>
        <p:pic>
          <p:nvPicPr>
            <p:cNvPr descr="similaridade7d(2).png" id="623" name="Google Shape;62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800" y="1804201"/>
              <a:ext cx="3746025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41"/>
            <p:cNvSpPr txBox="1"/>
            <p:nvPr/>
          </p:nvSpPr>
          <p:spPr>
            <a:xfrm>
              <a:off x="792313" y="37729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7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25" name="Google Shape;625;p41"/>
          <p:cNvGrpSpPr/>
          <p:nvPr/>
        </p:nvGrpSpPr>
        <p:grpSpPr>
          <a:xfrm>
            <a:off x="4746975" y="1804200"/>
            <a:ext cx="3746025" cy="2668050"/>
            <a:chOff x="4746975" y="1804200"/>
            <a:chExt cx="3746025" cy="2668050"/>
          </a:xfrm>
        </p:grpSpPr>
        <p:pic>
          <p:nvPicPr>
            <p:cNvPr descr="similaridade8d(2).png" id="626" name="Google Shape;626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46975" y="1804200"/>
              <a:ext cx="3746025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41"/>
            <p:cNvSpPr txBox="1"/>
            <p:nvPr/>
          </p:nvSpPr>
          <p:spPr>
            <a:xfrm>
              <a:off x="5121475" y="37729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8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28" name="Google Shape;628;p41"/>
          <p:cNvGrpSpPr/>
          <p:nvPr/>
        </p:nvGrpSpPr>
        <p:grpSpPr>
          <a:xfrm>
            <a:off x="4724960" y="4188025"/>
            <a:ext cx="3745978" cy="2656425"/>
            <a:chOff x="2699010" y="4288725"/>
            <a:chExt cx="3745978" cy="2656425"/>
          </a:xfrm>
        </p:grpSpPr>
        <p:pic>
          <p:nvPicPr>
            <p:cNvPr descr="similaridade9d(2).png" id="629" name="Google Shape;62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99010" y="4288725"/>
              <a:ext cx="3745978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41"/>
            <p:cNvSpPr txBox="1"/>
            <p:nvPr/>
          </p:nvSpPr>
          <p:spPr>
            <a:xfrm>
              <a:off x="3073488" y="62458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9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31" name="Google Shape;631;p41"/>
          <p:cNvSpPr/>
          <p:nvPr/>
        </p:nvSpPr>
        <p:spPr>
          <a:xfrm>
            <a:off x="417800" y="4243650"/>
            <a:ext cx="3746100" cy="1026300"/>
          </a:xfrm>
          <a:prstGeom prst="snip1Rect">
            <a:avLst>
              <a:gd fmla="val 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Rotas usando a métrica </a:t>
            </a:r>
            <a:r>
              <a:rPr b="1" lang="en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ACUMULADO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apresentam maior variação de similaridade.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mediana varia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entre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60% a 66%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2" name="Google Shape;632;p41"/>
          <p:cNvSpPr/>
          <p:nvPr/>
        </p:nvSpPr>
        <p:spPr>
          <a:xfrm>
            <a:off x="417800" y="5422350"/>
            <a:ext cx="3746100" cy="1026300"/>
          </a:xfrm>
          <a:prstGeom prst="snip1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Rotas usando a métrica </a:t>
            </a:r>
            <a:r>
              <a:rPr b="1" lang="en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MÉDIA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apresentam maior variação de similaridade.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mediana varia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entre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63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 a 67%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Twitter 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639" name="Google Shape;639;p42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0" name="Google Shape;640;p42"/>
          <p:cNvGrpSpPr/>
          <p:nvPr/>
        </p:nvGrpSpPr>
        <p:grpSpPr>
          <a:xfrm>
            <a:off x="417800" y="1804201"/>
            <a:ext cx="3746025" cy="2668049"/>
            <a:chOff x="417800" y="1804201"/>
            <a:chExt cx="3746025" cy="2668049"/>
          </a:xfrm>
        </p:grpSpPr>
        <p:pic>
          <p:nvPicPr>
            <p:cNvPr descr="similaridade7d(2).png" id="641" name="Google Shape;64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800" y="1804201"/>
              <a:ext cx="3746025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2" name="Google Shape;642;p42"/>
            <p:cNvSpPr txBox="1"/>
            <p:nvPr/>
          </p:nvSpPr>
          <p:spPr>
            <a:xfrm>
              <a:off x="792313" y="37729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7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43" name="Google Shape;643;p42"/>
          <p:cNvGrpSpPr/>
          <p:nvPr/>
        </p:nvGrpSpPr>
        <p:grpSpPr>
          <a:xfrm>
            <a:off x="4746975" y="1804200"/>
            <a:ext cx="3746025" cy="2668050"/>
            <a:chOff x="4746975" y="1804200"/>
            <a:chExt cx="3746025" cy="2668050"/>
          </a:xfrm>
        </p:grpSpPr>
        <p:pic>
          <p:nvPicPr>
            <p:cNvPr descr="similaridade8d(2).png" id="644" name="Google Shape;644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46975" y="1804200"/>
              <a:ext cx="3746025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5" name="Google Shape;645;p42"/>
            <p:cNvSpPr txBox="1"/>
            <p:nvPr/>
          </p:nvSpPr>
          <p:spPr>
            <a:xfrm>
              <a:off x="5121475" y="37729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8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46" name="Google Shape;646;p42"/>
          <p:cNvGrpSpPr/>
          <p:nvPr/>
        </p:nvGrpSpPr>
        <p:grpSpPr>
          <a:xfrm>
            <a:off x="4724960" y="4188025"/>
            <a:ext cx="3745978" cy="2656425"/>
            <a:chOff x="2699010" y="4288725"/>
            <a:chExt cx="3745978" cy="2656425"/>
          </a:xfrm>
        </p:grpSpPr>
        <p:pic>
          <p:nvPicPr>
            <p:cNvPr descr="similaridade9d(2).png" id="647" name="Google Shape;647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99010" y="4288725"/>
              <a:ext cx="3745978" cy="196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42"/>
            <p:cNvSpPr txBox="1"/>
            <p:nvPr/>
          </p:nvSpPr>
          <p:spPr>
            <a:xfrm>
              <a:off x="3073488" y="6245850"/>
              <a:ext cx="29970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9 de Dezembro de 2016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49" name="Google Shape;649;p42"/>
          <p:cNvSpPr/>
          <p:nvPr/>
        </p:nvSpPr>
        <p:spPr>
          <a:xfrm>
            <a:off x="417800" y="4243650"/>
            <a:ext cx="4077900" cy="10263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Em média, metade das rotas, apresentam 62% de similaridade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25% das rotas apresentam similaridade entre 87% e 100%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3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656" name="Google Shape;656;p4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7" name="Google Shape;657;p43"/>
          <p:cNvGrpSpPr/>
          <p:nvPr/>
        </p:nvGrpSpPr>
        <p:grpSpPr>
          <a:xfrm>
            <a:off x="1551725" y="1507475"/>
            <a:ext cx="2663700" cy="459975"/>
            <a:chOff x="1551725" y="1507475"/>
            <a:chExt cx="2663700" cy="459975"/>
          </a:xfrm>
        </p:grpSpPr>
        <p:sp>
          <p:nvSpPr>
            <p:cNvPr id="658" name="Google Shape;658;p43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3"/>
            <p:cNvSpPr txBox="1"/>
            <p:nvPr/>
          </p:nvSpPr>
          <p:spPr>
            <a:xfrm>
              <a:off x="1981325" y="1507475"/>
              <a:ext cx="2234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Coleta dos </a:t>
              </a:r>
              <a:r>
                <a:rPr b="1" i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tweets</a:t>
              </a:r>
              <a:endParaRPr b="1" i="1" sz="1800"/>
            </a:p>
          </p:txBody>
        </p:sp>
      </p:grpSp>
      <p:sp>
        <p:nvSpPr>
          <p:cNvPr id="660" name="Google Shape;660;p43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5315300" y="1857900"/>
            <a:ext cx="3828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3000"/>
              <a:buChar char="✘"/>
            </a:pPr>
            <a:r>
              <a:rPr lang="en" sz="3000">
                <a:solidFill>
                  <a:srgbClr val="F46524"/>
                </a:solidFill>
              </a:rPr>
              <a:t>‘/,.;*”?!/...</a:t>
            </a:r>
            <a:endParaRPr sz="3000">
              <a:solidFill>
                <a:srgbClr val="F4652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3000"/>
              <a:buChar char="✘"/>
            </a:pPr>
            <a:r>
              <a:rPr lang="en" sz="3000">
                <a:solidFill>
                  <a:srgbClr val="F46524"/>
                </a:solidFill>
              </a:rPr>
              <a:t>the, is, at, which…</a:t>
            </a:r>
            <a:endParaRPr sz="3000">
              <a:solidFill>
                <a:srgbClr val="F46524"/>
              </a:solidFill>
            </a:endParaRPr>
          </a:p>
        </p:txBody>
      </p:sp>
      <p:grpSp>
        <p:nvGrpSpPr>
          <p:cNvPr id="662" name="Google Shape;662;p43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663" name="Google Shape;663;p43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pontuação</a:t>
              </a:r>
              <a:endParaRPr/>
            </a:p>
          </p:txBody>
        </p:sp>
      </p:grpSp>
      <p:grpSp>
        <p:nvGrpSpPr>
          <p:cNvPr id="665" name="Google Shape;665;p43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666" name="Google Shape;666;p43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palavras de parada (</a:t>
              </a:r>
              <a:r>
                <a:rPr i="1" lang="en"/>
                <a:t>stop words</a:t>
              </a:r>
              <a:r>
                <a:rPr lang="en"/>
                <a:t>)</a:t>
              </a:r>
              <a:endParaRPr/>
            </a:p>
          </p:txBody>
        </p:sp>
      </p:grpSp>
      <p:sp>
        <p:nvSpPr>
          <p:cNvPr id="668" name="Google Shape;668;p43"/>
          <p:cNvSpPr/>
          <p:nvPr/>
        </p:nvSpPr>
        <p:spPr>
          <a:xfrm>
            <a:off x="293400" y="5737950"/>
            <a:ext cx="3290100" cy="735000"/>
          </a:xfrm>
          <a:prstGeom prst="snip1Rect">
            <a:avLst>
              <a:gd fmla="val 16667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Bibliotecas do R: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[syuzhet, tm, stringr, wordcloud]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69" name="Google Shape;669;p43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670" name="Google Shape;670;p43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sp>
        <p:nvSpPr>
          <p:cNvPr id="672" name="Google Shape;672;p43"/>
          <p:cNvSpPr txBox="1"/>
          <p:nvPr/>
        </p:nvSpPr>
        <p:spPr>
          <a:xfrm>
            <a:off x="5068725" y="3534300"/>
            <a:ext cx="4075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46524"/>
                </a:solidFill>
              </a:rPr>
              <a:t>Jamming, jammed → </a:t>
            </a:r>
            <a:r>
              <a:rPr b="1" lang="en" sz="2500">
                <a:solidFill>
                  <a:srgbClr val="F46524"/>
                </a:solidFill>
              </a:rPr>
              <a:t>Jam</a:t>
            </a:r>
            <a:endParaRPr b="1" sz="2500"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46524"/>
                </a:solidFill>
              </a:rPr>
              <a:t>Ave, Av→ </a:t>
            </a:r>
            <a:r>
              <a:rPr b="1" lang="en" sz="2500">
                <a:solidFill>
                  <a:srgbClr val="F46524"/>
                </a:solidFill>
              </a:rPr>
              <a:t>Avenue</a:t>
            </a:r>
            <a:endParaRPr b="1" sz="2500"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46524"/>
                </a:solidFill>
              </a:rPr>
              <a:t>St →</a:t>
            </a:r>
            <a:r>
              <a:rPr b="1" lang="en" sz="2500">
                <a:solidFill>
                  <a:srgbClr val="F46524"/>
                </a:solidFill>
              </a:rPr>
              <a:t>Street</a:t>
            </a:r>
            <a:endParaRPr b="1" sz="2500"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4652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44"/>
          <p:cNvGrpSpPr/>
          <p:nvPr/>
        </p:nvGrpSpPr>
        <p:grpSpPr>
          <a:xfrm>
            <a:off x="159450" y="4142475"/>
            <a:ext cx="1551600" cy="875925"/>
            <a:chOff x="990725" y="3352775"/>
            <a:chExt cx="1551600" cy="875925"/>
          </a:xfrm>
        </p:grpSpPr>
        <p:sp>
          <p:nvSpPr>
            <p:cNvPr id="678" name="Google Shape;678;p44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 txBox="1"/>
            <p:nvPr/>
          </p:nvSpPr>
          <p:spPr>
            <a:xfrm>
              <a:off x="990725" y="3799100"/>
              <a:ext cx="155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Nuvem de palavras</a:t>
              </a:r>
              <a:endParaRPr b="1" sz="1800"/>
            </a:p>
          </p:txBody>
        </p:sp>
      </p:grpSp>
      <p:sp>
        <p:nvSpPr>
          <p:cNvPr id="680" name="Google Shape;680;p44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682" name="Google Shape;682;p4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3" name="Google Shape;683;p44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684" name="Google Shape;684;p44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grpSp>
        <p:nvGrpSpPr>
          <p:cNvPr id="686" name="Google Shape;686;p44"/>
          <p:cNvGrpSpPr/>
          <p:nvPr/>
        </p:nvGrpSpPr>
        <p:grpSpPr>
          <a:xfrm>
            <a:off x="1551725" y="1507475"/>
            <a:ext cx="2663700" cy="459975"/>
            <a:chOff x="1551725" y="1507475"/>
            <a:chExt cx="2663700" cy="459975"/>
          </a:xfrm>
        </p:grpSpPr>
        <p:sp>
          <p:nvSpPr>
            <p:cNvPr id="687" name="Google Shape;687;p44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 txBox="1"/>
            <p:nvPr/>
          </p:nvSpPr>
          <p:spPr>
            <a:xfrm>
              <a:off x="1981325" y="1507475"/>
              <a:ext cx="2234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Coleta dos </a:t>
              </a:r>
              <a:r>
                <a:rPr b="1" i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t</a:t>
              </a:r>
              <a:r>
                <a:rPr b="1" i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weets</a:t>
              </a:r>
              <a:endParaRPr b="1" i="1" sz="1800"/>
            </a:p>
          </p:txBody>
        </p:sp>
      </p:grpSp>
      <p:sp>
        <p:nvSpPr>
          <p:cNvPr id="689" name="Google Shape;689;p44"/>
          <p:cNvSpPr/>
          <p:nvPr/>
        </p:nvSpPr>
        <p:spPr>
          <a:xfrm>
            <a:off x="1240025" y="3858563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4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1" name="Google Shape;691;p44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692" name="Google Shape;692;p44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pontuação</a:t>
              </a:r>
              <a:endParaRPr/>
            </a:p>
          </p:txBody>
        </p:sp>
      </p:grpSp>
      <p:grpSp>
        <p:nvGrpSpPr>
          <p:cNvPr id="694" name="Google Shape;694;p44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695" name="Google Shape;695;p44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palavras de parada (</a:t>
              </a:r>
              <a:r>
                <a:rPr i="1" lang="en"/>
                <a:t>stop words</a:t>
              </a:r>
              <a:r>
                <a:rPr lang="en"/>
                <a:t>)</a:t>
              </a:r>
              <a:endParaRPr/>
            </a:p>
          </p:txBody>
        </p:sp>
      </p:grpSp>
      <p:pic>
        <p:nvPicPr>
          <p:cNvPr id="697" name="Google Shape;6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163" y="1544500"/>
            <a:ext cx="3098325" cy="3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45"/>
          <p:cNvGrpSpPr/>
          <p:nvPr/>
        </p:nvGrpSpPr>
        <p:grpSpPr>
          <a:xfrm>
            <a:off x="159450" y="4142475"/>
            <a:ext cx="1551600" cy="875925"/>
            <a:chOff x="990725" y="3352775"/>
            <a:chExt cx="1551600" cy="875925"/>
          </a:xfrm>
        </p:grpSpPr>
        <p:sp>
          <p:nvSpPr>
            <p:cNvPr id="703" name="Google Shape;703;p45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5"/>
            <p:cNvSpPr txBox="1"/>
            <p:nvPr/>
          </p:nvSpPr>
          <p:spPr>
            <a:xfrm>
              <a:off x="990725" y="3799100"/>
              <a:ext cx="155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Nuvem de palavras</a:t>
              </a:r>
              <a:endParaRPr b="1" sz="1800"/>
            </a:p>
          </p:txBody>
        </p:sp>
      </p:grpSp>
      <p:sp>
        <p:nvSpPr>
          <p:cNvPr id="705" name="Google Shape;705;p45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707" name="Google Shape;707;p4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8" name="Google Shape;708;p45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709" name="Google Shape;709;p45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5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grpSp>
        <p:nvGrpSpPr>
          <p:cNvPr id="711" name="Google Shape;711;p45"/>
          <p:cNvGrpSpPr/>
          <p:nvPr/>
        </p:nvGrpSpPr>
        <p:grpSpPr>
          <a:xfrm>
            <a:off x="1551725" y="1507475"/>
            <a:ext cx="2663700" cy="459975"/>
            <a:chOff x="1551725" y="1507475"/>
            <a:chExt cx="2663700" cy="459975"/>
          </a:xfrm>
        </p:grpSpPr>
        <p:sp>
          <p:nvSpPr>
            <p:cNvPr id="712" name="Google Shape;712;p45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5"/>
            <p:cNvSpPr txBox="1"/>
            <p:nvPr/>
          </p:nvSpPr>
          <p:spPr>
            <a:xfrm>
              <a:off x="1981325" y="1507475"/>
              <a:ext cx="2234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Coleta dos </a:t>
              </a:r>
              <a:r>
                <a:rPr b="1" i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tweets</a:t>
              </a:r>
              <a:endParaRPr b="1" i="1" sz="1800"/>
            </a:p>
          </p:txBody>
        </p:sp>
      </p:grpSp>
      <p:sp>
        <p:nvSpPr>
          <p:cNvPr id="714" name="Google Shape;714;p45"/>
          <p:cNvSpPr/>
          <p:nvPr/>
        </p:nvSpPr>
        <p:spPr>
          <a:xfrm>
            <a:off x="1240025" y="3858563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5"/>
          <p:cNvSpPr/>
          <p:nvPr/>
        </p:nvSpPr>
        <p:spPr>
          <a:xfrm>
            <a:off x="2008925" y="384878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45"/>
          <p:cNvGrpSpPr/>
          <p:nvPr/>
        </p:nvGrpSpPr>
        <p:grpSpPr>
          <a:xfrm>
            <a:off x="2234100" y="4150725"/>
            <a:ext cx="2057525" cy="435675"/>
            <a:chOff x="1551725" y="3346700"/>
            <a:chExt cx="2057525" cy="435675"/>
          </a:xfrm>
        </p:grpSpPr>
        <p:sp>
          <p:nvSpPr>
            <p:cNvPr id="717" name="Google Shape;717;p45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5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Score</a:t>
              </a:r>
              <a:endParaRPr b="1" sz="1800"/>
            </a:p>
          </p:txBody>
        </p:sp>
      </p:grpSp>
      <p:sp>
        <p:nvSpPr>
          <p:cNvPr id="719" name="Google Shape;719;p45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0" name="Google Shape;720;p45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721" name="Google Shape;721;p45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5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pontuação</a:t>
              </a:r>
              <a:endParaRPr/>
            </a:p>
          </p:txBody>
        </p:sp>
      </p:grpSp>
      <p:grpSp>
        <p:nvGrpSpPr>
          <p:cNvPr id="723" name="Google Shape;723;p45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724" name="Google Shape;724;p45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palavras de parada (</a:t>
              </a:r>
              <a:r>
                <a:rPr i="1" lang="en"/>
                <a:t>stop words</a:t>
              </a:r>
              <a:r>
                <a:rPr lang="en"/>
                <a:t>)</a:t>
              </a:r>
              <a:endParaRPr/>
            </a:p>
          </p:txBody>
        </p:sp>
      </p:grpSp>
      <p:pic>
        <p:nvPicPr>
          <p:cNvPr id="726" name="Google Shape;726;p45"/>
          <p:cNvPicPr preferRelativeResize="0"/>
          <p:nvPr/>
        </p:nvPicPr>
        <p:blipFill rotWithShape="1">
          <a:blip r:embed="rId3">
            <a:alphaModFix/>
          </a:blip>
          <a:srcRect b="11886" l="4752" r="0" t="9342"/>
          <a:stretch/>
        </p:blipFill>
        <p:spPr>
          <a:xfrm>
            <a:off x="5126950" y="2579365"/>
            <a:ext cx="4075200" cy="169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46"/>
          <p:cNvGrpSpPr/>
          <p:nvPr/>
        </p:nvGrpSpPr>
        <p:grpSpPr>
          <a:xfrm>
            <a:off x="159450" y="4142475"/>
            <a:ext cx="1551600" cy="875925"/>
            <a:chOff x="990725" y="3352775"/>
            <a:chExt cx="1551600" cy="875925"/>
          </a:xfrm>
        </p:grpSpPr>
        <p:sp>
          <p:nvSpPr>
            <p:cNvPr id="732" name="Google Shape;732;p46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 txBox="1"/>
            <p:nvPr/>
          </p:nvSpPr>
          <p:spPr>
            <a:xfrm>
              <a:off x="990725" y="3799100"/>
              <a:ext cx="155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Nuvem de palavras</a:t>
              </a:r>
              <a:endParaRPr b="1" sz="1800"/>
            </a:p>
          </p:txBody>
        </p:sp>
      </p:grpSp>
      <p:sp>
        <p:nvSpPr>
          <p:cNvPr id="734" name="Google Shape;734;p46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736" name="Google Shape;736;p4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7" name="Google Shape;737;p46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738" name="Google Shape;738;p46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grpSp>
        <p:nvGrpSpPr>
          <p:cNvPr id="740" name="Google Shape;740;p46"/>
          <p:cNvGrpSpPr/>
          <p:nvPr/>
        </p:nvGrpSpPr>
        <p:grpSpPr>
          <a:xfrm>
            <a:off x="1551725" y="1507475"/>
            <a:ext cx="2663700" cy="459975"/>
            <a:chOff x="1551725" y="1507475"/>
            <a:chExt cx="2663700" cy="459975"/>
          </a:xfrm>
        </p:grpSpPr>
        <p:sp>
          <p:nvSpPr>
            <p:cNvPr id="741" name="Google Shape;741;p46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 txBox="1"/>
            <p:nvPr/>
          </p:nvSpPr>
          <p:spPr>
            <a:xfrm>
              <a:off x="1981325" y="1507475"/>
              <a:ext cx="2234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Coleta dos </a:t>
              </a:r>
              <a:r>
                <a:rPr b="1" i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t</a:t>
              </a:r>
              <a:r>
                <a:rPr b="1" i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weets</a:t>
              </a:r>
              <a:endParaRPr b="1" i="1" sz="1800"/>
            </a:p>
          </p:txBody>
        </p:sp>
      </p:grpSp>
      <p:sp>
        <p:nvSpPr>
          <p:cNvPr id="743" name="Google Shape;743;p46"/>
          <p:cNvSpPr/>
          <p:nvPr/>
        </p:nvSpPr>
        <p:spPr>
          <a:xfrm>
            <a:off x="1240025" y="3858563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6"/>
          <p:cNvSpPr/>
          <p:nvPr/>
        </p:nvSpPr>
        <p:spPr>
          <a:xfrm>
            <a:off x="2008925" y="384878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46"/>
          <p:cNvGrpSpPr/>
          <p:nvPr/>
        </p:nvGrpSpPr>
        <p:grpSpPr>
          <a:xfrm>
            <a:off x="2234100" y="4150725"/>
            <a:ext cx="2057525" cy="435675"/>
            <a:chOff x="1551725" y="3346700"/>
            <a:chExt cx="2057525" cy="435675"/>
          </a:xfrm>
        </p:grpSpPr>
        <p:sp>
          <p:nvSpPr>
            <p:cNvPr id="746" name="Google Shape;746;p46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Score</a:t>
              </a:r>
              <a:endParaRPr b="1" sz="1800"/>
            </a:p>
          </p:txBody>
        </p:sp>
      </p:grpSp>
      <p:sp>
        <p:nvSpPr>
          <p:cNvPr id="748" name="Google Shape;748;p46"/>
          <p:cNvSpPr/>
          <p:nvPr/>
        </p:nvSpPr>
        <p:spPr>
          <a:xfrm>
            <a:off x="2326700" y="472603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46"/>
          <p:cNvGrpSpPr/>
          <p:nvPr/>
        </p:nvGrpSpPr>
        <p:grpSpPr>
          <a:xfrm>
            <a:off x="2234100" y="5101200"/>
            <a:ext cx="2837525" cy="435675"/>
            <a:chOff x="1551725" y="3346700"/>
            <a:chExt cx="2837525" cy="435675"/>
          </a:xfrm>
        </p:grpSpPr>
        <p:sp>
          <p:nvSpPr>
            <p:cNvPr id="750" name="Google Shape;750;p46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 txBox="1"/>
            <p:nvPr/>
          </p:nvSpPr>
          <p:spPr>
            <a:xfrm>
              <a:off x="2009050" y="3346700"/>
              <a:ext cx="238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Pos ou Neg?</a:t>
              </a:r>
              <a:endParaRPr b="1" sz="1800"/>
            </a:p>
          </p:txBody>
        </p:sp>
      </p:grpSp>
      <p:sp>
        <p:nvSpPr>
          <p:cNvPr id="752" name="Google Shape;752;p46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46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754" name="Google Shape;754;p46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pontuação</a:t>
              </a:r>
              <a:endParaRPr/>
            </a:p>
          </p:txBody>
        </p:sp>
      </p:grpSp>
      <p:grpSp>
        <p:nvGrpSpPr>
          <p:cNvPr id="756" name="Google Shape;756;p46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757" name="Google Shape;757;p46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palavras de parada (</a:t>
              </a:r>
              <a:r>
                <a:rPr i="1" lang="en"/>
                <a:t>stop words</a:t>
              </a:r>
              <a:r>
                <a:rPr lang="en"/>
                <a:t>)</a:t>
              </a:r>
              <a:endParaRPr/>
            </a:p>
          </p:txBody>
        </p:sp>
      </p:grpSp>
      <p:sp>
        <p:nvSpPr>
          <p:cNvPr id="759" name="Google Shape;759;p46"/>
          <p:cNvSpPr txBox="1"/>
          <p:nvPr/>
        </p:nvSpPr>
        <p:spPr>
          <a:xfrm>
            <a:off x="5224025" y="2353200"/>
            <a:ext cx="73392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  Ang. Anticip. Disg.  Fear   Joy Sad. Surpri. Trust Neg. Pos.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1     0            1       0    0   1       0        0     1        0        1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2     0            0       0    0   0       0        0     0        0        0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3     0            0       0    0   0       0        0     0        0        0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4     0            1       1    0   1       1        0     2        1        2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5     0            1       0    0   1       0        1     2        0        2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6     0            0       0    0   0       0        0     0        0        0</a:t>
            </a:r>
            <a:endParaRPr sz="11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47"/>
          <p:cNvGrpSpPr/>
          <p:nvPr/>
        </p:nvGrpSpPr>
        <p:grpSpPr>
          <a:xfrm>
            <a:off x="159450" y="4142475"/>
            <a:ext cx="1551600" cy="875925"/>
            <a:chOff x="990725" y="3352775"/>
            <a:chExt cx="1551600" cy="875925"/>
          </a:xfrm>
        </p:grpSpPr>
        <p:sp>
          <p:nvSpPr>
            <p:cNvPr id="765" name="Google Shape;765;p47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 txBox="1"/>
            <p:nvPr/>
          </p:nvSpPr>
          <p:spPr>
            <a:xfrm>
              <a:off x="990725" y="3799100"/>
              <a:ext cx="155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Nuvem de palavras</a:t>
              </a:r>
              <a:endParaRPr b="1" sz="1800"/>
            </a:p>
          </p:txBody>
        </p:sp>
      </p:grpSp>
      <p:sp>
        <p:nvSpPr>
          <p:cNvPr id="767" name="Google Shape;767;p47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Modelagem e avaliação do 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 sz="2000"/>
          </a:p>
        </p:txBody>
      </p:sp>
      <p:sp>
        <p:nvSpPr>
          <p:cNvPr id="769" name="Google Shape;769;p4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0" name="Google Shape;770;p47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771" name="Google Shape;771;p47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grpSp>
        <p:nvGrpSpPr>
          <p:cNvPr id="773" name="Google Shape;773;p47"/>
          <p:cNvGrpSpPr/>
          <p:nvPr/>
        </p:nvGrpSpPr>
        <p:grpSpPr>
          <a:xfrm>
            <a:off x="1551725" y="1507475"/>
            <a:ext cx="2663700" cy="459975"/>
            <a:chOff x="1551725" y="1507475"/>
            <a:chExt cx="2663700" cy="459975"/>
          </a:xfrm>
        </p:grpSpPr>
        <p:sp>
          <p:nvSpPr>
            <p:cNvPr id="774" name="Google Shape;774;p47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 txBox="1"/>
            <p:nvPr/>
          </p:nvSpPr>
          <p:spPr>
            <a:xfrm>
              <a:off x="1981325" y="1507475"/>
              <a:ext cx="2234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Coleta dos </a:t>
              </a:r>
              <a:r>
                <a:rPr b="1" i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tweets</a:t>
              </a:r>
              <a:endParaRPr b="1" i="1" sz="1800"/>
            </a:p>
          </p:txBody>
        </p:sp>
      </p:grpSp>
      <p:sp>
        <p:nvSpPr>
          <p:cNvPr id="776" name="Google Shape;776;p47"/>
          <p:cNvSpPr/>
          <p:nvPr/>
        </p:nvSpPr>
        <p:spPr>
          <a:xfrm>
            <a:off x="1240025" y="3858563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7"/>
          <p:cNvSpPr/>
          <p:nvPr/>
        </p:nvSpPr>
        <p:spPr>
          <a:xfrm>
            <a:off x="2008925" y="384878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47"/>
          <p:cNvGrpSpPr/>
          <p:nvPr/>
        </p:nvGrpSpPr>
        <p:grpSpPr>
          <a:xfrm>
            <a:off x="2234100" y="4150725"/>
            <a:ext cx="2057525" cy="435675"/>
            <a:chOff x="1551725" y="3346700"/>
            <a:chExt cx="2057525" cy="435675"/>
          </a:xfrm>
        </p:grpSpPr>
        <p:sp>
          <p:nvSpPr>
            <p:cNvPr id="779" name="Google Shape;779;p47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Score</a:t>
              </a:r>
              <a:endParaRPr b="1" sz="1800"/>
            </a:p>
          </p:txBody>
        </p:sp>
      </p:grpSp>
      <p:sp>
        <p:nvSpPr>
          <p:cNvPr id="781" name="Google Shape;781;p47"/>
          <p:cNvSpPr/>
          <p:nvPr/>
        </p:nvSpPr>
        <p:spPr>
          <a:xfrm>
            <a:off x="2326700" y="472603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47"/>
          <p:cNvGrpSpPr/>
          <p:nvPr/>
        </p:nvGrpSpPr>
        <p:grpSpPr>
          <a:xfrm>
            <a:off x="2234100" y="5101200"/>
            <a:ext cx="2837525" cy="435675"/>
            <a:chOff x="1551725" y="3346700"/>
            <a:chExt cx="2837525" cy="435675"/>
          </a:xfrm>
        </p:grpSpPr>
        <p:sp>
          <p:nvSpPr>
            <p:cNvPr id="783" name="Google Shape;783;p47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 txBox="1"/>
            <p:nvPr/>
          </p:nvSpPr>
          <p:spPr>
            <a:xfrm>
              <a:off x="2009050" y="3346700"/>
              <a:ext cx="238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Pos ou Neg?</a:t>
              </a:r>
              <a:endParaRPr b="1" sz="1800"/>
            </a:p>
          </p:txBody>
        </p:sp>
      </p:grpSp>
      <p:sp>
        <p:nvSpPr>
          <p:cNvPr id="785" name="Google Shape;785;p47"/>
          <p:cNvSpPr/>
          <p:nvPr/>
        </p:nvSpPr>
        <p:spPr>
          <a:xfrm>
            <a:off x="2326700" y="5676513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47"/>
          <p:cNvGrpSpPr/>
          <p:nvPr/>
        </p:nvGrpSpPr>
        <p:grpSpPr>
          <a:xfrm>
            <a:off x="2234100" y="6051675"/>
            <a:ext cx="2837525" cy="435675"/>
            <a:chOff x="1551725" y="3346700"/>
            <a:chExt cx="2837525" cy="435675"/>
          </a:xfrm>
        </p:grpSpPr>
        <p:sp>
          <p:nvSpPr>
            <p:cNvPr id="787" name="Google Shape;787;p47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 txBox="1"/>
            <p:nvPr/>
          </p:nvSpPr>
          <p:spPr>
            <a:xfrm>
              <a:off x="2009050" y="3346700"/>
              <a:ext cx="238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Rotas e mapas</a:t>
              </a:r>
              <a:endParaRPr b="1" sz="1800"/>
            </a:p>
          </p:txBody>
        </p:sp>
      </p:grpSp>
      <p:sp>
        <p:nvSpPr>
          <p:cNvPr id="789" name="Google Shape;789;p47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0" name="Google Shape;790;p47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791" name="Google Shape;791;p47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pontuação</a:t>
              </a: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794" name="Google Shape;794;p47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palavras de parada (</a:t>
              </a:r>
              <a:r>
                <a:rPr i="1" lang="en"/>
                <a:t>stop words</a:t>
              </a:r>
              <a:r>
                <a:rPr lang="en"/>
                <a:t>)</a:t>
              </a:r>
              <a:endParaRPr/>
            </a:p>
          </p:txBody>
        </p:sp>
      </p:grpSp>
      <p:grpSp>
        <p:nvGrpSpPr>
          <p:cNvPr id="796" name="Google Shape;796;p47"/>
          <p:cNvGrpSpPr/>
          <p:nvPr/>
        </p:nvGrpSpPr>
        <p:grpSpPr>
          <a:xfrm>
            <a:off x="5937137" y="2153400"/>
            <a:ext cx="2338375" cy="2968125"/>
            <a:chOff x="5425125" y="2153400"/>
            <a:chExt cx="2338375" cy="2968125"/>
          </a:xfrm>
        </p:grpSpPr>
        <p:pic>
          <p:nvPicPr>
            <p:cNvPr id="797" name="Google Shape;797;p47"/>
            <p:cNvPicPr preferRelativeResize="0"/>
            <p:nvPr/>
          </p:nvPicPr>
          <p:blipFill rotWithShape="1">
            <a:blip r:embed="rId3">
              <a:alphaModFix/>
            </a:blip>
            <a:srcRect b="0" l="4730" r="38280" t="0"/>
            <a:stretch/>
          </p:blipFill>
          <p:spPr>
            <a:xfrm>
              <a:off x="5425125" y="2153400"/>
              <a:ext cx="1834775" cy="296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" name="Google Shape;798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6079413" y="3437438"/>
              <a:ext cx="2968125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Conclusões</a:t>
            </a:r>
            <a:endParaRPr b="0"/>
          </a:p>
        </p:txBody>
      </p:sp>
      <p:sp>
        <p:nvSpPr>
          <p:cNvPr id="804" name="Google Shape;804;p4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◎"/>
            </a:pPr>
            <a:r>
              <a:rPr lang="en"/>
              <a:t>Apresentamos </a:t>
            </a:r>
            <a:r>
              <a:rPr lang="en"/>
              <a:t>um estudo de </a:t>
            </a:r>
            <a:r>
              <a:rPr b="1" lang="en"/>
              <a:t>caracterização </a:t>
            </a:r>
            <a:r>
              <a:rPr lang="en"/>
              <a:t>e </a:t>
            </a:r>
            <a:r>
              <a:rPr b="1" lang="en"/>
              <a:t>relacionamento </a:t>
            </a:r>
            <a:r>
              <a:rPr lang="en"/>
              <a:t>entre dados do </a:t>
            </a:r>
            <a:r>
              <a:rPr b="1" lang="en"/>
              <a:t>Twitter </a:t>
            </a:r>
            <a:r>
              <a:rPr lang="en"/>
              <a:t>e o </a:t>
            </a:r>
            <a:r>
              <a:rPr b="1" lang="en"/>
              <a:t>cenário de trânsito</a:t>
            </a:r>
            <a:br>
              <a:rPr lang="en"/>
            </a:b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◎"/>
            </a:pPr>
            <a:r>
              <a:rPr lang="en"/>
              <a:t>Apresentamos o T-MAPS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Rotas sugeridas foram, em média, </a:t>
            </a:r>
            <a:r>
              <a:rPr b="1" lang="en"/>
              <a:t>62%  similares </a:t>
            </a:r>
            <a:r>
              <a:rPr lang="en"/>
              <a:t>com as rotas do G. Directions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25%</a:t>
            </a:r>
            <a:r>
              <a:rPr lang="en"/>
              <a:t> das rotas avaliadas foram obtidos graus de </a:t>
            </a:r>
            <a:r>
              <a:rPr b="1" lang="en"/>
              <a:t>similaridade entre 87% e 100%</a:t>
            </a:r>
            <a:endParaRPr/>
          </a:p>
        </p:txBody>
      </p:sp>
      <p:sp>
        <p:nvSpPr>
          <p:cNvPr id="805" name="Google Shape;805;p4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Conclusões</a:t>
            </a:r>
            <a:endParaRPr b="0"/>
          </a:p>
        </p:txBody>
      </p:sp>
      <p:sp>
        <p:nvSpPr>
          <p:cNvPr id="811" name="Google Shape;811;p4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Questões em aberto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Como medir a confiabilidade das fontes e validade dos dados?</a:t>
            </a:r>
            <a:endParaRPr/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Como explorar os textos dos </a:t>
            </a:r>
            <a:r>
              <a:rPr i="1" lang="en"/>
              <a:t>tweets, </a:t>
            </a:r>
            <a:r>
              <a:rPr lang="en"/>
              <a:t>para extrair mais informações sobre os eventos?</a:t>
            </a:r>
            <a:endParaRPr/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Ferramentas de NLP específicas para </a:t>
            </a:r>
            <a:r>
              <a:rPr i="1" lang="en"/>
              <a:t>tweets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Como estender o T-MAPS para regiões com maiores dimensões?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Problema computacional</a:t>
            </a:r>
            <a:endParaRPr/>
          </a:p>
        </p:txBody>
      </p:sp>
      <p:sp>
        <p:nvSpPr>
          <p:cNvPr id="812" name="Google Shape;812;p4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0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Obrigado</a:t>
            </a:r>
            <a:r>
              <a:rPr b="1" lang="en" sz="6000"/>
              <a:t>!</a:t>
            </a:r>
            <a:endParaRPr b="1" sz="6000"/>
          </a:p>
        </p:txBody>
      </p:sp>
      <p:sp>
        <p:nvSpPr>
          <p:cNvPr id="818" name="Google Shape;818;p50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Perguntas</a:t>
            </a:r>
            <a:r>
              <a:rPr b="1" lang="en" sz="3600"/>
              <a:t>?</a:t>
            </a:r>
            <a:endParaRPr b="1" sz="3600"/>
          </a:p>
        </p:txBody>
      </p:sp>
      <p:sp>
        <p:nvSpPr>
          <p:cNvPr id="819" name="Google Shape;819;p50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bruno.ps</a:t>
            </a:r>
            <a:r>
              <a:rPr lang="en"/>
              <a:t>@dcc.ufmg.br</a:t>
            </a:r>
            <a:endParaRPr/>
          </a:p>
        </p:txBody>
      </p:sp>
      <p:sp>
        <p:nvSpPr>
          <p:cNvPr id="820" name="Google Shape;820;p5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b="1" lang="en"/>
              <a:t>A obtenção de acesso a dados</a:t>
            </a:r>
            <a:r>
              <a:rPr lang="en"/>
              <a:t> é fundamental para compreender o cenário de </a:t>
            </a:r>
            <a:r>
              <a:rPr lang="en"/>
              <a:t>trânsito</a:t>
            </a:r>
            <a:r>
              <a:rPr lang="en"/>
              <a:t>.</a:t>
            </a:r>
            <a:endParaRPr b="1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</a:t>
            </a:r>
            <a:r>
              <a:rPr lang="en"/>
              <a:t>oops indutivos (velocidade, densidade e fluxo )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Câmeras de trânsito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Traces e matrizes de origem e destino</a:t>
            </a:r>
            <a:endParaRPr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b="1" lang="en"/>
              <a:t>A obtenção de acesso a dados</a:t>
            </a:r>
            <a:r>
              <a:rPr lang="en"/>
              <a:t> é fundamental para compreender o cenário de trânsito.</a:t>
            </a:r>
            <a:endParaRPr b="1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Loops indutivos (velocidade, densidade e fluxo)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Câmeras de trânsito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Traces e matrizes de origem e destino</a:t>
            </a:r>
            <a:endParaRPr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010900" y="4717275"/>
            <a:ext cx="5122200" cy="16158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ource Sans Pro"/>
              <a:buChar char="✘"/>
            </a:pP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livre acesso aos dados é um grande desafio, pois eles são controlados por entidades privadas ou governamentais</a:t>
            </a:r>
            <a:endParaRPr b="1" sz="20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Uma </a:t>
            </a:r>
            <a:r>
              <a:rPr lang="en"/>
              <a:t>alternativa de </a:t>
            </a:r>
            <a:r>
              <a:rPr b="1" lang="en"/>
              <a:t>baixo custo para obtenção de dados</a:t>
            </a:r>
            <a:r>
              <a:rPr lang="en"/>
              <a:t> são as Mídias Sociais Baseadas em Localização (</a:t>
            </a:r>
            <a:r>
              <a:rPr b="1" lang="en"/>
              <a:t>LBSM</a:t>
            </a:r>
            <a:r>
              <a:rPr lang="en"/>
              <a:t>)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Ex: </a:t>
            </a:r>
            <a:r>
              <a:rPr i="1" lang="en"/>
              <a:t>Twitter e Foursquare</a:t>
            </a:r>
            <a:br>
              <a:rPr lang="en"/>
            </a:b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Neste trabalho, estudamos como dados obtidos do Twitter se </a:t>
            </a:r>
            <a:r>
              <a:rPr b="1" lang="en"/>
              <a:t>relacionam </a:t>
            </a:r>
            <a:r>
              <a:rPr lang="en"/>
              <a:t>com o cenário real do trânsito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just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Caracterização de dados do Twitter</a:t>
            </a:r>
            <a:r>
              <a:rPr lang="en" sz="2400"/>
              <a:t>, como fonte de dados para descrever o cenário de trânsito</a:t>
            </a:r>
            <a:br>
              <a:rPr lang="en" sz="2400"/>
            </a:b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Desenvolvimento do</a:t>
            </a:r>
            <a:r>
              <a:rPr lang="en" sz="2400"/>
              <a:t> </a:t>
            </a:r>
            <a:r>
              <a:rPr b="1" lang="en" sz="2400"/>
              <a:t>T-M</a:t>
            </a:r>
            <a:r>
              <a:rPr b="1" lang="en"/>
              <a:t>APS</a:t>
            </a:r>
            <a:r>
              <a:rPr lang="en" sz="2400"/>
              <a:t> como um </a:t>
            </a:r>
            <a:r>
              <a:rPr b="1" lang="en" sz="2400"/>
              <a:t>modelo</a:t>
            </a:r>
            <a:r>
              <a:rPr lang="en" sz="2400"/>
              <a:t> de descrição do cenário de trânsito baseado em dados do Twitter.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Coleta dos dados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◎"/>
            </a:pPr>
            <a:r>
              <a:rPr lang="en" sz="2800"/>
              <a:t>Usuários comuns X </a:t>
            </a:r>
            <a:r>
              <a:rPr b="1" lang="en" sz="2800"/>
              <a:t>Usuários especializados</a:t>
            </a:r>
            <a:endParaRPr b="1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Coleta dos dados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◎"/>
            </a:pPr>
            <a:r>
              <a:rPr lang="en" sz="2800"/>
              <a:t>Usuários comuns X </a:t>
            </a:r>
            <a:r>
              <a:rPr b="1" lang="en" sz="2800"/>
              <a:t>Usuários especializados</a:t>
            </a:r>
            <a:endParaRPr b="1" sz="2800"/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3027250" y="25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{7291956D-6574-4479-9A97-9CF3E265E474}</a:tableStyleId>
              </a:tblPr>
              <a:tblGrid>
                <a:gridCol w="2066700"/>
                <a:gridCol w="1022800"/>
              </a:tblGrid>
              <a:tr h="5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Nome da conta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# </a:t>
                      </a:r>
                      <a:r>
                        <a:rPr i="1"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tweets</a:t>
                      </a:r>
                      <a:endParaRPr i="1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@511NYC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126925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@TotalTrafficNYC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20267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@WazeTrafficNYC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7850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...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...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@NYC DOT 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3680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 de 21 contas: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655K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